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x-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1"/>
  </p:notesMasterIdLst>
  <p:handoutMasterIdLst>
    <p:handoutMasterId r:id="rId82"/>
  </p:handoutMasterIdLst>
  <p:sldIdLst>
    <p:sldId id="748" r:id="rId2"/>
    <p:sldId id="846" r:id="rId3"/>
    <p:sldId id="711" r:id="rId4"/>
    <p:sldId id="1248" r:id="rId5"/>
    <p:sldId id="1249" r:id="rId6"/>
    <p:sldId id="1250" r:id="rId7"/>
    <p:sldId id="1251" r:id="rId8"/>
    <p:sldId id="1252" r:id="rId9"/>
    <p:sldId id="1329" r:id="rId10"/>
    <p:sldId id="1330" r:id="rId11"/>
    <p:sldId id="1334" r:id="rId12"/>
    <p:sldId id="1335" r:id="rId13"/>
    <p:sldId id="1337" r:id="rId14"/>
    <p:sldId id="1336" r:id="rId15"/>
    <p:sldId id="1338" r:id="rId16"/>
    <p:sldId id="1339" r:id="rId17"/>
    <p:sldId id="1341" r:id="rId18"/>
    <p:sldId id="1340" r:id="rId19"/>
    <p:sldId id="1344" r:id="rId20"/>
    <p:sldId id="1345" r:id="rId21"/>
    <p:sldId id="1346" r:id="rId22"/>
    <p:sldId id="1347" r:id="rId23"/>
    <p:sldId id="1348" r:id="rId24"/>
    <p:sldId id="1349" r:id="rId25"/>
    <p:sldId id="1325" r:id="rId26"/>
    <p:sldId id="1326" r:id="rId27"/>
    <p:sldId id="1254" r:id="rId28"/>
    <p:sldId id="1255" r:id="rId29"/>
    <p:sldId id="1256" r:id="rId30"/>
    <p:sldId id="1353" r:id="rId31"/>
    <p:sldId id="1352" r:id="rId32"/>
    <p:sldId id="1354" r:id="rId33"/>
    <p:sldId id="1257" r:id="rId34"/>
    <p:sldId id="1258" r:id="rId35"/>
    <p:sldId id="1261" r:id="rId36"/>
    <p:sldId id="1262" r:id="rId37"/>
    <p:sldId id="1263" r:id="rId38"/>
    <p:sldId id="1264" r:id="rId39"/>
    <p:sldId id="1327" r:id="rId40"/>
    <p:sldId id="1328" r:id="rId41"/>
    <p:sldId id="1288" r:id="rId42"/>
    <p:sldId id="1289" r:id="rId43"/>
    <p:sldId id="1290" r:id="rId44"/>
    <p:sldId id="1291" r:id="rId45"/>
    <p:sldId id="1292" r:id="rId46"/>
    <p:sldId id="1293" r:id="rId47"/>
    <p:sldId id="1294" r:id="rId48"/>
    <p:sldId id="1295" r:id="rId49"/>
    <p:sldId id="1296" r:id="rId50"/>
    <p:sldId id="1359" r:id="rId51"/>
    <p:sldId id="1302" r:id="rId52"/>
    <p:sldId id="1303" r:id="rId53"/>
    <p:sldId id="1304" r:id="rId54"/>
    <p:sldId id="1305" r:id="rId55"/>
    <p:sldId id="1306" r:id="rId56"/>
    <p:sldId id="1307" r:id="rId57"/>
    <p:sldId id="1308" r:id="rId58"/>
    <p:sldId id="1309" r:id="rId59"/>
    <p:sldId id="1310" r:id="rId60"/>
    <p:sldId id="1350" r:id="rId61"/>
    <p:sldId id="1351" r:id="rId62"/>
    <p:sldId id="1360" r:id="rId63"/>
    <p:sldId id="1361" r:id="rId64"/>
    <p:sldId id="1362" r:id="rId65"/>
    <p:sldId id="1363" r:id="rId66"/>
    <p:sldId id="1364" r:id="rId67"/>
    <p:sldId id="1312" r:id="rId68"/>
    <p:sldId id="1313" r:id="rId69"/>
    <p:sldId id="1314" r:id="rId70"/>
    <p:sldId id="1315" r:id="rId71"/>
    <p:sldId id="1357" r:id="rId72"/>
    <p:sldId id="1316" r:id="rId73"/>
    <p:sldId id="1358" r:id="rId74"/>
    <p:sldId id="1317" r:id="rId75"/>
    <p:sldId id="1318" r:id="rId76"/>
    <p:sldId id="1319" r:id="rId77"/>
    <p:sldId id="1355" r:id="rId78"/>
    <p:sldId id="1356" r:id="rId79"/>
    <p:sldId id="771" r:id="rId8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27">
          <p15:clr>
            <a:srgbClr val="A4A3A4"/>
          </p15:clr>
        </p15:guide>
        <p15:guide id="2" pos="3840">
          <p15:clr>
            <a:srgbClr val="A4A3A4"/>
          </p15:clr>
        </p15:guide>
      </p15:sldGuideLst>
    </p:ext>
    <p:ext uri="{2D200454-40CA-4A62-9FC3-DE9A4176ACB9}">
      <p15:notesGuideLst xmlns="" xmlns:p15="http://schemas.microsoft.com/office/powerpoint/2012/main">
        <p15:guide id="1" orient="horz" pos="2836">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000066"/>
    <a:srgbClr val="FFFFFF"/>
    <a:srgbClr val="E20000"/>
    <a:srgbClr val="FF3300"/>
    <a:srgbClr val="E46C0A"/>
    <a:srgbClr val="990000"/>
    <a:srgbClr val="88A705"/>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687" autoAdjust="0"/>
    <p:restoredTop sz="97537" autoAdjust="0"/>
  </p:normalViewPr>
  <p:slideViewPr>
    <p:cSldViewPr>
      <p:cViewPr varScale="1">
        <p:scale>
          <a:sx n="87" d="100"/>
          <a:sy n="87" d="100"/>
        </p:scale>
        <p:origin x="-110" y="-312"/>
      </p:cViewPr>
      <p:guideLst>
        <p:guide orient="horz" pos="2127"/>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4" d="100"/>
          <a:sy n="64" d="100"/>
        </p:scale>
        <p:origin x="-3342" y="-120"/>
      </p:cViewPr>
      <p:guideLst>
        <p:guide orient="horz" pos="2836"/>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F6E4F5-AFD9-452D-978C-A65E37BD2A75}" type="datetimeFigureOut">
              <a:rPr lang="en-US" smtClean="0"/>
              <a:t>12/8/2020</a:t>
            </a:fld>
            <a:endParaRPr 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70C2A1-C45C-4D11-8087-34234E5428BA}" type="slidenum">
              <a:rPr lang="en-US" smtClean="0"/>
              <a:t>‹#›</a:t>
            </a:fld>
            <a:endParaRPr lang="en-US"/>
          </a:p>
        </p:txBody>
      </p:sp>
    </p:spTree>
    <p:extLst>
      <p:ext uri="{BB962C8B-B14F-4D97-AF65-F5344CB8AC3E}">
        <p14:creationId xmlns:p14="http://schemas.microsoft.com/office/powerpoint/2010/main" val="23535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779D53-1687-4629-A7C4-5F633C48289A}" type="datetimeFigureOut">
              <a:rPr lang="en-US" smtClean="0"/>
              <a:t>12/8/2020</a:t>
            </a:fld>
            <a:endParaRPr 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F48F07-6AC5-47AF-9B36-9B4E83AB260F}" type="slidenum">
              <a:rPr lang="en-US" smtClean="0"/>
              <a:t>‹#›</a:t>
            </a:fld>
            <a:endParaRPr lang="en-US"/>
          </a:p>
        </p:txBody>
      </p:sp>
    </p:spTree>
    <p:extLst>
      <p:ext uri="{BB962C8B-B14F-4D97-AF65-F5344CB8AC3E}">
        <p14:creationId xmlns:p14="http://schemas.microsoft.com/office/powerpoint/2010/main" val="3350299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8255A</a:t>
            </a:r>
            <a:r>
              <a:rPr lang="zh-CN" altLang="en-US" dirty="0" smtClean="0"/>
              <a:t>芯片和我们之前讲的中断，定时一样，一边连接</a:t>
            </a:r>
            <a:r>
              <a:rPr lang="en-US" altLang="zh-CN" dirty="0" smtClean="0"/>
              <a:t>CPU</a:t>
            </a:r>
            <a:r>
              <a:rPr lang="zh-CN" altLang="en-US" dirty="0" smtClean="0"/>
              <a:t>，一边连接外部设备。面向</a:t>
            </a:r>
            <a:r>
              <a:rPr lang="en-US" altLang="zh-CN" dirty="0" smtClean="0"/>
              <a:t>CPU</a:t>
            </a:r>
            <a:r>
              <a:rPr lang="zh-CN" altLang="en-US" dirty="0" smtClean="0"/>
              <a:t>的，首先数据来了，送到数据缓冲线，读、写还有片选这些叫控制逻辑，所以有读写控制、地址选择、片选选择和复位这些控制逻辑，这些控制逻辑对这个芯片来说又分为</a:t>
            </a:r>
            <a:r>
              <a:rPr lang="en-US" altLang="zh-CN" dirty="0" smtClean="0"/>
              <a:t>A</a:t>
            </a:r>
            <a:r>
              <a:rPr lang="zh-CN" altLang="en-US" dirty="0" smtClean="0"/>
              <a:t>组控制和</a:t>
            </a:r>
            <a:r>
              <a:rPr lang="en-US" altLang="zh-CN" dirty="0" smtClean="0"/>
              <a:t>B</a:t>
            </a:r>
            <a:r>
              <a:rPr lang="zh-CN" altLang="en-US" dirty="0" smtClean="0"/>
              <a:t>组控制，在</a:t>
            </a:r>
            <a:r>
              <a:rPr lang="en-US" altLang="zh-CN" dirty="0" smtClean="0"/>
              <a:t>A</a:t>
            </a:r>
            <a:r>
              <a:rPr lang="zh-CN" altLang="en-US" dirty="0" smtClean="0"/>
              <a:t>组又分为</a:t>
            </a:r>
            <a:r>
              <a:rPr lang="en-US" altLang="zh-CN" dirty="0" smtClean="0"/>
              <a:t>PA</a:t>
            </a:r>
            <a:r>
              <a:rPr lang="zh-CN" altLang="en-US" dirty="0" smtClean="0"/>
              <a:t>口加上</a:t>
            </a:r>
            <a:r>
              <a:rPr lang="en-US" altLang="zh-CN" dirty="0" smtClean="0"/>
              <a:t>PC</a:t>
            </a:r>
            <a:r>
              <a:rPr lang="zh-CN" altLang="en-US" dirty="0" smtClean="0"/>
              <a:t>口的高位，</a:t>
            </a:r>
            <a:r>
              <a:rPr lang="en-US" altLang="zh-CN" dirty="0" smtClean="0"/>
              <a:t>B</a:t>
            </a:r>
            <a:r>
              <a:rPr lang="zh-CN" altLang="en-US" dirty="0" smtClean="0"/>
              <a:t>组分为</a:t>
            </a:r>
            <a:r>
              <a:rPr lang="en-US" altLang="zh-CN" dirty="0" smtClean="0"/>
              <a:t>PB</a:t>
            </a:r>
            <a:r>
              <a:rPr lang="zh-CN" altLang="en-US" dirty="0" smtClean="0"/>
              <a:t>口加上</a:t>
            </a:r>
            <a:r>
              <a:rPr lang="en-US" altLang="zh-CN" dirty="0" smtClean="0"/>
              <a:t>PC</a:t>
            </a:r>
            <a:r>
              <a:rPr lang="zh-CN" altLang="en-US" dirty="0" smtClean="0"/>
              <a:t>口的低位。</a:t>
            </a:r>
            <a:r>
              <a:rPr lang="en-US" altLang="zh-CN" dirty="0" smtClean="0"/>
              <a:t>PA</a:t>
            </a:r>
            <a:r>
              <a:rPr lang="zh-CN" altLang="en-US" dirty="0" smtClean="0"/>
              <a:t>口、</a:t>
            </a:r>
            <a:r>
              <a:rPr lang="en-US" altLang="zh-CN" dirty="0" smtClean="0"/>
              <a:t>PB</a:t>
            </a:r>
            <a:r>
              <a:rPr lang="zh-CN" altLang="en-US" dirty="0" smtClean="0"/>
              <a:t>口、</a:t>
            </a:r>
            <a:r>
              <a:rPr lang="en-US" altLang="zh-CN" dirty="0" smtClean="0"/>
              <a:t>PC</a:t>
            </a:r>
            <a:r>
              <a:rPr lang="zh-CN" altLang="en-US" dirty="0" smtClean="0"/>
              <a:t>口连接外部设备。这个就是</a:t>
            </a:r>
            <a:r>
              <a:rPr lang="en-US" altLang="zh-CN" dirty="0" smtClean="0"/>
              <a:t>8255A</a:t>
            </a:r>
            <a:r>
              <a:rPr lang="zh-CN" altLang="en-US" dirty="0" smtClean="0"/>
              <a:t>的内部结构。</a:t>
            </a:r>
            <a:endParaRPr lang="en-US" altLang="zh-CN" dirty="0" smtClean="0"/>
          </a:p>
          <a:p>
            <a:r>
              <a:rPr lang="zh-CN" altLang="en-US" dirty="0" smtClean="0"/>
              <a:t>我们之前讲的中断</a:t>
            </a:r>
            <a:r>
              <a:rPr lang="en-US" altLang="zh-CN" dirty="0" smtClean="0"/>
              <a:t>8259</a:t>
            </a:r>
            <a:r>
              <a:rPr lang="zh-CN" altLang="en-US" dirty="0" smtClean="0"/>
              <a:t>，它有一根地址线，所以芯片地址只有两个，连接外部设备只有</a:t>
            </a:r>
            <a:r>
              <a:rPr lang="en-US" altLang="zh-CN" dirty="0" smtClean="0"/>
              <a:t>8</a:t>
            </a:r>
            <a:r>
              <a:rPr lang="zh-CN" altLang="en-US" dirty="0" smtClean="0"/>
              <a:t>个</a:t>
            </a:r>
            <a:r>
              <a:rPr lang="en-US" altLang="zh-CN" dirty="0" smtClean="0"/>
              <a:t>I/O</a:t>
            </a:r>
            <a:r>
              <a:rPr lang="zh-CN" altLang="en-US" dirty="0" smtClean="0"/>
              <a:t>线，</a:t>
            </a:r>
            <a:r>
              <a:rPr lang="en-US" altLang="zh-CN" dirty="0" smtClean="0"/>
              <a:t>IRO-IR7</a:t>
            </a:r>
            <a:r>
              <a:rPr lang="zh-CN" altLang="en-US" dirty="0" smtClean="0"/>
              <a:t>。定时器</a:t>
            </a:r>
            <a:r>
              <a:rPr lang="en-US" altLang="zh-CN" dirty="0" smtClean="0"/>
              <a:t>8253</a:t>
            </a:r>
            <a:r>
              <a:rPr lang="zh-CN" altLang="en-US" dirty="0" smtClean="0"/>
              <a:t>它有两根地址线，芯片地址有四个，有三个计数器和外部设备连接，</a:t>
            </a:r>
            <a:r>
              <a:rPr lang="en-US" altLang="zh-CN" dirty="0" smtClean="0"/>
              <a:t>8255</a:t>
            </a:r>
            <a:r>
              <a:rPr lang="zh-CN" altLang="en-US" dirty="0" smtClean="0"/>
              <a:t>也是有两个地址线，所有芯片地址有</a:t>
            </a:r>
            <a:r>
              <a:rPr lang="en-US" altLang="zh-CN" dirty="0" smtClean="0"/>
              <a:t>4</a:t>
            </a:r>
            <a:r>
              <a:rPr lang="zh-CN" altLang="en-US" dirty="0" smtClean="0"/>
              <a:t>个，有</a:t>
            </a:r>
            <a:r>
              <a:rPr lang="en-US" altLang="zh-CN" dirty="0" smtClean="0"/>
              <a:t>A\B\C</a:t>
            </a:r>
            <a:r>
              <a:rPr lang="zh-CN" altLang="en-US" dirty="0" smtClean="0"/>
              <a:t>三组输入</a:t>
            </a:r>
            <a:r>
              <a:rPr lang="en-US" altLang="zh-CN" dirty="0" smtClean="0"/>
              <a:t>/</a:t>
            </a:r>
            <a:r>
              <a:rPr lang="zh-CN" altLang="en-US" dirty="0" smtClean="0"/>
              <a:t>输出端口，每个端口有</a:t>
            </a:r>
            <a:r>
              <a:rPr lang="en-US" altLang="zh-CN" dirty="0" smtClean="0"/>
              <a:t>8</a:t>
            </a:r>
            <a:r>
              <a:rPr lang="zh-CN" altLang="en-US" dirty="0" smtClean="0"/>
              <a:t>个</a:t>
            </a:r>
            <a:r>
              <a:rPr lang="en-US" altLang="zh-CN" dirty="0" smtClean="0"/>
              <a:t>I/O</a:t>
            </a:r>
            <a:r>
              <a:rPr lang="zh-CN" altLang="en-US" dirty="0" smtClean="0"/>
              <a:t>线，因此，</a:t>
            </a:r>
            <a:r>
              <a:rPr lang="en-US" altLang="zh-CN" dirty="0" smtClean="0"/>
              <a:t>8255A</a:t>
            </a:r>
            <a:r>
              <a:rPr lang="zh-CN" altLang="en-US" dirty="0" smtClean="0"/>
              <a:t>总共有</a:t>
            </a:r>
            <a:r>
              <a:rPr lang="en-US" altLang="zh-CN" dirty="0" smtClean="0"/>
              <a:t>24</a:t>
            </a:r>
            <a:r>
              <a:rPr lang="zh-CN" altLang="en-US" dirty="0" smtClean="0"/>
              <a:t>根</a:t>
            </a:r>
            <a:r>
              <a:rPr lang="en-US" altLang="zh-CN" dirty="0" smtClean="0"/>
              <a:t>I/O</a:t>
            </a:r>
            <a:r>
              <a:rPr lang="zh-CN" altLang="en-US" dirty="0" smtClean="0"/>
              <a:t>线。</a:t>
            </a:r>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t>6</a:t>
            </a:fld>
            <a:endParaRPr lang="en-US"/>
          </a:p>
        </p:txBody>
      </p:sp>
    </p:spTree>
    <p:extLst>
      <p:ext uri="{BB962C8B-B14F-4D97-AF65-F5344CB8AC3E}">
        <p14:creationId xmlns:p14="http://schemas.microsoft.com/office/powerpoint/2010/main" val="2595750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50000"/>
              </a:spcBef>
            </a:pPr>
            <a:r>
              <a:rPr lang="zh-CN" altLang="en-US" dirty="0" smtClean="0">
                <a:latin typeface="Times New Roman" panose="02020603050405020304" pitchFamily="18" charset="0"/>
              </a:rPr>
              <a:t>方式</a:t>
            </a:r>
            <a:r>
              <a:rPr lang="en-US" altLang="zh-CN" dirty="0" smtClean="0">
                <a:latin typeface="Times New Roman" panose="02020603050405020304" pitchFamily="18" charset="0"/>
              </a:rPr>
              <a:t>2</a:t>
            </a:r>
            <a:r>
              <a:rPr lang="zh-CN" altLang="en-US" dirty="0" smtClean="0">
                <a:latin typeface="Times New Roman" panose="02020603050405020304" pitchFamily="18" charset="0"/>
              </a:rPr>
              <a:t>需要利用端口</a:t>
            </a:r>
            <a:r>
              <a:rPr lang="en-US" altLang="zh-CN" dirty="0" smtClean="0">
                <a:latin typeface="Times New Roman" panose="02020603050405020304" pitchFamily="18" charset="0"/>
              </a:rPr>
              <a:t>C</a:t>
            </a:r>
            <a:r>
              <a:rPr lang="zh-CN" altLang="en-US" dirty="0" smtClean="0">
                <a:latin typeface="Times New Roman" panose="02020603050405020304" pitchFamily="18" charset="0"/>
              </a:rPr>
              <a:t>的</a:t>
            </a:r>
            <a:r>
              <a:rPr lang="en-US" altLang="zh-CN" dirty="0" smtClean="0">
                <a:latin typeface="Times New Roman" panose="02020603050405020304" pitchFamily="18" charset="0"/>
              </a:rPr>
              <a:t>5</a:t>
            </a:r>
            <a:r>
              <a:rPr lang="zh-CN" altLang="en-US" dirty="0" smtClean="0">
                <a:latin typeface="Times New Roman" panose="02020603050405020304" pitchFamily="18" charset="0"/>
              </a:rPr>
              <a:t>个信号线，方式</a:t>
            </a:r>
            <a:r>
              <a:rPr lang="en-US" altLang="zh-CN" dirty="0" smtClean="0">
                <a:latin typeface="Times New Roman" panose="02020603050405020304" pitchFamily="18" charset="0"/>
              </a:rPr>
              <a:t>2</a:t>
            </a:r>
            <a:r>
              <a:rPr lang="zh-CN" altLang="en-US" dirty="0" smtClean="0">
                <a:latin typeface="Times New Roman" panose="02020603050405020304" pitchFamily="18" charset="0"/>
              </a:rPr>
              <a:t>可以看成是</a:t>
            </a:r>
            <a:r>
              <a:rPr lang="en-US" altLang="zh-CN" sz="1200" b="1" dirty="0" smtClean="0">
                <a:solidFill>
                  <a:srgbClr val="0000FF"/>
                </a:solidFill>
                <a:latin typeface="幼圆" panose="02010509060101010101" pitchFamily="1" charset="-122"/>
                <a:ea typeface="幼圆" panose="02010509060101010101" pitchFamily="1" charset="-122"/>
              </a:rPr>
              <a:t>PA</a:t>
            </a:r>
            <a:r>
              <a:rPr lang="zh-CN" altLang="en-US" sz="1200" b="1" dirty="0" smtClean="0">
                <a:solidFill>
                  <a:srgbClr val="0000FF"/>
                </a:solidFill>
                <a:latin typeface="幼圆" panose="02010509060101010101" pitchFamily="1" charset="-122"/>
                <a:ea typeface="幼圆" panose="02010509060101010101" pitchFamily="1" charset="-122"/>
              </a:rPr>
              <a:t>口在方式</a:t>
            </a:r>
            <a:r>
              <a:rPr lang="en-US" altLang="zh-CN" sz="1200" b="1" dirty="0" smtClean="0">
                <a:solidFill>
                  <a:srgbClr val="0000FF"/>
                </a:solidFill>
                <a:latin typeface="幼圆" panose="02010509060101010101" pitchFamily="1" charset="-122"/>
                <a:ea typeface="幼圆" panose="02010509060101010101" pitchFamily="1" charset="-122"/>
              </a:rPr>
              <a:t>1</a:t>
            </a:r>
            <a:r>
              <a:rPr lang="zh-CN" altLang="en-US" sz="1200" b="1" dirty="0" smtClean="0">
                <a:solidFill>
                  <a:srgbClr val="0000FF"/>
                </a:solidFill>
                <a:latin typeface="幼圆" panose="02010509060101010101" pitchFamily="1" charset="-122"/>
                <a:ea typeface="幼圆" panose="02010509060101010101" pitchFamily="1" charset="-122"/>
              </a:rPr>
              <a:t>下输入输出的组合，</a:t>
            </a:r>
            <a:r>
              <a:rPr lang="zh-CN" altLang="en-US" sz="1200" b="1" dirty="0" smtClean="0">
                <a:latin typeface="Arial" panose="020B0604020202020204" pitchFamily="34" charset="0"/>
              </a:rPr>
              <a:t>用PC</a:t>
            </a:r>
            <a:r>
              <a:rPr lang="zh-CN" altLang="en-US" sz="1200" b="1" baseline="-25000" dirty="0" smtClean="0">
                <a:latin typeface="Arial" panose="020B0604020202020204" pitchFamily="34" charset="0"/>
              </a:rPr>
              <a:t>6</a:t>
            </a:r>
            <a:r>
              <a:rPr lang="zh-CN" altLang="en-US" sz="1200" b="1" dirty="0" smtClean="0">
                <a:latin typeface="Arial" panose="020B0604020202020204" pitchFamily="34" charset="0"/>
              </a:rPr>
              <a:t>设置</a:t>
            </a:r>
            <a:r>
              <a:rPr lang="en-US" altLang="x-none" sz="1200" b="1" dirty="0" smtClean="0">
                <a:latin typeface="Arial" panose="020B0604020202020204" pitchFamily="34" charset="0"/>
              </a:rPr>
              <a:t>INTE</a:t>
            </a:r>
            <a:r>
              <a:rPr lang="en-US" altLang="x-none" sz="1200" b="1" baseline="-25000" dirty="0" smtClean="0">
                <a:latin typeface="Arial" panose="020B0604020202020204" pitchFamily="34" charset="0"/>
              </a:rPr>
              <a:t>1</a:t>
            </a:r>
            <a:r>
              <a:rPr lang="zh-CN" altLang="en-US" sz="1200" b="1" dirty="0" smtClean="0">
                <a:latin typeface="Arial" panose="020B0604020202020204" pitchFamily="34" charset="0"/>
              </a:rPr>
              <a:t>作为输出时中断允许位，用PC</a:t>
            </a:r>
            <a:r>
              <a:rPr lang="zh-CN" altLang="en-US" sz="1200" b="1" baseline="-25000" dirty="0" smtClean="0">
                <a:latin typeface="Arial" panose="020B0604020202020204" pitchFamily="34" charset="0"/>
              </a:rPr>
              <a:t>4</a:t>
            </a:r>
            <a:r>
              <a:rPr lang="zh-CN" altLang="en-US" sz="1200" b="1" dirty="0" smtClean="0">
                <a:latin typeface="Arial" panose="020B0604020202020204" pitchFamily="34" charset="0"/>
              </a:rPr>
              <a:t>设置</a:t>
            </a:r>
            <a:r>
              <a:rPr lang="en-US" altLang="x-none" sz="1200" b="1" dirty="0" smtClean="0">
                <a:latin typeface="Arial" panose="020B0604020202020204" pitchFamily="34" charset="0"/>
              </a:rPr>
              <a:t>INTE</a:t>
            </a:r>
            <a:r>
              <a:rPr lang="en-US" altLang="x-none" sz="1200" b="1" baseline="-25000" dirty="0" smtClean="0">
                <a:latin typeface="Arial" panose="020B0604020202020204" pitchFamily="34" charset="0"/>
              </a:rPr>
              <a:t>2</a:t>
            </a:r>
            <a:r>
              <a:rPr lang="zh-CN" altLang="en-US" sz="1200" b="1" dirty="0" smtClean="0">
                <a:latin typeface="Arial" panose="020B0604020202020204" pitchFamily="34" charset="0"/>
              </a:rPr>
              <a:t>作为输入时中断允许位，输入和输出中断通过</a:t>
            </a:r>
          </a:p>
          <a:p>
            <a:pPr>
              <a:spcBef>
                <a:spcPct val="50000"/>
              </a:spcBef>
            </a:pPr>
            <a:r>
              <a:rPr lang="zh-CN" altLang="en-US" sz="1200" b="1" dirty="0" smtClean="0">
                <a:latin typeface="Arial" panose="020B0604020202020204" pitchFamily="34" charset="0"/>
              </a:rPr>
              <a:t>或门输出</a:t>
            </a:r>
            <a:r>
              <a:rPr lang="en-US" altLang="x-none" sz="1200" b="1" dirty="0" smtClean="0">
                <a:latin typeface="Arial" panose="020B0604020202020204" pitchFamily="34" charset="0"/>
              </a:rPr>
              <a:t>INTR</a:t>
            </a:r>
            <a:r>
              <a:rPr lang="zh-CN" altLang="en-US" sz="1200" b="1" baseline="-25000" dirty="0" smtClean="0">
                <a:latin typeface="Arial" panose="020B0604020202020204" pitchFamily="34" charset="0"/>
              </a:rPr>
              <a:t>A</a:t>
            </a:r>
            <a:r>
              <a:rPr lang="zh-CN" altLang="en-US" sz="1200" b="1" dirty="0" smtClean="0">
                <a:latin typeface="Arial" panose="020B0604020202020204" pitchFamily="34" charset="0"/>
              </a:rPr>
              <a:t>信号。</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smtClean="0">
              <a:solidFill>
                <a:srgbClr val="0000FF"/>
              </a:solidFill>
              <a:latin typeface="幼圆" panose="02010509060101010101" pitchFamily="1" charset="-122"/>
              <a:ea typeface="幼圆" panose="02010509060101010101" pitchFamily="1"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t>21</a:t>
            </a:fld>
            <a:endParaRPr lang="en-US"/>
          </a:p>
        </p:txBody>
      </p:sp>
    </p:spTree>
    <p:extLst>
      <p:ext uri="{BB962C8B-B14F-4D97-AF65-F5344CB8AC3E}">
        <p14:creationId xmlns:p14="http://schemas.microsoft.com/office/powerpoint/2010/main" val="1760795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t>50</a:t>
            </a:fld>
            <a:endParaRPr lang="en-US"/>
          </a:p>
        </p:txBody>
      </p:sp>
    </p:spTree>
    <p:extLst>
      <p:ext uri="{BB962C8B-B14F-4D97-AF65-F5344CB8AC3E}">
        <p14:creationId xmlns:p14="http://schemas.microsoft.com/office/powerpoint/2010/main" val="1108403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t>2020/12/8</a:t>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t>79</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8255A</a:t>
            </a:r>
            <a:r>
              <a:rPr lang="zh-CN" altLang="en-US" dirty="0" smtClean="0"/>
              <a:t>的功能我们可以通过读写功能的控制表来认识，</a:t>
            </a:r>
            <a:r>
              <a:rPr lang="en-US" altLang="zh-CN" dirty="0" smtClean="0"/>
              <a:t>A0</a:t>
            </a:r>
            <a:r>
              <a:rPr lang="zh-CN" altLang="en-US" dirty="0" smtClean="0"/>
              <a:t>和</a:t>
            </a:r>
            <a:r>
              <a:rPr lang="en-US" altLang="zh-CN" dirty="0" smtClean="0"/>
              <a:t>A1</a:t>
            </a:r>
            <a:r>
              <a:rPr lang="zh-CN" altLang="en-US" dirty="0" smtClean="0"/>
              <a:t>有四种组合</a:t>
            </a:r>
            <a:r>
              <a:rPr lang="en-US" altLang="zh-CN" dirty="0" smtClean="0"/>
              <a:t>00,01,10,11</a:t>
            </a:r>
            <a:r>
              <a:rPr lang="zh-CN" altLang="en-US" dirty="0" smtClean="0"/>
              <a:t>，当片选信号</a:t>
            </a:r>
            <a:r>
              <a:rPr lang="en-US" altLang="zh-CN" dirty="0" smtClean="0"/>
              <a:t>CS</a:t>
            </a:r>
            <a:r>
              <a:rPr lang="zh-CN" altLang="en-US" dirty="0" smtClean="0"/>
              <a:t>为低电平有效，我们这个</a:t>
            </a:r>
            <a:r>
              <a:rPr lang="en-US" altLang="zh-CN" dirty="0" smtClean="0"/>
              <a:t>8255A</a:t>
            </a:r>
            <a:r>
              <a:rPr lang="zh-CN" altLang="en-US" dirty="0" smtClean="0"/>
              <a:t>芯片才会被选中，那是读操作还是写操作呢？看</a:t>
            </a:r>
            <a:r>
              <a:rPr lang="en-US" altLang="zh-CN" dirty="0" smtClean="0"/>
              <a:t>RD</a:t>
            </a:r>
            <a:r>
              <a:rPr lang="zh-CN" altLang="en-US" dirty="0" smtClean="0"/>
              <a:t>和</a:t>
            </a:r>
            <a:r>
              <a:rPr lang="en-US" altLang="zh-CN" dirty="0" smtClean="0"/>
              <a:t>WR</a:t>
            </a:r>
            <a:r>
              <a:rPr lang="zh-CN" altLang="en-US" dirty="0" smtClean="0"/>
              <a:t>是否为有效电平。当</a:t>
            </a:r>
            <a:r>
              <a:rPr lang="en-US" altLang="zh-CN" dirty="0" smtClean="0"/>
              <a:t>A1A0</a:t>
            </a:r>
            <a:r>
              <a:rPr lang="zh-CN" altLang="en-US" dirty="0" smtClean="0"/>
              <a:t>为</a:t>
            </a:r>
            <a:r>
              <a:rPr lang="en-US" altLang="zh-CN" dirty="0" smtClean="0"/>
              <a:t>00</a:t>
            </a:r>
            <a:r>
              <a:rPr lang="zh-CN" altLang="en-US" dirty="0" smtClean="0"/>
              <a:t>，</a:t>
            </a:r>
            <a:r>
              <a:rPr lang="en-US" altLang="zh-CN" dirty="0" smtClean="0"/>
              <a:t>RD</a:t>
            </a:r>
            <a:r>
              <a:rPr lang="zh-CN" altLang="en-US" dirty="0" smtClean="0"/>
              <a:t>为有效电平则，读端口</a:t>
            </a:r>
            <a:r>
              <a:rPr lang="en-US" altLang="zh-CN" dirty="0" smtClean="0"/>
              <a:t>A</a:t>
            </a:r>
            <a:r>
              <a:rPr lang="zh-CN" altLang="en-US" dirty="0" smtClean="0"/>
              <a:t>，写有效，则写端口</a:t>
            </a:r>
            <a:r>
              <a:rPr lang="en-US" altLang="zh-CN" dirty="0" smtClean="0"/>
              <a:t>A</a:t>
            </a:r>
            <a:r>
              <a:rPr lang="zh-CN" altLang="en-US" dirty="0" smtClean="0"/>
              <a:t>；</a:t>
            </a:r>
            <a:r>
              <a:rPr lang="en-US" altLang="zh-CN" dirty="0" smtClean="0"/>
              <a:t>A0A1</a:t>
            </a:r>
            <a:r>
              <a:rPr lang="zh-CN" altLang="en-US" dirty="0" smtClean="0"/>
              <a:t>为</a:t>
            </a:r>
            <a:r>
              <a:rPr lang="en-US" altLang="zh-CN" dirty="0" smtClean="0"/>
              <a:t>01,</a:t>
            </a:r>
            <a:r>
              <a:rPr lang="zh-CN" altLang="en-US" dirty="0" smtClean="0"/>
              <a:t>则读或者写端口</a:t>
            </a:r>
            <a:r>
              <a:rPr lang="en-US" altLang="zh-CN" dirty="0" smtClean="0"/>
              <a:t>B</a:t>
            </a:r>
            <a:r>
              <a:rPr lang="zh-CN" altLang="en-US" dirty="0" smtClean="0"/>
              <a:t>。也就是</a:t>
            </a:r>
            <a:r>
              <a:rPr lang="en-US" altLang="zh-CN" dirty="0" smtClean="0"/>
              <a:t>A1A0</a:t>
            </a:r>
            <a:r>
              <a:rPr lang="zh-CN" altLang="en-US" dirty="0" smtClean="0"/>
              <a:t>为</a:t>
            </a:r>
            <a:r>
              <a:rPr lang="en-US" altLang="zh-CN" dirty="0" smtClean="0"/>
              <a:t>00</a:t>
            </a:r>
            <a:r>
              <a:rPr lang="zh-CN" altLang="en-US" dirty="0" smtClean="0"/>
              <a:t>，对应的是端口</a:t>
            </a:r>
            <a:r>
              <a:rPr lang="en-US" altLang="zh-CN" dirty="0" smtClean="0"/>
              <a:t>A,01</a:t>
            </a:r>
            <a:r>
              <a:rPr lang="zh-CN" altLang="en-US" dirty="0" smtClean="0"/>
              <a:t>对应端口</a:t>
            </a:r>
            <a:r>
              <a:rPr lang="en-US" altLang="zh-CN" dirty="0" smtClean="0"/>
              <a:t>B</a:t>
            </a:r>
            <a:r>
              <a:rPr lang="zh-CN" altLang="en-US" dirty="0" smtClean="0"/>
              <a:t>，</a:t>
            </a:r>
            <a:r>
              <a:rPr lang="en-US" altLang="zh-CN" dirty="0" smtClean="0"/>
              <a:t>10</a:t>
            </a:r>
            <a:r>
              <a:rPr lang="zh-CN" altLang="en-US" dirty="0" smtClean="0"/>
              <a:t>对应端口</a:t>
            </a:r>
            <a:r>
              <a:rPr lang="en-US" altLang="zh-CN" dirty="0" smtClean="0"/>
              <a:t>C</a:t>
            </a:r>
            <a:r>
              <a:rPr lang="zh-CN" altLang="en-US" dirty="0" smtClean="0"/>
              <a:t>，</a:t>
            </a:r>
            <a:r>
              <a:rPr lang="en-US" altLang="zh-CN" dirty="0" smtClean="0"/>
              <a:t>11</a:t>
            </a:r>
            <a:r>
              <a:rPr lang="zh-CN" altLang="en-US" dirty="0" smtClean="0"/>
              <a:t>，当</a:t>
            </a:r>
            <a:r>
              <a:rPr lang="en-US" altLang="zh-CN" dirty="0" smtClean="0"/>
              <a:t>WR</a:t>
            </a:r>
            <a:r>
              <a:rPr lang="zh-CN" altLang="en-US" dirty="0" smtClean="0"/>
              <a:t>为有效电平，则写控制字，读有效，则无操作，非法。这个就是四个地址和读写以及四个端口之间的关系。</a:t>
            </a:r>
            <a:endParaRPr lang="en-US" altLang="zh-CN" dirty="0" smtClean="0"/>
          </a:p>
          <a:p>
            <a:r>
              <a:rPr lang="zh-CN" altLang="en-US" dirty="0" smtClean="0"/>
              <a:t>我们这个</a:t>
            </a:r>
            <a:r>
              <a:rPr lang="en-US" altLang="zh-CN" dirty="0" smtClean="0"/>
              <a:t>8255A</a:t>
            </a:r>
            <a:r>
              <a:rPr lang="zh-CN" altLang="en-US" dirty="0" smtClean="0"/>
              <a:t>芯片有什么用呢，比如我们实验二做的那个实验，读取开关状态，将开关状态写入发光二极管中，我们就可以用这一个芯片实现，让</a:t>
            </a:r>
            <a:r>
              <a:rPr lang="en-US" altLang="zh-CN" dirty="0" smtClean="0"/>
              <a:t>A</a:t>
            </a:r>
            <a:r>
              <a:rPr lang="zh-CN" altLang="en-US" dirty="0" smtClean="0"/>
              <a:t>端作为输入端，读取开关状态，让</a:t>
            </a:r>
            <a:r>
              <a:rPr lang="en-US" altLang="zh-CN" dirty="0" smtClean="0"/>
              <a:t>B</a:t>
            </a:r>
            <a:r>
              <a:rPr lang="zh-CN" altLang="en-US" dirty="0" smtClean="0"/>
              <a:t>端作为输出端，将开关状态写入到发光二极管中。</a:t>
            </a:r>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t>7</a:t>
            </a:fld>
            <a:endParaRPr lang="en-US"/>
          </a:p>
        </p:txBody>
      </p:sp>
    </p:spTree>
    <p:extLst>
      <p:ext uri="{BB962C8B-B14F-4D97-AF65-F5344CB8AC3E}">
        <p14:creationId xmlns:p14="http://schemas.microsoft.com/office/powerpoint/2010/main" val="3059140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8255</a:t>
            </a:r>
            <a:r>
              <a:rPr lang="zh-CN" altLang="en-US" dirty="0" smtClean="0"/>
              <a:t>芯片是如何实现我们接口的功能</a:t>
            </a:r>
            <a:r>
              <a:rPr lang="en-US" altLang="zh-CN" dirty="0" smtClean="0"/>
              <a:t>?</a:t>
            </a:r>
            <a:r>
              <a:rPr lang="zh-CN" altLang="en-US" dirty="0" smtClean="0"/>
              <a:t>它有三种工作方式，方式</a:t>
            </a:r>
            <a:r>
              <a:rPr lang="en-US" altLang="zh-CN" dirty="0" smtClean="0"/>
              <a:t>0</a:t>
            </a:r>
            <a:r>
              <a:rPr lang="zh-CN" altLang="en-US" dirty="0" smtClean="0"/>
              <a:t>、方式</a:t>
            </a:r>
            <a:r>
              <a:rPr lang="en-US" altLang="zh-CN" dirty="0" smtClean="0"/>
              <a:t>1</a:t>
            </a:r>
            <a:r>
              <a:rPr lang="zh-CN" altLang="en-US" dirty="0" smtClean="0"/>
              <a:t>、方式</a:t>
            </a:r>
            <a:r>
              <a:rPr lang="en-US" altLang="zh-CN" dirty="0" smtClean="0"/>
              <a:t>2</a:t>
            </a:r>
            <a:r>
              <a:rPr lang="zh-CN" altLang="en-US" dirty="0" smtClean="0"/>
              <a:t>。方式</a:t>
            </a:r>
            <a:r>
              <a:rPr lang="en-US" altLang="zh-CN" dirty="0" smtClean="0"/>
              <a:t>0</a:t>
            </a:r>
            <a:r>
              <a:rPr lang="zh-CN" altLang="en-US" dirty="0" smtClean="0"/>
              <a:t>适合我们前面讲的无条件传送和查询方式。大家还记得我们之前讲的</a:t>
            </a:r>
            <a:r>
              <a:rPr lang="en-US" altLang="zh-CN" dirty="0" smtClean="0"/>
              <a:t>CPU</a:t>
            </a:r>
            <a:r>
              <a:rPr lang="zh-CN" altLang="en-US" dirty="0" smtClean="0"/>
              <a:t>与外设进行数据传输有几种方式呀</a:t>
            </a:r>
            <a:r>
              <a:rPr lang="en-US" altLang="zh-CN" dirty="0" smtClean="0"/>
              <a:t>?</a:t>
            </a:r>
            <a:r>
              <a:rPr lang="zh-CN" altLang="en-US" dirty="0" smtClean="0"/>
              <a:t>大家还记的不？有四种，第一种是无条件传送，第二种是查询方式，第三种中断方式，第四种</a:t>
            </a:r>
            <a:r>
              <a:rPr lang="en-US" altLang="zh-CN" dirty="0" smtClean="0"/>
              <a:t>DMA</a:t>
            </a:r>
            <a:r>
              <a:rPr lang="zh-CN" altLang="en-US" dirty="0" smtClean="0"/>
              <a:t>控制方式。方式</a:t>
            </a:r>
            <a:r>
              <a:rPr lang="en-US" altLang="zh-CN" dirty="0" smtClean="0"/>
              <a:t>0</a:t>
            </a:r>
            <a:r>
              <a:rPr lang="zh-CN" altLang="en-US" dirty="0" smtClean="0"/>
              <a:t>这种方式，</a:t>
            </a:r>
            <a:r>
              <a:rPr lang="en-US" altLang="zh-CN" dirty="0" smtClean="0"/>
              <a:t>A</a:t>
            </a:r>
            <a:r>
              <a:rPr lang="zh-CN" altLang="en-US" dirty="0" smtClean="0"/>
              <a:t>口、</a:t>
            </a:r>
            <a:r>
              <a:rPr lang="en-US" altLang="zh-CN" dirty="0" smtClean="0"/>
              <a:t>B</a:t>
            </a:r>
            <a:r>
              <a:rPr lang="zh-CN" altLang="en-US" dirty="0" smtClean="0"/>
              <a:t>口、</a:t>
            </a:r>
            <a:r>
              <a:rPr lang="en-US" altLang="zh-CN" dirty="0" smtClean="0"/>
              <a:t>C</a:t>
            </a:r>
            <a:r>
              <a:rPr lang="zh-CN" altLang="en-US" dirty="0" smtClean="0"/>
              <a:t>口分别是独立工作的，也就是既可以定义为输入，也可以定义为输出，它们之间没有联系，是相互独立的。比如，我们可以让</a:t>
            </a:r>
            <a:r>
              <a:rPr lang="en-US" altLang="zh-CN" dirty="0" smtClean="0"/>
              <a:t>A</a:t>
            </a:r>
            <a:r>
              <a:rPr lang="zh-CN" altLang="en-US" dirty="0" smtClean="0"/>
              <a:t>口连接开关、</a:t>
            </a:r>
            <a:r>
              <a:rPr lang="en-US" altLang="zh-CN" dirty="0" smtClean="0"/>
              <a:t>B</a:t>
            </a:r>
            <a:r>
              <a:rPr lang="zh-CN" altLang="en-US" dirty="0" smtClean="0"/>
              <a:t>口连接发光二极管，</a:t>
            </a:r>
            <a:r>
              <a:rPr lang="en-US" altLang="zh-CN" dirty="0" smtClean="0"/>
              <a:t>C</a:t>
            </a:r>
            <a:r>
              <a:rPr lang="zh-CN" altLang="en-US" dirty="0" smtClean="0"/>
              <a:t>口即连接开关又连接发光二极管，让他们协同工作。方式</a:t>
            </a:r>
            <a:r>
              <a:rPr lang="en-US" altLang="zh-CN" dirty="0" smtClean="0"/>
              <a:t>1</a:t>
            </a:r>
            <a:r>
              <a:rPr lang="zh-CN" altLang="en-US" dirty="0" smtClean="0"/>
              <a:t>适用于查询和中断方式的接口电路，它是选通输入输出方式。什么是选通</a:t>
            </a:r>
            <a:r>
              <a:rPr lang="en-US" altLang="zh-CN" dirty="0" smtClean="0"/>
              <a:t>?</a:t>
            </a:r>
            <a:r>
              <a:rPr lang="zh-CN" altLang="en-US" dirty="0" smtClean="0"/>
              <a:t>选通就是有选择的让数据传输。</a:t>
            </a:r>
            <a:endParaRPr lang="en-US" altLang="zh-CN" dirty="0" smtClean="0"/>
          </a:p>
          <a:p>
            <a:r>
              <a:rPr lang="zh-CN" altLang="en-US" dirty="0" smtClean="0"/>
              <a:t>方式</a:t>
            </a:r>
            <a:r>
              <a:rPr lang="en-US" altLang="zh-CN" dirty="0" smtClean="0"/>
              <a:t>2</a:t>
            </a:r>
            <a:r>
              <a:rPr lang="zh-CN" altLang="en-US" dirty="0" smtClean="0"/>
              <a:t>适用于与双向传送数据的外设，既可以输入也可以输出。它是双向选通传送方式，只有端口</a:t>
            </a:r>
            <a:r>
              <a:rPr lang="en-US" altLang="zh-CN" dirty="0" smtClean="0"/>
              <a:t>A</a:t>
            </a:r>
            <a:r>
              <a:rPr lang="zh-CN" altLang="en-US" dirty="0" smtClean="0"/>
              <a:t>才能工作于方式</a:t>
            </a:r>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t>9</a:t>
            </a:fld>
            <a:endParaRPr lang="en-US"/>
          </a:p>
        </p:txBody>
      </p:sp>
    </p:spTree>
    <p:extLst>
      <p:ext uri="{BB962C8B-B14F-4D97-AF65-F5344CB8AC3E}">
        <p14:creationId xmlns:p14="http://schemas.microsoft.com/office/powerpoint/2010/main" val="2312321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我们来看下当</a:t>
            </a:r>
            <a:r>
              <a:rPr lang="en-US" altLang="zh-CN" dirty="0" smtClean="0"/>
              <a:t>PA</a:t>
            </a:r>
            <a:r>
              <a:rPr lang="zh-CN" altLang="en-US" dirty="0" smtClean="0"/>
              <a:t>或</a:t>
            </a:r>
            <a:r>
              <a:rPr lang="en-US" altLang="zh-CN" dirty="0" smtClean="0"/>
              <a:t>PB</a:t>
            </a:r>
            <a:r>
              <a:rPr lang="zh-CN" altLang="en-US" dirty="0" smtClean="0"/>
              <a:t>为</a:t>
            </a:r>
            <a:r>
              <a:rPr lang="en-US" altLang="zh-CN" dirty="0" smtClean="0"/>
              <a:t>1</a:t>
            </a:r>
            <a:r>
              <a:rPr lang="zh-CN" altLang="en-US" dirty="0" smtClean="0"/>
              <a:t>方式输入时，这里以</a:t>
            </a:r>
            <a:r>
              <a:rPr lang="en-US" altLang="zh-CN" dirty="0" smtClean="0"/>
              <a:t>A</a:t>
            </a:r>
            <a:r>
              <a:rPr lang="zh-CN" altLang="en-US" dirty="0" smtClean="0"/>
              <a:t>端口为例，除了</a:t>
            </a:r>
            <a:r>
              <a:rPr lang="en-US" altLang="zh-CN" dirty="0" smtClean="0"/>
              <a:t>A</a:t>
            </a:r>
            <a:r>
              <a:rPr lang="zh-CN" altLang="en-US" dirty="0" smtClean="0"/>
              <a:t>端口连接的</a:t>
            </a:r>
            <a:r>
              <a:rPr lang="en-US" altLang="zh-CN" dirty="0" smtClean="0"/>
              <a:t>8</a:t>
            </a:r>
            <a:r>
              <a:rPr lang="zh-CN" altLang="en-US" dirty="0" smtClean="0"/>
              <a:t>位数据线，还指定</a:t>
            </a:r>
            <a:r>
              <a:rPr lang="en-US" altLang="zh-CN" dirty="0" smtClean="0"/>
              <a:t>PC</a:t>
            </a:r>
            <a:r>
              <a:rPr lang="zh-CN" altLang="en-US" dirty="0" smtClean="0"/>
              <a:t>口的</a:t>
            </a:r>
            <a:r>
              <a:rPr lang="en-US" altLang="zh-CN" dirty="0" smtClean="0"/>
              <a:t>3</a:t>
            </a:r>
            <a:r>
              <a:rPr lang="zh-CN" altLang="en-US" dirty="0" smtClean="0"/>
              <a:t>条线作为</a:t>
            </a:r>
            <a:r>
              <a:rPr lang="en-US" altLang="zh-CN" dirty="0" smtClean="0"/>
              <a:t>8255</a:t>
            </a:r>
            <a:r>
              <a:rPr lang="zh-CN" altLang="en-US" dirty="0" smtClean="0"/>
              <a:t>与外设及</a:t>
            </a:r>
            <a:r>
              <a:rPr lang="en-US" altLang="zh-CN" dirty="0" smtClean="0"/>
              <a:t>CPU</a:t>
            </a:r>
            <a:r>
              <a:rPr lang="zh-CN" altLang="en-US" dirty="0" smtClean="0"/>
              <a:t>之间的应答信号。</a:t>
            </a:r>
            <a:r>
              <a:rPr lang="en-US" altLang="zh-CN" dirty="0" smtClean="0"/>
              <a:t>PC4</a:t>
            </a:r>
            <a:r>
              <a:rPr lang="zh-CN" altLang="en-US" dirty="0" smtClean="0"/>
              <a:t>连接了一个数据选通信号</a:t>
            </a:r>
            <a:r>
              <a:rPr lang="en-US" altLang="zh-CN" dirty="0" smtClean="0"/>
              <a:t>STB</a:t>
            </a:r>
            <a:r>
              <a:rPr lang="zh-CN" altLang="en-US" dirty="0" smtClean="0"/>
              <a:t>，当这个</a:t>
            </a:r>
            <a:r>
              <a:rPr lang="en-US" altLang="zh-CN" dirty="0" smtClean="0"/>
              <a:t>STB</a:t>
            </a:r>
            <a:r>
              <a:rPr lang="zh-CN" altLang="en-US" dirty="0" smtClean="0"/>
              <a:t>等于</a:t>
            </a:r>
            <a:r>
              <a:rPr lang="en-US" altLang="zh-CN" dirty="0" smtClean="0"/>
              <a:t>0</a:t>
            </a:r>
            <a:r>
              <a:rPr lang="zh-CN" altLang="en-US" dirty="0" smtClean="0"/>
              <a:t>的时候，表示外设已经把数据送到</a:t>
            </a:r>
            <a:r>
              <a:rPr lang="en-US" altLang="zh-CN" dirty="0" smtClean="0"/>
              <a:t>A</a:t>
            </a:r>
            <a:r>
              <a:rPr lang="zh-CN" altLang="en-US" dirty="0" smtClean="0"/>
              <a:t>口，并将数据锁存到</a:t>
            </a:r>
            <a:r>
              <a:rPr lang="en-US" altLang="zh-CN" dirty="0" smtClean="0"/>
              <a:t>8255A</a:t>
            </a:r>
            <a:r>
              <a:rPr lang="zh-CN" altLang="en-US" dirty="0" smtClean="0"/>
              <a:t>端口的输入数据寄存器中。那什么时候取走的这个数据呢，那就需要告诉外设，用的是和</a:t>
            </a:r>
            <a:r>
              <a:rPr lang="en-US" altLang="zh-CN" dirty="0" smtClean="0"/>
              <a:t>PC5</a:t>
            </a:r>
            <a:r>
              <a:rPr lang="zh-CN" altLang="en-US" dirty="0" smtClean="0"/>
              <a:t>连接的</a:t>
            </a:r>
            <a:r>
              <a:rPr lang="en-US" altLang="zh-CN" dirty="0" smtClean="0"/>
              <a:t>IBF</a:t>
            </a:r>
            <a:r>
              <a:rPr lang="zh-CN" altLang="en-US" dirty="0" smtClean="0"/>
              <a:t>信号，告诉外设我已经把这个数据取走了，它是输入缓冲器满信号，当</a:t>
            </a:r>
            <a:r>
              <a:rPr lang="en-US" altLang="zh-CN" dirty="0" smtClean="0"/>
              <a:t>IBF</a:t>
            </a:r>
            <a:r>
              <a:rPr lang="zh-CN" altLang="en-US" dirty="0" smtClean="0"/>
              <a:t>等于</a:t>
            </a:r>
            <a:r>
              <a:rPr lang="en-US" altLang="zh-CN" dirty="0" smtClean="0"/>
              <a:t>1</a:t>
            </a:r>
            <a:r>
              <a:rPr lang="zh-CN" altLang="en-US" dirty="0" smtClean="0"/>
              <a:t>的时候，说明外设数据已经送到</a:t>
            </a:r>
            <a:r>
              <a:rPr lang="en-US" altLang="zh-CN" dirty="0" smtClean="0"/>
              <a:t>8255</a:t>
            </a:r>
            <a:r>
              <a:rPr lang="zh-CN" altLang="en-US" dirty="0" smtClean="0"/>
              <a:t>输入缓冲器，</a:t>
            </a:r>
            <a:r>
              <a:rPr lang="zh-CN" altLang="en-US" sz="1200" b="1" dirty="0" smtClean="0">
                <a:latin typeface="Arial" panose="020B0604020202020204" pitchFamily="34" charset="0"/>
              </a:rPr>
              <a:t>但还没有被</a:t>
            </a:r>
            <a:r>
              <a:rPr lang="en-US" altLang="zh-CN" sz="1200" b="1" dirty="0" smtClean="0">
                <a:latin typeface="Arial" panose="020B0604020202020204" pitchFamily="34" charset="0"/>
              </a:rPr>
              <a:t>CPU</a:t>
            </a:r>
            <a:r>
              <a:rPr lang="zh-CN" altLang="en-US" sz="1200" b="1" dirty="0" smtClean="0">
                <a:latin typeface="Arial" panose="020B0604020202020204" pitchFamily="34" charset="0"/>
              </a:rPr>
              <a:t>读取，通知外设不能再发送数据。为什么要这样做，是为了避免数据的丢失。除了这个以外，我们方式</a:t>
            </a:r>
            <a:r>
              <a:rPr lang="en-US" altLang="zh-CN" sz="1200" b="1" dirty="0" smtClean="0">
                <a:latin typeface="Arial" panose="020B0604020202020204" pitchFamily="34" charset="0"/>
              </a:rPr>
              <a:t>1</a:t>
            </a:r>
            <a:r>
              <a:rPr lang="zh-CN" altLang="en-US" sz="1200" b="1" dirty="0" smtClean="0">
                <a:latin typeface="Arial" panose="020B0604020202020204" pitchFamily="34" charset="0"/>
              </a:rPr>
              <a:t>还支持中断方式，也就是说当我们把数据送到</a:t>
            </a:r>
            <a:r>
              <a:rPr lang="en-US" altLang="zh-CN" sz="1200" b="1" dirty="0" smtClean="0">
                <a:latin typeface="Arial" panose="020B0604020202020204" pitchFamily="34" charset="0"/>
              </a:rPr>
              <a:t>A</a:t>
            </a:r>
            <a:r>
              <a:rPr lang="zh-CN" altLang="en-US" sz="1200" b="1" dirty="0" smtClean="0">
                <a:latin typeface="Arial" panose="020B0604020202020204" pitchFamily="34" charset="0"/>
              </a:rPr>
              <a:t>口以后，我们要告诉</a:t>
            </a:r>
            <a:r>
              <a:rPr lang="en-US" altLang="zh-CN" sz="1200" b="1" dirty="0" smtClean="0">
                <a:latin typeface="Arial" panose="020B0604020202020204" pitchFamily="34" charset="0"/>
              </a:rPr>
              <a:t>CPU</a:t>
            </a:r>
            <a:r>
              <a:rPr lang="zh-CN" altLang="en-US" sz="1200" b="1" dirty="0" smtClean="0">
                <a:latin typeface="Arial" panose="020B0604020202020204" pitchFamily="34" charset="0"/>
              </a:rPr>
              <a:t>，我们可以用中断的方式告诉</a:t>
            </a:r>
            <a:r>
              <a:rPr lang="en-US" altLang="zh-CN" sz="1200" b="1" dirty="0" smtClean="0">
                <a:latin typeface="Arial" panose="020B0604020202020204" pitchFamily="34" charset="0"/>
              </a:rPr>
              <a:t>CPU</a:t>
            </a:r>
            <a:r>
              <a:rPr lang="zh-CN" altLang="en-US" sz="1200" b="1" dirty="0" smtClean="0">
                <a:latin typeface="Arial" panose="020B0604020202020204" pitchFamily="34" charset="0"/>
              </a:rPr>
              <a:t>。那我们这个</a:t>
            </a:r>
            <a:r>
              <a:rPr lang="en-US" altLang="zh-CN" sz="1200" b="1" dirty="0" smtClean="0">
                <a:latin typeface="Arial" panose="020B0604020202020204" pitchFamily="34" charset="0"/>
              </a:rPr>
              <a:t>PC3</a:t>
            </a:r>
            <a:r>
              <a:rPr lang="zh-CN" altLang="en-US" sz="1200" b="1" dirty="0" smtClean="0">
                <a:latin typeface="Arial" panose="020B0604020202020204" pitchFamily="34" charset="0"/>
              </a:rPr>
              <a:t>引脚要接哪里呀，这个中断管脚应该接</a:t>
            </a:r>
            <a:r>
              <a:rPr lang="en-US" altLang="zh-CN" sz="1200" b="1" dirty="0" smtClean="0">
                <a:latin typeface="Arial" panose="020B0604020202020204" pitchFamily="34" charset="0"/>
              </a:rPr>
              <a:t>8259</a:t>
            </a:r>
            <a:r>
              <a:rPr lang="zh-CN" altLang="en-US" sz="1200" b="1" dirty="0" smtClean="0">
                <a:latin typeface="Arial" panose="020B0604020202020204" pitchFamily="34" charset="0"/>
              </a:rPr>
              <a:t>的</a:t>
            </a:r>
            <a:r>
              <a:rPr lang="en-US" altLang="zh-CN" sz="1200" b="1" dirty="0" smtClean="0">
                <a:latin typeface="Arial" panose="020B0604020202020204" pitchFamily="34" charset="0"/>
              </a:rPr>
              <a:t>INTR,</a:t>
            </a:r>
            <a:r>
              <a:rPr lang="zh-CN" altLang="en-US" sz="1200" b="1" dirty="0" smtClean="0">
                <a:latin typeface="Arial" panose="020B0604020202020204" pitchFamily="34" charset="0"/>
              </a:rPr>
              <a:t>中断请求信号。通常情况下，采用中断方式我们就需要用到这个引脚，不采用中断方式，采用查询方式，我们就不需要用它。那怎么禁止中断呢，那这里面还有一个禁止中断位，用</a:t>
            </a:r>
            <a:r>
              <a:rPr lang="en-US" altLang="zh-CN" sz="1200" b="1" dirty="0" smtClean="0">
                <a:latin typeface="Arial" panose="020B0604020202020204" pitchFamily="34" charset="0"/>
              </a:rPr>
              <a:t>PC4</a:t>
            </a:r>
            <a:r>
              <a:rPr lang="zh-CN" altLang="en-US" sz="1200" b="1" dirty="0" smtClean="0">
                <a:latin typeface="Arial" panose="020B0604020202020204" pitchFamily="34" charset="0"/>
              </a:rPr>
              <a:t>连接的</a:t>
            </a:r>
            <a:r>
              <a:rPr lang="en-US" altLang="zh-CN" sz="1200" b="1" dirty="0" smtClean="0">
                <a:latin typeface="Arial" panose="020B0604020202020204" pitchFamily="34" charset="0"/>
              </a:rPr>
              <a:t>INTE</a:t>
            </a:r>
            <a:r>
              <a:rPr lang="zh-CN" altLang="en-US" sz="1200" b="1" dirty="0" smtClean="0">
                <a:latin typeface="Arial" panose="020B0604020202020204" pitchFamily="34" charset="0"/>
              </a:rPr>
              <a:t>。这里大家发现没有</a:t>
            </a:r>
            <a:r>
              <a:rPr lang="en-US" altLang="zh-CN" sz="1200" b="1" dirty="0" smtClean="0">
                <a:latin typeface="Arial" panose="020B0604020202020204" pitchFamily="34" charset="0"/>
              </a:rPr>
              <a:t>,PC4</a:t>
            </a:r>
            <a:r>
              <a:rPr lang="zh-CN" altLang="en-US" sz="1200" b="1" dirty="0" smtClean="0">
                <a:latin typeface="Arial" panose="020B0604020202020204" pitchFamily="34" charset="0"/>
              </a:rPr>
              <a:t>引脚用了两次，那到底是</a:t>
            </a:r>
            <a:r>
              <a:rPr lang="en-US" altLang="zh-CN" sz="1200" b="1" dirty="0" smtClean="0">
                <a:latin typeface="Arial" panose="020B0604020202020204" pitchFamily="34" charset="0"/>
              </a:rPr>
              <a:t>STB</a:t>
            </a:r>
            <a:r>
              <a:rPr lang="zh-CN" altLang="en-US" sz="1200" b="1" dirty="0" smtClean="0">
                <a:latin typeface="Arial" panose="020B0604020202020204" pitchFamily="34" charset="0"/>
              </a:rPr>
              <a:t>还是</a:t>
            </a:r>
            <a:r>
              <a:rPr lang="en-US" altLang="zh-CN" sz="1200" b="1" dirty="0" smtClean="0">
                <a:latin typeface="Arial" panose="020B0604020202020204" pitchFamily="34" charset="0"/>
              </a:rPr>
              <a:t>INTE</a:t>
            </a:r>
            <a:r>
              <a:rPr lang="zh-CN" altLang="en-US" sz="1200" b="1" dirty="0" smtClean="0">
                <a:latin typeface="Arial" panose="020B0604020202020204" pitchFamily="34" charset="0"/>
              </a:rPr>
              <a:t>。输入的时候就是</a:t>
            </a:r>
            <a:r>
              <a:rPr lang="en-US" altLang="zh-CN" sz="1200" b="1" dirty="0" smtClean="0">
                <a:latin typeface="Arial" panose="020B0604020202020204" pitchFamily="34" charset="0"/>
              </a:rPr>
              <a:t>STB</a:t>
            </a:r>
            <a:r>
              <a:rPr lang="zh-CN" altLang="en-US" sz="1200" b="1" dirty="0" smtClean="0">
                <a:latin typeface="Arial" panose="020B0604020202020204" pitchFamily="34" charset="0"/>
              </a:rPr>
              <a:t>，输出的时候就是</a:t>
            </a:r>
            <a:r>
              <a:rPr lang="en-US" altLang="zh-CN" sz="1200" b="1" dirty="0" smtClean="0">
                <a:latin typeface="Arial" panose="020B0604020202020204" pitchFamily="34" charset="0"/>
              </a:rPr>
              <a:t>INTE</a:t>
            </a:r>
            <a:r>
              <a:rPr lang="zh-CN" altLang="en-US" sz="1200" b="1" dirty="0" smtClean="0">
                <a:latin typeface="Arial" panose="020B0604020202020204" pitchFamily="34" charset="0"/>
              </a:rPr>
              <a:t>，所以同一个地址线既可以做输入也可以做输出。要用中断方式的条件，也就是</a:t>
            </a:r>
            <a:r>
              <a:rPr lang="en-US" altLang="zh-CN" sz="1200" b="1" dirty="0" smtClean="0">
                <a:latin typeface="Arial" panose="020B0604020202020204" pitchFamily="34" charset="0"/>
              </a:rPr>
              <a:t>INTR</a:t>
            </a:r>
            <a:r>
              <a:rPr lang="zh-CN" altLang="en-US" sz="1200" b="1" dirty="0" smtClean="0">
                <a:latin typeface="Arial" panose="020B0604020202020204" pitchFamily="34" charset="0"/>
              </a:rPr>
              <a:t>等于</a:t>
            </a:r>
            <a:r>
              <a:rPr lang="en-US" altLang="zh-CN" sz="1200" b="1" dirty="0" smtClean="0">
                <a:latin typeface="Arial" panose="020B0604020202020204" pitchFamily="34" charset="0"/>
              </a:rPr>
              <a:t>1</a:t>
            </a:r>
            <a:r>
              <a:rPr lang="zh-CN" altLang="en-US" sz="1200" b="1" dirty="0" smtClean="0">
                <a:latin typeface="Arial" panose="020B0604020202020204" pitchFamily="34" charset="0"/>
              </a:rPr>
              <a:t>的时候就是</a:t>
            </a:r>
            <a:r>
              <a:rPr lang="zh-CN" altLang="en-US" sz="1200" b="1" dirty="0" smtClean="0">
                <a:solidFill>
                  <a:srgbClr val="FF0000"/>
                </a:solidFill>
                <a:latin typeface="Arial" panose="020B0604020202020204" pitchFamily="34" charset="0"/>
              </a:rPr>
              <a:t>IBF=1、STB=1和INTE=l三个条件同时具备。</a:t>
            </a:r>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t>12</a:t>
            </a:fld>
            <a:endParaRPr lang="en-US"/>
          </a:p>
        </p:txBody>
      </p:sp>
    </p:spTree>
    <p:extLst>
      <p:ext uri="{BB962C8B-B14F-4D97-AF65-F5344CB8AC3E}">
        <p14:creationId xmlns:p14="http://schemas.microsoft.com/office/powerpoint/2010/main" val="1115226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a:t>
            </a:r>
            <a:r>
              <a:rPr lang="en-US" altLang="zh-CN" dirty="0" smtClean="0"/>
              <a:t>B</a:t>
            </a:r>
            <a:r>
              <a:rPr lang="zh-CN" altLang="en-US" dirty="0" smtClean="0"/>
              <a:t>端作为方式</a:t>
            </a:r>
            <a:r>
              <a:rPr lang="en-US" altLang="zh-CN" dirty="0" smtClean="0"/>
              <a:t>1</a:t>
            </a:r>
            <a:r>
              <a:rPr lang="zh-CN" altLang="en-US" dirty="0" smtClean="0"/>
              <a:t>输入的时候，和</a:t>
            </a:r>
            <a:r>
              <a:rPr lang="en-US" altLang="zh-CN" dirty="0" smtClean="0"/>
              <a:t>A</a:t>
            </a:r>
            <a:r>
              <a:rPr lang="zh-CN" altLang="en-US" dirty="0" smtClean="0"/>
              <a:t>端一样。只不过</a:t>
            </a:r>
            <a:r>
              <a:rPr lang="en-US" altLang="zh-CN" dirty="0" smtClean="0"/>
              <a:t>B</a:t>
            </a:r>
            <a:r>
              <a:rPr lang="zh-CN" altLang="en-US" dirty="0" smtClean="0"/>
              <a:t>端作为输入的时候，用的是</a:t>
            </a:r>
            <a:r>
              <a:rPr lang="en-US" altLang="zh-CN" dirty="0" smtClean="0"/>
              <a:t>PC0</a:t>
            </a:r>
            <a:r>
              <a:rPr lang="zh-CN" altLang="en-US" dirty="0" smtClean="0"/>
              <a:t>、</a:t>
            </a:r>
            <a:r>
              <a:rPr lang="en-US" altLang="zh-CN" dirty="0" smtClean="0"/>
              <a:t>PC1</a:t>
            </a:r>
            <a:r>
              <a:rPr lang="zh-CN" altLang="en-US" dirty="0" smtClean="0"/>
              <a:t>、</a:t>
            </a:r>
            <a:r>
              <a:rPr lang="en-US" altLang="zh-CN" dirty="0" smtClean="0"/>
              <a:t>PC2</a:t>
            </a:r>
            <a:r>
              <a:rPr lang="zh-CN" altLang="en-US" dirty="0" smtClean="0"/>
              <a:t>作为</a:t>
            </a:r>
            <a:r>
              <a:rPr lang="en-US" altLang="zh-CN" sz="1200" b="1" dirty="0" smtClean="0">
                <a:solidFill>
                  <a:srgbClr val="FF0000"/>
                </a:solidFill>
              </a:rPr>
              <a:t>8255</a:t>
            </a:r>
            <a:r>
              <a:rPr lang="zh-CN" altLang="en-US" sz="1200" b="1" dirty="0" smtClean="0">
                <a:solidFill>
                  <a:srgbClr val="FF0000"/>
                </a:solidFill>
              </a:rPr>
              <a:t>与外设及</a:t>
            </a:r>
            <a:r>
              <a:rPr lang="en-US" altLang="zh-CN" sz="1200" b="1" dirty="0" smtClean="0">
                <a:solidFill>
                  <a:srgbClr val="FF0000"/>
                </a:solidFill>
              </a:rPr>
              <a:t>CPU</a:t>
            </a:r>
            <a:r>
              <a:rPr lang="zh-CN" altLang="en-US" sz="1200" b="1" dirty="0" smtClean="0">
                <a:solidFill>
                  <a:srgbClr val="FF0000"/>
                </a:solidFill>
              </a:rPr>
              <a:t>之间的应答信号。</a:t>
            </a:r>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t>13</a:t>
            </a:fld>
            <a:endParaRPr lang="en-US"/>
          </a:p>
        </p:txBody>
      </p:sp>
    </p:spTree>
    <p:extLst>
      <p:ext uri="{BB962C8B-B14F-4D97-AF65-F5344CB8AC3E}">
        <p14:creationId xmlns:p14="http://schemas.microsoft.com/office/powerpoint/2010/main" val="168727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刚刚我们只是描述了它工作的过程。那到底多长时间取走数据，多久申请中断，我们就需要看时序图。首先数距准备好，这个图表明什么意思呀，之前在讲</a:t>
            </a:r>
            <a:r>
              <a:rPr lang="en-US" altLang="zh-CN" dirty="0" smtClean="0"/>
              <a:t>8086</a:t>
            </a:r>
            <a:r>
              <a:rPr lang="zh-CN" altLang="en-US" dirty="0" smtClean="0"/>
              <a:t>时序图就讲过哈，稳定有效的信息组合。因为数据有高有低，我们不清楚，所有我们画得有高有低，数据准备好了，就把</a:t>
            </a:r>
            <a:r>
              <a:rPr lang="zh-CN" altLang="en-US" sz="1200" b="1" dirty="0" smtClean="0">
                <a:latin typeface="Times New Roman" panose="02020603050405020304" pitchFamily="18" charset="0"/>
              </a:rPr>
              <a:t>数据输入到</a:t>
            </a:r>
            <a:r>
              <a:rPr lang="en-US" altLang="zh-CN" sz="1200" b="1" dirty="0" smtClean="0">
                <a:latin typeface="Times New Roman" panose="02020603050405020304" pitchFamily="18" charset="0"/>
              </a:rPr>
              <a:t>8255A</a:t>
            </a:r>
            <a:r>
              <a:rPr lang="zh-CN" altLang="en-US" sz="1200" b="1" dirty="0" smtClean="0">
                <a:latin typeface="Times New Roman" panose="02020603050405020304" pitchFamily="18" charset="0"/>
              </a:rPr>
              <a:t>的端口寄存器中，然后发出</a:t>
            </a:r>
            <a:r>
              <a:rPr lang="en-US" altLang="zh-CN" sz="1200" b="1" u="sng" dirty="0" smtClean="0">
                <a:solidFill>
                  <a:srgbClr val="FF0000"/>
                </a:solidFill>
                <a:latin typeface="Times New Roman" panose="02020603050405020304" pitchFamily="18" charset="0"/>
              </a:rPr>
              <a:t>STB*</a:t>
            </a:r>
            <a:r>
              <a:rPr lang="zh-CN" altLang="en-US" sz="1200" b="1" dirty="0" smtClean="0">
                <a:latin typeface="Times New Roman" panose="02020603050405020304" pitchFamily="18" charset="0"/>
              </a:rPr>
              <a:t>信号低电平，</a:t>
            </a:r>
            <a:r>
              <a:rPr lang="zh-CN" altLang="en-US" sz="1200" b="1" dirty="0" smtClean="0">
                <a:latin typeface="Arial" panose="020B0604020202020204" pitchFamily="34" charset="0"/>
              </a:rPr>
              <a:t>在</a:t>
            </a:r>
            <a:r>
              <a:rPr lang="en-US" altLang="zh-CN" sz="1200" b="1" dirty="0" smtClean="0">
                <a:latin typeface="Arial" panose="020B0604020202020204" pitchFamily="34" charset="0"/>
              </a:rPr>
              <a:t>STB</a:t>
            </a:r>
            <a:r>
              <a:rPr lang="zh-CN" altLang="en-US" sz="1200" b="1" dirty="0" smtClean="0">
                <a:latin typeface="Arial" panose="020B0604020202020204" pitchFamily="34" charset="0"/>
              </a:rPr>
              <a:t>的下降沿把数据锁存，紧接着触发</a:t>
            </a:r>
            <a:r>
              <a:rPr lang="en-US" altLang="zh-CN" sz="1200" b="1" dirty="0" smtClean="0">
                <a:solidFill>
                  <a:srgbClr val="FF0000"/>
                </a:solidFill>
                <a:latin typeface="Arial" panose="020B0604020202020204" pitchFamily="34" charset="0"/>
              </a:rPr>
              <a:t>IBF</a:t>
            </a:r>
            <a:r>
              <a:rPr lang="zh-CN" altLang="en-US" sz="1200" b="1" dirty="0" smtClean="0">
                <a:solidFill>
                  <a:srgbClr val="FF0000"/>
                </a:solidFill>
                <a:latin typeface="Arial" panose="020B0604020202020204" pitchFamily="34" charset="0"/>
              </a:rPr>
              <a:t>＝</a:t>
            </a:r>
            <a:r>
              <a:rPr lang="en-US" altLang="zh-CN" sz="1200" b="1" dirty="0" smtClean="0">
                <a:solidFill>
                  <a:srgbClr val="FF0000"/>
                </a:solidFill>
                <a:latin typeface="Arial" panose="020B0604020202020204" pitchFamily="34" charset="0"/>
              </a:rPr>
              <a:t>1</a:t>
            </a:r>
            <a:r>
              <a:rPr lang="zh-CN" altLang="en-US" sz="1200" b="1" dirty="0" smtClean="0">
                <a:solidFill>
                  <a:srgbClr val="FF0000"/>
                </a:solidFill>
                <a:latin typeface="Arial" panose="020B0604020202020204" pitchFamily="34" charset="0"/>
              </a:rPr>
              <a:t>，表示</a:t>
            </a:r>
            <a:r>
              <a:rPr lang="zh-CN" altLang="en-US" sz="1200" b="1" dirty="0" smtClean="0">
                <a:latin typeface="Arial" panose="020B0604020202020204" pitchFamily="34" charset="0"/>
              </a:rPr>
              <a:t>输入缓冲器满，禁止数据再输入。紧接着给选通信号一个上升沿结束，将数据锁定。为什么要结束呀</a:t>
            </a:r>
            <a:r>
              <a:rPr lang="en-US" altLang="zh-CN" sz="1200" b="1" dirty="0" smtClean="0">
                <a:latin typeface="Arial" panose="020B0604020202020204" pitchFamily="34" charset="0"/>
              </a:rPr>
              <a:t>?</a:t>
            </a:r>
            <a:r>
              <a:rPr lang="zh-CN" altLang="en-US" sz="1200" b="1" dirty="0" smtClean="0">
                <a:latin typeface="Arial" panose="020B0604020202020204" pitchFamily="34" charset="0"/>
              </a:rPr>
              <a:t>因为在结束以后才能申请中断。之后产生中断请求（这里的中断允许位</a:t>
            </a:r>
            <a:r>
              <a:rPr lang="en-US" altLang="zh-CN" sz="1200" b="1" dirty="0" smtClean="0">
                <a:solidFill>
                  <a:srgbClr val="FF0000"/>
                </a:solidFill>
                <a:latin typeface="Arial" panose="020B0604020202020204" pitchFamily="34" charset="0"/>
              </a:rPr>
              <a:t>INTE=1</a:t>
            </a:r>
            <a:r>
              <a:rPr lang="zh-CN" altLang="en-US" sz="1200" b="1" dirty="0" smtClean="0">
                <a:latin typeface="Arial" panose="020B0604020202020204" pitchFamily="34" charset="0"/>
              </a:rPr>
              <a:t>），请求</a:t>
            </a:r>
            <a:r>
              <a:rPr lang="en-US" altLang="zh-CN" sz="1200" b="1" dirty="0" smtClean="0">
                <a:latin typeface="Arial" panose="020B0604020202020204" pitchFamily="34" charset="0"/>
              </a:rPr>
              <a:t>CPU</a:t>
            </a:r>
            <a:r>
              <a:rPr lang="zh-CN" altLang="en-US" sz="1200" b="1" dirty="0" smtClean="0">
                <a:latin typeface="Arial" panose="020B0604020202020204" pitchFamily="34" charset="0"/>
              </a:rPr>
              <a:t>读取输入的数据。发送这个读命令，之后我们这个中断就不能再举手，使</a:t>
            </a:r>
            <a:r>
              <a:rPr lang="en-US" altLang="zh-CN" sz="1200" b="1" dirty="0" smtClean="0">
                <a:latin typeface="Arial" panose="020B0604020202020204" pitchFamily="34" charset="0"/>
              </a:rPr>
              <a:t>INTR</a:t>
            </a:r>
            <a:r>
              <a:rPr lang="zh-CN" altLang="en-US" sz="1200" b="1" dirty="0" smtClean="0">
                <a:latin typeface="Arial" panose="020B0604020202020204" pitchFamily="34" charset="0"/>
              </a:rPr>
              <a:t>复位，撤销中断请求。</a:t>
            </a:r>
            <a:r>
              <a:rPr lang="en-US" altLang="zh-CN" sz="1200" b="1" u="sng" dirty="0" smtClean="0">
                <a:effectLst>
                  <a:outerShdw blurRad="38100" dist="38100" dir="2700000">
                    <a:srgbClr val="FFFFFF"/>
                  </a:outerShdw>
                </a:effectLst>
                <a:latin typeface="Arial" panose="020B0604020202020204" pitchFamily="34" charset="0"/>
              </a:rPr>
              <a:t>RD</a:t>
            </a:r>
            <a:r>
              <a:rPr lang="zh-CN" altLang="en-US" sz="1200" b="1" dirty="0" smtClean="0">
                <a:latin typeface="Arial" panose="020B0604020202020204" pitchFamily="34" charset="0"/>
              </a:rPr>
              <a:t>的上升沿使</a:t>
            </a:r>
            <a:r>
              <a:rPr lang="en-US" altLang="zh-CN" sz="1200" b="1" dirty="0" smtClean="0">
                <a:latin typeface="Arial" panose="020B0604020202020204" pitchFamily="34" charset="0"/>
              </a:rPr>
              <a:t>IBF=0</a:t>
            </a:r>
            <a:r>
              <a:rPr lang="zh-CN" altLang="en-US" sz="1200" b="1" dirty="0" smtClean="0">
                <a:latin typeface="Arial" panose="020B0604020202020204" pitchFamily="34" charset="0"/>
              </a:rPr>
              <a:t>，表示输入缓冲器空，可重新输入下一个数据。 如果我们这里不用中断的方法告知</a:t>
            </a:r>
            <a:r>
              <a:rPr lang="en-US" altLang="zh-CN" sz="1200" b="1" dirty="0" smtClean="0">
                <a:latin typeface="Arial" panose="020B0604020202020204" pitchFamily="34" charset="0"/>
              </a:rPr>
              <a:t>CPU</a:t>
            </a:r>
            <a:r>
              <a:rPr lang="zh-CN" altLang="en-US" sz="1200" b="1" dirty="0" smtClean="0">
                <a:latin typeface="Arial" panose="020B0604020202020204" pitchFamily="34" charset="0"/>
              </a:rPr>
              <a:t>读取输入的数据，我们也可以用查询的方式，查询</a:t>
            </a:r>
            <a:r>
              <a:rPr lang="en-US" altLang="zh-CN" sz="1200" b="1" dirty="0" smtClean="0">
                <a:latin typeface="Arial" panose="020B0604020202020204" pitchFamily="34" charset="0"/>
              </a:rPr>
              <a:t>IBF</a:t>
            </a:r>
            <a:r>
              <a:rPr lang="zh-CN" altLang="en-US" sz="1200" b="1" dirty="0" smtClean="0">
                <a:latin typeface="Arial" panose="020B0604020202020204" pitchFamily="34" charset="0"/>
              </a:rPr>
              <a:t>来判断接口中有无数据。有数据，我们就让</a:t>
            </a:r>
            <a:r>
              <a:rPr lang="en-US" altLang="zh-CN" sz="1200" b="1" dirty="0" smtClean="0">
                <a:latin typeface="Arial" panose="020B0604020202020204" pitchFamily="34" charset="0"/>
              </a:rPr>
              <a:t>CPU</a:t>
            </a:r>
            <a:r>
              <a:rPr lang="zh-CN" altLang="en-US" sz="1200" b="1" dirty="0" smtClean="0">
                <a:latin typeface="Arial" panose="020B0604020202020204" pitchFamily="34" charset="0"/>
              </a:rPr>
              <a:t>来读</a:t>
            </a:r>
            <a:r>
              <a:rPr lang="en-US" altLang="zh-CN" sz="1200" b="1" dirty="0" smtClean="0">
                <a:latin typeface="Arial" panose="020B0604020202020204" pitchFamily="34" charset="0"/>
              </a:rPr>
              <a:t>A</a:t>
            </a:r>
            <a:r>
              <a:rPr lang="zh-CN" altLang="en-US" sz="1200" b="1" dirty="0" smtClean="0">
                <a:latin typeface="Arial" panose="020B0604020202020204" pitchFamily="34" charset="0"/>
              </a:rPr>
              <a:t>口的数据。</a:t>
            </a:r>
          </a:p>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t>14</a:t>
            </a:fld>
            <a:endParaRPr lang="en-US"/>
          </a:p>
        </p:txBody>
      </p:sp>
    </p:spTree>
    <p:extLst>
      <p:ext uri="{BB962C8B-B14F-4D97-AF65-F5344CB8AC3E}">
        <p14:creationId xmlns:p14="http://schemas.microsoft.com/office/powerpoint/2010/main" val="2089490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我们刚刚讲的是输入，那么对于输出，同样是</a:t>
            </a:r>
            <a:r>
              <a:rPr lang="en-US" altLang="zh-CN" dirty="0" smtClean="0"/>
              <a:t>A</a:t>
            </a:r>
            <a:r>
              <a:rPr lang="zh-CN" altLang="en-US" dirty="0" smtClean="0"/>
              <a:t>口输出，名称又不一样了。输出应该是谁先谁后呀。输出应该是</a:t>
            </a:r>
            <a:r>
              <a:rPr lang="en-US" altLang="zh-CN" dirty="0" smtClean="0"/>
              <a:t>CPU</a:t>
            </a:r>
            <a:r>
              <a:rPr lang="zh-CN" altLang="en-US" dirty="0" smtClean="0"/>
              <a:t>向</a:t>
            </a:r>
            <a:r>
              <a:rPr lang="en-US" altLang="zh-CN" dirty="0" smtClean="0"/>
              <a:t>8255</a:t>
            </a:r>
            <a:r>
              <a:rPr lang="zh-CN" altLang="en-US" dirty="0" smtClean="0"/>
              <a:t>芯片发送数据，然后通过</a:t>
            </a:r>
            <a:r>
              <a:rPr lang="en-US" altLang="zh-CN" dirty="0" smtClean="0"/>
              <a:t>OBF</a:t>
            </a:r>
            <a:r>
              <a:rPr lang="zh-CN" altLang="en-US" dirty="0" smtClean="0"/>
              <a:t>信号告诉外设，</a:t>
            </a:r>
            <a:r>
              <a:rPr lang="en-US" altLang="zh-CN" sz="1200" b="1" dirty="0" smtClean="0">
                <a:latin typeface="Arial" panose="020B0604020202020204" pitchFamily="34" charset="0"/>
              </a:rPr>
              <a:t>CPU</a:t>
            </a:r>
            <a:r>
              <a:rPr lang="zh-CN" altLang="en-US" sz="1200" b="1" dirty="0" smtClean="0">
                <a:latin typeface="Arial" panose="020B0604020202020204" pitchFamily="34" charset="0"/>
              </a:rPr>
              <a:t>已将数据写到</a:t>
            </a:r>
            <a:r>
              <a:rPr lang="en-US" altLang="zh-CN" sz="1200" b="1" dirty="0" smtClean="0">
                <a:latin typeface="Arial" panose="020B0604020202020204" pitchFamily="34" charset="0"/>
              </a:rPr>
              <a:t>8255A</a:t>
            </a:r>
            <a:r>
              <a:rPr lang="zh-CN" altLang="en-US" sz="1200" b="1" dirty="0" smtClean="0">
                <a:latin typeface="Arial" panose="020B0604020202020204" pitchFamily="34" charset="0"/>
              </a:rPr>
              <a:t>的输出端口，通知外设来取数据，外设从</a:t>
            </a:r>
            <a:r>
              <a:rPr lang="en-US" altLang="zh-CN" sz="1200" b="1" dirty="0" smtClean="0">
                <a:latin typeface="Arial" panose="020B0604020202020204" pitchFamily="34" charset="0"/>
              </a:rPr>
              <a:t>A</a:t>
            </a:r>
            <a:r>
              <a:rPr lang="zh-CN" altLang="en-US" sz="1200" b="1" dirty="0" smtClean="0">
                <a:latin typeface="Arial" panose="020B0604020202020204" pitchFamily="34" charset="0"/>
              </a:rPr>
              <a:t>端口收数据，收完数据外设就有一个应答信号，通过</a:t>
            </a:r>
            <a:r>
              <a:rPr lang="en-US" altLang="zh-CN" sz="1200" b="1" dirty="0" smtClean="0">
                <a:latin typeface="Arial" panose="020B0604020202020204" pitchFamily="34" charset="0"/>
              </a:rPr>
              <a:t>ACK</a:t>
            </a:r>
            <a:r>
              <a:rPr lang="zh-CN" altLang="en-US" sz="1200" b="1" dirty="0" smtClean="0">
                <a:latin typeface="Arial" panose="020B0604020202020204" pitchFamily="34" charset="0"/>
              </a:rPr>
              <a:t>信号向</a:t>
            </a:r>
            <a:r>
              <a:rPr lang="en-US" altLang="zh-CN" sz="1200" b="1" dirty="0" smtClean="0">
                <a:latin typeface="Arial" panose="020B0604020202020204" pitchFamily="34" charset="0"/>
              </a:rPr>
              <a:t>8255</a:t>
            </a:r>
            <a:r>
              <a:rPr lang="zh-CN" altLang="en-US" sz="1200" b="1" dirty="0" smtClean="0">
                <a:latin typeface="Arial" panose="020B0604020202020204" pitchFamily="34" charset="0"/>
              </a:rPr>
              <a:t>发送一个响应信号，表示外设已经接收到数据。收到以后，有两种情况，一种是向</a:t>
            </a:r>
            <a:r>
              <a:rPr lang="en-US" altLang="zh-CN" sz="1200" b="1" dirty="0" smtClean="0">
                <a:latin typeface="Arial" panose="020B0604020202020204" pitchFamily="34" charset="0"/>
              </a:rPr>
              <a:t>CPU</a:t>
            </a:r>
            <a:r>
              <a:rPr lang="zh-CN" altLang="en-US" sz="1200" b="1" dirty="0" smtClean="0">
                <a:latin typeface="Arial" panose="020B0604020202020204" pitchFamily="34" charset="0"/>
              </a:rPr>
              <a:t>申请中断，表示外设收到数据，你可以发下一个数据了。INTR=1的条件是：</a:t>
            </a:r>
            <a:r>
              <a:rPr lang="zh-CN" altLang="en-US" sz="1200" b="1" dirty="0" smtClean="0">
                <a:solidFill>
                  <a:srgbClr val="FF0000"/>
                </a:solidFill>
                <a:effectLst>
                  <a:outerShdw blurRad="38100" dist="38100" dir="2700000">
                    <a:srgbClr val="C0C0C0"/>
                  </a:outerShdw>
                </a:effectLst>
                <a:latin typeface="Arial" panose="020B0604020202020204" pitchFamily="34" charset="0"/>
              </a:rPr>
              <a:t>OBF、ACK和INTE都为高电平</a:t>
            </a:r>
            <a:r>
              <a:rPr lang="zh-CN" altLang="en-US" sz="1200" b="1" dirty="0" smtClean="0">
                <a:solidFill>
                  <a:srgbClr val="006600"/>
                </a:solidFill>
                <a:latin typeface="Arial" panose="020B0604020202020204" pitchFamily="34" charset="0"/>
              </a:rPr>
              <a:t>，</a:t>
            </a:r>
            <a:r>
              <a:rPr lang="zh-CN" altLang="en-US" sz="1200" b="1" dirty="0" smtClean="0">
                <a:latin typeface="Arial" panose="020B0604020202020204" pitchFamily="34" charset="0"/>
              </a:rPr>
              <a:t>也就是输出缓冲器空OBF=1、应答信号结束（ACK=1）和中断允许（1NTE=1）。还有一种情况就是查询方式，查询哪个？查询</a:t>
            </a:r>
            <a:r>
              <a:rPr lang="en-US" altLang="zh-CN" sz="1200" b="1" dirty="0" smtClean="0">
                <a:latin typeface="Arial" panose="020B0604020202020204" pitchFamily="34" charset="0"/>
              </a:rPr>
              <a:t>ACK</a:t>
            </a:r>
            <a:r>
              <a:rPr lang="zh-CN" altLang="en-US" sz="1200" b="1" dirty="0" smtClean="0">
                <a:latin typeface="Arial" panose="020B0604020202020204" pitchFamily="34" charset="0"/>
              </a:rPr>
              <a:t>，也就是</a:t>
            </a:r>
            <a:r>
              <a:rPr lang="en-US" altLang="zh-CN" sz="1200" b="1" dirty="0" smtClean="0">
                <a:latin typeface="Arial" panose="020B0604020202020204" pitchFamily="34" charset="0"/>
              </a:rPr>
              <a:t>PC6</a:t>
            </a:r>
            <a:r>
              <a:rPr lang="zh-CN" altLang="en-US" sz="1200" b="1" dirty="0" smtClean="0">
                <a:latin typeface="Arial" panose="020B0604020202020204" pitchFamily="34" charset="0"/>
              </a:rPr>
              <a:t>，看外设是否收到了数据。这就是输出。</a:t>
            </a:r>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t>16</a:t>
            </a:fld>
            <a:endParaRPr lang="en-US"/>
          </a:p>
        </p:txBody>
      </p:sp>
    </p:spTree>
    <p:extLst>
      <p:ext uri="{BB962C8B-B14F-4D97-AF65-F5344CB8AC3E}">
        <p14:creationId xmlns:p14="http://schemas.microsoft.com/office/powerpoint/2010/main" val="3705350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这是对于</a:t>
            </a:r>
            <a:r>
              <a:rPr lang="en-US" altLang="zh-CN" dirty="0" smtClean="0"/>
              <a:t>B</a:t>
            </a:r>
            <a:r>
              <a:rPr lang="zh-CN" altLang="en-US" dirty="0" smtClean="0"/>
              <a:t>端口，它用的是</a:t>
            </a:r>
            <a:r>
              <a:rPr lang="en-US" altLang="zh-CN" dirty="0" smtClean="0"/>
              <a:t>PC2</a:t>
            </a:r>
            <a:r>
              <a:rPr lang="zh-CN" altLang="en-US" dirty="0" smtClean="0"/>
              <a:t>、</a:t>
            </a:r>
            <a:r>
              <a:rPr lang="en-US" altLang="zh-CN" dirty="0" smtClean="0"/>
              <a:t>PC1</a:t>
            </a:r>
            <a:r>
              <a:rPr lang="zh-CN" altLang="en-US" dirty="0" smtClean="0"/>
              <a:t>和</a:t>
            </a:r>
            <a:r>
              <a:rPr lang="en-US" altLang="zh-CN" dirty="0" smtClean="0"/>
              <a:t>PC0</a:t>
            </a:r>
            <a:r>
              <a:rPr lang="zh-CN" altLang="en-US" dirty="0" smtClean="0"/>
              <a:t>，中断请求用的是</a:t>
            </a:r>
            <a:r>
              <a:rPr lang="en-US" altLang="zh-CN" dirty="0" smtClean="0"/>
              <a:t>PC0</a:t>
            </a:r>
            <a:r>
              <a:rPr lang="zh-CN" altLang="en-US" dirty="0" smtClean="0"/>
              <a:t>，</a:t>
            </a:r>
            <a:r>
              <a:rPr lang="en-US" altLang="zh-CN" dirty="0" smtClean="0"/>
              <a:t>A</a:t>
            </a:r>
            <a:r>
              <a:rPr lang="zh-CN" altLang="en-US" dirty="0" smtClean="0"/>
              <a:t>端中断请求用的</a:t>
            </a:r>
            <a:r>
              <a:rPr lang="en-US" altLang="zh-CN" dirty="0" smtClean="0"/>
              <a:t>PC3</a:t>
            </a:r>
            <a:r>
              <a:rPr lang="zh-CN" altLang="en-US" dirty="0" smtClean="0"/>
              <a:t>。端口</a:t>
            </a:r>
            <a:r>
              <a:rPr lang="en-US" altLang="zh-CN" dirty="0" smtClean="0"/>
              <a:t>A</a:t>
            </a:r>
            <a:r>
              <a:rPr lang="zh-CN" altLang="en-US" dirty="0" smtClean="0"/>
              <a:t>的</a:t>
            </a:r>
            <a:r>
              <a:rPr lang="en-US" altLang="zh-CN" sz="1200" dirty="0" smtClean="0">
                <a:solidFill>
                  <a:schemeClr val="bg1"/>
                </a:solidFill>
                <a:latin typeface="微软雅黑" panose="020B0503020204020204" pitchFamily="34" charset="-122"/>
                <a:ea typeface="微软雅黑" panose="020B0503020204020204" pitchFamily="34" charset="-122"/>
              </a:rPr>
              <a:t>INTEA</a:t>
            </a:r>
            <a:r>
              <a:rPr lang="zh-CN" altLang="en-US" sz="1200" dirty="0" smtClean="0">
                <a:solidFill>
                  <a:schemeClr val="bg1"/>
                </a:solidFill>
                <a:latin typeface="微软雅黑" panose="020B0503020204020204" pitchFamily="34" charset="-122"/>
                <a:ea typeface="微软雅黑" panose="020B0503020204020204" pitchFamily="34" charset="-122"/>
              </a:rPr>
              <a:t>对应</a:t>
            </a:r>
            <a:r>
              <a:rPr lang="en-US" altLang="zh-CN" sz="1200" dirty="0" smtClean="0">
                <a:solidFill>
                  <a:schemeClr val="bg1"/>
                </a:solidFill>
                <a:latin typeface="微软雅黑" panose="020B0503020204020204" pitchFamily="34" charset="-122"/>
                <a:ea typeface="微软雅黑" panose="020B0503020204020204" pitchFamily="34" charset="-122"/>
              </a:rPr>
              <a:t>PC</a:t>
            </a:r>
            <a:r>
              <a:rPr lang="en-US" altLang="zh-CN" sz="1100" dirty="0" smtClean="0">
                <a:solidFill>
                  <a:schemeClr val="bg1"/>
                </a:solidFill>
                <a:latin typeface="微软雅黑" panose="020B0503020204020204" pitchFamily="34" charset="-122"/>
                <a:ea typeface="微软雅黑" panose="020B0503020204020204" pitchFamily="34" charset="-122"/>
              </a:rPr>
              <a:t>6</a:t>
            </a:r>
            <a:r>
              <a:rPr lang="zh-CN" altLang="en-US" sz="1100" dirty="0" smtClean="0">
                <a:solidFill>
                  <a:schemeClr val="bg1"/>
                </a:solidFill>
                <a:latin typeface="微软雅黑" panose="020B0503020204020204" pitchFamily="34" charset="-122"/>
                <a:ea typeface="微软雅黑" panose="020B0503020204020204" pitchFamily="34" charset="-122"/>
              </a:rPr>
              <a:t>，</a:t>
            </a:r>
            <a:r>
              <a:rPr lang="zh-CN" altLang="en-US" sz="1200" dirty="0" smtClean="0">
                <a:solidFill>
                  <a:schemeClr val="bg1"/>
                </a:solidFill>
                <a:latin typeface="微软雅黑" panose="020B0503020204020204" pitchFamily="34" charset="-122"/>
                <a:ea typeface="微软雅黑" panose="020B0503020204020204" pitchFamily="34" charset="-122"/>
              </a:rPr>
              <a:t>端口</a:t>
            </a:r>
            <a:r>
              <a:rPr lang="en-US" altLang="zh-CN" sz="1200" dirty="0" smtClean="0">
                <a:solidFill>
                  <a:schemeClr val="bg1"/>
                </a:solidFill>
                <a:latin typeface="微软雅黑" panose="020B0503020204020204" pitchFamily="34" charset="-122"/>
                <a:ea typeface="微软雅黑" panose="020B0503020204020204" pitchFamily="34" charset="-122"/>
              </a:rPr>
              <a:t>B</a:t>
            </a:r>
            <a:r>
              <a:rPr lang="zh-CN" altLang="en-US" sz="1200" dirty="0" smtClean="0">
                <a:solidFill>
                  <a:schemeClr val="bg1"/>
                </a:solidFill>
                <a:latin typeface="微软雅黑" panose="020B0503020204020204" pitchFamily="34" charset="-122"/>
                <a:ea typeface="微软雅黑" panose="020B0503020204020204" pitchFamily="34" charset="-122"/>
              </a:rPr>
              <a:t>的</a:t>
            </a:r>
            <a:r>
              <a:rPr lang="en-US" altLang="zh-CN" sz="1200" dirty="0" smtClean="0">
                <a:solidFill>
                  <a:schemeClr val="bg1"/>
                </a:solidFill>
                <a:latin typeface="微软雅黑" panose="020B0503020204020204" pitchFamily="34" charset="-122"/>
                <a:ea typeface="微软雅黑" panose="020B0503020204020204" pitchFamily="34" charset="-122"/>
              </a:rPr>
              <a:t>INTEB</a:t>
            </a:r>
            <a:r>
              <a:rPr lang="zh-CN" altLang="en-US" sz="1200" dirty="0" smtClean="0">
                <a:solidFill>
                  <a:schemeClr val="bg1"/>
                </a:solidFill>
                <a:latin typeface="微软雅黑" panose="020B0503020204020204" pitchFamily="34" charset="-122"/>
                <a:ea typeface="微软雅黑" panose="020B0503020204020204" pitchFamily="34" charset="-122"/>
              </a:rPr>
              <a:t>对应</a:t>
            </a:r>
            <a:r>
              <a:rPr lang="en-US" altLang="zh-CN" sz="1200" dirty="0" smtClean="0">
                <a:solidFill>
                  <a:schemeClr val="bg1"/>
                </a:solidFill>
                <a:latin typeface="微软雅黑" panose="020B0503020204020204" pitchFamily="34" charset="-122"/>
                <a:ea typeface="微软雅黑" panose="020B0503020204020204" pitchFamily="34" charset="-122"/>
              </a:rPr>
              <a:t>PC</a:t>
            </a:r>
            <a:r>
              <a:rPr lang="en-US" altLang="zh-CN" sz="1100" dirty="0" smtClean="0">
                <a:solidFill>
                  <a:schemeClr val="bg1"/>
                </a:solidFill>
                <a:latin typeface="微软雅黑" panose="020B0503020204020204" pitchFamily="34" charset="-122"/>
                <a:ea typeface="微软雅黑" panose="020B0503020204020204" pitchFamily="34" charset="-122"/>
              </a:rPr>
              <a:t>2</a:t>
            </a:r>
            <a:r>
              <a:rPr lang="zh-CN" altLang="en-US" sz="1100" dirty="0" smtClean="0">
                <a:solidFill>
                  <a:schemeClr val="bg1"/>
                </a:solidFill>
                <a:latin typeface="微软雅黑" panose="020B0503020204020204" pitchFamily="34" charset="-122"/>
                <a:ea typeface="微软雅黑" panose="020B0503020204020204" pitchFamily="34" charset="-122"/>
              </a:rPr>
              <a:t>。</a:t>
            </a:r>
            <a:endParaRPr lang="en-US" altLang="zh-CN" sz="1100" dirty="0" smtClean="0">
              <a:solidFill>
                <a:schemeClr val="bg1"/>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t>17</a:t>
            </a:fld>
            <a:endParaRPr lang="en-US"/>
          </a:p>
        </p:txBody>
      </p:sp>
    </p:spTree>
    <p:extLst>
      <p:ext uri="{BB962C8B-B14F-4D97-AF65-F5344CB8AC3E}">
        <p14:creationId xmlns:p14="http://schemas.microsoft.com/office/powerpoint/2010/main" val="3135985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这是方式</a:t>
            </a:r>
            <a:r>
              <a:rPr lang="en-US" altLang="zh-CN" dirty="0" smtClean="0"/>
              <a:t>1</a:t>
            </a:r>
            <a:r>
              <a:rPr lang="zh-CN" altLang="en-US" dirty="0" smtClean="0"/>
              <a:t>输出时序图，首先</a:t>
            </a:r>
            <a:r>
              <a:rPr lang="zh-CN" altLang="en-US" sz="1200" b="1" dirty="0" smtClean="0">
                <a:latin typeface="Times New Roman" panose="02020603050405020304" pitchFamily="18" charset="0"/>
              </a:rPr>
              <a:t>数据输出时</a:t>
            </a:r>
            <a:r>
              <a:rPr lang="en-US" altLang="zh-CN" sz="1200" b="1" dirty="0" smtClean="0">
                <a:latin typeface="Times New Roman" panose="02020603050405020304" pitchFamily="18" charset="0"/>
              </a:rPr>
              <a:t>CPU</a:t>
            </a:r>
            <a:r>
              <a:rPr lang="zh-CN" altLang="en-US" sz="1200" b="1" dirty="0" smtClean="0">
                <a:latin typeface="Times New Roman" panose="02020603050405020304" pitchFamily="18" charset="0"/>
              </a:rPr>
              <a:t>为主动地位，向</a:t>
            </a:r>
            <a:r>
              <a:rPr lang="en-US" altLang="zh-CN" sz="1200" b="1" dirty="0" smtClean="0">
                <a:latin typeface="Times New Roman" panose="02020603050405020304" pitchFamily="18" charset="0"/>
              </a:rPr>
              <a:t>8255A</a:t>
            </a:r>
            <a:r>
              <a:rPr lang="zh-CN" altLang="en-US" sz="1200" b="1" dirty="0" smtClean="0">
                <a:latin typeface="Times New Roman" panose="02020603050405020304" pitchFamily="18" charset="0"/>
              </a:rPr>
              <a:t>输出数据，所以这里</a:t>
            </a:r>
            <a:r>
              <a:rPr lang="en-US" altLang="zh-CN" sz="1200" b="1" dirty="0" smtClean="0">
                <a:latin typeface="Times New Roman" panose="02020603050405020304" pitchFamily="18" charset="0"/>
              </a:rPr>
              <a:t>WR</a:t>
            </a:r>
            <a:r>
              <a:rPr lang="zh-CN" altLang="en-US" sz="1200" b="1" dirty="0" smtClean="0">
                <a:latin typeface="Times New Roman" panose="02020603050405020304" pitchFamily="18" charset="0"/>
              </a:rPr>
              <a:t>为有效电平。之后</a:t>
            </a:r>
            <a:r>
              <a:rPr lang="en-US" altLang="zh-CN" sz="1200" b="1" u="sng" dirty="0" smtClean="0">
                <a:latin typeface="Times New Roman" panose="02020603050405020304" pitchFamily="18" charset="0"/>
              </a:rPr>
              <a:t>WR</a:t>
            </a:r>
            <a:r>
              <a:rPr lang="zh-CN" altLang="en-US" sz="1200" b="1" dirty="0" smtClean="0">
                <a:latin typeface="Times New Roman" panose="02020603050405020304" pitchFamily="18" charset="0"/>
              </a:rPr>
              <a:t>的上升沿使</a:t>
            </a:r>
            <a:r>
              <a:rPr lang="en-US" altLang="zh-CN" sz="1200" b="1" u="sng" dirty="0" smtClean="0">
                <a:latin typeface="Times New Roman" panose="02020603050405020304" pitchFamily="18" charset="0"/>
              </a:rPr>
              <a:t>OBF</a:t>
            </a:r>
            <a:r>
              <a:rPr lang="en-US" altLang="zh-CN" sz="1200" b="1" dirty="0" smtClean="0">
                <a:latin typeface="Times New Roman" panose="02020603050405020304" pitchFamily="18" charset="0"/>
              </a:rPr>
              <a:t>=0</a:t>
            </a:r>
            <a:r>
              <a:rPr lang="zh-CN" altLang="en-US" sz="1200" b="1" dirty="0" smtClean="0">
                <a:latin typeface="Times New Roman" panose="02020603050405020304" pitchFamily="18" charset="0"/>
              </a:rPr>
              <a:t>，表示输出缓冲器满，外设可来读取数据，同时</a:t>
            </a:r>
            <a:r>
              <a:rPr lang="en-US" altLang="zh-CN" sz="1200" b="1" u="sng" dirty="0" smtClean="0">
                <a:latin typeface="Times New Roman" panose="02020603050405020304" pitchFamily="18" charset="0"/>
              </a:rPr>
              <a:t>WR</a:t>
            </a:r>
            <a:r>
              <a:rPr lang="zh-CN" altLang="en-US" sz="1200" b="1" dirty="0" smtClean="0">
                <a:latin typeface="Times New Roman" panose="02020603050405020304" pitchFamily="18" charset="0"/>
              </a:rPr>
              <a:t>使</a:t>
            </a:r>
            <a:r>
              <a:rPr lang="en-US" altLang="zh-CN" sz="1200" b="1" dirty="0" smtClean="0">
                <a:latin typeface="Times New Roman" panose="02020603050405020304" pitchFamily="18" charset="0"/>
              </a:rPr>
              <a:t>INTR=0</a:t>
            </a:r>
            <a:r>
              <a:rPr lang="zh-CN" altLang="en-US" sz="1200" b="1" dirty="0" smtClean="0">
                <a:latin typeface="Times New Roman" panose="02020603050405020304" pitchFamily="18" charset="0"/>
              </a:rPr>
              <a:t>，封锁中断请求</a:t>
            </a:r>
            <a:r>
              <a:rPr lang="en-US" altLang="zh-CN" sz="1200" b="1" dirty="0" smtClean="0">
                <a:latin typeface="Times New Roman" panose="02020603050405020304" pitchFamily="18" charset="0"/>
              </a:rPr>
              <a:t>INTR</a:t>
            </a:r>
            <a:r>
              <a:rPr lang="zh-CN" altLang="en-US" sz="1200" b="1" dirty="0" smtClean="0">
                <a:latin typeface="Times New Roman" panose="02020603050405020304" pitchFamily="18" charset="0"/>
              </a:rPr>
              <a:t>。外设读取数据后，用</a:t>
            </a:r>
            <a:r>
              <a:rPr lang="en-US" altLang="zh-CN" sz="1200" b="1" dirty="0" smtClean="0">
                <a:latin typeface="Times New Roman" panose="02020603050405020304" pitchFamily="18" charset="0"/>
              </a:rPr>
              <a:t>ACK</a:t>
            </a:r>
            <a:r>
              <a:rPr lang="zh-CN" altLang="en-US" sz="1200" b="1" dirty="0" smtClean="0">
                <a:latin typeface="Times New Roman" panose="02020603050405020304" pitchFamily="18" charset="0"/>
              </a:rPr>
              <a:t>回答接口。</a:t>
            </a:r>
            <a:r>
              <a:rPr lang="en-US" altLang="zh-CN" sz="1200" b="1" dirty="0" smtClean="0">
                <a:latin typeface="Times New Roman" panose="02020603050405020304" pitchFamily="18" charset="0"/>
              </a:rPr>
              <a:t>ACK</a:t>
            </a:r>
            <a:r>
              <a:rPr lang="zh-CN" altLang="en-US" sz="1200" b="1" dirty="0" smtClean="0">
                <a:latin typeface="Times New Roman" panose="02020603050405020304" pitchFamily="18" charset="0"/>
              </a:rPr>
              <a:t>的下降沿使</a:t>
            </a:r>
            <a:r>
              <a:rPr lang="en-US" altLang="zh-CN" sz="1200" b="1" dirty="0" smtClean="0">
                <a:latin typeface="Times New Roman" panose="02020603050405020304" pitchFamily="18" charset="0"/>
              </a:rPr>
              <a:t>OBF=1</a:t>
            </a:r>
            <a:r>
              <a:rPr lang="zh-CN" altLang="en-US" sz="1200" b="1" dirty="0" smtClean="0">
                <a:latin typeface="Times New Roman" panose="02020603050405020304" pitchFamily="18" charset="0"/>
              </a:rPr>
              <a:t>，撤消输出缓冲器满信号；</a:t>
            </a:r>
            <a:r>
              <a:rPr lang="en-US" altLang="zh-CN" sz="1200" b="1" dirty="0" smtClean="0">
                <a:latin typeface="Times New Roman" panose="02020603050405020304" pitchFamily="18" charset="0"/>
              </a:rPr>
              <a:t>ACK</a:t>
            </a:r>
            <a:r>
              <a:rPr lang="zh-CN" altLang="en-US" sz="1200" b="1" dirty="0" smtClean="0">
                <a:latin typeface="Times New Roman" panose="02020603050405020304" pitchFamily="18" charset="0"/>
              </a:rPr>
              <a:t>的上升沿使</a:t>
            </a:r>
            <a:r>
              <a:rPr lang="en-US" altLang="zh-CN" sz="1200" b="1" dirty="0" smtClean="0">
                <a:latin typeface="Times New Roman" panose="02020603050405020304" pitchFamily="18" charset="0"/>
              </a:rPr>
              <a:t>INTR=1</a:t>
            </a:r>
            <a:r>
              <a:rPr lang="zh-CN" altLang="en-US" sz="1200" b="1" dirty="0" smtClean="0">
                <a:latin typeface="Times New Roman" panose="02020603050405020304" pitchFamily="18" charset="0"/>
              </a:rPr>
              <a:t>，请求</a:t>
            </a:r>
            <a:r>
              <a:rPr lang="en-US" altLang="zh-CN" sz="1200" b="1" dirty="0" smtClean="0">
                <a:latin typeface="Times New Roman" panose="02020603050405020304" pitchFamily="18" charset="0"/>
              </a:rPr>
              <a:t>CPU</a:t>
            </a:r>
            <a:r>
              <a:rPr lang="zh-CN" altLang="en-US" sz="1200" b="1" dirty="0" smtClean="0">
                <a:latin typeface="Times New Roman" panose="02020603050405020304" pitchFamily="18" charset="0"/>
              </a:rPr>
              <a:t>再输出下一个数据。</a:t>
            </a:r>
            <a:endParaRPr lang="zh-CN" altLang="en-US" dirty="0"/>
          </a:p>
        </p:txBody>
      </p:sp>
      <p:sp>
        <p:nvSpPr>
          <p:cNvPr id="4" name="灯片编号占位符 3"/>
          <p:cNvSpPr>
            <a:spLocks noGrp="1"/>
          </p:cNvSpPr>
          <p:nvPr>
            <p:ph type="sldNum" sz="quarter" idx="10"/>
          </p:nvPr>
        </p:nvSpPr>
        <p:spPr/>
        <p:txBody>
          <a:bodyPr/>
          <a:lstStyle/>
          <a:p>
            <a:fld id="{B5F48F07-6AC5-47AF-9B36-9B4E83AB260F}" type="slidenum">
              <a:rPr lang="en-US" smtClean="0"/>
              <a:t>18</a:t>
            </a:fld>
            <a:endParaRPr lang="en-US"/>
          </a:p>
        </p:txBody>
      </p:sp>
    </p:spTree>
    <p:extLst>
      <p:ext uri="{BB962C8B-B14F-4D97-AF65-F5344CB8AC3E}">
        <p14:creationId xmlns:p14="http://schemas.microsoft.com/office/powerpoint/2010/main" val="30094978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首页">
    <p:bg>
      <p:bgPr>
        <a:blipFill dpi="0" rotWithShape="1">
          <a:blip r:embed="rId2" cstate="print">
            <a:lum/>
          </a:blip>
          <a:srcRect/>
          <a:stretch>
            <a:fillRect t="-28000" b="-28000"/>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sp>
        <p:nvSpPr>
          <p:cNvPr id="4" name="TextBox 3"/>
          <p:cNvSpPr txBox="1"/>
          <p:nvPr userDrawn="1"/>
        </p:nvSpPr>
        <p:spPr>
          <a:xfrm>
            <a:off x="2280573" y="692256"/>
            <a:ext cx="3383495"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中国人力资源管理的四个阶段</a:t>
            </a:r>
          </a:p>
        </p:txBody>
      </p:sp>
      <p:sp>
        <p:nvSpPr>
          <p:cNvPr id="5" name="矩形 24"/>
          <p:cNvSpPr>
            <a:spLocks noChangeArrowheads="1"/>
          </p:cNvSpPr>
          <p:nvPr userDrawn="1"/>
        </p:nvSpPr>
        <p:spPr bwMode="auto">
          <a:xfrm>
            <a:off x="1056757"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sz="1800" b="1" dirty="0" smtClean="0">
                <a:solidFill>
                  <a:schemeClr val="bg1"/>
                </a:solidFill>
                <a:ea typeface="微软雅黑" panose="020B0503020204020204" pitchFamily="34" charset="-122"/>
                <a:cs typeface="Arial Unicode MS" panose="020B0604020202020204" pitchFamily="34" charset="-122"/>
              </a:rPr>
              <a:t>第三章</a:t>
            </a:r>
            <a:endParaRPr lang="en-US" altLang="zh-CN" sz="1800" b="1" dirty="0" smtClean="0">
              <a:solidFill>
                <a:schemeClr val="bg1"/>
              </a:solidFill>
              <a:ea typeface="微软雅黑" panose="020B0503020204020204" pitchFamily="34" charset="-122"/>
              <a:cs typeface="Arial Unicode MS" panose="020B0604020202020204" pitchFamily="34" charset="-122"/>
            </a:endParaRPr>
          </a:p>
          <a:p>
            <a:pPr algn="ctr"/>
            <a:r>
              <a:rPr lang="zh-CN" altLang="en-US" sz="1400" b="0" dirty="0" smtClean="0">
                <a:solidFill>
                  <a:schemeClr val="bg1"/>
                </a:solidFill>
                <a:ea typeface="微软雅黑" panose="020B0503020204020204" pitchFamily="34" charset="-122"/>
                <a:cs typeface="Arial Unicode MS" panose="020B0604020202020204" pitchFamily="34" charset="-122"/>
              </a:rPr>
              <a:t>正文</a:t>
            </a:r>
            <a:endParaRPr lang="en-US" altLang="zh-CN" sz="1400" b="0" dirty="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两栏内容">
    <p:spTree>
      <p:nvGrpSpPr>
        <p:cNvPr id="1" name=""/>
        <p:cNvGrpSpPr/>
        <p:nvPr/>
      </p:nvGrpSpPr>
      <p:grpSpPr>
        <a:xfrm>
          <a:off x="0" y="0"/>
          <a:ext cx="0" cy="0"/>
          <a:chOff x="0" y="0"/>
          <a:chExt cx="0" cy="0"/>
        </a:xfrm>
      </p:grpSpPr>
      <p:sp>
        <p:nvSpPr>
          <p:cNvPr id="5" name="TextBox 3"/>
          <p:cNvSpPr txBox="1"/>
          <p:nvPr userDrawn="1"/>
        </p:nvSpPr>
        <p:spPr>
          <a:xfrm>
            <a:off x="2280568" y="692256"/>
            <a:ext cx="2159679"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人力资源从业概述</a:t>
            </a:r>
          </a:p>
        </p:txBody>
      </p:sp>
      <p:sp>
        <p:nvSpPr>
          <p:cNvPr id="6" name="矩形 24"/>
          <p:cNvSpPr>
            <a:spLocks noChangeArrowheads="1"/>
          </p:cNvSpPr>
          <p:nvPr userDrawn="1"/>
        </p:nvSpPr>
        <p:spPr bwMode="auto">
          <a:xfrm>
            <a:off x="1056757"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sz="1800" b="1" dirty="0" smtClean="0">
                <a:solidFill>
                  <a:schemeClr val="bg1"/>
                </a:solidFill>
                <a:ea typeface="微软雅黑" panose="020B0503020204020204" pitchFamily="34" charset="-122"/>
                <a:cs typeface="Arial Unicode MS" panose="020B0604020202020204" pitchFamily="34" charset="-122"/>
              </a:rPr>
              <a:t>第四章</a:t>
            </a:r>
            <a:endParaRPr lang="en-US" altLang="zh-CN" sz="1800" b="1" dirty="0" smtClean="0">
              <a:solidFill>
                <a:schemeClr val="bg1"/>
              </a:solidFill>
              <a:ea typeface="微软雅黑" panose="020B0503020204020204" pitchFamily="34" charset="-122"/>
              <a:cs typeface="Arial Unicode MS" panose="020B0604020202020204" pitchFamily="34" charset="-122"/>
            </a:endParaRPr>
          </a:p>
          <a:p>
            <a:pPr algn="ctr"/>
            <a:r>
              <a:rPr lang="zh-CN" altLang="en-US" sz="1400" b="0" dirty="0" smtClean="0">
                <a:solidFill>
                  <a:schemeClr val="bg1"/>
                </a:solidFill>
                <a:ea typeface="微软雅黑" panose="020B0503020204020204" pitchFamily="34" charset="-122"/>
                <a:cs typeface="Arial Unicode MS" panose="020B0604020202020204" pitchFamily="34" charset="-122"/>
              </a:rPr>
              <a:t>正文</a:t>
            </a:r>
            <a:endParaRPr lang="en-US" altLang="zh-CN" sz="1400" b="0" dirty="0">
              <a:solidFill>
                <a:schemeClr val="bg1"/>
              </a:solidFill>
              <a:ea typeface="微软雅黑" panose="020B0503020204020204" pitchFamily="34" charset="-122"/>
              <a:cs typeface="Arial Unicode MS" panose="020B0604020202020204" pitchFamily="34" charset="-122"/>
            </a:endParaRPr>
          </a:p>
        </p:txBody>
      </p:sp>
      <p:sp>
        <p:nvSpPr>
          <p:cNvPr id="7" name="矩形 6"/>
          <p:cNvSpPr/>
          <p:nvPr userDrawn="1"/>
        </p:nvSpPr>
        <p:spPr>
          <a:xfrm>
            <a:off x="4440248" y="692254"/>
            <a:ext cx="2915565" cy="3693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4.1 </a:t>
            </a:r>
            <a:r>
              <a:rPr lang="en-US" altLang="zh-CN" sz="1800" b="0" dirty="0" smtClean="0">
                <a:solidFill>
                  <a:schemeClr val="bg1"/>
                </a:solidFill>
                <a:ea typeface="微软雅黑" panose="020B0503020204020204" pitchFamily="34" charset="-122"/>
                <a:cs typeface="Arial Unicode MS" panose="020B0604020202020204" pitchFamily="34" charset="-122"/>
              </a:rPr>
              <a:t> </a:t>
            </a:r>
            <a:r>
              <a:rPr lang="en-US" altLang="zh-CN" sz="1800" b="0" baseline="0" dirty="0" smtClean="0">
                <a:solidFill>
                  <a:schemeClr val="bg1"/>
                </a:solidFill>
                <a:ea typeface="微软雅黑" panose="020B0503020204020204" pitchFamily="34" charset="-122"/>
                <a:cs typeface="Arial Unicode MS" panose="020B0604020202020204" pitchFamily="34" charset="-122"/>
              </a:rPr>
              <a:t>HR</a:t>
            </a:r>
            <a:r>
              <a:rPr lang="zh-CN" altLang="en-US" sz="1800" b="0" baseline="0" dirty="0" smtClean="0">
                <a:solidFill>
                  <a:schemeClr val="bg1"/>
                </a:solidFill>
                <a:ea typeface="微软雅黑" panose="020B0503020204020204" pitchFamily="34" charset="-122"/>
                <a:cs typeface="Arial Unicode MS" panose="020B0604020202020204" pitchFamily="34" charset="-122"/>
              </a:rPr>
              <a:t>职业发展前景</a:t>
            </a:r>
            <a:endParaRPr lang="en-US" altLang="zh-CN" sz="1400" b="0" dirty="0" smtClean="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两栏内容">
    <p:spTree>
      <p:nvGrpSpPr>
        <p:cNvPr id="1" name=""/>
        <p:cNvGrpSpPr/>
        <p:nvPr/>
      </p:nvGrpSpPr>
      <p:grpSpPr>
        <a:xfrm>
          <a:off x="0" y="0"/>
          <a:ext cx="0" cy="0"/>
          <a:chOff x="0" y="0"/>
          <a:chExt cx="0" cy="0"/>
        </a:xfrm>
      </p:grpSpPr>
      <p:sp>
        <p:nvSpPr>
          <p:cNvPr id="5" name="TextBox 3"/>
          <p:cNvSpPr txBox="1"/>
          <p:nvPr userDrawn="1"/>
        </p:nvSpPr>
        <p:spPr>
          <a:xfrm>
            <a:off x="2280568" y="692256"/>
            <a:ext cx="2159679"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人力资源从业概述</a:t>
            </a:r>
          </a:p>
        </p:txBody>
      </p:sp>
      <p:sp>
        <p:nvSpPr>
          <p:cNvPr id="6" name="矩形 24"/>
          <p:cNvSpPr>
            <a:spLocks noChangeArrowheads="1"/>
          </p:cNvSpPr>
          <p:nvPr userDrawn="1"/>
        </p:nvSpPr>
        <p:spPr bwMode="auto">
          <a:xfrm>
            <a:off x="1056757"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sz="1800" b="1" dirty="0" smtClean="0">
                <a:solidFill>
                  <a:schemeClr val="bg1"/>
                </a:solidFill>
                <a:ea typeface="微软雅黑" panose="020B0503020204020204" pitchFamily="34" charset="-122"/>
                <a:cs typeface="Arial Unicode MS" panose="020B0604020202020204" pitchFamily="34" charset="-122"/>
              </a:rPr>
              <a:t>第四章</a:t>
            </a:r>
            <a:endParaRPr lang="en-US" altLang="zh-CN" sz="1800" b="1" dirty="0" smtClean="0">
              <a:solidFill>
                <a:schemeClr val="bg1"/>
              </a:solidFill>
              <a:ea typeface="微软雅黑" panose="020B0503020204020204" pitchFamily="34" charset="-122"/>
              <a:cs typeface="Arial Unicode MS" panose="020B0604020202020204" pitchFamily="34" charset="-122"/>
            </a:endParaRPr>
          </a:p>
          <a:p>
            <a:pPr algn="ctr"/>
            <a:r>
              <a:rPr lang="zh-CN" altLang="en-US" sz="1400" b="0" dirty="0" smtClean="0">
                <a:solidFill>
                  <a:schemeClr val="bg1"/>
                </a:solidFill>
                <a:ea typeface="微软雅黑" panose="020B0503020204020204" pitchFamily="34" charset="-122"/>
                <a:cs typeface="Arial Unicode MS" panose="020B0604020202020204" pitchFamily="34" charset="-122"/>
              </a:rPr>
              <a:t>正文</a:t>
            </a:r>
            <a:endParaRPr lang="en-US" altLang="zh-CN" sz="1400" b="0" dirty="0">
              <a:solidFill>
                <a:schemeClr val="bg1"/>
              </a:solidFill>
              <a:ea typeface="微软雅黑" panose="020B0503020204020204" pitchFamily="34" charset="-122"/>
              <a:cs typeface="Arial Unicode MS" panose="020B0604020202020204" pitchFamily="34" charset="-122"/>
            </a:endParaRPr>
          </a:p>
        </p:txBody>
      </p:sp>
      <p:sp>
        <p:nvSpPr>
          <p:cNvPr id="7" name="矩形 6"/>
          <p:cNvSpPr/>
          <p:nvPr userDrawn="1"/>
        </p:nvSpPr>
        <p:spPr>
          <a:xfrm>
            <a:off x="4440249" y="692254"/>
            <a:ext cx="3095539" cy="3693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4.2 </a:t>
            </a:r>
            <a:r>
              <a:rPr lang="en-US" altLang="zh-CN" sz="1800" b="0" dirty="0" smtClean="0">
                <a:solidFill>
                  <a:schemeClr val="bg1"/>
                </a:solidFill>
                <a:ea typeface="微软雅黑" panose="020B0503020204020204" pitchFamily="34" charset="-122"/>
                <a:cs typeface="Arial Unicode MS" panose="020B0604020202020204" pitchFamily="34" charset="-122"/>
              </a:rPr>
              <a:t> </a:t>
            </a:r>
            <a:r>
              <a:rPr lang="zh-CN" altLang="en-US" sz="1800" b="0" baseline="0" dirty="0" smtClean="0">
                <a:solidFill>
                  <a:schemeClr val="bg1"/>
                </a:solidFill>
                <a:ea typeface="微软雅黑" panose="020B0503020204020204" pitchFamily="34" charset="-122"/>
                <a:cs typeface="Arial Unicode MS" panose="020B0604020202020204" pitchFamily="34" charset="-122"/>
              </a:rPr>
              <a:t>如何成为顶尖</a:t>
            </a:r>
            <a:r>
              <a:rPr lang="en-US" altLang="zh-CN" sz="1800" b="0" baseline="0" dirty="0" smtClean="0">
                <a:solidFill>
                  <a:schemeClr val="bg1"/>
                </a:solidFill>
                <a:ea typeface="微软雅黑" panose="020B0503020204020204" pitchFamily="34" charset="-122"/>
                <a:cs typeface="Arial Unicode MS" panose="020B0604020202020204" pitchFamily="34" charset="-122"/>
              </a:rPr>
              <a:t>HR</a:t>
            </a:r>
            <a:r>
              <a:rPr lang="zh-CN" altLang="en-US" sz="1800" b="0" baseline="0" dirty="0" smtClean="0">
                <a:solidFill>
                  <a:schemeClr val="bg1"/>
                </a:solidFill>
                <a:ea typeface="微软雅黑" panose="020B0503020204020204" pitchFamily="34" charset="-122"/>
                <a:cs typeface="Arial Unicode MS" panose="020B0604020202020204" pitchFamily="34" charset="-122"/>
              </a:rPr>
              <a:t>高手？</a:t>
            </a:r>
            <a:endParaRPr lang="en-US" altLang="zh-CN" sz="1400" b="0" dirty="0" smtClean="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两栏内容">
    <p:spTree>
      <p:nvGrpSpPr>
        <p:cNvPr id="1" name=""/>
        <p:cNvGrpSpPr/>
        <p:nvPr/>
      </p:nvGrpSpPr>
      <p:grpSpPr>
        <a:xfrm>
          <a:off x="0" y="0"/>
          <a:ext cx="0" cy="0"/>
          <a:chOff x="0" y="0"/>
          <a:chExt cx="0" cy="0"/>
        </a:xfrm>
      </p:grpSpPr>
      <p:sp>
        <p:nvSpPr>
          <p:cNvPr id="4" name="矩形 3"/>
          <p:cNvSpPr/>
          <p:nvPr userDrawn="1"/>
        </p:nvSpPr>
        <p:spPr>
          <a:xfrm>
            <a:off x="9017706" y="692696"/>
            <a:ext cx="1689886" cy="369332"/>
          </a:xfrm>
          <a:prstGeom prst="rect">
            <a:avLst/>
          </a:prstGeom>
        </p:spPr>
        <p:txBody>
          <a:bodyPr wrap="none">
            <a:spAutoFit/>
          </a:bodyPr>
          <a:lstStyle/>
          <a:p>
            <a:pPr algn="ctr">
              <a:defRPr/>
            </a:pPr>
            <a:r>
              <a:rPr lang="en-US" altLang="zh-CN" sz="1800" b="1" dirty="0">
                <a:solidFill>
                  <a:schemeClr val="accent6">
                    <a:lumMod val="75000"/>
                  </a:schemeClr>
                </a:solidFill>
                <a:latin typeface="微软雅黑" panose="020B0503020204020204" pitchFamily="34" charset="-122"/>
                <a:ea typeface="微软雅黑" panose="020B0503020204020204" pitchFamily="34" charset="-122"/>
              </a:rPr>
              <a:t>HR</a:t>
            </a:r>
            <a:r>
              <a:rPr lang="zh-CN" altLang="en-US" sz="1800" b="1" dirty="0">
                <a:solidFill>
                  <a:schemeClr val="accent6">
                    <a:lumMod val="75000"/>
                  </a:schemeClr>
                </a:solidFill>
                <a:latin typeface="微软雅黑" panose="020B0503020204020204" pitchFamily="34" charset="-122"/>
                <a:ea typeface="微软雅黑" panose="020B0503020204020204" pitchFamily="34" charset="-122"/>
              </a:rPr>
              <a:t>的七大通病</a:t>
            </a:r>
          </a:p>
        </p:txBody>
      </p:sp>
      <p:cxnSp>
        <p:nvCxnSpPr>
          <p:cNvPr id="5" name="直接连接符 4"/>
          <p:cNvCxnSpPr/>
          <p:nvPr userDrawn="1"/>
        </p:nvCxnSpPr>
        <p:spPr>
          <a:xfrm>
            <a:off x="8314661" y="692696"/>
            <a:ext cx="3095539" cy="0"/>
          </a:xfrm>
          <a:prstGeom prst="line">
            <a:avLst/>
          </a:prstGeom>
          <a:ln>
            <a:solidFill>
              <a:srgbClr val="E46C0A"/>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8314661" y="1052736"/>
            <a:ext cx="3095539" cy="0"/>
          </a:xfrm>
          <a:prstGeom prst="line">
            <a:avLst/>
          </a:prstGeom>
          <a:ln>
            <a:solidFill>
              <a:srgbClr val="E46C0A"/>
            </a:solidFill>
          </a:ln>
        </p:spPr>
        <p:style>
          <a:lnRef idx="1">
            <a:schemeClr val="accent1"/>
          </a:lnRef>
          <a:fillRef idx="0">
            <a:schemeClr val="accent1"/>
          </a:fillRef>
          <a:effectRef idx="0">
            <a:schemeClr val="accent1"/>
          </a:effectRef>
          <a:fontRef idx="minor">
            <a:schemeClr val="tx1"/>
          </a:fontRef>
        </p:style>
      </p:cxnSp>
      <p:sp>
        <p:nvSpPr>
          <p:cNvPr id="7" name="TextBox 3"/>
          <p:cNvSpPr txBox="1"/>
          <p:nvPr userDrawn="1"/>
        </p:nvSpPr>
        <p:spPr>
          <a:xfrm>
            <a:off x="2280568" y="692256"/>
            <a:ext cx="2159679"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人力资源从业概述</a:t>
            </a:r>
          </a:p>
        </p:txBody>
      </p:sp>
      <p:sp>
        <p:nvSpPr>
          <p:cNvPr id="8" name="矩形 24"/>
          <p:cNvSpPr>
            <a:spLocks noChangeArrowheads="1"/>
          </p:cNvSpPr>
          <p:nvPr userDrawn="1"/>
        </p:nvSpPr>
        <p:spPr bwMode="auto">
          <a:xfrm>
            <a:off x="1056757"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sz="1800" b="1" dirty="0" smtClean="0">
                <a:solidFill>
                  <a:schemeClr val="bg1"/>
                </a:solidFill>
                <a:ea typeface="微软雅黑" panose="020B0503020204020204" pitchFamily="34" charset="-122"/>
                <a:cs typeface="Arial Unicode MS" panose="020B0604020202020204" pitchFamily="34" charset="-122"/>
              </a:rPr>
              <a:t>第四章</a:t>
            </a:r>
            <a:endParaRPr lang="en-US" altLang="zh-CN" sz="1800" b="1" dirty="0" smtClean="0">
              <a:solidFill>
                <a:schemeClr val="bg1"/>
              </a:solidFill>
              <a:ea typeface="微软雅黑" panose="020B0503020204020204" pitchFamily="34" charset="-122"/>
              <a:cs typeface="Arial Unicode MS" panose="020B0604020202020204" pitchFamily="34" charset="-122"/>
            </a:endParaRPr>
          </a:p>
          <a:p>
            <a:pPr algn="ctr"/>
            <a:r>
              <a:rPr lang="zh-CN" altLang="en-US" sz="1400" b="0" dirty="0" smtClean="0">
                <a:solidFill>
                  <a:schemeClr val="bg1"/>
                </a:solidFill>
                <a:ea typeface="微软雅黑" panose="020B0503020204020204" pitchFamily="34" charset="-122"/>
                <a:cs typeface="Arial Unicode MS" panose="020B0604020202020204" pitchFamily="34" charset="-122"/>
              </a:rPr>
              <a:t>正文</a:t>
            </a:r>
            <a:endParaRPr lang="en-US" altLang="zh-CN" sz="1400" b="0" dirty="0">
              <a:solidFill>
                <a:schemeClr val="bg1"/>
              </a:solidFill>
              <a:ea typeface="微软雅黑" panose="020B0503020204020204" pitchFamily="34" charset="-122"/>
              <a:cs typeface="Arial Unicode MS" panose="020B0604020202020204" pitchFamily="34" charset="-122"/>
            </a:endParaRPr>
          </a:p>
        </p:txBody>
      </p:sp>
      <p:sp>
        <p:nvSpPr>
          <p:cNvPr id="9" name="矩形 8"/>
          <p:cNvSpPr/>
          <p:nvPr userDrawn="1"/>
        </p:nvSpPr>
        <p:spPr>
          <a:xfrm>
            <a:off x="4440249" y="692254"/>
            <a:ext cx="3095539" cy="3693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4.2 </a:t>
            </a:r>
            <a:r>
              <a:rPr lang="en-US" altLang="zh-CN" sz="1800" b="0" dirty="0" smtClean="0">
                <a:solidFill>
                  <a:schemeClr val="bg1"/>
                </a:solidFill>
                <a:ea typeface="微软雅黑" panose="020B0503020204020204" pitchFamily="34" charset="-122"/>
                <a:cs typeface="Arial Unicode MS" panose="020B0604020202020204" pitchFamily="34" charset="-122"/>
              </a:rPr>
              <a:t> </a:t>
            </a:r>
            <a:r>
              <a:rPr lang="zh-CN" altLang="en-US" sz="1800" b="0" baseline="0" dirty="0" smtClean="0">
                <a:solidFill>
                  <a:schemeClr val="bg1"/>
                </a:solidFill>
                <a:ea typeface="微软雅黑" panose="020B0503020204020204" pitchFamily="34" charset="-122"/>
                <a:cs typeface="Arial Unicode MS" panose="020B0604020202020204" pitchFamily="34" charset="-122"/>
              </a:rPr>
              <a:t>如何成为顶尖</a:t>
            </a:r>
            <a:r>
              <a:rPr lang="en-US" altLang="zh-CN" sz="1800" b="0" baseline="0" dirty="0" smtClean="0">
                <a:solidFill>
                  <a:schemeClr val="bg1"/>
                </a:solidFill>
                <a:ea typeface="微软雅黑" panose="020B0503020204020204" pitchFamily="34" charset="-122"/>
                <a:cs typeface="Arial Unicode MS" panose="020B0604020202020204" pitchFamily="34" charset="-122"/>
              </a:rPr>
              <a:t>HR</a:t>
            </a:r>
            <a:r>
              <a:rPr lang="zh-CN" altLang="en-US" sz="1800" b="0" baseline="0" dirty="0" smtClean="0">
                <a:solidFill>
                  <a:schemeClr val="bg1"/>
                </a:solidFill>
                <a:ea typeface="微软雅黑" panose="020B0503020204020204" pitchFamily="34" charset="-122"/>
                <a:cs typeface="Arial Unicode MS" panose="020B0604020202020204" pitchFamily="34" charset="-122"/>
              </a:rPr>
              <a:t>高手？</a:t>
            </a:r>
            <a:endParaRPr lang="en-US" altLang="zh-CN" sz="1400" b="0" dirty="0" smtClean="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尾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3"/>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8"/>
            <a:ext cx="2844800" cy="365125"/>
          </a:xfrm>
          <a:prstGeom prst="rect">
            <a:avLst/>
          </a:prstGeom>
        </p:spPr>
        <p:txBody>
          <a:bodyPr/>
          <a:lstStyle>
            <a:lvl1pPr>
              <a:defRPr/>
            </a:lvl1pPr>
          </a:lstStyle>
          <a:p>
            <a:pPr>
              <a:defRPr/>
            </a:pPr>
            <a:fld id="{DFCBD113-544D-42C8-A1A8-4157321161CD}" type="datetimeFigureOut">
              <a:rPr lang="zh-CN" altLang="en-US"/>
              <a:t>2020/12/8</a:t>
            </a:fld>
            <a:endParaRPr lang="zh-CN" altLang="en-US"/>
          </a:p>
        </p:txBody>
      </p:sp>
      <p:sp>
        <p:nvSpPr>
          <p:cNvPr id="5" name="页脚占位符 4"/>
          <p:cNvSpPr>
            <a:spLocks noGrp="1"/>
          </p:cNvSpPr>
          <p:nvPr>
            <p:ph type="ftr" sz="quarter" idx="11"/>
          </p:nvPr>
        </p:nvSpPr>
        <p:spPr>
          <a:xfrm>
            <a:off x="4165600" y="6356358"/>
            <a:ext cx="38608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737600" y="6356358"/>
            <a:ext cx="2844800" cy="365125"/>
          </a:xfrm>
          <a:prstGeom prst="rect">
            <a:avLst/>
          </a:prstGeom>
        </p:spPr>
        <p:txBody>
          <a:bodyPr/>
          <a:lstStyle>
            <a:lvl1pPr>
              <a:defRPr/>
            </a:lvl1pPr>
          </a:lstStyle>
          <a:p>
            <a:pPr>
              <a:defRPr/>
            </a:pPr>
            <a:fld id="{13CA4149-6E4A-4024-A1F5-EA955721A5AF}" type="slidenum">
              <a:rPr lang="zh-CN" altLang="en-US"/>
              <a:t>‹#›</a:t>
            </a:fld>
            <a:endParaRPr lang="zh-CN" altLang="en-US"/>
          </a:p>
        </p:txBody>
      </p:sp>
    </p:spTree>
  </p:cSld>
  <p:clrMapOvr>
    <a:masterClrMapping/>
  </p:clrMapOvr>
  <p:transition spd="med">
    <p:split orient="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5" name="对角圆角矩形 4"/>
          <p:cNvSpPr/>
          <p:nvPr userDrawn="1"/>
        </p:nvSpPr>
        <p:spPr>
          <a:xfrm>
            <a:off x="952464" y="71414"/>
            <a:ext cx="7215238" cy="71435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56640" y="88900"/>
            <a:ext cx="10396855" cy="679450"/>
          </a:xfrm>
          <a:prstGeom prst="rect">
            <a:avLst/>
          </a:prstGeom>
        </p:spPr>
        <p:txBody>
          <a:bodyPr/>
          <a:lstStyle>
            <a:lvl1pPr algn="l">
              <a:defRPr sz="36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4400" y="1071245"/>
            <a:ext cx="10730230" cy="4611370"/>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52464" y="88882"/>
            <a:ext cx="10397067" cy="839788"/>
          </a:xfrm>
          <a:prstGeom prst="rect">
            <a:avLst/>
          </a:prstGeom>
        </p:spPr>
        <p:txBody>
          <a:bodyPr/>
          <a:lstStyle>
            <a:lvl1pPr marL="0" algn="l" defTabSz="914400" rtl="0" eaLnBrk="1" latinLnBrk="0" hangingPunct="1">
              <a:defRPr lang="zh-CN" altLang="en-US" sz="4000" b="1" kern="0" cap="all" dirty="0">
                <a:ln w="9000" cmpd="sng">
                  <a:solidFill>
                    <a:srgbClr val="8064A2">
                      <a:shade val="50000"/>
                      <a:satMod val="120000"/>
                    </a:srgbClr>
                  </a:solidFill>
                  <a:prstDash val="solid"/>
                </a:ln>
                <a:solidFill>
                  <a:prstClr val="black"/>
                </a:solidFill>
                <a:effectLst>
                  <a:reflection blurRad="12700" stA="28000" endPos="45000" dist="1000" dir="5400000" sy="-100000" algn="bl" rotWithShape="0"/>
                </a:effectLst>
                <a:latin typeface="微软雅黑" panose="020B0503020204020204" pitchFamily="34" charset="-122"/>
                <a:ea typeface="微软雅黑" panose="020B0503020204020204" pitchFamily="34"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4400" y="1071546"/>
            <a:ext cx="10363200" cy="4611687"/>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Tree>
  </p:cSld>
  <p:clrMapOvr>
    <a:masterClrMapping/>
  </p:clrMapOvr>
  <p:transition spd="slow">
    <p:comb/>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152400"/>
            <a:ext cx="10363200" cy="484188"/>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10" name="TextBox 3"/>
          <p:cNvSpPr txBox="1"/>
          <p:nvPr userDrawn="1"/>
        </p:nvSpPr>
        <p:spPr>
          <a:xfrm>
            <a:off x="2280569" y="692254"/>
            <a:ext cx="1451475"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目录页</a:t>
            </a:r>
            <a:endParaRPr lang="zh-CN" altLang="en-US" sz="18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24"/>
          <p:cNvSpPr>
            <a:spLocks noChangeArrowheads="1"/>
          </p:cNvSpPr>
          <p:nvPr userDrawn="1"/>
        </p:nvSpPr>
        <p:spPr bwMode="auto">
          <a:xfrm>
            <a:off x="1056757" y="704309"/>
            <a:ext cx="1079839" cy="492443"/>
          </a:xfrm>
          <a:prstGeom prst="rect">
            <a:avLst/>
          </a:prstGeom>
          <a:noFill/>
          <a:ln w="9525">
            <a:noFill/>
            <a:miter lim="800000"/>
          </a:ln>
        </p:spPr>
        <p:txBody>
          <a:bodyPr wrap="square" lIns="0" tIns="0" rIns="0" bIns="0">
            <a:spAutoFit/>
          </a:bodyPr>
          <a:lstStyle/>
          <a:p>
            <a:pPr algn="ctr"/>
            <a:r>
              <a:rPr lang="en-US" altLang="zh-CN" sz="1600" b="0" dirty="0" smtClean="0">
                <a:solidFill>
                  <a:schemeClr val="bg1"/>
                </a:solidFill>
                <a:ea typeface="微软雅黑" panose="020B0503020204020204" pitchFamily="34" charset="-122"/>
                <a:cs typeface="Arial Unicode MS" panose="020B0604020202020204" pitchFamily="34" charset="-122"/>
              </a:rPr>
              <a:t>CONTENTS</a:t>
            </a:r>
          </a:p>
          <a:p>
            <a:pPr algn="ctr"/>
            <a:r>
              <a:rPr lang="en-US" altLang="zh-CN" sz="1600" b="0" dirty="0" smtClean="0">
                <a:solidFill>
                  <a:schemeClr val="bg1"/>
                </a:solidFill>
                <a:ea typeface="微软雅黑" panose="020B0503020204020204" pitchFamily="34" charset="-122"/>
                <a:cs typeface="Arial Unicode MS" panose="020B0604020202020204" pitchFamily="34" charset="-122"/>
              </a:rPr>
              <a:t> PAGE</a:t>
            </a:r>
            <a:endParaRPr lang="en-US" altLang="zh-CN" sz="1600" b="0" dirty="0">
              <a:solidFill>
                <a:schemeClr val="bg1"/>
              </a:solidFill>
              <a:ea typeface="微软雅黑" panose="020B0503020204020204" pitchFamily="34" charset="-122"/>
              <a:cs typeface="Arial Unicode MS" panose="020B0604020202020204" pitchFamily="34" charset="-122"/>
            </a:endParaRPr>
          </a:p>
        </p:txBody>
      </p:sp>
      <p:grpSp>
        <p:nvGrpSpPr>
          <p:cNvPr id="4" name="Group 4"/>
          <p:cNvGrpSpPr/>
          <p:nvPr userDrawn="1"/>
        </p:nvGrpSpPr>
        <p:grpSpPr bwMode="auto">
          <a:xfrm>
            <a:off x="3504508" y="1707158"/>
            <a:ext cx="6911975" cy="1092200"/>
            <a:chOff x="0" y="0"/>
            <a:chExt cx="4354" cy="688"/>
          </a:xfrm>
        </p:grpSpPr>
        <p:sp>
          <p:nvSpPr>
            <p:cNvPr id="5" name="Rectangle 5"/>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6" name="Rectangle 6"/>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7" name="AutoShape 9"/>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8"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grpSp>
        <p:nvGrpSpPr>
          <p:cNvPr id="9" name="Group 11"/>
          <p:cNvGrpSpPr/>
          <p:nvPr userDrawn="1"/>
        </p:nvGrpSpPr>
        <p:grpSpPr bwMode="auto">
          <a:xfrm>
            <a:off x="3504508" y="2772370"/>
            <a:ext cx="6911975" cy="1092200"/>
            <a:chOff x="0" y="0"/>
            <a:chExt cx="4354" cy="688"/>
          </a:xfrm>
        </p:grpSpPr>
        <p:sp>
          <p:nvSpPr>
            <p:cNvPr id="12" name="Rectangle 12"/>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3" name="Rectangle 13"/>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4" name="AutoShape 16"/>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15" name="AutoShape 17"/>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grpSp>
        <p:nvGrpSpPr>
          <p:cNvPr id="16" name="Group 18"/>
          <p:cNvGrpSpPr/>
          <p:nvPr userDrawn="1"/>
        </p:nvGrpSpPr>
        <p:grpSpPr bwMode="auto">
          <a:xfrm>
            <a:off x="3504508" y="3810595"/>
            <a:ext cx="6911975" cy="1092200"/>
            <a:chOff x="0" y="0"/>
            <a:chExt cx="4354" cy="688"/>
          </a:xfrm>
        </p:grpSpPr>
        <p:sp>
          <p:nvSpPr>
            <p:cNvPr id="17" name="Rectangle 19"/>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8" name="Rectangle 20"/>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9" name="AutoShape 23"/>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20" name="AutoShape 24"/>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grpSp>
        <p:nvGrpSpPr>
          <p:cNvPr id="21" name="Group 25"/>
          <p:cNvGrpSpPr/>
          <p:nvPr userDrawn="1"/>
        </p:nvGrpSpPr>
        <p:grpSpPr bwMode="auto">
          <a:xfrm>
            <a:off x="3504508" y="4875808"/>
            <a:ext cx="6911975" cy="1092200"/>
            <a:chOff x="0" y="0"/>
            <a:chExt cx="4354" cy="688"/>
          </a:xfrm>
        </p:grpSpPr>
        <p:sp>
          <p:nvSpPr>
            <p:cNvPr id="22" name="Rectangle 26"/>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23" name="Rectangle 27"/>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24" name="AutoShape 30"/>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25" name="AutoShape 31"/>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sp>
        <p:nvSpPr>
          <p:cNvPr id="26" name="TextBox 1"/>
          <p:cNvSpPr txBox="1"/>
          <p:nvPr userDrawn="1"/>
        </p:nvSpPr>
        <p:spPr>
          <a:xfrm>
            <a:off x="4195069" y="1700811"/>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TextBox 65"/>
          <p:cNvSpPr txBox="1"/>
          <p:nvPr userDrawn="1"/>
        </p:nvSpPr>
        <p:spPr>
          <a:xfrm>
            <a:off x="4204597" y="2770788"/>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TextBox 66"/>
          <p:cNvSpPr txBox="1"/>
          <p:nvPr userDrawn="1"/>
        </p:nvSpPr>
        <p:spPr>
          <a:xfrm>
            <a:off x="4204597" y="3818537"/>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TextBox 67"/>
          <p:cNvSpPr txBox="1"/>
          <p:nvPr userDrawn="1"/>
        </p:nvSpPr>
        <p:spPr>
          <a:xfrm>
            <a:off x="4204597" y="4878988"/>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0" name="TextBox 64"/>
          <p:cNvSpPr txBox="1"/>
          <p:nvPr userDrawn="1"/>
        </p:nvSpPr>
        <p:spPr>
          <a:xfrm>
            <a:off x="6647761" y="1924645"/>
            <a:ext cx="3457575" cy="40005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资源与人力资源</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TextBox 69"/>
          <p:cNvSpPr txBox="1"/>
          <p:nvPr userDrawn="1"/>
        </p:nvSpPr>
        <p:spPr>
          <a:xfrm>
            <a:off x="6662049" y="2989858"/>
            <a:ext cx="3457575" cy="40011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人事管理与人力资源管理</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TextBox 70"/>
          <p:cNvSpPr txBox="1"/>
          <p:nvPr userDrawn="1"/>
        </p:nvSpPr>
        <p:spPr>
          <a:xfrm>
            <a:off x="6662043" y="4056658"/>
            <a:ext cx="3744912" cy="40011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中国人力资源管理的四个阶段</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71"/>
          <p:cNvSpPr txBox="1"/>
          <p:nvPr userDrawn="1"/>
        </p:nvSpPr>
        <p:spPr>
          <a:xfrm>
            <a:off x="6662045" y="5104408"/>
            <a:ext cx="3455987" cy="40005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人力资源从业概述</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TextBox 68"/>
          <p:cNvSpPr txBox="1"/>
          <p:nvPr userDrawn="1"/>
        </p:nvSpPr>
        <p:spPr>
          <a:xfrm>
            <a:off x="2235113" y="2672365"/>
            <a:ext cx="923330" cy="2973387"/>
          </a:xfrm>
          <a:prstGeom prst="rect">
            <a:avLst/>
          </a:prstGeom>
          <a:noFill/>
        </p:spPr>
        <p:txBody>
          <a:bodyPr vert="eaVert">
            <a:spAutoFit/>
          </a:bodyPr>
          <a:lstStyle/>
          <a:p>
            <a:pPr fontAlgn="base">
              <a:spcBef>
                <a:spcPct val="0"/>
              </a:spcBef>
              <a:spcAft>
                <a:spcPct val="0"/>
              </a:spcAft>
              <a:defRPr/>
            </a:pPr>
            <a:r>
              <a:rPr lang="zh-CN" altLang="en-US" sz="4800" b="1" dirty="0" smtClean="0">
                <a:solidFill>
                  <a:srgbClr val="0066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主要内容</a:t>
            </a:r>
            <a:endParaRPr lang="zh-CN" altLang="en-US" sz="4800" b="1" dirty="0">
              <a:solidFill>
                <a:srgbClr val="0066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0-#ppt_w/2"/>
                                          </p:val>
                                        </p:tav>
                                        <p:tav tm="100000">
                                          <p:val>
                                            <p:strVal val="#ppt_x"/>
                                          </p:val>
                                        </p:tav>
                                      </p:tavLst>
                                    </p:anim>
                                    <p:anim calcmode="lin" valueType="num">
                                      <p:cBhvr additive="base">
                                        <p:cTn id="28" dur="5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0-#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1+#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1+#ppt_w/2"/>
                                          </p:val>
                                        </p:tav>
                                        <p:tav tm="100000">
                                          <p:val>
                                            <p:strVal val="#ppt_x"/>
                                          </p:val>
                                        </p:tav>
                                      </p:tavLst>
                                    </p:anim>
                                    <p:anim calcmode="lin" valueType="num">
                                      <p:cBhvr additive="base">
                                        <p:cTn id="40" dur="500" fill="hold"/>
                                        <p:tgtEl>
                                          <p:spTgt spid="2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1+#ppt_w/2"/>
                                          </p:val>
                                        </p:tav>
                                        <p:tav tm="100000">
                                          <p:val>
                                            <p:strVal val="#ppt_x"/>
                                          </p:val>
                                        </p:tav>
                                      </p:tavLst>
                                    </p:anim>
                                    <p:anim calcmode="lin" valueType="num">
                                      <p:cBhvr additive="base">
                                        <p:cTn id="44" dur="50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fill="hold"/>
                                        <p:tgtEl>
                                          <p:spTgt spid="33"/>
                                        </p:tgtEl>
                                        <p:attrNameLst>
                                          <p:attrName>ppt_x</p:attrName>
                                        </p:attrNameLst>
                                      </p:cBhvr>
                                      <p:tavLst>
                                        <p:tav tm="0">
                                          <p:val>
                                            <p:strVal val="#ppt_x"/>
                                          </p:val>
                                        </p:tav>
                                        <p:tav tm="100000">
                                          <p:val>
                                            <p:strVal val="#ppt_x"/>
                                          </p:val>
                                        </p:tav>
                                      </p:tavLst>
                                    </p:anim>
                                    <p:anim calcmode="lin" valueType="num">
                                      <p:cBhvr additive="base">
                                        <p:cTn id="5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P spid="34"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4417" y="260350"/>
            <a:ext cx="11243733"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目录页">
    <p:spTree>
      <p:nvGrpSpPr>
        <p:cNvPr id="1" name=""/>
        <p:cNvGrpSpPr/>
        <p:nvPr/>
      </p:nvGrpSpPr>
      <p:grpSpPr>
        <a:xfrm>
          <a:off x="0" y="0"/>
          <a:ext cx="0" cy="0"/>
          <a:chOff x="0" y="0"/>
          <a:chExt cx="0" cy="0"/>
        </a:xfrm>
      </p:grpSpPr>
      <p:sp>
        <p:nvSpPr>
          <p:cNvPr id="10" name="TextBox 3"/>
          <p:cNvSpPr txBox="1"/>
          <p:nvPr userDrawn="1"/>
        </p:nvSpPr>
        <p:spPr>
          <a:xfrm>
            <a:off x="2280569" y="692254"/>
            <a:ext cx="1451475"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过渡页</a:t>
            </a:r>
            <a:endParaRPr lang="zh-CN" altLang="en-US" sz="18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24"/>
          <p:cNvSpPr>
            <a:spLocks noChangeArrowheads="1"/>
          </p:cNvSpPr>
          <p:nvPr userDrawn="1"/>
        </p:nvSpPr>
        <p:spPr bwMode="auto">
          <a:xfrm>
            <a:off x="1056757" y="704309"/>
            <a:ext cx="1079839" cy="492443"/>
          </a:xfrm>
          <a:prstGeom prst="rect">
            <a:avLst/>
          </a:prstGeom>
          <a:noFill/>
          <a:ln w="9525">
            <a:noFill/>
            <a:miter lim="800000"/>
          </a:ln>
        </p:spPr>
        <p:txBody>
          <a:bodyPr wrap="square" lIns="0" tIns="0" rIns="0" bIns="0">
            <a:spAutoFit/>
          </a:bodyPr>
          <a:lstStyle/>
          <a:p>
            <a:pPr algn="ctr"/>
            <a:r>
              <a:rPr lang="en-US" altLang="zh-CN" sz="1600" b="0" dirty="0" smtClean="0">
                <a:solidFill>
                  <a:schemeClr val="bg1"/>
                </a:solidFill>
                <a:ea typeface="微软雅黑" panose="020B0503020204020204" pitchFamily="34" charset="-122"/>
                <a:cs typeface="Arial Unicode MS" panose="020B0604020202020204" pitchFamily="34" charset="-122"/>
              </a:rPr>
              <a:t>TRANSITION PAGE</a:t>
            </a:r>
            <a:endParaRPr lang="en-US" altLang="zh-CN" sz="1600" b="0" dirty="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1">
    <p:spTree>
      <p:nvGrpSpPr>
        <p:cNvPr id="1" name=""/>
        <p:cNvGrpSpPr/>
        <p:nvPr/>
      </p:nvGrpSpPr>
      <p:grpSpPr>
        <a:xfrm>
          <a:off x="0" y="0"/>
          <a:ext cx="0" cy="0"/>
          <a:chOff x="0" y="0"/>
          <a:chExt cx="0" cy="0"/>
        </a:xfrm>
      </p:grpSpPr>
      <p:sp>
        <p:nvSpPr>
          <p:cNvPr id="4" name="TextBox 3"/>
          <p:cNvSpPr txBox="1"/>
          <p:nvPr userDrawn="1"/>
        </p:nvSpPr>
        <p:spPr>
          <a:xfrm>
            <a:off x="2280569" y="692254"/>
            <a:ext cx="2447635"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资源与人力资源</a:t>
            </a:r>
          </a:p>
        </p:txBody>
      </p:sp>
      <p:sp>
        <p:nvSpPr>
          <p:cNvPr id="5" name="矩形 24"/>
          <p:cNvSpPr>
            <a:spLocks noChangeArrowheads="1"/>
          </p:cNvSpPr>
          <p:nvPr userDrawn="1"/>
        </p:nvSpPr>
        <p:spPr bwMode="auto">
          <a:xfrm>
            <a:off x="1056757"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sz="1800" b="1" dirty="0" smtClean="0">
                <a:solidFill>
                  <a:schemeClr val="bg1"/>
                </a:solidFill>
                <a:ea typeface="微软雅黑" panose="020B0503020204020204" pitchFamily="34" charset="-122"/>
                <a:cs typeface="Arial Unicode MS" panose="020B0604020202020204" pitchFamily="34" charset="-122"/>
              </a:rPr>
              <a:t>第一部分</a:t>
            </a:r>
          </a:p>
          <a:p>
            <a:pPr algn="ctr"/>
            <a:r>
              <a:rPr lang="zh-CN" altLang="en-US" sz="1400" b="0" dirty="0" smtClean="0">
                <a:solidFill>
                  <a:schemeClr val="bg1"/>
                </a:solidFill>
                <a:ea typeface="微软雅黑" panose="020B0503020204020204" pitchFamily="34" charset="-122"/>
                <a:cs typeface="Arial Unicode MS" panose="020B0604020202020204" pitchFamily="34" charset="-122"/>
              </a:rPr>
              <a:t>正文</a:t>
            </a:r>
            <a:endParaRPr lang="en-US" altLang="zh-CN" sz="1400" b="0" dirty="0">
              <a:solidFill>
                <a:schemeClr val="bg1"/>
              </a:solidFill>
              <a:ea typeface="微软雅黑" panose="020B0503020204020204" pitchFamily="34" charset="-122"/>
              <a:cs typeface="Arial Unicode MS" panose="020B0604020202020204" pitchFamily="34" charset="-122"/>
            </a:endParaRPr>
          </a:p>
        </p:txBody>
      </p:sp>
      <p:sp>
        <p:nvSpPr>
          <p:cNvPr id="8" name="矩形 7"/>
          <p:cNvSpPr/>
          <p:nvPr userDrawn="1"/>
        </p:nvSpPr>
        <p:spPr>
          <a:xfrm>
            <a:off x="4188288" y="692254"/>
            <a:ext cx="2267661" cy="3693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1.1 </a:t>
            </a:r>
            <a:r>
              <a:rPr lang="en-US" altLang="zh-CN" sz="1800" b="0" dirty="0" smtClean="0">
                <a:solidFill>
                  <a:schemeClr val="bg1"/>
                </a:solidFill>
                <a:ea typeface="微软雅黑" panose="020B0503020204020204" pitchFamily="34" charset="-122"/>
                <a:cs typeface="Arial Unicode MS" panose="020B0604020202020204" pitchFamily="34" charset="-122"/>
              </a:rPr>
              <a:t> </a:t>
            </a:r>
            <a:r>
              <a:rPr lang="zh-CN" altLang="en-US" sz="1800" b="0" dirty="0" smtClean="0">
                <a:solidFill>
                  <a:schemeClr val="bg1"/>
                </a:solidFill>
                <a:ea typeface="微软雅黑" panose="020B0503020204020204" pitchFamily="34" charset="-122"/>
                <a:cs typeface="Arial Unicode MS" panose="020B0604020202020204" pitchFamily="34" charset="-122"/>
              </a:rPr>
              <a:t>资源</a:t>
            </a:r>
            <a:r>
              <a:rPr lang="en-US" altLang="zh-CN" sz="1800" b="0" baseline="0" dirty="0" smtClean="0">
                <a:solidFill>
                  <a:schemeClr val="bg1"/>
                </a:solidFill>
                <a:ea typeface="微软雅黑" panose="020B0503020204020204" pitchFamily="34" charset="-122"/>
                <a:cs typeface="Arial Unicode MS" panose="020B0604020202020204" pitchFamily="34" charset="-122"/>
              </a:rPr>
              <a:t>  </a:t>
            </a:r>
            <a:endParaRPr lang="en-US" altLang="zh-CN" sz="1400" b="0" dirty="0" smtClean="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过渡页1">
    <p:spTree>
      <p:nvGrpSpPr>
        <p:cNvPr id="1" name=""/>
        <p:cNvGrpSpPr/>
        <p:nvPr/>
      </p:nvGrpSpPr>
      <p:grpSpPr>
        <a:xfrm>
          <a:off x="0" y="0"/>
          <a:ext cx="0" cy="0"/>
          <a:chOff x="0" y="0"/>
          <a:chExt cx="0" cy="0"/>
        </a:xfrm>
      </p:grpSpPr>
      <p:sp>
        <p:nvSpPr>
          <p:cNvPr id="4" name="TextBox 3"/>
          <p:cNvSpPr txBox="1"/>
          <p:nvPr userDrawn="1"/>
        </p:nvSpPr>
        <p:spPr>
          <a:xfrm>
            <a:off x="2280569" y="692254"/>
            <a:ext cx="2447635"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资源与人力资源</a:t>
            </a:r>
          </a:p>
        </p:txBody>
      </p:sp>
      <p:sp>
        <p:nvSpPr>
          <p:cNvPr id="5" name="矩形 24"/>
          <p:cNvSpPr>
            <a:spLocks noChangeArrowheads="1"/>
          </p:cNvSpPr>
          <p:nvPr userDrawn="1"/>
        </p:nvSpPr>
        <p:spPr bwMode="auto">
          <a:xfrm>
            <a:off x="1056757"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sz="1800" b="1" dirty="0" smtClean="0">
                <a:solidFill>
                  <a:schemeClr val="bg1"/>
                </a:solidFill>
                <a:ea typeface="微软雅黑" panose="020B0503020204020204" pitchFamily="34" charset="-122"/>
                <a:cs typeface="Arial Unicode MS" panose="020B0604020202020204" pitchFamily="34" charset="-122"/>
              </a:rPr>
              <a:t>第一部分</a:t>
            </a:r>
          </a:p>
          <a:p>
            <a:pPr algn="ctr"/>
            <a:r>
              <a:rPr lang="zh-CN" altLang="en-US" sz="1400" b="0" dirty="0" smtClean="0">
                <a:solidFill>
                  <a:schemeClr val="bg1"/>
                </a:solidFill>
                <a:ea typeface="微软雅黑" panose="020B0503020204020204" pitchFamily="34" charset="-122"/>
                <a:cs typeface="Arial Unicode MS" panose="020B0604020202020204" pitchFamily="34" charset="-122"/>
              </a:rPr>
              <a:t>正文</a:t>
            </a:r>
            <a:endParaRPr lang="en-US" altLang="zh-CN" sz="1400" b="0" dirty="0">
              <a:solidFill>
                <a:schemeClr val="bg1"/>
              </a:solidFill>
              <a:ea typeface="微软雅黑" panose="020B0503020204020204" pitchFamily="34" charset="-122"/>
              <a:cs typeface="Arial Unicode MS" panose="020B0604020202020204" pitchFamily="34" charset="-122"/>
            </a:endParaRPr>
          </a:p>
        </p:txBody>
      </p:sp>
      <p:sp>
        <p:nvSpPr>
          <p:cNvPr id="8" name="矩形 7"/>
          <p:cNvSpPr/>
          <p:nvPr userDrawn="1"/>
        </p:nvSpPr>
        <p:spPr>
          <a:xfrm>
            <a:off x="4167176" y="692254"/>
            <a:ext cx="2267661" cy="3693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1.1 </a:t>
            </a:r>
            <a:r>
              <a:rPr lang="en-US" altLang="zh-CN" sz="1800" b="0" dirty="0" smtClean="0">
                <a:solidFill>
                  <a:schemeClr val="bg1"/>
                </a:solidFill>
                <a:ea typeface="微软雅黑" panose="020B0503020204020204" pitchFamily="34" charset="-122"/>
                <a:cs typeface="Arial Unicode MS" panose="020B0604020202020204" pitchFamily="34" charset="-122"/>
              </a:rPr>
              <a:t> </a:t>
            </a:r>
            <a:r>
              <a:rPr lang="zh-CN" altLang="en-US" sz="1800" b="0" dirty="0" smtClean="0">
                <a:solidFill>
                  <a:schemeClr val="bg1"/>
                </a:solidFill>
                <a:ea typeface="微软雅黑" panose="020B0503020204020204" pitchFamily="34" charset="-122"/>
                <a:cs typeface="Arial Unicode MS" panose="020B0604020202020204" pitchFamily="34" charset="-122"/>
              </a:rPr>
              <a:t>资源</a:t>
            </a:r>
            <a:r>
              <a:rPr lang="en-US" altLang="zh-CN" sz="1800" b="0" baseline="0" dirty="0" smtClean="0">
                <a:solidFill>
                  <a:schemeClr val="bg1"/>
                </a:solidFill>
                <a:ea typeface="微软雅黑" panose="020B0503020204020204" pitchFamily="34" charset="-122"/>
                <a:cs typeface="Arial Unicode MS" panose="020B0604020202020204" pitchFamily="34" charset="-122"/>
              </a:rPr>
              <a:t>  </a:t>
            </a:r>
            <a:endParaRPr lang="en-US" altLang="zh-CN" sz="1400" b="0" dirty="0" smtClean="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过渡页1">
    <p:spTree>
      <p:nvGrpSpPr>
        <p:cNvPr id="1" name=""/>
        <p:cNvGrpSpPr/>
        <p:nvPr/>
      </p:nvGrpSpPr>
      <p:grpSpPr>
        <a:xfrm>
          <a:off x="0" y="0"/>
          <a:ext cx="0" cy="0"/>
          <a:chOff x="0" y="0"/>
          <a:chExt cx="0" cy="0"/>
        </a:xfrm>
      </p:grpSpPr>
      <p:sp>
        <p:nvSpPr>
          <p:cNvPr id="7" name="TextBox 3"/>
          <p:cNvSpPr txBox="1"/>
          <p:nvPr userDrawn="1"/>
        </p:nvSpPr>
        <p:spPr>
          <a:xfrm>
            <a:off x="2280569" y="692254"/>
            <a:ext cx="2447635"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资源与人力资源</a:t>
            </a:r>
          </a:p>
        </p:txBody>
      </p:sp>
      <p:sp>
        <p:nvSpPr>
          <p:cNvPr id="8" name="矩形 24"/>
          <p:cNvSpPr>
            <a:spLocks noChangeArrowheads="1"/>
          </p:cNvSpPr>
          <p:nvPr userDrawn="1"/>
        </p:nvSpPr>
        <p:spPr bwMode="auto">
          <a:xfrm>
            <a:off x="1056757"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sz="1800" b="1" dirty="0" smtClean="0">
                <a:solidFill>
                  <a:schemeClr val="bg1"/>
                </a:solidFill>
                <a:ea typeface="微软雅黑" panose="020B0503020204020204" pitchFamily="34" charset="-122"/>
                <a:cs typeface="Arial Unicode MS" panose="020B0604020202020204" pitchFamily="34" charset="-122"/>
              </a:rPr>
              <a:t>第一章</a:t>
            </a:r>
            <a:endParaRPr lang="en-US" altLang="zh-CN" sz="1800" b="1" dirty="0" smtClean="0">
              <a:solidFill>
                <a:schemeClr val="bg1"/>
              </a:solidFill>
              <a:ea typeface="微软雅黑" panose="020B0503020204020204" pitchFamily="34" charset="-122"/>
              <a:cs typeface="Arial Unicode MS" panose="020B0604020202020204" pitchFamily="34" charset="-122"/>
            </a:endParaRPr>
          </a:p>
          <a:p>
            <a:pPr algn="ctr"/>
            <a:r>
              <a:rPr lang="zh-CN" altLang="en-US" sz="1400" b="0" dirty="0" smtClean="0">
                <a:solidFill>
                  <a:schemeClr val="bg1"/>
                </a:solidFill>
                <a:ea typeface="微软雅黑" panose="020B0503020204020204" pitchFamily="34" charset="-122"/>
                <a:cs typeface="Arial Unicode MS" panose="020B0604020202020204" pitchFamily="34" charset="-122"/>
              </a:rPr>
              <a:t>正文</a:t>
            </a:r>
            <a:endParaRPr lang="en-US" altLang="zh-CN" sz="1400" b="0" dirty="0">
              <a:solidFill>
                <a:schemeClr val="bg1"/>
              </a:solidFill>
              <a:ea typeface="微软雅黑" panose="020B0503020204020204" pitchFamily="34" charset="-122"/>
              <a:cs typeface="Arial Unicode MS" panose="020B0604020202020204" pitchFamily="34" charset="-122"/>
            </a:endParaRPr>
          </a:p>
        </p:txBody>
      </p:sp>
      <p:sp>
        <p:nvSpPr>
          <p:cNvPr id="9" name="矩形 8"/>
          <p:cNvSpPr/>
          <p:nvPr userDrawn="1"/>
        </p:nvSpPr>
        <p:spPr>
          <a:xfrm>
            <a:off x="4188288" y="692254"/>
            <a:ext cx="2267661" cy="3693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1.2 </a:t>
            </a:r>
            <a:r>
              <a:rPr lang="en-US" altLang="zh-CN" sz="1800" b="0" dirty="0" smtClean="0">
                <a:solidFill>
                  <a:schemeClr val="bg1"/>
                </a:solidFill>
                <a:ea typeface="微软雅黑" panose="020B0503020204020204" pitchFamily="34" charset="-122"/>
                <a:cs typeface="Arial Unicode MS" panose="020B0604020202020204" pitchFamily="34" charset="-122"/>
              </a:rPr>
              <a:t> </a:t>
            </a:r>
            <a:r>
              <a:rPr lang="zh-CN" altLang="en-US" sz="1800" b="0" dirty="0" smtClean="0">
                <a:solidFill>
                  <a:schemeClr val="bg1"/>
                </a:solidFill>
                <a:ea typeface="微软雅黑" panose="020B0503020204020204" pitchFamily="34" charset="-122"/>
                <a:cs typeface="Arial Unicode MS" panose="020B0604020202020204" pitchFamily="34" charset="-122"/>
              </a:rPr>
              <a:t>人力资源</a:t>
            </a:r>
            <a:r>
              <a:rPr lang="en-US" altLang="zh-CN" sz="1800" b="0" baseline="0" dirty="0" smtClean="0">
                <a:solidFill>
                  <a:schemeClr val="bg1"/>
                </a:solidFill>
                <a:ea typeface="微软雅黑" panose="020B0503020204020204" pitchFamily="34" charset="-122"/>
                <a:cs typeface="Arial Unicode MS" panose="020B0604020202020204" pitchFamily="34" charset="-122"/>
              </a:rPr>
              <a:t>  </a:t>
            </a:r>
            <a:endParaRPr lang="en-US" altLang="zh-CN" sz="1400" b="0" dirty="0" smtClean="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过渡页1">
    <p:spTree>
      <p:nvGrpSpPr>
        <p:cNvPr id="1" name=""/>
        <p:cNvGrpSpPr/>
        <p:nvPr/>
      </p:nvGrpSpPr>
      <p:grpSpPr>
        <a:xfrm>
          <a:off x="0" y="0"/>
          <a:ext cx="0" cy="0"/>
          <a:chOff x="0" y="0"/>
          <a:chExt cx="0" cy="0"/>
        </a:xfrm>
      </p:grpSpPr>
      <p:sp>
        <p:nvSpPr>
          <p:cNvPr id="2" name="TextBox 3"/>
          <p:cNvSpPr txBox="1"/>
          <p:nvPr userDrawn="1"/>
        </p:nvSpPr>
        <p:spPr>
          <a:xfrm>
            <a:off x="2280573" y="692256"/>
            <a:ext cx="3167527"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人事管理与人力资源管理</a:t>
            </a:r>
          </a:p>
        </p:txBody>
      </p:sp>
      <p:sp>
        <p:nvSpPr>
          <p:cNvPr id="3" name="矩形 24"/>
          <p:cNvSpPr>
            <a:spLocks noChangeArrowheads="1"/>
          </p:cNvSpPr>
          <p:nvPr userDrawn="1"/>
        </p:nvSpPr>
        <p:spPr bwMode="auto">
          <a:xfrm>
            <a:off x="1056757"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sz="1800" b="1" dirty="0" smtClean="0">
                <a:solidFill>
                  <a:schemeClr val="bg1"/>
                </a:solidFill>
                <a:ea typeface="微软雅黑" panose="020B0503020204020204" pitchFamily="34" charset="-122"/>
                <a:cs typeface="Arial Unicode MS" panose="020B0604020202020204" pitchFamily="34" charset="-122"/>
              </a:rPr>
              <a:t>第二章</a:t>
            </a:r>
            <a:endParaRPr lang="en-US" altLang="zh-CN" sz="1800" b="1" dirty="0" smtClean="0">
              <a:solidFill>
                <a:schemeClr val="bg1"/>
              </a:solidFill>
              <a:ea typeface="微软雅黑" panose="020B0503020204020204" pitchFamily="34" charset="-122"/>
              <a:cs typeface="Arial Unicode MS" panose="020B0604020202020204" pitchFamily="34" charset="-122"/>
            </a:endParaRPr>
          </a:p>
          <a:p>
            <a:pPr algn="ctr"/>
            <a:r>
              <a:rPr lang="zh-CN" altLang="en-US" sz="1400" b="0" dirty="0" smtClean="0">
                <a:solidFill>
                  <a:schemeClr val="bg1"/>
                </a:solidFill>
                <a:ea typeface="微软雅黑" panose="020B0503020204020204" pitchFamily="34" charset="-122"/>
                <a:cs typeface="Arial Unicode MS" panose="020B0604020202020204" pitchFamily="34" charset="-122"/>
              </a:rPr>
              <a:t>正文</a:t>
            </a:r>
            <a:endParaRPr lang="en-US" altLang="zh-CN" sz="1400" b="0" dirty="0">
              <a:solidFill>
                <a:schemeClr val="bg1"/>
              </a:solidFill>
              <a:ea typeface="微软雅黑" panose="020B0503020204020204" pitchFamily="34" charset="-122"/>
              <a:cs typeface="Arial Unicode MS" panose="020B0604020202020204" pitchFamily="34" charset="-122"/>
            </a:endParaRPr>
          </a:p>
        </p:txBody>
      </p:sp>
      <p:sp>
        <p:nvSpPr>
          <p:cNvPr id="4" name="矩形 3"/>
          <p:cNvSpPr/>
          <p:nvPr userDrawn="1"/>
        </p:nvSpPr>
        <p:spPr>
          <a:xfrm>
            <a:off x="5088151" y="692254"/>
            <a:ext cx="2267661" cy="3693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2.1 </a:t>
            </a:r>
            <a:r>
              <a:rPr lang="en-US" altLang="zh-CN" sz="1800" b="0" dirty="0" smtClean="0">
                <a:solidFill>
                  <a:schemeClr val="bg1"/>
                </a:solidFill>
                <a:ea typeface="微软雅黑" panose="020B0503020204020204" pitchFamily="34" charset="-122"/>
                <a:cs typeface="Arial Unicode MS" panose="020B0604020202020204" pitchFamily="34" charset="-122"/>
              </a:rPr>
              <a:t> </a:t>
            </a:r>
            <a:r>
              <a:rPr lang="zh-CN" altLang="en-US" sz="1800" b="0" dirty="0" smtClean="0">
                <a:solidFill>
                  <a:schemeClr val="bg1"/>
                </a:solidFill>
                <a:ea typeface="微软雅黑" panose="020B0503020204020204" pitchFamily="34" charset="-122"/>
                <a:cs typeface="Arial Unicode MS" panose="020B0604020202020204" pitchFamily="34" charset="-122"/>
              </a:rPr>
              <a:t>人事管理</a:t>
            </a:r>
            <a:r>
              <a:rPr lang="en-US" altLang="zh-CN" sz="1800" b="0" baseline="0" dirty="0" smtClean="0">
                <a:solidFill>
                  <a:schemeClr val="bg1"/>
                </a:solidFill>
                <a:ea typeface="微软雅黑" panose="020B0503020204020204" pitchFamily="34" charset="-122"/>
                <a:cs typeface="Arial Unicode MS" panose="020B0604020202020204" pitchFamily="34" charset="-122"/>
              </a:rPr>
              <a:t>  </a:t>
            </a:r>
            <a:endParaRPr lang="en-US" altLang="zh-CN" sz="1400" b="0" dirty="0" smtClean="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TextBox 3"/>
          <p:cNvSpPr txBox="1"/>
          <p:nvPr userDrawn="1"/>
        </p:nvSpPr>
        <p:spPr>
          <a:xfrm>
            <a:off x="2280573" y="692256"/>
            <a:ext cx="3167527"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人事管理与人力资源管理</a:t>
            </a:r>
          </a:p>
        </p:txBody>
      </p:sp>
      <p:sp>
        <p:nvSpPr>
          <p:cNvPr id="6" name="矩形 24"/>
          <p:cNvSpPr>
            <a:spLocks noChangeArrowheads="1"/>
          </p:cNvSpPr>
          <p:nvPr userDrawn="1"/>
        </p:nvSpPr>
        <p:spPr bwMode="auto">
          <a:xfrm>
            <a:off x="1056757"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sz="1800" b="1" dirty="0" smtClean="0">
                <a:solidFill>
                  <a:schemeClr val="bg1"/>
                </a:solidFill>
                <a:ea typeface="微软雅黑" panose="020B0503020204020204" pitchFamily="34" charset="-122"/>
                <a:cs typeface="Arial Unicode MS" panose="020B0604020202020204" pitchFamily="34" charset="-122"/>
              </a:rPr>
              <a:t>第二章</a:t>
            </a:r>
            <a:endParaRPr lang="en-US" altLang="zh-CN" sz="1800" b="1" dirty="0" smtClean="0">
              <a:solidFill>
                <a:schemeClr val="bg1"/>
              </a:solidFill>
              <a:ea typeface="微软雅黑" panose="020B0503020204020204" pitchFamily="34" charset="-122"/>
              <a:cs typeface="Arial Unicode MS" panose="020B0604020202020204" pitchFamily="34" charset="-122"/>
            </a:endParaRPr>
          </a:p>
          <a:p>
            <a:pPr algn="ctr"/>
            <a:r>
              <a:rPr lang="zh-CN" altLang="en-US" sz="1400" b="0" dirty="0" smtClean="0">
                <a:solidFill>
                  <a:schemeClr val="bg1"/>
                </a:solidFill>
                <a:ea typeface="微软雅黑" panose="020B0503020204020204" pitchFamily="34" charset="-122"/>
                <a:cs typeface="Arial Unicode MS" panose="020B0604020202020204" pitchFamily="34" charset="-122"/>
              </a:rPr>
              <a:t>正文</a:t>
            </a:r>
            <a:endParaRPr lang="en-US" altLang="zh-CN" sz="1400" b="0" dirty="0">
              <a:solidFill>
                <a:schemeClr val="bg1"/>
              </a:solidFill>
              <a:ea typeface="微软雅黑" panose="020B0503020204020204" pitchFamily="34" charset="-122"/>
              <a:cs typeface="Arial Unicode MS" panose="020B0604020202020204" pitchFamily="34" charset="-122"/>
            </a:endParaRPr>
          </a:p>
        </p:txBody>
      </p:sp>
      <p:sp>
        <p:nvSpPr>
          <p:cNvPr id="7" name="矩形 6"/>
          <p:cNvSpPr/>
          <p:nvPr userDrawn="1"/>
        </p:nvSpPr>
        <p:spPr>
          <a:xfrm>
            <a:off x="5088151" y="692254"/>
            <a:ext cx="2267661" cy="3693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2.2 </a:t>
            </a:r>
            <a:r>
              <a:rPr lang="en-US" altLang="zh-CN" sz="1800" b="0" dirty="0" smtClean="0">
                <a:solidFill>
                  <a:schemeClr val="bg1"/>
                </a:solidFill>
                <a:ea typeface="微软雅黑" panose="020B0503020204020204" pitchFamily="34" charset="-122"/>
                <a:cs typeface="Arial Unicode MS" panose="020B0604020202020204" pitchFamily="34" charset="-122"/>
              </a:rPr>
              <a:t> </a:t>
            </a:r>
            <a:r>
              <a:rPr lang="zh-CN" altLang="en-US" sz="1800" b="0" baseline="0" dirty="0" smtClean="0">
                <a:solidFill>
                  <a:schemeClr val="bg1"/>
                </a:solidFill>
                <a:ea typeface="微软雅黑" panose="020B0503020204020204" pitchFamily="34" charset="-122"/>
                <a:cs typeface="Arial Unicode MS" panose="020B0604020202020204" pitchFamily="34" charset="-122"/>
              </a:rPr>
              <a:t>人力资源管理</a:t>
            </a:r>
            <a:endParaRPr lang="en-US" altLang="zh-CN" sz="1400" b="0" dirty="0" smtClean="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6" name="TextBox 3"/>
          <p:cNvSpPr txBox="1"/>
          <p:nvPr userDrawn="1"/>
        </p:nvSpPr>
        <p:spPr>
          <a:xfrm>
            <a:off x="2280573" y="692256"/>
            <a:ext cx="3167527"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人事管理与人力资源管理</a:t>
            </a:r>
          </a:p>
        </p:txBody>
      </p:sp>
      <p:sp>
        <p:nvSpPr>
          <p:cNvPr id="7" name="矩形 24"/>
          <p:cNvSpPr>
            <a:spLocks noChangeArrowheads="1"/>
          </p:cNvSpPr>
          <p:nvPr userDrawn="1"/>
        </p:nvSpPr>
        <p:spPr bwMode="auto">
          <a:xfrm>
            <a:off x="1056757"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sz="1800" b="1" dirty="0" smtClean="0">
                <a:solidFill>
                  <a:schemeClr val="bg1"/>
                </a:solidFill>
                <a:ea typeface="微软雅黑" panose="020B0503020204020204" pitchFamily="34" charset="-122"/>
                <a:cs typeface="Arial Unicode MS" panose="020B0604020202020204" pitchFamily="34" charset="-122"/>
              </a:rPr>
              <a:t>第二章</a:t>
            </a:r>
            <a:endParaRPr lang="en-US" altLang="zh-CN" sz="1800" b="1" dirty="0" smtClean="0">
              <a:solidFill>
                <a:schemeClr val="bg1"/>
              </a:solidFill>
              <a:ea typeface="微软雅黑" panose="020B0503020204020204" pitchFamily="34" charset="-122"/>
              <a:cs typeface="Arial Unicode MS" panose="020B0604020202020204" pitchFamily="34" charset="-122"/>
            </a:endParaRPr>
          </a:p>
          <a:p>
            <a:pPr algn="ctr"/>
            <a:r>
              <a:rPr lang="zh-CN" altLang="en-US" sz="1400" b="0" dirty="0" smtClean="0">
                <a:solidFill>
                  <a:schemeClr val="bg1"/>
                </a:solidFill>
                <a:ea typeface="微软雅黑" panose="020B0503020204020204" pitchFamily="34" charset="-122"/>
                <a:cs typeface="Arial Unicode MS" panose="020B0604020202020204" pitchFamily="34" charset="-122"/>
              </a:rPr>
              <a:t>正文</a:t>
            </a:r>
            <a:endParaRPr lang="en-US" altLang="zh-CN" sz="1400" b="0" dirty="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弦形 5"/>
          <p:cNvSpPr/>
          <p:nvPr userDrawn="1"/>
        </p:nvSpPr>
        <p:spPr>
          <a:xfrm rot="6746465">
            <a:off x="5734413" y="6451453"/>
            <a:ext cx="720000" cy="719625"/>
          </a:xfrm>
          <a:prstGeom prst="chord">
            <a:avLst>
              <a:gd name="adj1" fmla="val 3577158"/>
              <a:gd name="adj2" fmla="val 15329001"/>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dirty="0"/>
          </a:p>
        </p:txBody>
      </p:sp>
      <p:cxnSp>
        <p:nvCxnSpPr>
          <p:cNvPr id="7" name="直接连接符 6"/>
          <p:cNvCxnSpPr/>
          <p:nvPr userDrawn="1"/>
        </p:nvCxnSpPr>
        <p:spPr>
          <a:xfrm>
            <a:off x="6554163" y="6741368"/>
            <a:ext cx="5634665" cy="0"/>
          </a:xfrm>
          <a:prstGeom prst="line">
            <a:avLst/>
          </a:prstGeom>
          <a:ln w="22479">
            <a:solidFill>
              <a:srgbClr val="3B79CE"/>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6741368"/>
            <a:ext cx="5634665" cy="0"/>
          </a:xfrm>
          <a:prstGeom prst="line">
            <a:avLst/>
          </a:prstGeom>
          <a:ln w="22479">
            <a:solidFill>
              <a:srgbClr val="3B79CE"/>
            </a:solidFill>
          </a:ln>
        </p:spPr>
        <p:style>
          <a:lnRef idx="1">
            <a:schemeClr val="accent1"/>
          </a:lnRef>
          <a:fillRef idx="0">
            <a:schemeClr val="accent1"/>
          </a:fillRef>
          <a:effectRef idx="0">
            <a:schemeClr val="accent1"/>
          </a:effectRef>
          <a:fontRef idx="minor">
            <a:schemeClr val="tx1"/>
          </a:fontRef>
        </p:style>
      </p:cxnSp>
      <p:sp>
        <p:nvSpPr>
          <p:cNvPr id="10" name="弧形 9"/>
          <p:cNvSpPr/>
          <p:nvPr userDrawn="1"/>
        </p:nvSpPr>
        <p:spPr>
          <a:xfrm>
            <a:off x="5626604" y="6343232"/>
            <a:ext cx="935617" cy="936104"/>
          </a:xfrm>
          <a:prstGeom prst="arc">
            <a:avLst>
              <a:gd name="adj1" fmla="val 11317002"/>
              <a:gd name="adj2" fmla="val 21097504"/>
            </a:avLst>
          </a:prstGeom>
          <a:ln w="22479">
            <a:solidFill>
              <a:srgbClr val="3B79C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p>
        </p:txBody>
      </p:sp>
      <p:sp>
        <p:nvSpPr>
          <p:cNvPr id="11" name="TextBox 15"/>
          <p:cNvSpPr txBox="1"/>
          <p:nvPr userDrawn="1"/>
        </p:nvSpPr>
        <p:spPr>
          <a:xfrm>
            <a:off x="5894212" y="6531996"/>
            <a:ext cx="425116" cy="338554"/>
          </a:xfrm>
          <a:prstGeom prst="rect">
            <a:avLst/>
          </a:prstGeom>
          <a:noFill/>
        </p:spPr>
        <p:txBody>
          <a:bodyPr wrap="none" rtlCol="0">
            <a:spAutoFit/>
          </a:bodyPr>
          <a:lstStyle/>
          <a:p>
            <a:pPr algn="ctr"/>
            <a:fld id="{2EEF1883-7A0E-4F66-9932-E581691AD397}" type="slidenum">
              <a:rPr lang="zh-CN" altLang="en-US" sz="1600" smtClean="0">
                <a:solidFill>
                  <a:schemeClr val="bg1"/>
                </a:solidFill>
              </a:rPr>
              <a:t>‹#›</a:t>
            </a:fld>
            <a:endParaRPr lang="zh-CN" altLang="en-US" sz="1600" b="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userDrawn="1"/>
        </p:nvCxnSpPr>
        <p:spPr>
          <a:xfrm>
            <a:off x="952464" y="928670"/>
            <a:ext cx="10715700" cy="1588"/>
          </a:xfrm>
          <a:prstGeom prst="line">
            <a:avLst/>
          </a:prstGeom>
          <a:ln w="101600" cmpd="thickThin"/>
        </p:spPr>
        <p:style>
          <a:lnRef idx="1">
            <a:schemeClr val="accent1"/>
          </a:lnRef>
          <a:fillRef idx="0">
            <a:schemeClr val="accent1"/>
          </a:fillRef>
          <a:effectRef idx="0">
            <a:schemeClr val="accent1"/>
          </a:effectRef>
          <a:fontRef idx="minor">
            <a:schemeClr val="tx1"/>
          </a:fontRef>
        </p:style>
      </p:cxnSp>
      <p:pic>
        <p:nvPicPr>
          <p:cNvPr id="12" name="Picture 1" descr="C:\Users\Puhb\Pictures\川农图片\川农图标.jpg"/>
          <p:cNvPicPr>
            <a:picLocks noChangeAspect="1" noChangeArrowheads="1"/>
          </p:cNvPicPr>
          <p:nvPr userDrawn="1"/>
        </p:nvPicPr>
        <p:blipFill>
          <a:blip r:embed="rId22" cstate="print">
            <a:duotone>
              <a:schemeClr val="accent5">
                <a:shade val="45000"/>
                <a:satMod val="135000"/>
              </a:schemeClr>
              <a:prstClr val="white"/>
            </a:duotone>
          </a:blip>
          <a:srcRect/>
          <a:stretch>
            <a:fillRect/>
          </a:stretch>
        </p:blipFill>
        <p:spPr bwMode="auto">
          <a:xfrm>
            <a:off x="119336" y="116632"/>
            <a:ext cx="785818" cy="78581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5.xml"/><Relationship Id="rId1" Type="http://schemas.openxmlformats.org/officeDocument/2006/relationships/tags" Target="../tags/tag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5.xml"/><Relationship Id="rId1" Type="http://schemas.openxmlformats.org/officeDocument/2006/relationships/tags" Target="../tags/tag3.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5.xml"/><Relationship Id="rId1" Type="http://schemas.openxmlformats.org/officeDocument/2006/relationships/tags" Target="../tags/tag4.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5.xml"/><Relationship Id="rId1" Type="http://schemas.openxmlformats.org/officeDocument/2006/relationships/tags" Target="../tags/tag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5.xml"/><Relationship Id="rId1" Type="http://schemas.openxmlformats.org/officeDocument/2006/relationships/tags" Target="../tags/tag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5.xml"/><Relationship Id="rId1" Type="http://schemas.openxmlformats.org/officeDocument/2006/relationships/tags" Target="../tags/tag6.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slide" Target="slide76.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4.GIF"/><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6.xml"/><Relationship Id="rId4" Type="http://schemas.openxmlformats.org/officeDocument/2006/relationships/image" Target="../media/image2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6.xml"/><Relationship Id="rId5" Type="http://schemas.openxmlformats.org/officeDocument/2006/relationships/hyperlink" Target="https://wenku.baidu.com/view/8a57fc2d804d2b160b4ec0f7.html" TargetMode="External"/><Relationship Id="rId4" Type="http://schemas.openxmlformats.org/officeDocument/2006/relationships/image" Target="../media/image2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0" b="-30000"/>
          </a:stretch>
        </a:blipFill>
        <a:effectLst/>
      </p:bgPr>
    </p:bg>
    <p:spTree>
      <p:nvGrpSpPr>
        <p:cNvPr id="1" name=""/>
        <p:cNvGrpSpPr/>
        <p:nvPr/>
      </p:nvGrpSpPr>
      <p:grpSpPr>
        <a:xfrm>
          <a:off x="0" y="0"/>
          <a:ext cx="0" cy="0"/>
          <a:chOff x="0" y="0"/>
          <a:chExt cx="0" cy="0"/>
        </a:xfrm>
      </p:grpSpPr>
      <p:sp>
        <p:nvSpPr>
          <p:cNvPr id="2" name="Rectangle 2"/>
          <p:cNvSpPr txBox="1"/>
          <p:nvPr/>
        </p:nvSpPr>
        <p:spPr>
          <a:xfrm>
            <a:off x="551384" y="404664"/>
            <a:ext cx="11668164" cy="3093494"/>
          </a:xfrm>
          <a:prstGeom prst="rect">
            <a:avLst/>
          </a:prstGeom>
        </p:spPr>
        <p:txBody>
          <a:bodyPr/>
          <a:lstStyle/>
          <a:p>
            <a:pPr marL="914400" lvl="0" indent="-914400">
              <a:lnSpc>
                <a:spcPct val="150000"/>
              </a:lnSpc>
              <a:spcBef>
                <a:spcPct val="20000"/>
              </a:spcBef>
              <a:defRPr/>
            </a:pPr>
            <a:r>
              <a:rPr lang="zh-CN" altLang="en-US" sz="3600" dirty="0" smtClean="0">
                <a:solidFill>
                  <a:srgbClr val="FFFF00"/>
                </a:solidFill>
                <a:effectLst>
                  <a:glow rad="139700">
                    <a:srgbClr val="FF0000"/>
                  </a:glow>
                </a:effectLst>
                <a:latin typeface="黑体" panose="02010609060101010101" pitchFamily="49" charset="-122"/>
                <a:ea typeface="黑体" panose="02010609060101010101" pitchFamily="49" charset="-122"/>
                <a:sym typeface="Calibri" panose="020F0502020204030204" pitchFamily="34" charset="0"/>
              </a:rPr>
              <a:t>微机原理与接口技术</a:t>
            </a:r>
            <a:endParaRPr lang="en-US" altLang="zh-CN" sz="3600" dirty="0" smtClean="0">
              <a:solidFill>
                <a:srgbClr val="FFFF00"/>
              </a:solidFill>
              <a:effectLst>
                <a:glow rad="139700">
                  <a:srgbClr val="FF0000"/>
                </a:glow>
              </a:effectLst>
              <a:latin typeface="黑体" panose="02010609060101010101" pitchFamily="49" charset="-122"/>
              <a:ea typeface="黑体" panose="02010609060101010101" pitchFamily="49" charset="-122"/>
              <a:sym typeface="Calibri" panose="020F0502020204030204" pitchFamily="34" charset="0"/>
            </a:endParaRPr>
          </a:p>
          <a:p>
            <a:pPr marL="914400" indent="-914400" algn="ctr">
              <a:lnSpc>
                <a:spcPct val="150000"/>
              </a:lnSpc>
              <a:spcBef>
                <a:spcPct val="20000"/>
              </a:spcBef>
              <a:defRPr/>
            </a:pPr>
            <a:r>
              <a:rPr lang="zh-CN" altLang="en-US" sz="8800" dirty="0" smtClean="0">
                <a:solidFill>
                  <a:srgbClr val="FFFF00"/>
                </a:solidFill>
                <a:effectLst>
                  <a:glow rad="139700">
                    <a:srgbClr val="FF0000"/>
                  </a:glow>
                </a:effectLst>
                <a:latin typeface="黑体" panose="02010609060101010101" pitchFamily="49" charset="-122"/>
                <a:ea typeface="黑体" panose="02010609060101010101" pitchFamily="49" charset="-122"/>
                <a:sym typeface="Calibri" panose="020F0502020204030204" pitchFamily="34" charset="0"/>
              </a:rPr>
              <a:t>第</a:t>
            </a:r>
            <a:r>
              <a:rPr lang="en-US" altLang="zh-CN" sz="8800" dirty="0" smtClean="0">
                <a:solidFill>
                  <a:srgbClr val="FFFF00"/>
                </a:solidFill>
                <a:effectLst>
                  <a:glow rad="139700">
                    <a:srgbClr val="FF0000"/>
                  </a:glow>
                </a:effectLst>
                <a:latin typeface="黑体" panose="02010609060101010101" pitchFamily="49" charset="-122"/>
                <a:ea typeface="黑体" panose="02010609060101010101" pitchFamily="49" charset="-122"/>
                <a:sym typeface="Calibri" panose="020F0502020204030204" pitchFamily="34" charset="0"/>
              </a:rPr>
              <a:t>8.2</a:t>
            </a:r>
            <a:r>
              <a:rPr lang="zh-CN" altLang="en-US" sz="8800" dirty="0" smtClean="0">
                <a:solidFill>
                  <a:srgbClr val="FFFF00"/>
                </a:solidFill>
                <a:effectLst>
                  <a:glow rad="139700">
                    <a:srgbClr val="FF0000"/>
                  </a:glow>
                </a:effectLst>
                <a:latin typeface="黑体" panose="02010609060101010101" pitchFamily="49" charset="-122"/>
                <a:ea typeface="黑体" panose="02010609060101010101" pitchFamily="49" charset="-122"/>
                <a:sym typeface="Calibri" panose="020F0502020204030204" pitchFamily="34" charset="0"/>
              </a:rPr>
              <a:t>  并行接口</a:t>
            </a: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4" name="组合 25603"/>
          <p:cNvGrpSpPr/>
          <p:nvPr/>
        </p:nvGrpSpPr>
        <p:grpSpPr>
          <a:xfrm>
            <a:off x="2406333" y="2658428"/>
            <a:ext cx="7696200" cy="3771899"/>
            <a:chOff x="0" y="0"/>
            <a:chExt cx="4848" cy="2376"/>
          </a:xfrm>
        </p:grpSpPr>
        <p:grpSp>
          <p:nvGrpSpPr>
            <p:cNvPr id="25605" name="组合 25604"/>
            <p:cNvGrpSpPr/>
            <p:nvPr/>
          </p:nvGrpSpPr>
          <p:grpSpPr>
            <a:xfrm>
              <a:off x="0" y="0"/>
              <a:ext cx="4848" cy="2208"/>
              <a:chOff x="0" y="0"/>
              <a:chExt cx="7560" cy="3588"/>
            </a:xfrm>
          </p:grpSpPr>
          <p:sp>
            <p:nvSpPr>
              <p:cNvPr id="25606" name="文本框 25605"/>
              <p:cNvSpPr txBox="1"/>
              <p:nvPr/>
            </p:nvSpPr>
            <p:spPr>
              <a:xfrm>
                <a:off x="0" y="0"/>
                <a:ext cx="7560" cy="3588"/>
              </a:xfrm>
              <a:prstGeom prst="rect">
                <a:avLst/>
              </a:prstGeom>
              <a:solidFill>
                <a:srgbClr val="FFFFFF"/>
              </a:solidFill>
              <a:ln w="9525">
                <a:noFill/>
              </a:ln>
            </p:spPr>
            <p:txBody>
              <a:bodyPr/>
              <a:lstStyle/>
              <a:p>
                <a:pPr algn="just" eaLnBrk="0" hangingPunct="0"/>
                <a:endParaRPr lang="en-US" altLang="zh-CN" sz="1000">
                  <a:latin typeface="Times New Roman" panose="02020603050405020304" pitchFamily="18" charset="0"/>
                </a:endParaRPr>
              </a:p>
              <a:p>
                <a:pPr algn="just" eaLnBrk="0" hangingPunct="0"/>
                <a:endParaRPr lang="en-US" altLang="zh-CN" sz="1000">
                  <a:latin typeface="Times New Roman" panose="02020603050405020304" pitchFamily="18" charset="0"/>
                </a:endParaRPr>
              </a:p>
              <a:p>
                <a:pPr algn="just" eaLnBrk="0" hangingPunct="0"/>
                <a:endParaRPr lang="en-US" altLang="zh-CN" sz="1000">
                  <a:latin typeface="Times New Roman" panose="02020603050405020304" pitchFamily="18" charset="0"/>
                </a:endParaRPr>
              </a:p>
              <a:p>
                <a:pPr algn="just" eaLnBrk="0" hangingPunct="0"/>
                <a:endParaRPr lang="en-US" altLang="zh-CN" sz="1000">
                  <a:latin typeface="Times New Roman" panose="02020603050405020304" pitchFamily="18" charset="0"/>
                </a:endParaRPr>
              </a:p>
              <a:p>
                <a:pPr algn="just" eaLnBrk="0" hangingPunct="0"/>
                <a:endParaRPr lang="en-US" altLang="zh-CN" sz="1000">
                  <a:latin typeface="Times New Roman" panose="02020603050405020304" pitchFamily="18" charset="0"/>
                </a:endParaRPr>
              </a:p>
              <a:p>
                <a:pPr algn="just" eaLnBrk="0" hangingPunct="0"/>
                <a:endParaRPr lang="en-US" altLang="zh-CN" sz="1000">
                  <a:latin typeface="Times New Roman" panose="02020603050405020304" pitchFamily="18" charset="0"/>
                </a:endParaRPr>
              </a:p>
              <a:p>
                <a:pPr algn="just" eaLnBrk="0" hangingPunct="0"/>
                <a:endParaRPr lang="en-US" altLang="zh-CN" sz="1000">
                  <a:latin typeface="Times New Roman" panose="02020603050405020304" pitchFamily="18" charset="0"/>
                </a:endParaRPr>
              </a:p>
              <a:p>
                <a:pPr algn="just" eaLnBrk="0" hangingPunct="0"/>
                <a:endParaRPr lang="en-US" altLang="zh-CN" sz="1000">
                  <a:latin typeface="Times New Roman" panose="02020603050405020304" pitchFamily="18" charset="0"/>
                </a:endParaRPr>
              </a:p>
              <a:p>
                <a:pPr algn="just" eaLnBrk="0" hangingPunct="0"/>
                <a:endParaRPr lang="en-US" altLang="zh-CN" sz="1000">
                  <a:latin typeface="Times New Roman" panose="02020603050405020304" pitchFamily="18" charset="0"/>
                </a:endParaRPr>
              </a:p>
              <a:p>
                <a:pPr algn="just" eaLnBrk="0" hangingPunct="0"/>
                <a:r>
                  <a:rPr lang="en-US" altLang="zh-CN" sz="1000">
                    <a:latin typeface="Times New Roman" panose="02020603050405020304" pitchFamily="18" charset="0"/>
                  </a:rPr>
                  <a:t>                      </a:t>
                </a:r>
              </a:p>
            </p:txBody>
          </p:sp>
          <p:grpSp>
            <p:nvGrpSpPr>
              <p:cNvPr id="25607" name="组合 25606"/>
              <p:cNvGrpSpPr/>
              <p:nvPr/>
            </p:nvGrpSpPr>
            <p:grpSpPr>
              <a:xfrm>
                <a:off x="1440" y="312"/>
                <a:ext cx="4860" cy="2652"/>
                <a:chOff x="0" y="0"/>
                <a:chExt cx="4860" cy="2652"/>
              </a:xfrm>
            </p:grpSpPr>
            <p:grpSp>
              <p:nvGrpSpPr>
                <p:cNvPr id="25608" name="组合 25607"/>
                <p:cNvGrpSpPr/>
                <p:nvPr/>
              </p:nvGrpSpPr>
              <p:grpSpPr>
                <a:xfrm>
                  <a:off x="0" y="0"/>
                  <a:ext cx="4860" cy="2652"/>
                  <a:chOff x="0" y="0"/>
                  <a:chExt cx="4860" cy="2652"/>
                </a:xfrm>
              </p:grpSpPr>
              <p:grpSp>
                <p:nvGrpSpPr>
                  <p:cNvPr id="25609" name="组合 25608"/>
                  <p:cNvGrpSpPr/>
                  <p:nvPr/>
                </p:nvGrpSpPr>
                <p:grpSpPr>
                  <a:xfrm>
                    <a:off x="0" y="0"/>
                    <a:ext cx="4860" cy="2652"/>
                    <a:chOff x="0" y="0"/>
                    <a:chExt cx="4860" cy="2652"/>
                  </a:xfrm>
                </p:grpSpPr>
                <p:grpSp>
                  <p:nvGrpSpPr>
                    <p:cNvPr id="25610" name="组合 25609"/>
                    <p:cNvGrpSpPr/>
                    <p:nvPr/>
                  </p:nvGrpSpPr>
                  <p:grpSpPr>
                    <a:xfrm>
                      <a:off x="0" y="0"/>
                      <a:ext cx="4860" cy="2652"/>
                      <a:chOff x="0" y="0"/>
                      <a:chExt cx="4860" cy="2340"/>
                    </a:xfrm>
                  </p:grpSpPr>
                  <p:sp>
                    <p:nvSpPr>
                      <p:cNvPr id="25611" name="上下箭头 25610"/>
                      <p:cNvSpPr/>
                      <p:nvPr/>
                    </p:nvSpPr>
                    <p:spPr>
                      <a:xfrm>
                        <a:off x="3240" y="1404"/>
                        <a:ext cx="1080" cy="936"/>
                      </a:xfrm>
                      <a:prstGeom prst="upDownArrow">
                        <a:avLst>
                          <a:gd name="adj1" fmla="val 50000"/>
                          <a:gd name="adj2" fmla="val 20000"/>
                        </a:avLst>
                      </a:prstGeom>
                      <a:solidFill>
                        <a:srgbClr val="FFFFFF"/>
                      </a:solidFill>
                      <a:ln w="9525" cap="flat" cmpd="sng">
                        <a:solidFill>
                          <a:srgbClr val="000000"/>
                        </a:solidFill>
                        <a:prstDash val="solid"/>
                        <a:miter/>
                        <a:headEnd type="none" w="med" len="med"/>
                        <a:tailEnd type="none" w="med" len="med"/>
                      </a:ln>
                    </p:spPr>
                    <p:txBody>
                      <a:bodyPr vert="eaVert"/>
                      <a:lstStyle/>
                      <a:p>
                        <a:pPr algn="just" eaLnBrk="0" hangingPunct="0"/>
                        <a:r>
                          <a:rPr lang="en-US" altLang="zh-CN">
                            <a:latin typeface="Times New Roman" panose="02020603050405020304" pitchFamily="18" charset="0"/>
                          </a:rPr>
                          <a:t>8</a:t>
                        </a:r>
                        <a:r>
                          <a:rPr lang="zh-CN" altLang="en-US">
                            <a:latin typeface="Times New Roman" panose="02020603050405020304" pitchFamily="18" charset="0"/>
                          </a:rPr>
                          <a:t>位</a:t>
                        </a:r>
                      </a:p>
                    </p:txBody>
                  </p:sp>
                  <p:grpSp>
                    <p:nvGrpSpPr>
                      <p:cNvPr id="25612" name="组合 25611"/>
                      <p:cNvGrpSpPr/>
                      <p:nvPr/>
                    </p:nvGrpSpPr>
                    <p:grpSpPr>
                      <a:xfrm>
                        <a:off x="0" y="0"/>
                        <a:ext cx="4860" cy="2340"/>
                        <a:chOff x="0" y="0"/>
                        <a:chExt cx="4860" cy="2340"/>
                      </a:xfrm>
                    </p:grpSpPr>
                    <p:sp>
                      <p:nvSpPr>
                        <p:cNvPr id="25613" name="上下箭头 25612"/>
                        <p:cNvSpPr/>
                        <p:nvPr/>
                      </p:nvSpPr>
                      <p:spPr>
                        <a:xfrm>
                          <a:off x="540" y="1404"/>
                          <a:ext cx="1080" cy="936"/>
                        </a:xfrm>
                        <a:prstGeom prst="upDownArrow">
                          <a:avLst>
                            <a:gd name="adj1" fmla="val 50000"/>
                            <a:gd name="adj2" fmla="val 20000"/>
                          </a:avLst>
                        </a:prstGeom>
                        <a:solidFill>
                          <a:srgbClr val="FFFFFF"/>
                        </a:solidFill>
                        <a:ln w="9525" cap="flat" cmpd="sng">
                          <a:solidFill>
                            <a:srgbClr val="000000"/>
                          </a:solidFill>
                          <a:prstDash val="solid"/>
                          <a:miter/>
                          <a:headEnd type="none" w="med" len="med"/>
                          <a:tailEnd type="none" w="med" len="med"/>
                        </a:ln>
                      </p:spPr>
                      <p:txBody>
                        <a:bodyPr vert="eaVert"/>
                        <a:lstStyle/>
                        <a:p>
                          <a:pPr algn="just" eaLnBrk="0" hangingPunct="0"/>
                          <a:r>
                            <a:rPr lang="en-US" altLang="zh-CN">
                              <a:latin typeface="Times New Roman" panose="02020603050405020304" pitchFamily="18" charset="0"/>
                            </a:rPr>
                            <a:t>8</a:t>
                          </a:r>
                          <a:r>
                            <a:rPr lang="zh-CN" altLang="en-US">
                              <a:latin typeface="Times New Roman" panose="02020603050405020304" pitchFamily="18" charset="0"/>
                            </a:rPr>
                            <a:t>位</a:t>
                          </a:r>
                        </a:p>
                      </p:txBody>
                    </p:sp>
                    <p:grpSp>
                      <p:nvGrpSpPr>
                        <p:cNvPr id="25614" name="组合 25613"/>
                        <p:cNvGrpSpPr/>
                        <p:nvPr/>
                      </p:nvGrpSpPr>
                      <p:grpSpPr>
                        <a:xfrm>
                          <a:off x="0" y="0"/>
                          <a:ext cx="4860" cy="2340"/>
                          <a:chOff x="0" y="0"/>
                          <a:chExt cx="4860" cy="2340"/>
                        </a:xfrm>
                      </p:grpSpPr>
                      <p:sp>
                        <p:nvSpPr>
                          <p:cNvPr id="25615" name="文本框 25614"/>
                          <p:cNvSpPr txBox="1"/>
                          <p:nvPr/>
                        </p:nvSpPr>
                        <p:spPr>
                          <a:xfrm>
                            <a:off x="0" y="0"/>
                            <a:ext cx="4860" cy="1404"/>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eaLnBrk="0" hangingPunct="0"/>
                            <a:endParaRPr lang="en-US" altLang="zh-CN" sz="2000">
                              <a:latin typeface="Times New Roman" panose="02020603050405020304" pitchFamily="18" charset="0"/>
                            </a:endParaRPr>
                          </a:p>
                          <a:p>
                            <a:pPr algn="ctr" eaLnBrk="0" hangingPunct="0"/>
                            <a:r>
                              <a:rPr lang="en-US" altLang="zh-CN" sz="3600" b="1">
                                <a:latin typeface="Times New Roman" panose="02020603050405020304" pitchFamily="18" charset="0"/>
                              </a:rPr>
                              <a:t> 8255A</a:t>
                            </a:r>
                          </a:p>
                        </p:txBody>
                      </p:sp>
                      <p:grpSp>
                        <p:nvGrpSpPr>
                          <p:cNvPr id="25616" name="组合 25615"/>
                          <p:cNvGrpSpPr/>
                          <p:nvPr/>
                        </p:nvGrpSpPr>
                        <p:grpSpPr>
                          <a:xfrm>
                            <a:off x="1980" y="1404"/>
                            <a:ext cx="1080" cy="936"/>
                            <a:chOff x="0" y="0"/>
                            <a:chExt cx="1080" cy="936"/>
                          </a:xfrm>
                        </p:grpSpPr>
                        <p:sp>
                          <p:nvSpPr>
                            <p:cNvPr id="25617" name="上下箭头 25616"/>
                            <p:cNvSpPr/>
                            <p:nvPr/>
                          </p:nvSpPr>
                          <p:spPr>
                            <a:xfrm>
                              <a:off x="0" y="0"/>
                              <a:ext cx="540" cy="936"/>
                            </a:xfrm>
                            <a:prstGeom prst="upDownArrow">
                              <a:avLst>
                                <a:gd name="adj1" fmla="val 50000"/>
                                <a:gd name="adj2" fmla="val 34666"/>
                              </a:avLst>
                            </a:prstGeom>
                            <a:solidFill>
                              <a:srgbClr val="FFFFFF"/>
                            </a:solidFill>
                            <a:ln w="9525" cap="flat" cmpd="sng">
                              <a:solidFill>
                                <a:srgbClr val="000000"/>
                              </a:solidFill>
                              <a:prstDash val="solid"/>
                              <a:miter/>
                              <a:headEnd type="none" w="med" len="med"/>
                              <a:tailEnd type="none" w="med" len="med"/>
                            </a:ln>
                          </p:spPr>
                          <p:txBody>
                            <a:bodyPr vert="eaVert"/>
                            <a:lstStyle/>
                            <a:p>
                              <a:pPr algn="just" eaLnBrk="0" hangingPunct="0"/>
                              <a:endParaRPr sz="1000">
                                <a:latin typeface="Times New Roman" panose="02020603050405020304" pitchFamily="18" charset="0"/>
                              </a:endParaRPr>
                            </a:p>
                          </p:txBody>
                        </p:sp>
                        <p:sp>
                          <p:nvSpPr>
                            <p:cNvPr id="25618" name="上下箭头 25617"/>
                            <p:cNvSpPr/>
                            <p:nvPr/>
                          </p:nvSpPr>
                          <p:spPr>
                            <a:xfrm>
                              <a:off x="540" y="0"/>
                              <a:ext cx="540" cy="936"/>
                            </a:xfrm>
                            <a:prstGeom prst="upDownArrow">
                              <a:avLst>
                                <a:gd name="adj1" fmla="val 50000"/>
                                <a:gd name="adj2" fmla="val 34666"/>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grpSp>
                    </p:grpSp>
                  </p:grpSp>
                </p:grpSp>
                <p:sp>
                  <p:nvSpPr>
                    <p:cNvPr id="25619" name="文本框 25618"/>
                    <p:cNvSpPr txBox="1"/>
                    <p:nvPr/>
                  </p:nvSpPr>
                  <p:spPr>
                    <a:xfrm>
                      <a:off x="540" y="1092"/>
                      <a:ext cx="108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eaLnBrk="0" hangingPunct="0"/>
                      <a:r>
                        <a:rPr lang="en-US" altLang="zh-CN" sz="2000" b="1">
                          <a:latin typeface="Times New Roman" panose="02020603050405020304" pitchFamily="18" charset="0"/>
                        </a:rPr>
                        <a:t>A</a:t>
                      </a:r>
                      <a:r>
                        <a:rPr lang="zh-CN" altLang="en-US" sz="2000" b="1">
                          <a:latin typeface="Times New Roman" panose="02020603050405020304" pitchFamily="18" charset="0"/>
                        </a:rPr>
                        <a:t>口</a:t>
                      </a:r>
                    </a:p>
                  </p:txBody>
                </p:sp>
              </p:grpSp>
              <p:sp>
                <p:nvSpPr>
                  <p:cNvPr id="25620" name="文本框 25619"/>
                  <p:cNvSpPr txBox="1"/>
                  <p:nvPr/>
                </p:nvSpPr>
                <p:spPr>
                  <a:xfrm>
                    <a:off x="1980" y="1092"/>
                    <a:ext cx="108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eaLnBrk="0" hangingPunct="0"/>
                    <a:r>
                      <a:rPr lang="en-US" altLang="zh-CN" sz="2000" b="1">
                        <a:latin typeface="Times New Roman" panose="02020603050405020304" pitchFamily="18" charset="0"/>
                      </a:rPr>
                      <a:t>C</a:t>
                    </a:r>
                    <a:r>
                      <a:rPr lang="zh-CN" altLang="en-US" sz="2000" b="1">
                        <a:latin typeface="Times New Roman" panose="02020603050405020304" pitchFamily="18" charset="0"/>
                      </a:rPr>
                      <a:t>口</a:t>
                    </a:r>
                  </a:p>
                </p:txBody>
              </p:sp>
            </p:grpSp>
            <p:sp>
              <p:nvSpPr>
                <p:cNvPr id="25621" name="文本框 25620"/>
                <p:cNvSpPr txBox="1"/>
                <p:nvPr/>
              </p:nvSpPr>
              <p:spPr>
                <a:xfrm>
                  <a:off x="3420" y="1084"/>
                  <a:ext cx="108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eaLnBrk="0" hangingPunct="0"/>
                  <a:r>
                    <a:rPr lang="en-US" altLang="zh-CN" sz="2000" b="1">
                      <a:latin typeface="Times New Roman" panose="02020603050405020304" pitchFamily="18" charset="0"/>
                    </a:rPr>
                    <a:t>B</a:t>
                  </a:r>
                  <a:r>
                    <a:rPr lang="zh-CN" altLang="en-US" sz="2000" b="1">
                      <a:latin typeface="Times New Roman" panose="02020603050405020304" pitchFamily="18" charset="0"/>
                    </a:rPr>
                    <a:t>口</a:t>
                  </a:r>
                </a:p>
              </p:txBody>
            </p:sp>
          </p:grpSp>
        </p:grpSp>
        <p:sp>
          <p:nvSpPr>
            <p:cNvPr id="25622" name="文本框 25621"/>
            <p:cNvSpPr txBox="1"/>
            <p:nvPr/>
          </p:nvSpPr>
          <p:spPr>
            <a:xfrm>
              <a:off x="1296" y="1776"/>
              <a:ext cx="672" cy="445"/>
            </a:xfrm>
            <a:prstGeom prst="rect">
              <a:avLst/>
            </a:prstGeom>
            <a:noFill/>
            <a:ln w="9525">
              <a:noFill/>
            </a:ln>
          </p:spPr>
          <p:txBody>
            <a:bodyPr>
              <a:spAutoFit/>
            </a:bodyPr>
            <a:lstStyle/>
            <a:p>
              <a:pPr>
                <a:spcBef>
                  <a:spcPct val="50000"/>
                </a:spcBef>
              </a:pPr>
              <a:r>
                <a:rPr lang="en-US" altLang="zh-CN" sz="1600" b="1">
                  <a:latin typeface="Times New Roman" panose="02020603050405020304" pitchFamily="18" charset="0"/>
                </a:rPr>
                <a:t>I/O</a:t>
              </a:r>
            </a:p>
            <a:p>
              <a:pPr>
                <a:spcBef>
                  <a:spcPct val="50000"/>
                </a:spcBef>
              </a:pPr>
              <a:r>
                <a:rPr lang="en-US" altLang="zh-CN" sz="1600" b="1">
                  <a:latin typeface="Times New Roman" panose="02020603050405020304" pitchFamily="18" charset="0"/>
                </a:rPr>
                <a:t>PA0~PA7</a:t>
              </a:r>
            </a:p>
          </p:txBody>
        </p:sp>
        <p:sp>
          <p:nvSpPr>
            <p:cNvPr id="25623" name="文本框 25622"/>
            <p:cNvSpPr txBox="1"/>
            <p:nvPr/>
          </p:nvSpPr>
          <p:spPr>
            <a:xfrm>
              <a:off x="3024" y="1776"/>
              <a:ext cx="672" cy="445"/>
            </a:xfrm>
            <a:prstGeom prst="rect">
              <a:avLst/>
            </a:prstGeom>
            <a:noFill/>
            <a:ln w="9525">
              <a:noFill/>
            </a:ln>
          </p:spPr>
          <p:txBody>
            <a:bodyPr>
              <a:spAutoFit/>
            </a:bodyPr>
            <a:lstStyle/>
            <a:p>
              <a:pPr>
                <a:spcBef>
                  <a:spcPct val="50000"/>
                </a:spcBef>
              </a:pPr>
              <a:r>
                <a:rPr lang="en-US" altLang="zh-CN" sz="1600" b="1">
                  <a:latin typeface="Times New Roman" panose="02020603050405020304" pitchFamily="18" charset="0"/>
                </a:rPr>
                <a:t>I/O</a:t>
              </a:r>
            </a:p>
            <a:p>
              <a:pPr>
                <a:spcBef>
                  <a:spcPct val="50000"/>
                </a:spcBef>
              </a:pPr>
              <a:r>
                <a:rPr lang="en-US" altLang="zh-CN" sz="1600" b="1">
                  <a:latin typeface="Times New Roman" panose="02020603050405020304" pitchFamily="18" charset="0"/>
                </a:rPr>
                <a:t>PB0~PB7</a:t>
              </a:r>
            </a:p>
          </p:txBody>
        </p:sp>
        <p:sp>
          <p:nvSpPr>
            <p:cNvPr id="25624" name="文本框 25623"/>
            <p:cNvSpPr txBox="1"/>
            <p:nvPr/>
          </p:nvSpPr>
          <p:spPr>
            <a:xfrm>
              <a:off x="2544" y="1776"/>
              <a:ext cx="480" cy="600"/>
            </a:xfrm>
            <a:prstGeom prst="rect">
              <a:avLst/>
            </a:prstGeom>
            <a:noFill/>
            <a:ln w="9525">
              <a:noFill/>
            </a:ln>
          </p:spPr>
          <p:txBody>
            <a:bodyPr>
              <a:spAutoFit/>
            </a:bodyPr>
            <a:lstStyle/>
            <a:p>
              <a:pPr algn="just">
                <a:spcBef>
                  <a:spcPct val="50000"/>
                </a:spcBef>
              </a:pPr>
              <a:r>
                <a:rPr lang="en-US" altLang="zh-CN" sz="1600" b="1">
                  <a:latin typeface="Times New Roman" panose="02020603050405020304" pitchFamily="18" charset="0"/>
                </a:rPr>
                <a:t>4</a:t>
              </a:r>
              <a:r>
                <a:rPr lang="zh-CN" altLang="en-US" sz="1600" b="1">
                  <a:latin typeface="Times New Roman" panose="02020603050405020304" pitchFamily="18" charset="0"/>
                </a:rPr>
                <a:t>位</a:t>
              </a:r>
            </a:p>
            <a:p>
              <a:pPr algn="just">
                <a:spcBef>
                  <a:spcPct val="50000"/>
                </a:spcBef>
              </a:pPr>
              <a:r>
                <a:rPr lang="en-US" altLang="zh-CN" sz="1600" b="1">
                  <a:latin typeface="Times New Roman" panose="02020603050405020304" pitchFamily="18" charset="0"/>
                </a:rPr>
                <a:t>PC0~PC3</a:t>
              </a:r>
            </a:p>
          </p:txBody>
        </p:sp>
        <p:sp>
          <p:nvSpPr>
            <p:cNvPr id="25625" name="文本框 25624"/>
            <p:cNvSpPr txBox="1"/>
            <p:nvPr/>
          </p:nvSpPr>
          <p:spPr>
            <a:xfrm>
              <a:off x="2160" y="1761"/>
              <a:ext cx="480" cy="600"/>
            </a:xfrm>
            <a:prstGeom prst="rect">
              <a:avLst/>
            </a:prstGeom>
            <a:noFill/>
            <a:ln w="9525">
              <a:noFill/>
            </a:ln>
          </p:spPr>
          <p:txBody>
            <a:bodyPr>
              <a:spAutoFit/>
            </a:bodyPr>
            <a:lstStyle/>
            <a:p>
              <a:pPr algn="just">
                <a:spcBef>
                  <a:spcPct val="50000"/>
                </a:spcBef>
              </a:pPr>
              <a:r>
                <a:rPr lang="en-US" altLang="zh-CN" sz="1600" b="1">
                  <a:latin typeface="Times New Roman" panose="02020603050405020304" pitchFamily="18" charset="0"/>
                </a:rPr>
                <a:t>4</a:t>
              </a:r>
              <a:r>
                <a:rPr lang="zh-CN" altLang="en-US" sz="1600" b="1">
                  <a:latin typeface="Times New Roman" panose="02020603050405020304" pitchFamily="18" charset="0"/>
                </a:rPr>
                <a:t>位</a:t>
              </a:r>
            </a:p>
            <a:p>
              <a:pPr algn="just">
                <a:spcBef>
                  <a:spcPct val="50000"/>
                </a:spcBef>
              </a:pPr>
              <a:r>
                <a:rPr lang="en-US" altLang="zh-CN" sz="1600" b="1">
                  <a:latin typeface="Times New Roman" panose="02020603050405020304" pitchFamily="18" charset="0"/>
                </a:rPr>
                <a:t>PC7~PC4</a:t>
              </a:r>
            </a:p>
          </p:txBody>
        </p:sp>
      </p:grpSp>
      <p:sp>
        <p:nvSpPr>
          <p:cNvPr id="25602" name="标题 25601"/>
          <p:cNvSpPr>
            <a:spLocks noGrp="1"/>
          </p:cNvSpPr>
          <p:nvPr>
            <p:ph type="title"/>
          </p:nvPr>
        </p:nvSpPr>
        <p:spPr/>
        <p:txBody>
          <a:bodyPr anchor="ctr"/>
          <a:lstStyle/>
          <a:p>
            <a:r>
              <a:rPr lang="zh-CN" altLang="en-US"/>
              <a:t>（</a:t>
            </a:r>
            <a:r>
              <a:rPr lang="en-US" altLang="zh-CN"/>
              <a:t>1</a:t>
            </a:r>
            <a:r>
              <a:rPr lang="zh-CN" altLang="en-US"/>
              <a:t>） 方式</a:t>
            </a:r>
            <a:r>
              <a:rPr lang="en-US" altLang="zh-CN"/>
              <a:t>0</a:t>
            </a:r>
            <a:r>
              <a:rPr lang="zh-CN" altLang="en-US"/>
              <a:t>及应用</a:t>
            </a:r>
          </a:p>
        </p:txBody>
      </p:sp>
      <p:sp>
        <p:nvSpPr>
          <p:cNvPr id="25603" name="内容占位符 25602"/>
          <p:cNvSpPr>
            <a:spLocks noGrp="1"/>
          </p:cNvSpPr>
          <p:nvPr>
            <p:ph idx="1"/>
          </p:nvPr>
        </p:nvSpPr>
        <p:spPr>
          <a:xfrm>
            <a:off x="914400" y="1071245"/>
            <a:ext cx="10730230" cy="1892300"/>
          </a:xfrm>
        </p:spPr>
        <p:txBody>
          <a:bodyPr/>
          <a:lstStyle/>
          <a:p>
            <a:pPr algn="just" defTabSz="0">
              <a:lnSpc>
                <a:spcPct val="120000"/>
              </a:lnSpc>
              <a:tabLst>
                <a:tab pos="3714750" algn="l"/>
              </a:tabLst>
            </a:pPr>
            <a:r>
              <a:rPr lang="en-US" altLang="zh-CN" b="1">
                <a:solidFill>
                  <a:srgbClr val="0000FF"/>
                </a:solidFill>
              </a:rPr>
              <a:t>0</a:t>
            </a:r>
            <a:r>
              <a:rPr lang="zh-CN" altLang="en-US" b="1">
                <a:solidFill>
                  <a:srgbClr val="0000FF"/>
                </a:solidFill>
              </a:rPr>
              <a:t>方式</a:t>
            </a:r>
            <a:r>
              <a:rPr lang="zh-CN" altLang="en-US"/>
              <a:t>是一种基本输入输出工作方式，</a:t>
            </a:r>
            <a:r>
              <a:rPr lang="en-US" altLang="zh-CN"/>
              <a:t>0</a:t>
            </a:r>
            <a:r>
              <a:rPr lang="zh-CN" altLang="en-US"/>
              <a:t>方式下把</a:t>
            </a:r>
            <a:r>
              <a:rPr lang="en-US" altLang="zh-CN"/>
              <a:t>8255A</a:t>
            </a:r>
            <a:r>
              <a:rPr lang="zh-CN" altLang="en-US"/>
              <a:t>的端口对应的</a:t>
            </a:r>
            <a:r>
              <a:rPr lang="en-US" altLang="zh-CN"/>
              <a:t>I</a:t>
            </a:r>
            <a:r>
              <a:rPr lang="zh-CN" altLang="en-US"/>
              <a:t>／</a:t>
            </a:r>
            <a:r>
              <a:rPr lang="en-US" altLang="zh-CN"/>
              <a:t>O</a:t>
            </a:r>
            <a:r>
              <a:rPr lang="zh-CN" altLang="en-US"/>
              <a:t>线全部都用作传送数据，</a:t>
            </a:r>
            <a:r>
              <a:rPr lang="zh-CN" altLang="en-US" b="1">
                <a:solidFill>
                  <a:srgbClr val="FF0000"/>
                </a:solidFill>
              </a:rPr>
              <a:t>常用于简单数据传送</a:t>
            </a:r>
            <a:r>
              <a:rPr lang="zh-CN" altLang="en-US"/>
              <a:t>，也可实现应答式输入输出。</a:t>
            </a:r>
            <a:r>
              <a:rPr lang="zh-CN" altLang="en-US" sz="2800"/>
              <a:t>如下图所示：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5604"/>
                                        </p:tgtEl>
                                        <p:attrNameLst>
                                          <p:attrName>style.visibility</p:attrName>
                                        </p:attrNameLst>
                                      </p:cBhvr>
                                      <p:to>
                                        <p:strVal val="visible"/>
                                      </p:to>
                                    </p:set>
                                    <p:anim calcmode="lin" valueType="num">
                                      <p:cBhvr>
                                        <p:cTn id="7" dur="500" fill="hold"/>
                                        <p:tgtEl>
                                          <p:spTgt spid="25604"/>
                                        </p:tgtEl>
                                        <p:attrNameLst>
                                          <p:attrName>ppt_w</p:attrName>
                                        </p:attrNameLst>
                                      </p:cBhvr>
                                      <p:tavLst>
                                        <p:tav tm="0">
                                          <p:val>
                                            <p:fltVal val="0"/>
                                          </p:val>
                                        </p:tav>
                                        <p:tav tm="100000">
                                          <p:val>
                                            <p:strVal val="#ppt_w"/>
                                          </p:val>
                                        </p:tav>
                                      </p:tavLst>
                                    </p:anim>
                                    <p:anim calcmode="lin" valueType="num">
                                      <p:cBhvr>
                                        <p:cTn id="8" dur="500" fill="hold"/>
                                        <p:tgtEl>
                                          <p:spTgt spid="2560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29697"/>
          <p:cNvSpPr>
            <a:spLocks noGrp="1"/>
          </p:cNvSpPr>
          <p:nvPr>
            <p:ph type="title"/>
          </p:nvPr>
        </p:nvSpPr>
        <p:spPr/>
        <p:txBody>
          <a:bodyPr anchor="ctr"/>
          <a:lstStyle/>
          <a:p>
            <a:r>
              <a:rPr lang="zh-CN" altLang="en-US" sz="4400"/>
              <a:t>（</a:t>
            </a:r>
            <a:r>
              <a:rPr lang="en-US" altLang="zh-CN" sz="4400"/>
              <a:t>2</a:t>
            </a:r>
            <a:r>
              <a:rPr lang="zh-CN" altLang="en-US" sz="4400"/>
              <a:t>） 方式</a:t>
            </a:r>
            <a:r>
              <a:rPr lang="en-US" altLang="zh-CN" sz="4400"/>
              <a:t>1</a:t>
            </a:r>
            <a:r>
              <a:rPr lang="zh-CN" altLang="en-US" sz="4400"/>
              <a:t>及应用</a:t>
            </a:r>
          </a:p>
        </p:txBody>
      </p:sp>
      <p:grpSp>
        <p:nvGrpSpPr>
          <p:cNvPr id="29699" name="组合 29698"/>
          <p:cNvGrpSpPr/>
          <p:nvPr/>
        </p:nvGrpSpPr>
        <p:grpSpPr>
          <a:xfrm>
            <a:off x="2171700" y="3141936"/>
            <a:ext cx="7696200" cy="3527424"/>
            <a:chOff x="0" y="0"/>
            <a:chExt cx="4848" cy="2222"/>
          </a:xfrm>
        </p:grpSpPr>
        <p:grpSp>
          <p:nvGrpSpPr>
            <p:cNvPr id="29700" name="组合 29699"/>
            <p:cNvGrpSpPr/>
            <p:nvPr/>
          </p:nvGrpSpPr>
          <p:grpSpPr>
            <a:xfrm>
              <a:off x="0" y="0"/>
              <a:ext cx="4848" cy="2160"/>
              <a:chOff x="0" y="0"/>
              <a:chExt cx="7560" cy="3588"/>
            </a:xfrm>
          </p:grpSpPr>
          <p:sp>
            <p:nvSpPr>
              <p:cNvPr id="29701" name="文本框 29700"/>
              <p:cNvSpPr txBox="1"/>
              <p:nvPr/>
            </p:nvSpPr>
            <p:spPr>
              <a:xfrm>
                <a:off x="0" y="0"/>
                <a:ext cx="7560" cy="3588"/>
              </a:xfrm>
              <a:prstGeom prst="rect">
                <a:avLst/>
              </a:prstGeom>
              <a:solidFill>
                <a:srgbClr val="FFFFFF"/>
              </a:solidFill>
              <a:ln w="9525">
                <a:noFill/>
              </a:ln>
            </p:spPr>
            <p:txBody>
              <a:bodyPr/>
              <a:lstStyle/>
              <a:p>
                <a:pPr algn="just" eaLnBrk="0" hangingPunct="0"/>
                <a:endParaRPr lang="en-US" altLang="zh-CN" sz="1000">
                  <a:latin typeface="Times New Roman" panose="02020603050405020304" pitchFamily="18" charset="0"/>
                </a:endParaRPr>
              </a:p>
              <a:p>
                <a:pPr algn="just" eaLnBrk="0" hangingPunct="0"/>
                <a:endParaRPr lang="en-US" altLang="zh-CN" sz="1000">
                  <a:latin typeface="Times New Roman" panose="02020603050405020304" pitchFamily="18" charset="0"/>
                </a:endParaRPr>
              </a:p>
              <a:p>
                <a:pPr algn="just" eaLnBrk="0" hangingPunct="0"/>
                <a:endParaRPr lang="en-US" altLang="zh-CN" sz="1000">
                  <a:latin typeface="Times New Roman" panose="02020603050405020304" pitchFamily="18" charset="0"/>
                </a:endParaRPr>
              </a:p>
              <a:p>
                <a:pPr algn="just" eaLnBrk="0" hangingPunct="0"/>
                <a:endParaRPr lang="en-US" altLang="zh-CN" sz="1000">
                  <a:latin typeface="Times New Roman" panose="02020603050405020304" pitchFamily="18" charset="0"/>
                </a:endParaRPr>
              </a:p>
              <a:p>
                <a:pPr algn="just" eaLnBrk="0" hangingPunct="0"/>
                <a:endParaRPr lang="en-US" altLang="zh-CN" sz="1000">
                  <a:latin typeface="Times New Roman" panose="02020603050405020304" pitchFamily="18" charset="0"/>
                </a:endParaRPr>
              </a:p>
              <a:p>
                <a:pPr algn="just" eaLnBrk="0" hangingPunct="0"/>
                <a:endParaRPr lang="en-US" altLang="zh-CN" sz="1000">
                  <a:latin typeface="Times New Roman" panose="02020603050405020304" pitchFamily="18" charset="0"/>
                </a:endParaRPr>
              </a:p>
              <a:p>
                <a:pPr algn="just" eaLnBrk="0" hangingPunct="0"/>
                <a:endParaRPr lang="en-US" altLang="zh-CN" sz="1000">
                  <a:latin typeface="Times New Roman" panose="02020603050405020304" pitchFamily="18" charset="0"/>
                </a:endParaRPr>
              </a:p>
              <a:p>
                <a:pPr algn="just" eaLnBrk="0" hangingPunct="0"/>
                <a:endParaRPr lang="en-US" altLang="zh-CN" sz="1000">
                  <a:latin typeface="Times New Roman" panose="02020603050405020304" pitchFamily="18" charset="0"/>
                </a:endParaRPr>
              </a:p>
              <a:p>
                <a:pPr algn="just" eaLnBrk="0" hangingPunct="0"/>
                <a:endParaRPr lang="en-US" altLang="zh-CN" sz="1000">
                  <a:latin typeface="Times New Roman" panose="02020603050405020304" pitchFamily="18" charset="0"/>
                </a:endParaRPr>
              </a:p>
              <a:p>
                <a:pPr algn="just" eaLnBrk="0" hangingPunct="0"/>
                <a:r>
                  <a:rPr lang="en-US" altLang="zh-CN" sz="1000">
                    <a:latin typeface="Times New Roman" panose="02020603050405020304" pitchFamily="18" charset="0"/>
                  </a:rPr>
                  <a:t>                    </a:t>
                </a:r>
              </a:p>
            </p:txBody>
          </p:sp>
          <p:sp>
            <p:nvSpPr>
              <p:cNvPr id="29702" name="上下箭头 29701"/>
              <p:cNvSpPr/>
              <p:nvPr/>
            </p:nvSpPr>
            <p:spPr>
              <a:xfrm>
                <a:off x="5400" y="1872"/>
                <a:ext cx="1080" cy="1061"/>
              </a:xfrm>
              <a:prstGeom prst="upDownArrow">
                <a:avLst>
                  <a:gd name="adj1" fmla="val 50000"/>
                  <a:gd name="adj2" fmla="val 20000"/>
                </a:avLst>
              </a:prstGeom>
              <a:solidFill>
                <a:srgbClr val="FFFFFF"/>
              </a:solidFill>
              <a:ln w="9525" cap="flat" cmpd="sng">
                <a:solidFill>
                  <a:srgbClr val="000000"/>
                </a:solidFill>
                <a:prstDash val="solid"/>
                <a:miter/>
                <a:headEnd type="none" w="med" len="med"/>
                <a:tailEnd type="none" w="med" len="med"/>
              </a:ln>
            </p:spPr>
            <p:txBody>
              <a:bodyPr vert="eaVert"/>
              <a:lstStyle/>
              <a:p>
                <a:pPr algn="just" eaLnBrk="0" hangingPunct="0"/>
                <a:r>
                  <a:rPr lang="en-US" altLang="zh-CN" sz="2000" b="1">
                    <a:latin typeface="Times New Roman" panose="02020603050405020304" pitchFamily="18" charset="0"/>
                  </a:rPr>
                  <a:t>8</a:t>
                </a:r>
                <a:r>
                  <a:rPr lang="zh-CN" altLang="en-US" sz="2000" b="1">
                    <a:latin typeface="Times New Roman" panose="02020603050405020304" pitchFamily="18" charset="0"/>
                  </a:rPr>
                  <a:t>位</a:t>
                </a:r>
              </a:p>
            </p:txBody>
          </p:sp>
          <p:sp>
            <p:nvSpPr>
              <p:cNvPr id="29703" name="上下箭头 29702"/>
              <p:cNvSpPr/>
              <p:nvPr/>
            </p:nvSpPr>
            <p:spPr>
              <a:xfrm>
                <a:off x="1800" y="1872"/>
                <a:ext cx="1080" cy="1061"/>
              </a:xfrm>
              <a:prstGeom prst="upDownArrow">
                <a:avLst>
                  <a:gd name="adj1" fmla="val 50000"/>
                  <a:gd name="adj2" fmla="val 20000"/>
                </a:avLst>
              </a:prstGeom>
              <a:solidFill>
                <a:srgbClr val="FFFFFF"/>
              </a:solidFill>
              <a:ln w="9525" cap="flat" cmpd="sng">
                <a:solidFill>
                  <a:srgbClr val="000000"/>
                </a:solidFill>
                <a:prstDash val="solid"/>
                <a:miter/>
                <a:headEnd type="none" w="med" len="med"/>
                <a:tailEnd type="none" w="med" len="med"/>
              </a:ln>
            </p:spPr>
            <p:txBody>
              <a:bodyPr vert="eaVert"/>
              <a:lstStyle/>
              <a:p>
                <a:pPr algn="just" eaLnBrk="0" hangingPunct="0"/>
                <a:r>
                  <a:rPr lang="en-US" altLang="zh-CN" sz="2000" b="1">
                    <a:latin typeface="Times New Roman" panose="02020603050405020304" pitchFamily="18" charset="0"/>
                  </a:rPr>
                  <a:t>8</a:t>
                </a:r>
                <a:r>
                  <a:rPr lang="zh-CN" altLang="en-US" sz="2000" b="1">
                    <a:latin typeface="Times New Roman" panose="02020603050405020304" pitchFamily="18" charset="0"/>
                  </a:rPr>
                  <a:t>位</a:t>
                </a:r>
              </a:p>
            </p:txBody>
          </p:sp>
          <p:sp>
            <p:nvSpPr>
              <p:cNvPr id="29704" name="文本框 29703"/>
              <p:cNvSpPr txBox="1"/>
              <p:nvPr/>
            </p:nvSpPr>
            <p:spPr>
              <a:xfrm>
                <a:off x="1080" y="312"/>
                <a:ext cx="5940" cy="1591"/>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eaLnBrk="0" hangingPunct="0"/>
                <a:endParaRPr lang="en-US" altLang="zh-CN" sz="1000">
                  <a:latin typeface="Times New Roman" panose="02020603050405020304" pitchFamily="18" charset="0"/>
                </a:endParaRPr>
              </a:p>
              <a:p>
                <a:pPr algn="ctr" eaLnBrk="0" hangingPunct="0"/>
                <a:r>
                  <a:rPr lang="en-US" altLang="zh-CN" sz="4000" b="1">
                    <a:latin typeface="Times New Roman" panose="02020603050405020304" pitchFamily="18" charset="0"/>
                  </a:rPr>
                  <a:t>8255A</a:t>
                </a:r>
              </a:p>
            </p:txBody>
          </p:sp>
          <p:sp>
            <p:nvSpPr>
              <p:cNvPr id="29705" name="文本框 29704"/>
              <p:cNvSpPr txBox="1"/>
              <p:nvPr/>
            </p:nvSpPr>
            <p:spPr>
              <a:xfrm>
                <a:off x="1800" y="1404"/>
                <a:ext cx="108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eaLnBrk="0" hangingPunct="0"/>
                <a:r>
                  <a:rPr lang="en-US" altLang="zh-CN" sz="2000" b="1">
                    <a:latin typeface="Times New Roman" panose="02020603050405020304" pitchFamily="18" charset="0"/>
                  </a:rPr>
                  <a:t>A</a:t>
                </a:r>
                <a:r>
                  <a:rPr lang="zh-CN" altLang="en-US" sz="2000" b="1">
                    <a:latin typeface="Times New Roman" panose="02020603050405020304" pitchFamily="18" charset="0"/>
                  </a:rPr>
                  <a:t>口</a:t>
                </a:r>
              </a:p>
            </p:txBody>
          </p:sp>
          <p:sp>
            <p:nvSpPr>
              <p:cNvPr id="29706" name="文本框 29705"/>
              <p:cNvSpPr txBox="1"/>
              <p:nvPr/>
            </p:nvSpPr>
            <p:spPr>
              <a:xfrm>
                <a:off x="3240" y="1404"/>
                <a:ext cx="180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eaLnBrk="0" hangingPunct="0"/>
                <a:r>
                  <a:rPr lang="en-US" altLang="zh-CN" sz="2000" b="1">
                    <a:latin typeface="Times New Roman" panose="02020603050405020304" pitchFamily="18" charset="0"/>
                  </a:rPr>
                  <a:t>C</a:t>
                </a:r>
                <a:r>
                  <a:rPr lang="zh-CN" altLang="en-US" sz="2000" b="1">
                    <a:latin typeface="Times New Roman" panose="02020603050405020304" pitchFamily="18" charset="0"/>
                  </a:rPr>
                  <a:t>口</a:t>
                </a:r>
              </a:p>
            </p:txBody>
          </p:sp>
          <p:sp>
            <p:nvSpPr>
              <p:cNvPr id="29707" name="文本框 29706"/>
              <p:cNvSpPr txBox="1"/>
              <p:nvPr/>
            </p:nvSpPr>
            <p:spPr>
              <a:xfrm>
                <a:off x="5400" y="1404"/>
                <a:ext cx="1080" cy="46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eaLnBrk="0" hangingPunct="0"/>
                <a:r>
                  <a:rPr lang="en-US" altLang="zh-CN" sz="2000" b="1">
                    <a:latin typeface="Times New Roman" panose="02020603050405020304" pitchFamily="18" charset="0"/>
                  </a:rPr>
                  <a:t>B</a:t>
                </a:r>
                <a:r>
                  <a:rPr lang="zh-CN" altLang="en-US" sz="2000" b="1">
                    <a:latin typeface="Times New Roman" panose="02020603050405020304" pitchFamily="18" charset="0"/>
                  </a:rPr>
                  <a:t>口</a:t>
                </a:r>
              </a:p>
            </p:txBody>
          </p:sp>
          <p:sp>
            <p:nvSpPr>
              <p:cNvPr id="29708" name="直接连接符 29707"/>
              <p:cNvSpPr/>
              <p:nvPr/>
            </p:nvSpPr>
            <p:spPr>
              <a:xfrm>
                <a:off x="3780" y="1872"/>
                <a:ext cx="0" cy="936"/>
              </a:xfrm>
              <a:prstGeom prst="line">
                <a:avLst/>
              </a:prstGeom>
              <a:ln w="9525" cap="flat" cmpd="sng">
                <a:solidFill>
                  <a:srgbClr val="000000"/>
                </a:solidFill>
                <a:prstDash val="solid"/>
                <a:headEnd type="triangle" w="med" len="med"/>
                <a:tailEnd type="triangle" w="med" len="med"/>
              </a:ln>
            </p:spPr>
          </p:sp>
          <p:sp>
            <p:nvSpPr>
              <p:cNvPr id="29709" name="直接连接符 29708"/>
              <p:cNvSpPr/>
              <p:nvPr/>
            </p:nvSpPr>
            <p:spPr>
              <a:xfrm>
                <a:off x="3960" y="1872"/>
                <a:ext cx="0" cy="936"/>
              </a:xfrm>
              <a:prstGeom prst="line">
                <a:avLst/>
              </a:prstGeom>
              <a:ln w="9525" cap="flat" cmpd="sng">
                <a:solidFill>
                  <a:srgbClr val="000000"/>
                </a:solidFill>
                <a:prstDash val="solid"/>
                <a:headEnd type="triangle" w="med" len="med"/>
                <a:tailEnd type="triangle" w="med" len="med"/>
              </a:ln>
            </p:spPr>
          </p:sp>
          <p:sp>
            <p:nvSpPr>
              <p:cNvPr id="29710" name="直接连接符 29709"/>
              <p:cNvSpPr/>
              <p:nvPr/>
            </p:nvSpPr>
            <p:spPr>
              <a:xfrm>
                <a:off x="3600" y="1872"/>
                <a:ext cx="0" cy="936"/>
              </a:xfrm>
              <a:prstGeom prst="line">
                <a:avLst/>
              </a:prstGeom>
              <a:ln w="9525" cap="flat" cmpd="sng">
                <a:solidFill>
                  <a:srgbClr val="000000"/>
                </a:solidFill>
                <a:prstDash val="solid"/>
                <a:headEnd type="triangle" w="med" len="med"/>
                <a:tailEnd type="triangle" w="med" len="med"/>
              </a:ln>
            </p:spPr>
          </p:sp>
          <p:sp>
            <p:nvSpPr>
              <p:cNvPr id="29711" name="直接连接符 29710"/>
              <p:cNvSpPr/>
              <p:nvPr/>
            </p:nvSpPr>
            <p:spPr>
              <a:xfrm>
                <a:off x="4320" y="1872"/>
                <a:ext cx="0" cy="936"/>
              </a:xfrm>
              <a:prstGeom prst="line">
                <a:avLst/>
              </a:prstGeom>
              <a:ln w="9525" cap="flat" cmpd="sng">
                <a:solidFill>
                  <a:srgbClr val="000000"/>
                </a:solidFill>
                <a:prstDash val="solid"/>
                <a:headEnd type="triangle" w="med" len="med"/>
                <a:tailEnd type="triangle" w="med" len="med"/>
              </a:ln>
            </p:spPr>
          </p:sp>
          <p:sp>
            <p:nvSpPr>
              <p:cNvPr id="29712" name="直接连接符 29711"/>
              <p:cNvSpPr/>
              <p:nvPr/>
            </p:nvSpPr>
            <p:spPr>
              <a:xfrm>
                <a:off x="4500" y="1872"/>
                <a:ext cx="0" cy="936"/>
              </a:xfrm>
              <a:prstGeom prst="line">
                <a:avLst/>
              </a:prstGeom>
              <a:ln w="9525" cap="flat" cmpd="sng">
                <a:solidFill>
                  <a:srgbClr val="000000"/>
                </a:solidFill>
                <a:prstDash val="solid"/>
                <a:headEnd type="triangle" w="med" len="med"/>
                <a:tailEnd type="triangle" w="med" len="med"/>
              </a:ln>
            </p:spPr>
          </p:sp>
          <p:sp>
            <p:nvSpPr>
              <p:cNvPr id="29713" name="直接连接符 29712"/>
              <p:cNvSpPr/>
              <p:nvPr/>
            </p:nvSpPr>
            <p:spPr>
              <a:xfrm>
                <a:off x="4680" y="1872"/>
                <a:ext cx="0" cy="936"/>
              </a:xfrm>
              <a:prstGeom prst="line">
                <a:avLst/>
              </a:prstGeom>
              <a:ln w="9525" cap="flat" cmpd="sng">
                <a:solidFill>
                  <a:srgbClr val="000000"/>
                </a:solidFill>
                <a:prstDash val="solid"/>
                <a:headEnd type="triangle" w="med" len="med"/>
                <a:tailEnd type="triangle" w="med" len="med"/>
              </a:ln>
            </p:spPr>
          </p:sp>
          <p:sp>
            <p:nvSpPr>
              <p:cNvPr id="29714" name="直接连接符 29713"/>
              <p:cNvSpPr/>
              <p:nvPr/>
            </p:nvSpPr>
            <p:spPr>
              <a:xfrm>
                <a:off x="4860" y="1872"/>
                <a:ext cx="0" cy="936"/>
              </a:xfrm>
              <a:prstGeom prst="line">
                <a:avLst/>
              </a:prstGeom>
              <a:ln w="9525" cap="flat" cmpd="sng">
                <a:solidFill>
                  <a:srgbClr val="000000"/>
                </a:solidFill>
                <a:prstDash val="solid"/>
                <a:headEnd type="triangle" w="med" len="med"/>
                <a:tailEnd type="triangle" w="med" len="med"/>
              </a:ln>
            </p:spPr>
          </p:sp>
          <p:sp>
            <p:nvSpPr>
              <p:cNvPr id="29715" name="直接连接符 29714"/>
              <p:cNvSpPr/>
              <p:nvPr/>
            </p:nvSpPr>
            <p:spPr>
              <a:xfrm>
                <a:off x="3420" y="1872"/>
                <a:ext cx="0" cy="936"/>
              </a:xfrm>
              <a:prstGeom prst="line">
                <a:avLst/>
              </a:prstGeom>
              <a:ln w="9525" cap="flat" cmpd="sng">
                <a:solidFill>
                  <a:srgbClr val="000000"/>
                </a:solidFill>
                <a:prstDash val="solid"/>
                <a:headEnd type="triangle" w="med" len="med"/>
                <a:tailEnd type="triangle" w="med" len="med"/>
              </a:ln>
            </p:spPr>
          </p:sp>
        </p:grpSp>
        <p:sp>
          <p:nvSpPr>
            <p:cNvPr id="29716" name="文本框 29715"/>
            <p:cNvSpPr txBox="1"/>
            <p:nvPr/>
          </p:nvSpPr>
          <p:spPr>
            <a:xfrm>
              <a:off x="1056" y="1728"/>
              <a:ext cx="960" cy="494"/>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I/O</a:t>
              </a:r>
            </a:p>
            <a:p>
              <a:pPr>
                <a:spcBef>
                  <a:spcPct val="50000"/>
                </a:spcBef>
              </a:pPr>
              <a:r>
                <a:rPr lang="en-US" altLang="zh-CN" b="1">
                  <a:latin typeface="Times New Roman" panose="02020603050405020304" pitchFamily="18" charset="0"/>
                </a:rPr>
                <a:t>PA0~PA7</a:t>
              </a:r>
            </a:p>
          </p:txBody>
        </p:sp>
        <p:sp>
          <p:nvSpPr>
            <p:cNvPr id="29717" name="文本框 29716"/>
            <p:cNvSpPr txBox="1"/>
            <p:nvPr/>
          </p:nvSpPr>
          <p:spPr>
            <a:xfrm>
              <a:off x="3360" y="1728"/>
              <a:ext cx="960" cy="494"/>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I/O</a:t>
              </a:r>
            </a:p>
            <a:p>
              <a:pPr>
                <a:spcBef>
                  <a:spcPct val="50000"/>
                </a:spcBef>
              </a:pPr>
              <a:r>
                <a:rPr lang="en-US" altLang="zh-CN" b="1">
                  <a:latin typeface="Times New Roman" panose="02020603050405020304" pitchFamily="18" charset="0"/>
                </a:rPr>
                <a:t>PB0~PB7</a:t>
              </a:r>
            </a:p>
          </p:txBody>
        </p:sp>
        <p:sp>
          <p:nvSpPr>
            <p:cNvPr id="29718" name="文本框 29717"/>
            <p:cNvSpPr txBox="1"/>
            <p:nvPr/>
          </p:nvSpPr>
          <p:spPr>
            <a:xfrm>
              <a:off x="1824" y="1728"/>
              <a:ext cx="960" cy="494"/>
            </a:xfrm>
            <a:prstGeom prst="rect">
              <a:avLst/>
            </a:prstGeom>
            <a:noFill/>
            <a:ln w="9525">
              <a:noFill/>
            </a:ln>
          </p:spPr>
          <p:txBody>
            <a:bodyPr>
              <a:spAutoFit/>
            </a:bodyPr>
            <a:lstStyle/>
            <a:p>
              <a:pPr>
                <a:spcBef>
                  <a:spcPct val="50000"/>
                </a:spcBef>
              </a:pPr>
              <a:r>
                <a:rPr lang="zh-CN" altLang="en-US" b="1">
                  <a:latin typeface="Times New Roman" panose="02020603050405020304" pitchFamily="18" charset="0"/>
                </a:rPr>
                <a:t>控制或</a:t>
              </a:r>
              <a:r>
                <a:rPr lang="en-US" altLang="zh-CN" b="1">
                  <a:latin typeface="Times New Roman" panose="02020603050405020304" pitchFamily="18" charset="0"/>
                </a:rPr>
                <a:t>I/O</a:t>
              </a:r>
            </a:p>
            <a:p>
              <a:pPr>
                <a:spcBef>
                  <a:spcPct val="50000"/>
                </a:spcBef>
              </a:pPr>
              <a:r>
                <a:rPr lang="en-US" altLang="zh-CN" b="1">
                  <a:latin typeface="Times New Roman" panose="02020603050405020304" pitchFamily="18" charset="0"/>
                </a:rPr>
                <a:t>PC7~PC4</a:t>
              </a:r>
            </a:p>
          </p:txBody>
        </p:sp>
        <p:sp>
          <p:nvSpPr>
            <p:cNvPr id="29719" name="文本框 29718"/>
            <p:cNvSpPr txBox="1"/>
            <p:nvPr/>
          </p:nvSpPr>
          <p:spPr>
            <a:xfrm>
              <a:off x="2544" y="1728"/>
              <a:ext cx="960" cy="494"/>
            </a:xfrm>
            <a:prstGeom prst="rect">
              <a:avLst/>
            </a:prstGeom>
            <a:noFill/>
            <a:ln w="9525">
              <a:noFill/>
            </a:ln>
          </p:spPr>
          <p:txBody>
            <a:bodyPr>
              <a:spAutoFit/>
            </a:bodyPr>
            <a:lstStyle/>
            <a:p>
              <a:pPr>
                <a:spcBef>
                  <a:spcPct val="50000"/>
                </a:spcBef>
              </a:pPr>
              <a:r>
                <a:rPr lang="zh-CN" altLang="en-US" b="1">
                  <a:latin typeface="Times New Roman" panose="02020603050405020304" pitchFamily="18" charset="0"/>
                </a:rPr>
                <a:t>控制或</a:t>
              </a:r>
              <a:r>
                <a:rPr lang="en-US" altLang="zh-CN" b="1">
                  <a:latin typeface="Times New Roman" panose="02020603050405020304" pitchFamily="18" charset="0"/>
                </a:rPr>
                <a:t>I/O</a:t>
              </a:r>
            </a:p>
            <a:p>
              <a:pPr>
                <a:spcBef>
                  <a:spcPct val="50000"/>
                </a:spcBef>
              </a:pPr>
              <a:r>
                <a:rPr lang="en-US" altLang="zh-CN" b="1">
                  <a:latin typeface="Times New Roman" panose="02020603050405020304" pitchFamily="18" charset="0"/>
                </a:rPr>
                <a:t>PC0~PC3</a:t>
              </a:r>
            </a:p>
          </p:txBody>
        </p:sp>
      </p:grpSp>
      <p:sp>
        <p:nvSpPr>
          <p:cNvPr id="29720" name="内容占位符 29719"/>
          <p:cNvSpPr>
            <a:spLocks noGrp="1"/>
          </p:cNvSpPr>
          <p:nvPr>
            <p:ph idx="1"/>
          </p:nvPr>
        </p:nvSpPr>
        <p:spPr>
          <a:xfrm>
            <a:off x="914400" y="999490"/>
            <a:ext cx="10730230" cy="2028825"/>
          </a:xfrm>
        </p:spPr>
        <p:txBody>
          <a:bodyPr/>
          <a:lstStyle/>
          <a:p>
            <a:pPr algn="just" defTabSz="0">
              <a:lnSpc>
                <a:spcPct val="130000"/>
              </a:lnSpc>
              <a:tabLst>
                <a:tab pos="3714750" algn="l"/>
              </a:tabLst>
            </a:pPr>
            <a:r>
              <a:rPr lang="en-US" altLang="zh-CN" sz="2800" b="1" dirty="0">
                <a:solidFill>
                  <a:srgbClr val="FF0000"/>
                </a:solidFill>
              </a:rPr>
              <a:t>1</a:t>
            </a:r>
            <a:r>
              <a:rPr lang="zh-CN" altLang="en-US" sz="2800" b="1" dirty="0">
                <a:solidFill>
                  <a:srgbClr val="FF0000"/>
                </a:solidFill>
              </a:rPr>
              <a:t>方式</a:t>
            </a:r>
            <a:r>
              <a:rPr lang="zh-CN" altLang="en-US" sz="2800" dirty="0"/>
              <a:t>是一种选通输入输出方式，</a:t>
            </a:r>
            <a:r>
              <a:rPr lang="en-US" altLang="zh-CN" sz="2800" dirty="0"/>
              <a:t>PA</a:t>
            </a:r>
            <a:r>
              <a:rPr lang="zh-CN" altLang="en-US" sz="2800" dirty="0"/>
              <a:t>和</a:t>
            </a:r>
            <a:r>
              <a:rPr lang="en-US" altLang="zh-CN" sz="2800" dirty="0"/>
              <a:t>PB</a:t>
            </a:r>
            <a:r>
              <a:rPr lang="zh-CN" altLang="en-US" sz="2800" dirty="0"/>
              <a:t>都可工作于</a:t>
            </a:r>
            <a:r>
              <a:rPr lang="en-US" altLang="zh-CN" sz="2800" dirty="0"/>
              <a:t>1</a:t>
            </a:r>
            <a:r>
              <a:rPr lang="zh-CN" altLang="en-US" sz="2800" dirty="0"/>
              <a:t>方式，既可输入，也可输出。此时，</a:t>
            </a:r>
            <a:r>
              <a:rPr lang="en-US" altLang="zh-CN" sz="2800" b="1" dirty="0">
                <a:solidFill>
                  <a:srgbClr val="FF0000"/>
                </a:solidFill>
              </a:rPr>
              <a:t>PC</a:t>
            </a:r>
            <a:r>
              <a:rPr lang="zh-CN" altLang="en-US" sz="2800" b="1" dirty="0">
                <a:solidFill>
                  <a:srgbClr val="FF0000"/>
                </a:solidFill>
              </a:rPr>
              <a:t>的部分引脚被固定地指定为专用应答信号</a:t>
            </a:r>
            <a:r>
              <a:rPr lang="zh-CN" altLang="en-US" sz="2800" dirty="0"/>
              <a:t>，这种方式常用于查询（条件）传送或中断传送，数据的输入输出都具有锁存能力。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checkerboard(across)">
                                      <p:cBhvr>
                                        <p:cTn id="7" dur="5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30721"/>
          <p:cNvSpPr>
            <a:spLocks noGrp="1"/>
          </p:cNvSpPr>
          <p:nvPr>
            <p:ph type="title"/>
          </p:nvPr>
        </p:nvSpPr>
        <p:spPr/>
        <p:txBody>
          <a:bodyPr anchor="ctr"/>
          <a:lstStyle/>
          <a:p>
            <a:r>
              <a:rPr lang="zh-CN" altLang="en-US"/>
              <a:t>方式</a:t>
            </a:r>
            <a:r>
              <a:rPr lang="en-US" altLang="zh-CN"/>
              <a:t>1</a:t>
            </a:r>
            <a:r>
              <a:rPr lang="zh-CN" altLang="en-US"/>
              <a:t>输入引脚：</a:t>
            </a:r>
            <a:r>
              <a:rPr lang="en-US" altLang="zh-CN"/>
              <a:t>A</a:t>
            </a:r>
            <a:r>
              <a:rPr lang="zh-CN" altLang="en-US"/>
              <a:t>端口</a:t>
            </a:r>
          </a:p>
        </p:txBody>
      </p:sp>
      <p:sp>
        <p:nvSpPr>
          <p:cNvPr id="30723" name="圆角矩形标注 30722"/>
          <p:cNvSpPr/>
          <p:nvPr/>
        </p:nvSpPr>
        <p:spPr>
          <a:xfrm>
            <a:off x="7135495" y="1771846"/>
            <a:ext cx="4462780" cy="1192773"/>
          </a:xfrm>
          <a:prstGeom prst="wedgeRoundRectCallout">
            <a:avLst>
              <a:gd name="adj1" fmla="val -66804"/>
              <a:gd name="adj2" fmla="val 48258"/>
              <a:gd name="adj3" fmla="val 16667"/>
            </a:avLst>
          </a:prstGeom>
          <a:noFill/>
          <a:ln w="28575" cap="flat" cmpd="sng">
            <a:solidFill>
              <a:schemeClr val="tx2"/>
            </a:solidFill>
            <a:prstDash val="solid"/>
            <a:miter/>
            <a:headEnd type="none" w="med" len="med"/>
            <a:tailEnd type="none" w="med" len="med"/>
          </a:ln>
        </p:spPr>
        <p:txBody>
          <a:bodyPr wrap="square" anchor="ctr">
            <a:spAutoFit/>
          </a:bodyPr>
          <a:lstStyle/>
          <a:p>
            <a:pPr algn="l"/>
            <a:r>
              <a:rPr lang="zh-CN" altLang="en-US" sz="2400" b="1">
                <a:solidFill>
                  <a:schemeClr val="hlink"/>
                </a:solidFill>
                <a:latin typeface="Arial" panose="020B0604020202020204" pitchFamily="34" charset="0"/>
              </a:rPr>
              <a:t>数据选通信号</a:t>
            </a:r>
          </a:p>
          <a:p>
            <a:pPr algn="just"/>
            <a:r>
              <a:rPr lang="zh-CN" altLang="en-US" sz="2000" b="1">
                <a:latin typeface="Arial" panose="020B0604020202020204" pitchFamily="34" charset="0"/>
              </a:rPr>
              <a:t>当</a:t>
            </a:r>
            <a:r>
              <a:rPr lang="en-US" altLang="zh-CN" sz="2000" b="1">
                <a:latin typeface="Arial" panose="020B0604020202020204" pitchFamily="34" charset="0"/>
              </a:rPr>
              <a:t>STB=0</a:t>
            </a:r>
            <a:r>
              <a:rPr lang="zh-CN" altLang="en-US" sz="2000" b="1">
                <a:latin typeface="Arial" panose="020B0604020202020204" pitchFamily="34" charset="0"/>
              </a:rPr>
              <a:t>时，</a:t>
            </a:r>
            <a:r>
              <a:rPr lang="en-US" altLang="zh-CN" sz="2000" b="1">
                <a:latin typeface="Arial" panose="020B0604020202020204" pitchFamily="34" charset="0"/>
              </a:rPr>
              <a:t>8255</a:t>
            </a:r>
            <a:r>
              <a:rPr lang="zh-CN" altLang="en-US" sz="2000" b="1">
                <a:latin typeface="Arial" panose="020B0604020202020204" pitchFamily="34" charset="0"/>
              </a:rPr>
              <a:t>将数据锁存到</a:t>
            </a:r>
            <a:r>
              <a:rPr lang="en-US" altLang="zh-CN" sz="2000" b="1">
                <a:latin typeface="Arial" panose="020B0604020202020204" pitchFamily="34" charset="0"/>
              </a:rPr>
              <a:t>8255A</a:t>
            </a:r>
            <a:r>
              <a:rPr lang="zh-CN" altLang="en-US" sz="2000" b="1">
                <a:latin typeface="Arial" panose="020B0604020202020204" pitchFamily="34" charset="0"/>
              </a:rPr>
              <a:t>端口的输入数据寄存器中。 </a:t>
            </a:r>
          </a:p>
        </p:txBody>
      </p:sp>
      <p:sp>
        <p:nvSpPr>
          <p:cNvPr id="30724" name="圆角矩形标注 30723"/>
          <p:cNvSpPr/>
          <p:nvPr/>
        </p:nvSpPr>
        <p:spPr>
          <a:xfrm>
            <a:off x="7135495" y="3390248"/>
            <a:ext cx="4462780" cy="1523399"/>
          </a:xfrm>
          <a:prstGeom prst="wedgeRoundRectCallout">
            <a:avLst>
              <a:gd name="adj1" fmla="val -69123"/>
              <a:gd name="adj2" fmla="val -23934"/>
              <a:gd name="adj3" fmla="val 16667"/>
            </a:avLst>
          </a:prstGeom>
          <a:noFill/>
          <a:ln w="28575" cap="flat" cmpd="sng">
            <a:solidFill>
              <a:schemeClr val="tx2"/>
            </a:solidFill>
            <a:prstDash val="solid"/>
            <a:miter/>
            <a:headEnd type="none" w="med" len="med"/>
            <a:tailEnd type="none" w="med" len="med"/>
          </a:ln>
        </p:spPr>
        <p:txBody>
          <a:bodyPr wrap="square" anchor="ctr">
            <a:spAutoFit/>
          </a:bodyPr>
          <a:lstStyle/>
          <a:p>
            <a:pPr algn="l"/>
            <a:r>
              <a:rPr lang="zh-CN" altLang="en-US" sz="2400" b="1" dirty="0">
                <a:solidFill>
                  <a:schemeClr val="hlink"/>
                </a:solidFill>
                <a:latin typeface="Arial" panose="020B0604020202020204" pitchFamily="34" charset="0"/>
              </a:rPr>
              <a:t>输入缓冲器满信号</a:t>
            </a:r>
          </a:p>
          <a:p>
            <a:pPr algn="just"/>
            <a:r>
              <a:rPr lang="zh-CN" altLang="en-US" sz="2000" b="1" dirty="0">
                <a:latin typeface="Arial" panose="020B0604020202020204" pitchFamily="34" charset="0"/>
              </a:rPr>
              <a:t>当</a:t>
            </a:r>
            <a:r>
              <a:rPr lang="en-US" altLang="zh-CN" sz="2000" b="1" dirty="0">
                <a:latin typeface="Arial" panose="020B0604020202020204" pitchFamily="34" charset="0"/>
              </a:rPr>
              <a:t>IBF=1</a:t>
            </a:r>
            <a:r>
              <a:rPr lang="zh-CN" altLang="en-US" sz="2000" b="1" dirty="0">
                <a:latin typeface="Arial" panose="020B0604020202020204" pitchFamily="34" charset="0"/>
              </a:rPr>
              <a:t>时，说明外设数据已送到</a:t>
            </a:r>
            <a:r>
              <a:rPr lang="en-US" altLang="zh-CN" sz="2000" b="1" dirty="0">
                <a:latin typeface="Arial" panose="020B0604020202020204" pitchFamily="34" charset="0"/>
              </a:rPr>
              <a:t>8255</a:t>
            </a:r>
            <a:r>
              <a:rPr lang="zh-CN" altLang="en-US" sz="2000" b="1" dirty="0">
                <a:latin typeface="Arial" panose="020B0604020202020204" pitchFamily="34" charset="0"/>
              </a:rPr>
              <a:t>输入缓冲器，但还没有被</a:t>
            </a:r>
            <a:r>
              <a:rPr lang="en-US" altLang="zh-CN" sz="2000" b="1" dirty="0">
                <a:latin typeface="Arial" panose="020B0604020202020204" pitchFamily="34" charset="0"/>
              </a:rPr>
              <a:t>CPU</a:t>
            </a:r>
            <a:r>
              <a:rPr lang="zh-CN" altLang="en-US" sz="2000" b="1" dirty="0">
                <a:latin typeface="Arial" panose="020B0604020202020204" pitchFamily="34" charset="0"/>
              </a:rPr>
              <a:t>读取，通知外设不能再发送数据；</a:t>
            </a:r>
          </a:p>
        </p:txBody>
      </p:sp>
      <p:sp>
        <p:nvSpPr>
          <p:cNvPr id="30725" name="圆角矩形标注 30724"/>
          <p:cNvSpPr/>
          <p:nvPr/>
        </p:nvSpPr>
        <p:spPr>
          <a:xfrm>
            <a:off x="7136130" y="5332835"/>
            <a:ext cx="4462780" cy="1260265"/>
          </a:xfrm>
          <a:prstGeom prst="wedgeRoundRectCallout">
            <a:avLst>
              <a:gd name="adj1" fmla="val -63261"/>
              <a:gd name="adj2" fmla="val -77905"/>
              <a:gd name="adj3" fmla="val 16667"/>
            </a:avLst>
          </a:prstGeom>
          <a:noFill/>
          <a:ln w="28575" cap="flat" cmpd="sng">
            <a:solidFill>
              <a:schemeClr val="tx2"/>
            </a:solidFill>
            <a:prstDash val="solid"/>
            <a:miter/>
            <a:headEnd type="none" w="med" len="med"/>
            <a:tailEnd type="none" w="med" len="med"/>
          </a:ln>
        </p:spPr>
        <p:txBody>
          <a:bodyPr wrap="square" anchor="ctr">
            <a:spAutoFit/>
          </a:bodyPr>
          <a:lstStyle/>
          <a:p>
            <a:pPr algn="just"/>
            <a:r>
              <a:rPr lang="zh-CN" altLang="en-US" sz="2400" b="1" dirty="0">
                <a:solidFill>
                  <a:schemeClr val="hlink"/>
                </a:solidFill>
                <a:latin typeface="Arial" panose="020B0604020202020204" pitchFamily="34" charset="0"/>
              </a:rPr>
              <a:t>中断请求信号：</a:t>
            </a:r>
            <a:r>
              <a:rPr lang="zh-CN" altLang="en-US" sz="2000" b="1" dirty="0">
                <a:latin typeface="Arial" panose="020B0604020202020204" pitchFamily="34" charset="0"/>
              </a:rPr>
              <a:t>请求</a:t>
            </a:r>
            <a:r>
              <a:rPr lang="en-US" altLang="x-none" sz="2000" b="1" dirty="0">
                <a:latin typeface="Arial" panose="020B0604020202020204" pitchFamily="34" charset="0"/>
              </a:rPr>
              <a:t>CPU</a:t>
            </a:r>
            <a:r>
              <a:rPr lang="zh-CN" altLang="en-US" sz="2000" b="1" dirty="0">
                <a:latin typeface="Arial" panose="020B0604020202020204" pitchFamily="34" charset="0"/>
              </a:rPr>
              <a:t>接收数据</a:t>
            </a:r>
            <a:r>
              <a:rPr lang="zh-CN" altLang="en-US" sz="2400" b="1" dirty="0">
                <a:latin typeface="Arial" panose="020B0604020202020204" pitchFamily="34" charset="0"/>
              </a:rPr>
              <a:t>；</a:t>
            </a:r>
            <a:r>
              <a:rPr lang="zh-CN" altLang="en-US" sz="2000" b="1" dirty="0">
                <a:latin typeface="Arial" panose="020B0604020202020204" pitchFamily="34" charset="0"/>
              </a:rPr>
              <a:t>使INTR=1的条件是：</a:t>
            </a:r>
            <a:r>
              <a:rPr lang="zh-CN" altLang="en-US" sz="2000" b="1" dirty="0">
                <a:solidFill>
                  <a:srgbClr val="FF0000"/>
                </a:solidFill>
                <a:latin typeface="Arial" panose="020B0604020202020204" pitchFamily="34" charset="0"/>
              </a:rPr>
              <a:t>IBF=1、STB=1和INTE=l三个条件同时具备。</a:t>
            </a:r>
            <a:r>
              <a:rPr lang="zh-CN" altLang="en-US" b="1" dirty="0">
                <a:solidFill>
                  <a:srgbClr val="FF0000"/>
                </a:solidFill>
                <a:latin typeface="Arial" panose="020B0604020202020204" pitchFamily="34" charset="0"/>
              </a:rPr>
              <a:t>  </a:t>
            </a:r>
            <a:endParaRPr lang="zh-CN" altLang="en-US" sz="2000" b="1" dirty="0">
              <a:solidFill>
                <a:srgbClr val="FF0000"/>
              </a:solidFill>
              <a:latin typeface="Arial" panose="020B0604020202020204" pitchFamily="34" charset="0"/>
            </a:endParaRPr>
          </a:p>
        </p:txBody>
      </p:sp>
      <p:grpSp>
        <p:nvGrpSpPr>
          <p:cNvPr id="30726" name="组合 30725"/>
          <p:cNvGrpSpPr/>
          <p:nvPr/>
        </p:nvGrpSpPr>
        <p:grpSpPr>
          <a:xfrm>
            <a:off x="2362200" y="2047875"/>
            <a:ext cx="4033838" cy="3276600"/>
            <a:chOff x="0" y="0"/>
            <a:chExt cx="2541" cy="2064"/>
          </a:xfrm>
        </p:grpSpPr>
        <p:sp>
          <p:nvSpPr>
            <p:cNvPr id="30727" name="矩形 30726"/>
            <p:cNvSpPr/>
            <p:nvPr/>
          </p:nvSpPr>
          <p:spPr>
            <a:xfrm>
              <a:off x="0" y="0"/>
              <a:ext cx="1344" cy="2064"/>
            </a:xfrm>
            <a:prstGeom prst="rect">
              <a:avLst/>
            </a:prstGeom>
            <a:solidFill>
              <a:schemeClr val="bg1"/>
            </a:solidFill>
            <a:ln w="28575" cap="flat" cmpd="sng">
              <a:solidFill>
                <a:schemeClr val="hlink"/>
              </a:solidFill>
              <a:prstDash val="solid"/>
              <a:miter/>
              <a:headEnd type="none" w="med" len="med"/>
              <a:tailEnd type="none" w="med" len="med"/>
            </a:ln>
          </p:spPr>
          <p:txBody>
            <a:bodyPr/>
            <a:lstStyle/>
            <a:p>
              <a:endParaRPr lang="zh-CN" altLang="en-US"/>
            </a:p>
          </p:txBody>
        </p:sp>
        <p:sp>
          <p:nvSpPr>
            <p:cNvPr id="30728" name="矩形 30727"/>
            <p:cNvSpPr/>
            <p:nvPr/>
          </p:nvSpPr>
          <p:spPr>
            <a:xfrm>
              <a:off x="864" y="536"/>
              <a:ext cx="452" cy="290"/>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4</a:t>
              </a:r>
              <a:endParaRPr lang="zh-CN" altLang="en-US" sz="2400" dirty="0">
                <a:latin typeface="Arial" panose="020B0604020202020204" pitchFamily="34" charset="0"/>
              </a:endParaRPr>
            </a:p>
          </p:txBody>
        </p:sp>
        <p:sp>
          <p:nvSpPr>
            <p:cNvPr id="30729" name="矩形 30728"/>
            <p:cNvSpPr/>
            <p:nvPr/>
          </p:nvSpPr>
          <p:spPr>
            <a:xfrm>
              <a:off x="864" y="920"/>
              <a:ext cx="452" cy="290"/>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5</a:t>
              </a:r>
              <a:endParaRPr lang="zh-CN" altLang="en-US" sz="2400" dirty="0">
                <a:latin typeface="Arial" panose="020B0604020202020204" pitchFamily="34" charset="0"/>
              </a:endParaRPr>
            </a:p>
          </p:txBody>
        </p:sp>
        <p:sp>
          <p:nvSpPr>
            <p:cNvPr id="30730" name="矩形 30729"/>
            <p:cNvSpPr/>
            <p:nvPr/>
          </p:nvSpPr>
          <p:spPr>
            <a:xfrm>
              <a:off x="872" y="1640"/>
              <a:ext cx="452" cy="290"/>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3</a:t>
              </a:r>
              <a:endParaRPr lang="zh-CN" altLang="en-US" sz="2400" dirty="0">
                <a:latin typeface="Arial" panose="020B0604020202020204" pitchFamily="34" charset="0"/>
              </a:endParaRPr>
            </a:p>
          </p:txBody>
        </p:sp>
        <p:sp>
          <p:nvSpPr>
            <p:cNvPr id="30731" name="右箭头 30730"/>
            <p:cNvSpPr/>
            <p:nvPr/>
          </p:nvSpPr>
          <p:spPr>
            <a:xfrm flipH="1">
              <a:off x="1358" y="96"/>
              <a:ext cx="480" cy="336"/>
            </a:xfrm>
            <a:prstGeom prst="rightArrow">
              <a:avLst>
                <a:gd name="adj1" fmla="val 50000"/>
                <a:gd name="adj2" fmla="val 35714"/>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30732" name="文本框 30731"/>
            <p:cNvSpPr txBox="1"/>
            <p:nvPr/>
          </p:nvSpPr>
          <p:spPr>
            <a:xfrm>
              <a:off x="480" y="143"/>
              <a:ext cx="850" cy="290"/>
            </a:xfrm>
            <a:prstGeom prst="rect">
              <a:avLst/>
            </a:prstGeom>
            <a:noFill/>
            <a:ln w="9525">
              <a:noFill/>
            </a:ln>
          </p:spPr>
          <p:txBody>
            <a:bodyPr wrap="none" anchor="ctr">
              <a:spAutoFit/>
            </a:bodyPr>
            <a:lstStyle/>
            <a:p>
              <a:pPr>
                <a:spcBef>
                  <a:spcPct val="50000"/>
                </a:spcBef>
              </a:pPr>
              <a:r>
                <a:rPr lang="en-US" altLang="zh-CN" sz="2400">
                  <a:latin typeface="Arial" panose="020B0604020202020204" pitchFamily="34" charset="0"/>
                </a:rPr>
                <a:t>PA</a:t>
              </a:r>
              <a:r>
                <a:rPr lang="en-US" altLang="zh-CN" sz="2400" baseline="-25000">
                  <a:latin typeface="Arial" panose="020B0604020202020204" pitchFamily="34" charset="0"/>
                </a:rPr>
                <a:t>7</a:t>
              </a:r>
              <a:r>
                <a:rPr lang="en-US" altLang="zh-CN" sz="2400">
                  <a:latin typeface="Arial" panose="020B0604020202020204" pitchFamily="34" charset="0"/>
                </a:rPr>
                <a:t>~PA</a:t>
              </a:r>
              <a:r>
                <a:rPr lang="en-US" altLang="zh-CN" sz="2400" baseline="-25000">
                  <a:latin typeface="Arial" panose="020B0604020202020204" pitchFamily="34" charset="0"/>
                </a:rPr>
                <a:t>0</a:t>
              </a:r>
              <a:endParaRPr lang="en-US" altLang="zh-CN" sz="2400">
                <a:latin typeface="Arial" panose="020B0604020202020204" pitchFamily="34" charset="0"/>
              </a:endParaRPr>
            </a:p>
          </p:txBody>
        </p:sp>
        <p:sp>
          <p:nvSpPr>
            <p:cNvPr id="30733" name="流程图: 延期 30732"/>
            <p:cNvSpPr/>
            <p:nvPr/>
          </p:nvSpPr>
          <p:spPr>
            <a:xfrm rot="5400000">
              <a:off x="240" y="1248"/>
              <a:ext cx="384" cy="384"/>
            </a:xfrm>
            <a:prstGeom prst="flowChartDelay">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30734" name="直接连接符 30733"/>
            <p:cNvSpPr/>
            <p:nvPr/>
          </p:nvSpPr>
          <p:spPr>
            <a:xfrm>
              <a:off x="432" y="1632"/>
              <a:ext cx="0" cy="144"/>
            </a:xfrm>
            <a:prstGeom prst="line">
              <a:avLst/>
            </a:prstGeom>
            <a:ln w="28575" cap="flat" cmpd="sng">
              <a:solidFill>
                <a:srgbClr val="FF9933"/>
              </a:solidFill>
              <a:prstDash val="solid"/>
              <a:headEnd type="none" w="med" len="med"/>
              <a:tailEnd type="none" w="med" len="med"/>
            </a:ln>
          </p:spPr>
        </p:sp>
        <p:sp>
          <p:nvSpPr>
            <p:cNvPr id="30735" name="直接连接符 30734"/>
            <p:cNvSpPr/>
            <p:nvPr/>
          </p:nvSpPr>
          <p:spPr>
            <a:xfrm flipH="1">
              <a:off x="432" y="1776"/>
              <a:ext cx="432" cy="0"/>
            </a:xfrm>
            <a:prstGeom prst="line">
              <a:avLst/>
            </a:prstGeom>
            <a:ln w="28575" cap="flat" cmpd="sng">
              <a:solidFill>
                <a:schemeClr val="hlink"/>
              </a:solidFill>
              <a:prstDash val="solid"/>
              <a:headEnd type="none" w="med" len="med"/>
              <a:tailEnd type="none" w="med" len="med"/>
            </a:ln>
          </p:spPr>
        </p:sp>
        <p:sp>
          <p:nvSpPr>
            <p:cNvPr id="30736" name="矩形 30735"/>
            <p:cNvSpPr/>
            <p:nvPr/>
          </p:nvSpPr>
          <p:spPr>
            <a:xfrm>
              <a:off x="96" y="528"/>
              <a:ext cx="528" cy="336"/>
            </a:xfrm>
            <a:prstGeom prst="rect">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30737" name="文本框 30736"/>
            <p:cNvSpPr txBox="1"/>
            <p:nvPr/>
          </p:nvSpPr>
          <p:spPr>
            <a:xfrm>
              <a:off x="96" y="575"/>
              <a:ext cx="549" cy="251"/>
            </a:xfrm>
            <a:prstGeom prst="rect">
              <a:avLst/>
            </a:prstGeom>
            <a:noFill/>
            <a:ln w="9525">
              <a:noFill/>
            </a:ln>
          </p:spPr>
          <p:txBody>
            <a:bodyPr wrap="none" anchor="ctr">
              <a:spAutoFit/>
            </a:bodyPr>
            <a:lstStyle/>
            <a:p>
              <a:r>
                <a:rPr lang="en-US" altLang="zh-CN" sz="2000">
                  <a:latin typeface="Arial" panose="020B0604020202020204" pitchFamily="34" charset="0"/>
                </a:rPr>
                <a:t>INTE</a:t>
              </a:r>
              <a:r>
                <a:rPr lang="en-US" altLang="zh-CN" sz="2000" baseline="-25000">
                  <a:latin typeface="Arial" panose="020B0604020202020204" pitchFamily="34" charset="0"/>
                </a:rPr>
                <a:t>A</a:t>
              </a:r>
              <a:endParaRPr lang="en-US" altLang="zh-CN" sz="2000">
                <a:latin typeface="Arial" panose="020B0604020202020204" pitchFamily="34" charset="0"/>
              </a:endParaRPr>
            </a:p>
          </p:txBody>
        </p:sp>
        <p:sp>
          <p:nvSpPr>
            <p:cNvPr id="30738" name="直接连接符 30737"/>
            <p:cNvSpPr/>
            <p:nvPr/>
          </p:nvSpPr>
          <p:spPr>
            <a:xfrm>
              <a:off x="336" y="864"/>
              <a:ext cx="0" cy="384"/>
            </a:xfrm>
            <a:prstGeom prst="line">
              <a:avLst/>
            </a:prstGeom>
            <a:ln w="28575" cap="flat" cmpd="sng">
              <a:solidFill>
                <a:schemeClr val="hlink"/>
              </a:solidFill>
              <a:prstDash val="solid"/>
              <a:headEnd type="none" w="med" len="med"/>
              <a:tailEnd type="none" w="med" len="med"/>
            </a:ln>
          </p:spPr>
        </p:sp>
        <p:sp>
          <p:nvSpPr>
            <p:cNvPr id="30739" name="直接连接符 30738"/>
            <p:cNvSpPr/>
            <p:nvPr/>
          </p:nvSpPr>
          <p:spPr>
            <a:xfrm>
              <a:off x="528" y="1056"/>
              <a:ext cx="336" cy="0"/>
            </a:xfrm>
            <a:prstGeom prst="line">
              <a:avLst/>
            </a:prstGeom>
            <a:ln w="28575" cap="flat" cmpd="sng">
              <a:solidFill>
                <a:schemeClr val="hlink"/>
              </a:solidFill>
              <a:prstDash val="solid"/>
              <a:headEnd type="none" w="med" len="med"/>
              <a:tailEnd type="none" w="med" len="med"/>
            </a:ln>
          </p:spPr>
        </p:sp>
        <p:sp>
          <p:nvSpPr>
            <p:cNvPr id="30740" name="直接连接符 30739"/>
            <p:cNvSpPr/>
            <p:nvPr/>
          </p:nvSpPr>
          <p:spPr>
            <a:xfrm>
              <a:off x="528" y="1056"/>
              <a:ext cx="0" cy="192"/>
            </a:xfrm>
            <a:prstGeom prst="line">
              <a:avLst/>
            </a:prstGeom>
            <a:ln w="28575" cap="flat" cmpd="sng">
              <a:solidFill>
                <a:schemeClr val="hlink"/>
              </a:solidFill>
              <a:prstDash val="solid"/>
              <a:headEnd type="none" w="med" len="med"/>
              <a:tailEnd type="none" w="med" len="med"/>
            </a:ln>
          </p:spPr>
        </p:sp>
        <p:sp>
          <p:nvSpPr>
            <p:cNvPr id="30741" name="直接连接符 30740"/>
            <p:cNvSpPr/>
            <p:nvPr/>
          </p:nvSpPr>
          <p:spPr>
            <a:xfrm>
              <a:off x="1344" y="1776"/>
              <a:ext cx="480" cy="0"/>
            </a:xfrm>
            <a:prstGeom prst="line">
              <a:avLst/>
            </a:prstGeom>
            <a:ln w="38100" cap="flat" cmpd="sng">
              <a:solidFill>
                <a:schemeClr val="hlink"/>
              </a:solidFill>
              <a:prstDash val="solid"/>
              <a:headEnd type="none" w="med" len="med"/>
              <a:tailEnd type="triangle" w="med" len="med"/>
            </a:ln>
          </p:spPr>
        </p:sp>
        <p:sp>
          <p:nvSpPr>
            <p:cNvPr id="30742" name="直接连接符 30741"/>
            <p:cNvSpPr/>
            <p:nvPr/>
          </p:nvSpPr>
          <p:spPr>
            <a:xfrm>
              <a:off x="1344" y="1104"/>
              <a:ext cx="480" cy="0"/>
            </a:xfrm>
            <a:prstGeom prst="line">
              <a:avLst/>
            </a:prstGeom>
            <a:ln w="38100" cap="flat" cmpd="sng">
              <a:solidFill>
                <a:schemeClr val="hlink"/>
              </a:solidFill>
              <a:prstDash val="solid"/>
              <a:headEnd type="none" w="med" len="med"/>
              <a:tailEnd type="triangle" w="med" len="med"/>
            </a:ln>
          </p:spPr>
        </p:sp>
        <p:sp>
          <p:nvSpPr>
            <p:cNvPr id="30743" name="直接连接符 30742"/>
            <p:cNvSpPr/>
            <p:nvPr/>
          </p:nvSpPr>
          <p:spPr>
            <a:xfrm flipH="1">
              <a:off x="1344" y="720"/>
              <a:ext cx="480" cy="0"/>
            </a:xfrm>
            <a:prstGeom prst="line">
              <a:avLst/>
            </a:prstGeom>
            <a:ln w="38100" cap="flat" cmpd="sng">
              <a:solidFill>
                <a:schemeClr val="hlink"/>
              </a:solidFill>
              <a:prstDash val="solid"/>
              <a:headEnd type="none" w="med" len="med"/>
              <a:tailEnd type="triangle" w="med" len="med"/>
            </a:ln>
          </p:spPr>
        </p:sp>
        <p:sp>
          <p:nvSpPr>
            <p:cNvPr id="30744" name="文本框 30743"/>
            <p:cNvSpPr txBox="1"/>
            <p:nvPr/>
          </p:nvSpPr>
          <p:spPr>
            <a:xfrm>
              <a:off x="1920" y="959"/>
              <a:ext cx="497" cy="290"/>
            </a:xfrm>
            <a:prstGeom prst="rect">
              <a:avLst/>
            </a:prstGeom>
            <a:noFill/>
            <a:ln w="9525">
              <a:noFill/>
            </a:ln>
          </p:spPr>
          <p:txBody>
            <a:bodyPr wrap="none" anchor="ctr">
              <a:spAutoFit/>
            </a:bodyPr>
            <a:lstStyle/>
            <a:p>
              <a:r>
                <a:rPr lang="en-US" altLang="zh-CN" sz="2400">
                  <a:latin typeface="Arial" panose="020B0604020202020204" pitchFamily="34" charset="0"/>
                </a:rPr>
                <a:t>IBF</a:t>
              </a:r>
              <a:r>
                <a:rPr lang="en-US" altLang="zh-CN" sz="2400" baseline="-25000">
                  <a:latin typeface="Arial" panose="020B0604020202020204" pitchFamily="34" charset="0"/>
                </a:rPr>
                <a:t>A</a:t>
              </a:r>
              <a:endParaRPr lang="en-US" altLang="zh-CN" sz="2400">
                <a:latin typeface="Arial" panose="020B0604020202020204" pitchFamily="34" charset="0"/>
              </a:endParaRPr>
            </a:p>
          </p:txBody>
        </p:sp>
        <p:sp>
          <p:nvSpPr>
            <p:cNvPr id="30745" name="文本框 30744"/>
            <p:cNvSpPr txBox="1"/>
            <p:nvPr/>
          </p:nvSpPr>
          <p:spPr>
            <a:xfrm>
              <a:off x="1895" y="1631"/>
              <a:ext cx="646" cy="290"/>
            </a:xfrm>
            <a:prstGeom prst="rect">
              <a:avLst/>
            </a:prstGeom>
            <a:noFill/>
            <a:ln w="9525">
              <a:noFill/>
            </a:ln>
          </p:spPr>
          <p:txBody>
            <a:bodyPr wrap="none" anchor="ctr">
              <a:spAutoFit/>
            </a:bodyPr>
            <a:lstStyle/>
            <a:p>
              <a:r>
                <a:rPr lang="en-US" altLang="zh-CN" sz="2400">
                  <a:latin typeface="Arial" panose="020B0604020202020204" pitchFamily="34" charset="0"/>
                </a:rPr>
                <a:t>INTR</a:t>
              </a:r>
              <a:r>
                <a:rPr lang="en-US" altLang="zh-CN" sz="2400" baseline="-25000">
                  <a:latin typeface="Arial" panose="020B0604020202020204" pitchFamily="34" charset="0"/>
                </a:rPr>
                <a:t>A</a:t>
              </a:r>
              <a:endParaRPr lang="en-US" altLang="zh-CN" sz="2400">
                <a:latin typeface="Arial" panose="020B0604020202020204" pitchFamily="34" charset="0"/>
              </a:endParaRPr>
            </a:p>
          </p:txBody>
        </p:sp>
        <p:sp>
          <p:nvSpPr>
            <p:cNvPr id="30746" name="文本框 30745"/>
            <p:cNvSpPr txBox="1"/>
            <p:nvPr/>
          </p:nvSpPr>
          <p:spPr>
            <a:xfrm>
              <a:off x="1883" y="575"/>
              <a:ext cx="572" cy="290"/>
            </a:xfrm>
            <a:prstGeom prst="rect">
              <a:avLst/>
            </a:prstGeom>
            <a:noFill/>
            <a:ln w="9525">
              <a:noFill/>
            </a:ln>
          </p:spPr>
          <p:txBody>
            <a:bodyPr wrap="none" anchor="ctr">
              <a:spAutoFit/>
            </a:bodyPr>
            <a:lstStyle/>
            <a:p>
              <a:r>
                <a:rPr lang="en-US" altLang="zh-CN" sz="2400">
                  <a:latin typeface="Arial" panose="020B0604020202020204" pitchFamily="34" charset="0"/>
                </a:rPr>
                <a:t>STB</a:t>
              </a:r>
              <a:r>
                <a:rPr lang="en-US" altLang="zh-CN" sz="2400" baseline="-25000">
                  <a:latin typeface="Arial" panose="020B0604020202020204" pitchFamily="34" charset="0"/>
                </a:rPr>
                <a:t>A</a:t>
              </a:r>
              <a:endParaRPr lang="en-US" altLang="zh-CN" sz="2400">
                <a:latin typeface="Arial" panose="020B0604020202020204" pitchFamily="34" charset="0"/>
              </a:endParaRPr>
            </a:p>
          </p:txBody>
        </p:sp>
        <p:sp>
          <p:nvSpPr>
            <p:cNvPr id="30747" name="直接连接符 30746"/>
            <p:cNvSpPr/>
            <p:nvPr/>
          </p:nvSpPr>
          <p:spPr>
            <a:xfrm>
              <a:off x="1920" y="576"/>
              <a:ext cx="480" cy="0"/>
            </a:xfrm>
            <a:prstGeom prst="line">
              <a:avLst/>
            </a:prstGeom>
            <a:ln w="28575" cap="flat" cmpd="sng">
              <a:solidFill>
                <a:schemeClr val="tx1"/>
              </a:solidFill>
              <a:prstDash val="solid"/>
              <a:headEnd type="none" w="med" len="med"/>
              <a:tailEnd type="none" w="med" len="med"/>
            </a:ln>
          </p:spPr>
        </p:sp>
      </p:grpSp>
      <p:grpSp>
        <p:nvGrpSpPr>
          <p:cNvPr id="30748" name="组合 30747"/>
          <p:cNvGrpSpPr/>
          <p:nvPr/>
        </p:nvGrpSpPr>
        <p:grpSpPr>
          <a:xfrm>
            <a:off x="1752600" y="3495675"/>
            <a:ext cx="2859088" cy="3003550"/>
            <a:chOff x="0" y="0"/>
            <a:chExt cx="1801" cy="1892"/>
          </a:xfrm>
        </p:grpSpPr>
        <p:sp>
          <p:nvSpPr>
            <p:cNvPr id="30749" name="文本框 30748"/>
            <p:cNvSpPr txBox="1"/>
            <p:nvPr/>
          </p:nvSpPr>
          <p:spPr>
            <a:xfrm>
              <a:off x="336" y="1602"/>
              <a:ext cx="1465" cy="290"/>
            </a:xfrm>
            <a:prstGeom prst="rect">
              <a:avLst/>
            </a:prstGeom>
            <a:noFill/>
            <a:ln w="28575" cap="flat" cmpd="sng">
              <a:solidFill>
                <a:schemeClr val="tx2"/>
              </a:solidFill>
              <a:prstDash val="solid"/>
              <a:miter/>
              <a:headEnd type="none" w="med" len="med"/>
              <a:tailEnd type="none" w="med" len="med"/>
            </a:ln>
          </p:spPr>
          <p:txBody>
            <a:bodyPr wrap="none" anchor="ctr">
              <a:spAutoFit/>
            </a:bodyPr>
            <a:lstStyle/>
            <a:p>
              <a:pPr algn="l"/>
              <a:r>
                <a:rPr lang="zh-CN" altLang="en-US" sz="2400" b="1">
                  <a:solidFill>
                    <a:schemeClr val="hlink"/>
                  </a:solidFill>
                  <a:latin typeface="Arial" panose="020B0604020202020204" pitchFamily="34" charset="0"/>
                </a:rPr>
                <a:t>中断允许触发器</a:t>
              </a:r>
              <a:endParaRPr lang="zh-CN" altLang="en-US" sz="2000" b="1">
                <a:solidFill>
                  <a:schemeClr val="hlink"/>
                </a:solidFill>
                <a:latin typeface="Arial" panose="020B0604020202020204" pitchFamily="34" charset="0"/>
              </a:endParaRPr>
            </a:p>
          </p:txBody>
        </p:sp>
        <p:sp>
          <p:nvSpPr>
            <p:cNvPr id="30750" name="直接连接符 30749"/>
            <p:cNvSpPr/>
            <p:nvPr/>
          </p:nvSpPr>
          <p:spPr>
            <a:xfrm flipV="1">
              <a:off x="0" y="0"/>
              <a:ext cx="528" cy="1440"/>
            </a:xfrm>
            <a:prstGeom prst="line">
              <a:avLst/>
            </a:prstGeom>
            <a:ln w="28575" cap="flat" cmpd="sng">
              <a:solidFill>
                <a:schemeClr val="tx2"/>
              </a:solidFill>
              <a:prstDash val="solid"/>
              <a:headEnd type="none" w="med" len="med"/>
              <a:tailEnd type="triangle" w="med" len="med"/>
            </a:ln>
          </p:spPr>
        </p:sp>
        <p:sp>
          <p:nvSpPr>
            <p:cNvPr id="30751" name="直接连接符 30750"/>
            <p:cNvSpPr/>
            <p:nvPr/>
          </p:nvSpPr>
          <p:spPr>
            <a:xfrm>
              <a:off x="0" y="1440"/>
              <a:ext cx="192" cy="96"/>
            </a:xfrm>
            <a:prstGeom prst="line">
              <a:avLst/>
            </a:prstGeom>
            <a:ln w="28575" cap="flat" cmpd="sng">
              <a:solidFill>
                <a:schemeClr val="tx2"/>
              </a:solidFill>
              <a:prstDash val="solid"/>
              <a:headEnd type="none" w="med" len="med"/>
              <a:tailEnd type="none" w="med" len="med"/>
            </a:ln>
          </p:spPr>
        </p:sp>
      </p:grpSp>
      <p:sp>
        <p:nvSpPr>
          <p:cNvPr id="30752" name="内容占位符 30751"/>
          <p:cNvSpPr>
            <a:spLocks noGrp="1"/>
          </p:cNvSpPr>
          <p:nvPr>
            <p:ph idx="1"/>
          </p:nvPr>
        </p:nvSpPr>
        <p:spPr>
          <a:xfrm>
            <a:off x="914400" y="927735"/>
            <a:ext cx="10803255" cy="1203960"/>
          </a:xfrm>
        </p:spPr>
        <p:txBody>
          <a:bodyPr/>
          <a:lstStyle/>
          <a:p>
            <a:pPr algn="just" defTabSz="0">
              <a:lnSpc>
                <a:spcPct val="110000"/>
              </a:lnSpc>
              <a:tabLst>
                <a:tab pos="3714750" algn="l"/>
              </a:tabLst>
            </a:pPr>
            <a:r>
              <a:rPr lang="zh-CN" altLang="en-US" sz="2800" dirty="0"/>
              <a:t>当</a:t>
            </a:r>
            <a:r>
              <a:rPr lang="en-US" altLang="zh-CN" sz="2800" dirty="0"/>
              <a:t>PA</a:t>
            </a:r>
            <a:r>
              <a:rPr lang="zh-CN" altLang="en-US" sz="2800" dirty="0"/>
              <a:t>或</a:t>
            </a:r>
            <a:r>
              <a:rPr lang="en-US" altLang="zh-CN" sz="2800" dirty="0"/>
              <a:t>PB</a:t>
            </a:r>
            <a:r>
              <a:rPr lang="zh-CN" altLang="en-US" sz="2800" dirty="0" smtClean="0"/>
              <a:t>为 </a:t>
            </a:r>
            <a:r>
              <a:rPr lang="en-US" altLang="zh-CN" sz="2800" dirty="0" smtClean="0"/>
              <a:t>1</a:t>
            </a:r>
            <a:r>
              <a:rPr lang="zh-CN" altLang="en-US" sz="2800" dirty="0" smtClean="0"/>
              <a:t>方式 输入</a:t>
            </a:r>
            <a:r>
              <a:rPr lang="zh-CN" altLang="en-US" sz="2800" dirty="0"/>
              <a:t>时，</a:t>
            </a:r>
            <a:r>
              <a:rPr lang="zh-CN" altLang="en-US" sz="2800" b="1" dirty="0">
                <a:solidFill>
                  <a:srgbClr val="FF0000"/>
                </a:solidFill>
              </a:rPr>
              <a:t>各指定</a:t>
            </a:r>
            <a:r>
              <a:rPr lang="en-US" altLang="zh-CN" sz="2800" b="1" dirty="0">
                <a:solidFill>
                  <a:srgbClr val="FF0000"/>
                </a:solidFill>
              </a:rPr>
              <a:t>PC</a:t>
            </a:r>
            <a:r>
              <a:rPr lang="zh-CN" altLang="en-US" sz="2800" b="1" dirty="0">
                <a:solidFill>
                  <a:srgbClr val="FF0000"/>
                </a:solidFill>
              </a:rPr>
              <a:t>口的</a:t>
            </a:r>
            <a:r>
              <a:rPr lang="en-US" altLang="zh-CN" sz="2800" b="1" dirty="0">
                <a:solidFill>
                  <a:srgbClr val="FF0000"/>
                </a:solidFill>
              </a:rPr>
              <a:t>3</a:t>
            </a:r>
            <a:r>
              <a:rPr lang="zh-CN" altLang="en-US" sz="2800" b="1" dirty="0">
                <a:solidFill>
                  <a:srgbClr val="FF0000"/>
                </a:solidFill>
              </a:rPr>
              <a:t>条线作为</a:t>
            </a:r>
            <a:r>
              <a:rPr lang="en-US" altLang="zh-CN" sz="2800" b="1" dirty="0">
                <a:solidFill>
                  <a:srgbClr val="FF0000"/>
                </a:solidFill>
              </a:rPr>
              <a:t>8255</a:t>
            </a:r>
            <a:r>
              <a:rPr lang="zh-CN" altLang="en-US" sz="2800" b="1" dirty="0">
                <a:solidFill>
                  <a:srgbClr val="FF0000"/>
                </a:solidFill>
              </a:rPr>
              <a:t>与外设及</a:t>
            </a:r>
            <a:r>
              <a:rPr lang="en-US" altLang="zh-CN" sz="2800" b="1" dirty="0">
                <a:solidFill>
                  <a:srgbClr val="FF0000"/>
                </a:solidFill>
              </a:rPr>
              <a:t>CPU</a:t>
            </a:r>
            <a:r>
              <a:rPr lang="zh-CN" altLang="en-US" sz="2800" b="1" dirty="0">
                <a:solidFill>
                  <a:srgbClr val="FF0000"/>
                </a:solidFill>
              </a:rPr>
              <a:t>之间的应答信号</a:t>
            </a:r>
            <a:r>
              <a:rPr lang="zh-CN" altLang="en-US" sz="2800" dirty="0"/>
              <a:t>，如图所示。 </a:t>
            </a:r>
          </a:p>
        </p:txBody>
      </p:sp>
      <p:sp>
        <p:nvSpPr>
          <p:cNvPr id="2" name="TextBox 1"/>
          <p:cNvSpPr txBox="1"/>
          <p:nvPr/>
        </p:nvSpPr>
        <p:spPr>
          <a:xfrm>
            <a:off x="2540000" y="2591356"/>
            <a:ext cx="1086544" cy="369332"/>
          </a:xfrm>
          <a:prstGeom prst="rect">
            <a:avLst/>
          </a:prstGeom>
          <a:noFill/>
        </p:spPr>
        <p:txBody>
          <a:bodyPr wrap="square" rtlCol="0">
            <a:spAutoFit/>
          </a:bodyPr>
          <a:lstStyle/>
          <a:p>
            <a:r>
              <a:rPr lang="en-US" altLang="zh-CN" b="1" dirty="0" smtClean="0">
                <a:solidFill>
                  <a:srgbClr val="FF0000"/>
                </a:solidFill>
                <a:latin typeface="微软雅黑" pitchFamily="34" charset="-122"/>
                <a:ea typeface="微软雅黑" pitchFamily="34" charset="-122"/>
              </a:rPr>
              <a:t>(PC4)</a:t>
            </a:r>
            <a:endParaRPr lang="zh-CN" altLang="en-US" b="1" dirty="0">
              <a:solidFill>
                <a:srgbClr val="FF0000"/>
              </a:solidFill>
              <a:latin typeface="微软雅黑" pitchFamily="34" charset="-122"/>
              <a:ea typeface="微软雅黑"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30748"/>
                                        </p:tgtEl>
                                        <p:attrNameLst>
                                          <p:attrName>style.visibility</p:attrName>
                                        </p:attrNameLst>
                                      </p:cBhvr>
                                      <p:to>
                                        <p:strVal val="visible"/>
                                      </p:to>
                                    </p:set>
                                    <p:anim calcmode="lin" valueType="num">
                                      <p:cBhvr>
                                        <p:cTn id="7" dur="500" fill="hold"/>
                                        <p:tgtEl>
                                          <p:spTgt spid="30748"/>
                                        </p:tgtEl>
                                        <p:attrNameLst>
                                          <p:attrName>ppt_x</p:attrName>
                                        </p:attrNameLst>
                                      </p:cBhvr>
                                      <p:tavLst>
                                        <p:tav tm="0">
                                          <p:val>
                                            <p:strVal val="#ppt_x"/>
                                          </p:val>
                                        </p:tav>
                                        <p:tav tm="100000">
                                          <p:val>
                                            <p:strVal val="#ppt_x"/>
                                          </p:val>
                                        </p:tav>
                                      </p:tavLst>
                                    </p:anim>
                                    <p:anim calcmode="lin" valueType="num">
                                      <p:cBhvr>
                                        <p:cTn id="8" dur="500" fill="hold"/>
                                        <p:tgtEl>
                                          <p:spTgt spid="30748"/>
                                        </p:tgtEl>
                                        <p:attrNameLst>
                                          <p:attrName>ppt_y</p:attrName>
                                        </p:attrNameLst>
                                      </p:cBhvr>
                                      <p:tavLst>
                                        <p:tav tm="0">
                                          <p:val>
                                            <p:strVal val="#ppt_y-#ppt_h/2"/>
                                          </p:val>
                                        </p:tav>
                                        <p:tav tm="100000">
                                          <p:val>
                                            <p:strVal val="#ppt_y"/>
                                          </p:val>
                                        </p:tav>
                                      </p:tavLst>
                                    </p:anim>
                                    <p:anim calcmode="lin" valueType="num">
                                      <p:cBhvr>
                                        <p:cTn id="9" dur="500" fill="hold"/>
                                        <p:tgtEl>
                                          <p:spTgt spid="30748"/>
                                        </p:tgtEl>
                                        <p:attrNameLst>
                                          <p:attrName>ppt_w</p:attrName>
                                        </p:attrNameLst>
                                      </p:cBhvr>
                                      <p:tavLst>
                                        <p:tav tm="0">
                                          <p:val>
                                            <p:strVal val="#ppt_w"/>
                                          </p:val>
                                        </p:tav>
                                        <p:tav tm="100000">
                                          <p:val>
                                            <p:strVal val="#ppt_w"/>
                                          </p:val>
                                        </p:tav>
                                      </p:tavLst>
                                    </p:anim>
                                    <p:anim calcmode="lin" valueType="num">
                                      <p:cBhvr>
                                        <p:cTn id="10" dur="500" fill="hold"/>
                                        <p:tgtEl>
                                          <p:spTgt spid="30748"/>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30723"/>
                                        </p:tgtEl>
                                        <p:attrNameLst>
                                          <p:attrName>style.visibility</p:attrName>
                                        </p:attrNameLst>
                                      </p:cBhvr>
                                      <p:to>
                                        <p:strVal val="visible"/>
                                      </p:to>
                                    </p:set>
                                    <p:anim calcmode="lin" valueType="num">
                                      <p:cBhvr additive="base">
                                        <p:cTn id="15" dur="500" fill="hold"/>
                                        <p:tgtEl>
                                          <p:spTgt spid="30723"/>
                                        </p:tgtEl>
                                        <p:attrNameLst>
                                          <p:attrName>ppt_x</p:attrName>
                                        </p:attrNameLst>
                                      </p:cBhvr>
                                      <p:tavLst>
                                        <p:tav tm="0">
                                          <p:val>
                                            <p:strVal val="1+#ppt_w/2"/>
                                          </p:val>
                                        </p:tav>
                                        <p:tav tm="100000">
                                          <p:val>
                                            <p:strVal val="#ppt_x"/>
                                          </p:val>
                                        </p:tav>
                                      </p:tavLst>
                                    </p:anim>
                                    <p:anim calcmode="lin" valueType="num">
                                      <p:cBhvr additive="base">
                                        <p:cTn id="16" dur="500" fill="hold"/>
                                        <p:tgtEl>
                                          <p:spTgt spid="3072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30724"/>
                                        </p:tgtEl>
                                        <p:attrNameLst>
                                          <p:attrName>style.visibility</p:attrName>
                                        </p:attrNameLst>
                                      </p:cBhvr>
                                      <p:to>
                                        <p:strVal val="visible"/>
                                      </p:to>
                                    </p:set>
                                    <p:anim calcmode="lin" valueType="num">
                                      <p:cBhvr additive="base">
                                        <p:cTn id="21" dur="500" fill="hold"/>
                                        <p:tgtEl>
                                          <p:spTgt spid="30724"/>
                                        </p:tgtEl>
                                        <p:attrNameLst>
                                          <p:attrName>ppt_x</p:attrName>
                                        </p:attrNameLst>
                                      </p:cBhvr>
                                      <p:tavLst>
                                        <p:tav tm="0">
                                          <p:val>
                                            <p:strVal val="1+#ppt_w/2"/>
                                          </p:val>
                                        </p:tav>
                                        <p:tav tm="100000">
                                          <p:val>
                                            <p:strVal val="#ppt_x"/>
                                          </p:val>
                                        </p:tav>
                                      </p:tavLst>
                                    </p:anim>
                                    <p:anim calcmode="lin" valueType="num">
                                      <p:cBhvr additive="base">
                                        <p:cTn id="22" dur="500" fill="hold"/>
                                        <p:tgtEl>
                                          <p:spTgt spid="307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30725"/>
                                        </p:tgtEl>
                                        <p:attrNameLst>
                                          <p:attrName>style.visibility</p:attrName>
                                        </p:attrNameLst>
                                      </p:cBhvr>
                                      <p:to>
                                        <p:strVal val="visible"/>
                                      </p:to>
                                    </p:set>
                                    <p:anim calcmode="lin" valueType="num">
                                      <p:cBhvr additive="base">
                                        <p:cTn id="27" dur="500" fill="hold"/>
                                        <p:tgtEl>
                                          <p:spTgt spid="30725"/>
                                        </p:tgtEl>
                                        <p:attrNameLst>
                                          <p:attrName>ppt_x</p:attrName>
                                        </p:attrNameLst>
                                      </p:cBhvr>
                                      <p:tavLst>
                                        <p:tav tm="0">
                                          <p:val>
                                            <p:strVal val="1+#ppt_w/2"/>
                                          </p:val>
                                        </p:tav>
                                        <p:tav tm="100000">
                                          <p:val>
                                            <p:strVal val="#ppt_x"/>
                                          </p:val>
                                        </p:tav>
                                      </p:tavLst>
                                    </p:anim>
                                    <p:anim calcmode="lin" valueType="num">
                                      <p:cBhvr additive="base">
                                        <p:cTn id="28" dur="500" fill="hold"/>
                                        <p:tgtEl>
                                          <p:spTgt spid="30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ldLvl="0" animBg="1"/>
      <p:bldP spid="30724" grpId="0" bldLvl="0" animBg="1"/>
      <p:bldP spid="3072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右箭头 32769"/>
          <p:cNvSpPr/>
          <p:nvPr/>
        </p:nvSpPr>
        <p:spPr>
          <a:xfrm>
            <a:off x="6661150" y="3167063"/>
            <a:ext cx="1301750" cy="1636712"/>
          </a:xfrm>
          <a:prstGeom prst="rightArrow">
            <a:avLst>
              <a:gd name="adj1" fmla="val 50000"/>
              <a:gd name="adj2" fmla="val 25000"/>
            </a:avLst>
          </a:prstGeom>
          <a:solidFill>
            <a:schemeClr val="accent1">
              <a:alpha val="50000"/>
            </a:schemeClr>
          </a:solidFill>
          <a:ln w="9525" cap="flat" cmpd="sng">
            <a:solidFill>
              <a:schemeClr val="tx1"/>
            </a:solidFill>
            <a:prstDash val="solid"/>
            <a:miter/>
            <a:headEnd type="none" w="med" len="med"/>
            <a:tailEnd type="none" w="med" len="med"/>
          </a:ln>
        </p:spPr>
        <p:txBody>
          <a:bodyPr wrap="none" anchor="ctr"/>
          <a:lstStyle/>
          <a:p>
            <a:pPr>
              <a:buClrTx/>
            </a:pPr>
            <a:r>
              <a:rPr lang="zh-CN" altLang="en-US" sz="3200" b="1">
                <a:solidFill>
                  <a:srgbClr val="006600"/>
                </a:solidFill>
                <a:latin typeface="Arial" panose="020B0604020202020204" pitchFamily="34" charset="0"/>
                <a:ea typeface="隶书" panose="02010509060101010101" pitchFamily="1" charset="-122"/>
              </a:rPr>
              <a:t>比较</a:t>
            </a:r>
          </a:p>
        </p:txBody>
      </p:sp>
      <p:sp>
        <p:nvSpPr>
          <p:cNvPr id="32771" name="标题 32770"/>
          <p:cNvSpPr>
            <a:spLocks noGrp="1"/>
          </p:cNvSpPr>
          <p:nvPr>
            <p:ph type="title"/>
          </p:nvPr>
        </p:nvSpPr>
        <p:spPr/>
        <p:txBody>
          <a:bodyPr anchor="ctr"/>
          <a:lstStyle/>
          <a:p>
            <a:r>
              <a:rPr lang="zh-CN" altLang="en-US" sz="3200"/>
              <a:t>方式</a:t>
            </a:r>
            <a:r>
              <a:rPr lang="en-US" altLang="zh-CN" sz="3200"/>
              <a:t>1</a:t>
            </a:r>
            <a:r>
              <a:rPr lang="zh-CN" altLang="en-US" sz="3200"/>
              <a:t>输入引脚：</a:t>
            </a:r>
            <a:r>
              <a:rPr lang="en-US" altLang="zh-CN" sz="3200"/>
              <a:t>B</a:t>
            </a:r>
            <a:r>
              <a:rPr lang="zh-CN" altLang="en-US" sz="3200"/>
              <a:t>端口</a:t>
            </a:r>
          </a:p>
        </p:txBody>
      </p:sp>
      <p:grpSp>
        <p:nvGrpSpPr>
          <p:cNvPr id="32772" name="组合 32771"/>
          <p:cNvGrpSpPr/>
          <p:nvPr/>
        </p:nvGrpSpPr>
        <p:grpSpPr>
          <a:xfrm>
            <a:off x="2060575" y="1547813"/>
            <a:ext cx="4033838" cy="3276600"/>
            <a:chOff x="0" y="0"/>
            <a:chExt cx="2541" cy="2064"/>
          </a:xfrm>
        </p:grpSpPr>
        <p:sp>
          <p:nvSpPr>
            <p:cNvPr id="32773" name="矩形 32772"/>
            <p:cNvSpPr/>
            <p:nvPr/>
          </p:nvSpPr>
          <p:spPr>
            <a:xfrm>
              <a:off x="0" y="0"/>
              <a:ext cx="1344" cy="2064"/>
            </a:xfrm>
            <a:prstGeom prst="rect">
              <a:avLst/>
            </a:prstGeom>
            <a:solidFill>
              <a:schemeClr val="bg1"/>
            </a:solidFill>
            <a:ln w="28575" cap="flat" cmpd="sng">
              <a:solidFill>
                <a:schemeClr val="hlink"/>
              </a:solidFill>
              <a:prstDash val="solid"/>
              <a:miter/>
              <a:headEnd type="none" w="med" len="med"/>
              <a:tailEnd type="none" w="med" len="med"/>
            </a:ln>
          </p:spPr>
          <p:txBody>
            <a:bodyPr/>
            <a:lstStyle/>
            <a:p>
              <a:endParaRPr lang="zh-CN" altLang="en-US"/>
            </a:p>
          </p:txBody>
        </p:sp>
        <p:sp>
          <p:nvSpPr>
            <p:cNvPr id="32774" name="矩形 32773"/>
            <p:cNvSpPr/>
            <p:nvPr/>
          </p:nvSpPr>
          <p:spPr>
            <a:xfrm>
              <a:off x="864" y="536"/>
              <a:ext cx="452" cy="290"/>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2</a:t>
              </a:r>
              <a:endParaRPr lang="zh-CN" altLang="en-US" sz="2400" dirty="0">
                <a:latin typeface="Arial" panose="020B0604020202020204" pitchFamily="34" charset="0"/>
              </a:endParaRPr>
            </a:p>
          </p:txBody>
        </p:sp>
        <p:sp>
          <p:nvSpPr>
            <p:cNvPr id="32775" name="矩形 32774"/>
            <p:cNvSpPr/>
            <p:nvPr/>
          </p:nvSpPr>
          <p:spPr>
            <a:xfrm>
              <a:off x="864" y="920"/>
              <a:ext cx="452" cy="290"/>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1</a:t>
              </a:r>
              <a:endParaRPr lang="zh-CN" altLang="en-US" sz="2400" dirty="0">
                <a:latin typeface="Arial" panose="020B0604020202020204" pitchFamily="34" charset="0"/>
              </a:endParaRPr>
            </a:p>
          </p:txBody>
        </p:sp>
        <p:sp>
          <p:nvSpPr>
            <p:cNvPr id="32776" name="矩形 32775"/>
            <p:cNvSpPr/>
            <p:nvPr/>
          </p:nvSpPr>
          <p:spPr>
            <a:xfrm>
              <a:off x="872" y="1640"/>
              <a:ext cx="452" cy="290"/>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0</a:t>
              </a:r>
              <a:endParaRPr lang="zh-CN" altLang="en-US" sz="2400" dirty="0">
                <a:latin typeface="Arial" panose="020B0604020202020204" pitchFamily="34" charset="0"/>
              </a:endParaRPr>
            </a:p>
          </p:txBody>
        </p:sp>
        <p:sp>
          <p:nvSpPr>
            <p:cNvPr id="32777" name="右箭头 32776"/>
            <p:cNvSpPr/>
            <p:nvPr/>
          </p:nvSpPr>
          <p:spPr>
            <a:xfrm flipH="1">
              <a:off x="1344" y="96"/>
              <a:ext cx="480" cy="336"/>
            </a:xfrm>
            <a:prstGeom prst="rightArrow">
              <a:avLst>
                <a:gd name="adj1" fmla="val 50000"/>
                <a:gd name="adj2" fmla="val 35714"/>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32778" name="文本框 32777"/>
            <p:cNvSpPr txBox="1"/>
            <p:nvPr/>
          </p:nvSpPr>
          <p:spPr>
            <a:xfrm>
              <a:off x="480" y="143"/>
              <a:ext cx="878" cy="290"/>
            </a:xfrm>
            <a:prstGeom prst="rect">
              <a:avLst/>
            </a:prstGeom>
            <a:noFill/>
            <a:ln w="9525">
              <a:noFill/>
            </a:ln>
          </p:spPr>
          <p:txBody>
            <a:bodyPr wrap="none" anchor="ctr">
              <a:spAutoFit/>
            </a:bodyPr>
            <a:lstStyle/>
            <a:p>
              <a:pPr>
                <a:spcBef>
                  <a:spcPct val="50000"/>
                </a:spcBef>
              </a:pPr>
              <a:r>
                <a:rPr lang="en-US" altLang="zh-CN" sz="2400">
                  <a:latin typeface="Arial" panose="020B0604020202020204" pitchFamily="34" charset="0"/>
                </a:rPr>
                <a:t>PB</a:t>
              </a:r>
              <a:r>
                <a:rPr lang="en-US" altLang="zh-CN" sz="2400" baseline="-25000">
                  <a:latin typeface="Arial" panose="020B0604020202020204" pitchFamily="34" charset="0"/>
                </a:rPr>
                <a:t>7</a:t>
              </a:r>
              <a:r>
                <a:rPr lang="en-US" altLang="zh-CN" sz="2400">
                  <a:latin typeface="Arial" panose="020B0604020202020204" pitchFamily="34" charset="0"/>
                </a:rPr>
                <a:t>~PB</a:t>
              </a:r>
              <a:r>
                <a:rPr lang="en-US" altLang="zh-CN" sz="2400" baseline="-25000">
                  <a:latin typeface="Arial" panose="020B0604020202020204" pitchFamily="34" charset="0"/>
                </a:rPr>
                <a:t>0</a:t>
              </a:r>
              <a:endParaRPr lang="en-US" altLang="zh-CN" sz="2400">
                <a:latin typeface="Arial" panose="020B0604020202020204" pitchFamily="34" charset="0"/>
              </a:endParaRPr>
            </a:p>
          </p:txBody>
        </p:sp>
        <p:sp>
          <p:nvSpPr>
            <p:cNvPr id="32779" name="流程图: 延期 32778"/>
            <p:cNvSpPr/>
            <p:nvPr/>
          </p:nvSpPr>
          <p:spPr>
            <a:xfrm rot="5400000">
              <a:off x="240" y="1248"/>
              <a:ext cx="384" cy="384"/>
            </a:xfrm>
            <a:prstGeom prst="flowChartDelay">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32780" name="直接连接符 32779"/>
            <p:cNvSpPr/>
            <p:nvPr/>
          </p:nvSpPr>
          <p:spPr>
            <a:xfrm>
              <a:off x="432" y="1632"/>
              <a:ext cx="0" cy="144"/>
            </a:xfrm>
            <a:prstGeom prst="line">
              <a:avLst/>
            </a:prstGeom>
            <a:ln w="28575" cap="flat" cmpd="sng">
              <a:solidFill>
                <a:schemeClr val="hlink"/>
              </a:solidFill>
              <a:prstDash val="solid"/>
              <a:headEnd type="none" w="med" len="med"/>
              <a:tailEnd type="none" w="med" len="med"/>
            </a:ln>
          </p:spPr>
        </p:sp>
        <p:sp>
          <p:nvSpPr>
            <p:cNvPr id="32781" name="直接连接符 32780"/>
            <p:cNvSpPr/>
            <p:nvPr/>
          </p:nvSpPr>
          <p:spPr>
            <a:xfrm flipH="1">
              <a:off x="432" y="1776"/>
              <a:ext cx="432" cy="0"/>
            </a:xfrm>
            <a:prstGeom prst="line">
              <a:avLst/>
            </a:prstGeom>
            <a:ln w="28575" cap="flat" cmpd="sng">
              <a:solidFill>
                <a:schemeClr val="hlink"/>
              </a:solidFill>
              <a:prstDash val="solid"/>
              <a:headEnd type="none" w="med" len="med"/>
              <a:tailEnd type="none" w="med" len="med"/>
            </a:ln>
          </p:spPr>
        </p:sp>
        <p:sp>
          <p:nvSpPr>
            <p:cNvPr id="32782" name="矩形 32781"/>
            <p:cNvSpPr/>
            <p:nvPr/>
          </p:nvSpPr>
          <p:spPr>
            <a:xfrm>
              <a:off x="96" y="528"/>
              <a:ext cx="528" cy="336"/>
            </a:xfrm>
            <a:prstGeom prst="rect">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32783" name="文本框 32782"/>
            <p:cNvSpPr txBox="1"/>
            <p:nvPr/>
          </p:nvSpPr>
          <p:spPr>
            <a:xfrm>
              <a:off x="96" y="575"/>
              <a:ext cx="549" cy="251"/>
            </a:xfrm>
            <a:prstGeom prst="rect">
              <a:avLst/>
            </a:prstGeom>
            <a:noFill/>
            <a:ln w="9525">
              <a:noFill/>
            </a:ln>
          </p:spPr>
          <p:txBody>
            <a:bodyPr wrap="none" anchor="ctr">
              <a:spAutoFit/>
            </a:bodyPr>
            <a:lstStyle/>
            <a:p>
              <a:r>
                <a:rPr lang="en-US" altLang="zh-CN" sz="2000">
                  <a:latin typeface="Arial" panose="020B0604020202020204" pitchFamily="34" charset="0"/>
                </a:rPr>
                <a:t>INTE</a:t>
              </a:r>
              <a:r>
                <a:rPr lang="en-US" altLang="zh-CN" sz="2000" baseline="-25000">
                  <a:latin typeface="Arial" panose="020B0604020202020204" pitchFamily="34" charset="0"/>
                </a:rPr>
                <a:t>B</a:t>
              </a:r>
              <a:endParaRPr lang="en-US" altLang="zh-CN" sz="2000">
                <a:latin typeface="Arial" panose="020B0604020202020204" pitchFamily="34" charset="0"/>
              </a:endParaRPr>
            </a:p>
          </p:txBody>
        </p:sp>
        <p:sp>
          <p:nvSpPr>
            <p:cNvPr id="32784" name="直接连接符 32783"/>
            <p:cNvSpPr/>
            <p:nvPr/>
          </p:nvSpPr>
          <p:spPr>
            <a:xfrm>
              <a:off x="336" y="864"/>
              <a:ext cx="0" cy="384"/>
            </a:xfrm>
            <a:prstGeom prst="line">
              <a:avLst/>
            </a:prstGeom>
            <a:ln w="28575" cap="flat" cmpd="sng">
              <a:solidFill>
                <a:schemeClr val="hlink"/>
              </a:solidFill>
              <a:prstDash val="solid"/>
              <a:headEnd type="none" w="med" len="med"/>
              <a:tailEnd type="none" w="med" len="med"/>
            </a:ln>
          </p:spPr>
        </p:sp>
        <p:sp>
          <p:nvSpPr>
            <p:cNvPr id="32785" name="直接连接符 32784"/>
            <p:cNvSpPr/>
            <p:nvPr/>
          </p:nvSpPr>
          <p:spPr>
            <a:xfrm>
              <a:off x="528" y="1056"/>
              <a:ext cx="336" cy="0"/>
            </a:xfrm>
            <a:prstGeom prst="line">
              <a:avLst/>
            </a:prstGeom>
            <a:ln w="28575" cap="flat" cmpd="sng">
              <a:solidFill>
                <a:schemeClr val="hlink"/>
              </a:solidFill>
              <a:prstDash val="solid"/>
              <a:headEnd type="none" w="med" len="med"/>
              <a:tailEnd type="none" w="med" len="med"/>
            </a:ln>
          </p:spPr>
        </p:sp>
        <p:sp>
          <p:nvSpPr>
            <p:cNvPr id="32786" name="直接连接符 32785"/>
            <p:cNvSpPr/>
            <p:nvPr/>
          </p:nvSpPr>
          <p:spPr>
            <a:xfrm>
              <a:off x="528" y="1056"/>
              <a:ext cx="0" cy="192"/>
            </a:xfrm>
            <a:prstGeom prst="line">
              <a:avLst/>
            </a:prstGeom>
            <a:ln w="28575" cap="flat" cmpd="sng">
              <a:solidFill>
                <a:schemeClr val="hlink"/>
              </a:solidFill>
              <a:prstDash val="solid"/>
              <a:headEnd type="none" w="med" len="med"/>
              <a:tailEnd type="none" w="med" len="med"/>
            </a:ln>
          </p:spPr>
        </p:sp>
        <p:sp>
          <p:nvSpPr>
            <p:cNvPr id="32787" name="直接连接符 32786"/>
            <p:cNvSpPr/>
            <p:nvPr/>
          </p:nvSpPr>
          <p:spPr>
            <a:xfrm>
              <a:off x="1344" y="1776"/>
              <a:ext cx="480" cy="0"/>
            </a:xfrm>
            <a:prstGeom prst="line">
              <a:avLst/>
            </a:prstGeom>
            <a:ln w="38100" cap="flat" cmpd="sng">
              <a:solidFill>
                <a:schemeClr val="hlink"/>
              </a:solidFill>
              <a:prstDash val="solid"/>
              <a:headEnd type="none" w="med" len="med"/>
              <a:tailEnd type="triangle" w="med" len="med"/>
            </a:ln>
          </p:spPr>
        </p:sp>
        <p:sp>
          <p:nvSpPr>
            <p:cNvPr id="32788" name="直接连接符 32787"/>
            <p:cNvSpPr/>
            <p:nvPr/>
          </p:nvSpPr>
          <p:spPr>
            <a:xfrm>
              <a:off x="1344" y="1104"/>
              <a:ext cx="480" cy="0"/>
            </a:xfrm>
            <a:prstGeom prst="line">
              <a:avLst/>
            </a:prstGeom>
            <a:ln w="38100" cap="flat" cmpd="sng">
              <a:solidFill>
                <a:schemeClr val="hlink"/>
              </a:solidFill>
              <a:prstDash val="solid"/>
              <a:headEnd type="none" w="med" len="med"/>
              <a:tailEnd type="triangle" w="med" len="med"/>
            </a:ln>
          </p:spPr>
        </p:sp>
        <p:sp>
          <p:nvSpPr>
            <p:cNvPr id="32789" name="直接连接符 32788"/>
            <p:cNvSpPr/>
            <p:nvPr/>
          </p:nvSpPr>
          <p:spPr>
            <a:xfrm flipH="1">
              <a:off x="1344" y="720"/>
              <a:ext cx="480" cy="0"/>
            </a:xfrm>
            <a:prstGeom prst="line">
              <a:avLst/>
            </a:prstGeom>
            <a:ln w="38100" cap="flat" cmpd="sng">
              <a:solidFill>
                <a:schemeClr val="hlink"/>
              </a:solidFill>
              <a:prstDash val="solid"/>
              <a:headEnd type="none" w="med" len="med"/>
              <a:tailEnd type="triangle" w="med" len="med"/>
            </a:ln>
          </p:spPr>
        </p:sp>
        <p:sp>
          <p:nvSpPr>
            <p:cNvPr id="32790" name="文本框 32789"/>
            <p:cNvSpPr txBox="1"/>
            <p:nvPr/>
          </p:nvSpPr>
          <p:spPr>
            <a:xfrm>
              <a:off x="1920" y="959"/>
              <a:ext cx="497" cy="290"/>
            </a:xfrm>
            <a:prstGeom prst="rect">
              <a:avLst/>
            </a:prstGeom>
            <a:noFill/>
            <a:ln w="9525">
              <a:noFill/>
            </a:ln>
          </p:spPr>
          <p:txBody>
            <a:bodyPr wrap="none" anchor="ctr">
              <a:spAutoFit/>
            </a:bodyPr>
            <a:lstStyle/>
            <a:p>
              <a:r>
                <a:rPr lang="en-US" altLang="zh-CN" sz="2400">
                  <a:latin typeface="Arial" panose="020B0604020202020204" pitchFamily="34" charset="0"/>
                </a:rPr>
                <a:t>IBF</a:t>
              </a:r>
              <a:r>
                <a:rPr lang="en-US" altLang="zh-CN" sz="2400" baseline="-25000">
                  <a:latin typeface="Arial" panose="020B0604020202020204" pitchFamily="34" charset="0"/>
                </a:rPr>
                <a:t>B</a:t>
              </a:r>
              <a:endParaRPr lang="en-US" altLang="zh-CN" sz="2400">
                <a:latin typeface="Arial" panose="020B0604020202020204" pitchFamily="34" charset="0"/>
              </a:endParaRPr>
            </a:p>
          </p:txBody>
        </p:sp>
        <p:sp>
          <p:nvSpPr>
            <p:cNvPr id="32791" name="文本框 32790"/>
            <p:cNvSpPr txBox="1"/>
            <p:nvPr/>
          </p:nvSpPr>
          <p:spPr>
            <a:xfrm>
              <a:off x="1895" y="1631"/>
              <a:ext cx="646" cy="290"/>
            </a:xfrm>
            <a:prstGeom prst="rect">
              <a:avLst/>
            </a:prstGeom>
            <a:noFill/>
            <a:ln w="9525">
              <a:noFill/>
            </a:ln>
          </p:spPr>
          <p:txBody>
            <a:bodyPr wrap="none" anchor="ctr">
              <a:spAutoFit/>
            </a:bodyPr>
            <a:lstStyle/>
            <a:p>
              <a:r>
                <a:rPr lang="en-US" altLang="zh-CN" sz="2400">
                  <a:latin typeface="Arial" panose="020B0604020202020204" pitchFamily="34" charset="0"/>
                </a:rPr>
                <a:t>INTR</a:t>
              </a:r>
              <a:r>
                <a:rPr lang="en-US" altLang="zh-CN" sz="2400" baseline="-25000">
                  <a:latin typeface="Arial" panose="020B0604020202020204" pitchFamily="34" charset="0"/>
                </a:rPr>
                <a:t>B</a:t>
              </a:r>
              <a:endParaRPr lang="en-US" altLang="zh-CN" sz="2400">
                <a:latin typeface="Arial" panose="020B0604020202020204" pitchFamily="34" charset="0"/>
              </a:endParaRPr>
            </a:p>
          </p:txBody>
        </p:sp>
        <p:sp>
          <p:nvSpPr>
            <p:cNvPr id="32792" name="文本框 32791"/>
            <p:cNvSpPr txBox="1"/>
            <p:nvPr/>
          </p:nvSpPr>
          <p:spPr>
            <a:xfrm>
              <a:off x="1883" y="575"/>
              <a:ext cx="572" cy="290"/>
            </a:xfrm>
            <a:prstGeom prst="rect">
              <a:avLst/>
            </a:prstGeom>
            <a:noFill/>
            <a:ln w="9525">
              <a:noFill/>
            </a:ln>
          </p:spPr>
          <p:txBody>
            <a:bodyPr wrap="none" anchor="ctr">
              <a:spAutoFit/>
            </a:bodyPr>
            <a:lstStyle/>
            <a:p>
              <a:r>
                <a:rPr lang="en-US" altLang="zh-CN" sz="2400">
                  <a:latin typeface="Arial" panose="020B0604020202020204" pitchFamily="34" charset="0"/>
                </a:rPr>
                <a:t>STB</a:t>
              </a:r>
              <a:r>
                <a:rPr lang="en-US" altLang="zh-CN" sz="2400" baseline="-25000">
                  <a:latin typeface="Arial" panose="020B0604020202020204" pitchFamily="34" charset="0"/>
                </a:rPr>
                <a:t>B</a:t>
              </a:r>
              <a:endParaRPr lang="en-US" altLang="zh-CN" sz="2400">
                <a:latin typeface="Arial" panose="020B0604020202020204" pitchFamily="34" charset="0"/>
              </a:endParaRPr>
            </a:p>
          </p:txBody>
        </p:sp>
        <p:sp>
          <p:nvSpPr>
            <p:cNvPr id="32793" name="直接连接符 32792"/>
            <p:cNvSpPr/>
            <p:nvPr/>
          </p:nvSpPr>
          <p:spPr>
            <a:xfrm>
              <a:off x="1920" y="576"/>
              <a:ext cx="480" cy="0"/>
            </a:xfrm>
            <a:prstGeom prst="line">
              <a:avLst/>
            </a:prstGeom>
            <a:ln w="28575" cap="flat" cmpd="sng">
              <a:solidFill>
                <a:schemeClr val="tx1"/>
              </a:solidFill>
              <a:prstDash val="solid"/>
              <a:headEnd type="none" w="med" len="med"/>
              <a:tailEnd type="none" w="med" len="med"/>
            </a:ln>
          </p:spPr>
        </p:sp>
      </p:grpSp>
      <p:grpSp>
        <p:nvGrpSpPr>
          <p:cNvPr id="32795" name="组合 32794"/>
          <p:cNvGrpSpPr/>
          <p:nvPr/>
        </p:nvGrpSpPr>
        <p:grpSpPr>
          <a:xfrm>
            <a:off x="6619875" y="2852738"/>
            <a:ext cx="4033838" cy="3276600"/>
            <a:chOff x="0" y="0"/>
            <a:chExt cx="2541" cy="2064"/>
          </a:xfrm>
        </p:grpSpPr>
        <p:sp>
          <p:nvSpPr>
            <p:cNvPr id="32796" name="矩形 32795"/>
            <p:cNvSpPr/>
            <p:nvPr/>
          </p:nvSpPr>
          <p:spPr>
            <a:xfrm>
              <a:off x="0" y="0"/>
              <a:ext cx="1344" cy="2064"/>
            </a:xfrm>
            <a:prstGeom prst="rect">
              <a:avLst/>
            </a:prstGeom>
            <a:solidFill>
              <a:schemeClr val="bg1"/>
            </a:solidFill>
            <a:ln w="28575" cap="flat" cmpd="sng">
              <a:solidFill>
                <a:schemeClr val="hlink"/>
              </a:solidFill>
              <a:prstDash val="solid"/>
              <a:miter/>
              <a:headEnd type="none" w="med" len="med"/>
              <a:tailEnd type="none" w="med" len="med"/>
            </a:ln>
          </p:spPr>
          <p:txBody>
            <a:bodyPr/>
            <a:lstStyle/>
            <a:p>
              <a:endParaRPr lang="zh-CN" altLang="en-US"/>
            </a:p>
          </p:txBody>
        </p:sp>
        <p:sp>
          <p:nvSpPr>
            <p:cNvPr id="32797" name="矩形 32796"/>
            <p:cNvSpPr/>
            <p:nvPr/>
          </p:nvSpPr>
          <p:spPr>
            <a:xfrm>
              <a:off x="864" y="536"/>
              <a:ext cx="452" cy="290"/>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4</a:t>
              </a:r>
              <a:endParaRPr lang="zh-CN" altLang="en-US" sz="2400" dirty="0">
                <a:latin typeface="Arial" panose="020B0604020202020204" pitchFamily="34" charset="0"/>
              </a:endParaRPr>
            </a:p>
          </p:txBody>
        </p:sp>
        <p:sp>
          <p:nvSpPr>
            <p:cNvPr id="32798" name="矩形 32797"/>
            <p:cNvSpPr/>
            <p:nvPr/>
          </p:nvSpPr>
          <p:spPr>
            <a:xfrm>
              <a:off x="864" y="920"/>
              <a:ext cx="452" cy="290"/>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5</a:t>
              </a:r>
              <a:endParaRPr lang="zh-CN" altLang="en-US" sz="2400" dirty="0">
                <a:latin typeface="Arial" panose="020B0604020202020204" pitchFamily="34" charset="0"/>
              </a:endParaRPr>
            </a:p>
          </p:txBody>
        </p:sp>
        <p:sp>
          <p:nvSpPr>
            <p:cNvPr id="32799" name="矩形 32798"/>
            <p:cNvSpPr/>
            <p:nvPr/>
          </p:nvSpPr>
          <p:spPr>
            <a:xfrm>
              <a:off x="872" y="1640"/>
              <a:ext cx="452" cy="290"/>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3</a:t>
              </a:r>
              <a:endParaRPr lang="zh-CN" altLang="en-US" sz="2400" dirty="0">
                <a:latin typeface="Arial" panose="020B0604020202020204" pitchFamily="34" charset="0"/>
              </a:endParaRPr>
            </a:p>
          </p:txBody>
        </p:sp>
        <p:sp>
          <p:nvSpPr>
            <p:cNvPr id="32800" name="右箭头 32799"/>
            <p:cNvSpPr/>
            <p:nvPr/>
          </p:nvSpPr>
          <p:spPr>
            <a:xfrm flipH="1">
              <a:off x="1358" y="96"/>
              <a:ext cx="480" cy="336"/>
            </a:xfrm>
            <a:prstGeom prst="rightArrow">
              <a:avLst>
                <a:gd name="adj1" fmla="val 50000"/>
                <a:gd name="adj2" fmla="val 35714"/>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32801" name="文本框 32800"/>
            <p:cNvSpPr txBox="1"/>
            <p:nvPr/>
          </p:nvSpPr>
          <p:spPr>
            <a:xfrm>
              <a:off x="480" y="143"/>
              <a:ext cx="850" cy="290"/>
            </a:xfrm>
            <a:prstGeom prst="rect">
              <a:avLst/>
            </a:prstGeom>
            <a:noFill/>
            <a:ln w="9525">
              <a:noFill/>
            </a:ln>
          </p:spPr>
          <p:txBody>
            <a:bodyPr wrap="none" anchor="ctr">
              <a:spAutoFit/>
            </a:bodyPr>
            <a:lstStyle/>
            <a:p>
              <a:pPr>
                <a:spcBef>
                  <a:spcPct val="50000"/>
                </a:spcBef>
              </a:pPr>
              <a:r>
                <a:rPr lang="en-US" altLang="zh-CN" sz="2400">
                  <a:latin typeface="Arial" panose="020B0604020202020204" pitchFamily="34" charset="0"/>
                </a:rPr>
                <a:t>PA</a:t>
              </a:r>
              <a:r>
                <a:rPr lang="en-US" altLang="zh-CN" sz="2400" baseline="-25000">
                  <a:latin typeface="Arial" panose="020B0604020202020204" pitchFamily="34" charset="0"/>
                </a:rPr>
                <a:t>7</a:t>
              </a:r>
              <a:r>
                <a:rPr lang="en-US" altLang="zh-CN" sz="2400">
                  <a:latin typeface="Arial" panose="020B0604020202020204" pitchFamily="34" charset="0"/>
                </a:rPr>
                <a:t>~PA</a:t>
              </a:r>
              <a:r>
                <a:rPr lang="en-US" altLang="zh-CN" sz="2400" baseline="-25000">
                  <a:latin typeface="Arial" panose="020B0604020202020204" pitchFamily="34" charset="0"/>
                </a:rPr>
                <a:t>0</a:t>
              </a:r>
              <a:endParaRPr lang="en-US" altLang="zh-CN" sz="2400">
                <a:latin typeface="Arial" panose="020B0604020202020204" pitchFamily="34" charset="0"/>
              </a:endParaRPr>
            </a:p>
          </p:txBody>
        </p:sp>
        <p:sp>
          <p:nvSpPr>
            <p:cNvPr id="32802" name="流程图: 延期 32801"/>
            <p:cNvSpPr/>
            <p:nvPr/>
          </p:nvSpPr>
          <p:spPr>
            <a:xfrm rot="5400000">
              <a:off x="240" y="1248"/>
              <a:ext cx="384" cy="384"/>
            </a:xfrm>
            <a:prstGeom prst="flowChartDelay">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32803" name="直接连接符 32802"/>
            <p:cNvSpPr/>
            <p:nvPr/>
          </p:nvSpPr>
          <p:spPr>
            <a:xfrm>
              <a:off x="432" y="1632"/>
              <a:ext cx="0" cy="144"/>
            </a:xfrm>
            <a:prstGeom prst="line">
              <a:avLst/>
            </a:prstGeom>
            <a:ln w="28575" cap="flat" cmpd="sng">
              <a:solidFill>
                <a:srgbClr val="FF9933"/>
              </a:solidFill>
              <a:prstDash val="solid"/>
              <a:headEnd type="none" w="med" len="med"/>
              <a:tailEnd type="none" w="med" len="med"/>
            </a:ln>
          </p:spPr>
        </p:sp>
        <p:sp>
          <p:nvSpPr>
            <p:cNvPr id="32804" name="直接连接符 32803"/>
            <p:cNvSpPr/>
            <p:nvPr/>
          </p:nvSpPr>
          <p:spPr>
            <a:xfrm flipH="1">
              <a:off x="432" y="1776"/>
              <a:ext cx="432" cy="0"/>
            </a:xfrm>
            <a:prstGeom prst="line">
              <a:avLst/>
            </a:prstGeom>
            <a:ln w="28575" cap="flat" cmpd="sng">
              <a:solidFill>
                <a:schemeClr val="hlink"/>
              </a:solidFill>
              <a:prstDash val="solid"/>
              <a:headEnd type="none" w="med" len="med"/>
              <a:tailEnd type="none" w="med" len="med"/>
            </a:ln>
          </p:spPr>
        </p:sp>
        <p:sp>
          <p:nvSpPr>
            <p:cNvPr id="32805" name="矩形 32804"/>
            <p:cNvSpPr/>
            <p:nvPr/>
          </p:nvSpPr>
          <p:spPr>
            <a:xfrm>
              <a:off x="96" y="528"/>
              <a:ext cx="528" cy="336"/>
            </a:xfrm>
            <a:prstGeom prst="rect">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32806" name="文本框 32805"/>
            <p:cNvSpPr txBox="1"/>
            <p:nvPr/>
          </p:nvSpPr>
          <p:spPr>
            <a:xfrm>
              <a:off x="96" y="575"/>
              <a:ext cx="549" cy="251"/>
            </a:xfrm>
            <a:prstGeom prst="rect">
              <a:avLst/>
            </a:prstGeom>
            <a:noFill/>
            <a:ln w="9525">
              <a:noFill/>
            </a:ln>
          </p:spPr>
          <p:txBody>
            <a:bodyPr wrap="none" anchor="ctr">
              <a:spAutoFit/>
            </a:bodyPr>
            <a:lstStyle/>
            <a:p>
              <a:r>
                <a:rPr lang="en-US" altLang="zh-CN" sz="2000">
                  <a:latin typeface="Arial" panose="020B0604020202020204" pitchFamily="34" charset="0"/>
                </a:rPr>
                <a:t>INTE</a:t>
              </a:r>
              <a:r>
                <a:rPr lang="en-US" altLang="zh-CN" sz="2000" baseline="-25000">
                  <a:latin typeface="Arial" panose="020B0604020202020204" pitchFamily="34" charset="0"/>
                </a:rPr>
                <a:t>A</a:t>
              </a:r>
              <a:endParaRPr lang="en-US" altLang="zh-CN" sz="2000">
                <a:latin typeface="Arial" panose="020B0604020202020204" pitchFamily="34" charset="0"/>
              </a:endParaRPr>
            </a:p>
          </p:txBody>
        </p:sp>
        <p:sp>
          <p:nvSpPr>
            <p:cNvPr id="32807" name="直接连接符 32806"/>
            <p:cNvSpPr/>
            <p:nvPr/>
          </p:nvSpPr>
          <p:spPr>
            <a:xfrm>
              <a:off x="336" y="864"/>
              <a:ext cx="0" cy="384"/>
            </a:xfrm>
            <a:prstGeom prst="line">
              <a:avLst/>
            </a:prstGeom>
            <a:ln w="28575" cap="flat" cmpd="sng">
              <a:solidFill>
                <a:schemeClr val="hlink"/>
              </a:solidFill>
              <a:prstDash val="solid"/>
              <a:headEnd type="none" w="med" len="med"/>
              <a:tailEnd type="none" w="med" len="med"/>
            </a:ln>
          </p:spPr>
        </p:sp>
        <p:sp>
          <p:nvSpPr>
            <p:cNvPr id="32808" name="直接连接符 32807"/>
            <p:cNvSpPr/>
            <p:nvPr/>
          </p:nvSpPr>
          <p:spPr>
            <a:xfrm>
              <a:off x="528" y="1056"/>
              <a:ext cx="336" cy="0"/>
            </a:xfrm>
            <a:prstGeom prst="line">
              <a:avLst/>
            </a:prstGeom>
            <a:ln w="28575" cap="flat" cmpd="sng">
              <a:solidFill>
                <a:schemeClr val="hlink"/>
              </a:solidFill>
              <a:prstDash val="solid"/>
              <a:headEnd type="none" w="med" len="med"/>
              <a:tailEnd type="none" w="med" len="med"/>
            </a:ln>
          </p:spPr>
        </p:sp>
        <p:sp>
          <p:nvSpPr>
            <p:cNvPr id="32809" name="直接连接符 32808"/>
            <p:cNvSpPr/>
            <p:nvPr/>
          </p:nvSpPr>
          <p:spPr>
            <a:xfrm>
              <a:off x="528" y="1056"/>
              <a:ext cx="0" cy="192"/>
            </a:xfrm>
            <a:prstGeom prst="line">
              <a:avLst/>
            </a:prstGeom>
            <a:ln w="28575" cap="flat" cmpd="sng">
              <a:solidFill>
                <a:schemeClr val="hlink"/>
              </a:solidFill>
              <a:prstDash val="solid"/>
              <a:headEnd type="none" w="med" len="med"/>
              <a:tailEnd type="none" w="med" len="med"/>
            </a:ln>
          </p:spPr>
        </p:sp>
        <p:sp>
          <p:nvSpPr>
            <p:cNvPr id="32810" name="直接连接符 32809"/>
            <p:cNvSpPr/>
            <p:nvPr/>
          </p:nvSpPr>
          <p:spPr>
            <a:xfrm>
              <a:off x="1344" y="1776"/>
              <a:ext cx="480" cy="0"/>
            </a:xfrm>
            <a:prstGeom prst="line">
              <a:avLst/>
            </a:prstGeom>
            <a:ln w="38100" cap="flat" cmpd="sng">
              <a:solidFill>
                <a:schemeClr val="hlink"/>
              </a:solidFill>
              <a:prstDash val="solid"/>
              <a:headEnd type="none" w="med" len="med"/>
              <a:tailEnd type="triangle" w="med" len="med"/>
            </a:ln>
          </p:spPr>
        </p:sp>
        <p:sp>
          <p:nvSpPr>
            <p:cNvPr id="32811" name="直接连接符 32810"/>
            <p:cNvSpPr/>
            <p:nvPr/>
          </p:nvSpPr>
          <p:spPr>
            <a:xfrm>
              <a:off x="1344" y="1104"/>
              <a:ext cx="480" cy="0"/>
            </a:xfrm>
            <a:prstGeom prst="line">
              <a:avLst/>
            </a:prstGeom>
            <a:ln w="38100" cap="flat" cmpd="sng">
              <a:solidFill>
                <a:schemeClr val="hlink"/>
              </a:solidFill>
              <a:prstDash val="solid"/>
              <a:headEnd type="none" w="med" len="med"/>
              <a:tailEnd type="triangle" w="med" len="med"/>
            </a:ln>
          </p:spPr>
        </p:sp>
        <p:sp>
          <p:nvSpPr>
            <p:cNvPr id="32812" name="直接连接符 32811"/>
            <p:cNvSpPr/>
            <p:nvPr/>
          </p:nvSpPr>
          <p:spPr>
            <a:xfrm flipH="1">
              <a:off x="1344" y="720"/>
              <a:ext cx="480" cy="0"/>
            </a:xfrm>
            <a:prstGeom prst="line">
              <a:avLst/>
            </a:prstGeom>
            <a:ln w="38100" cap="flat" cmpd="sng">
              <a:solidFill>
                <a:schemeClr val="hlink"/>
              </a:solidFill>
              <a:prstDash val="solid"/>
              <a:headEnd type="none" w="med" len="med"/>
              <a:tailEnd type="triangle" w="med" len="med"/>
            </a:ln>
          </p:spPr>
        </p:sp>
        <p:sp>
          <p:nvSpPr>
            <p:cNvPr id="32813" name="文本框 32812"/>
            <p:cNvSpPr txBox="1"/>
            <p:nvPr/>
          </p:nvSpPr>
          <p:spPr>
            <a:xfrm>
              <a:off x="1920" y="959"/>
              <a:ext cx="497" cy="290"/>
            </a:xfrm>
            <a:prstGeom prst="rect">
              <a:avLst/>
            </a:prstGeom>
            <a:noFill/>
            <a:ln w="9525">
              <a:noFill/>
            </a:ln>
          </p:spPr>
          <p:txBody>
            <a:bodyPr wrap="none" anchor="ctr">
              <a:spAutoFit/>
            </a:bodyPr>
            <a:lstStyle/>
            <a:p>
              <a:r>
                <a:rPr lang="en-US" altLang="zh-CN" sz="2400">
                  <a:latin typeface="Arial" panose="020B0604020202020204" pitchFamily="34" charset="0"/>
                </a:rPr>
                <a:t>IBF</a:t>
              </a:r>
              <a:r>
                <a:rPr lang="en-US" altLang="zh-CN" sz="2400" baseline="-25000">
                  <a:latin typeface="Arial" panose="020B0604020202020204" pitchFamily="34" charset="0"/>
                </a:rPr>
                <a:t>A</a:t>
              </a:r>
              <a:endParaRPr lang="en-US" altLang="zh-CN" sz="2400">
                <a:latin typeface="Arial" panose="020B0604020202020204" pitchFamily="34" charset="0"/>
              </a:endParaRPr>
            </a:p>
          </p:txBody>
        </p:sp>
        <p:sp>
          <p:nvSpPr>
            <p:cNvPr id="32814" name="文本框 32813"/>
            <p:cNvSpPr txBox="1"/>
            <p:nvPr/>
          </p:nvSpPr>
          <p:spPr>
            <a:xfrm>
              <a:off x="1895" y="1631"/>
              <a:ext cx="646" cy="290"/>
            </a:xfrm>
            <a:prstGeom prst="rect">
              <a:avLst/>
            </a:prstGeom>
            <a:noFill/>
            <a:ln w="9525">
              <a:noFill/>
            </a:ln>
          </p:spPr>
          <p:txBody>
            <a:bodyPr wrap="none" anchor="ctr">
              <a:spAutoFit/>
            </a:bodyPr>
            <a:lstStyle/>
            <a:p>
              <a:r>
                <a:rPr lang="en-US" altLang="zh-CN" sz="2400">
                  <a:latin typeface="Arial" panose="020B0604020202020204" pitchFamily="34" charset="0"/>
                </a:rPr>
                <a:t>INTR</a:t>
              </a:r>
              <a:r>
                <a:rPr lang="en-US" altLang="zh-CN" sz="2400" baseline="-25000">
                  <a:latin typeface="Arial" panose="020B0604020202020204" pitchFamily="34" charset="0"/>
                </a:rPr>
                <a:t>A</a:t>
              </a:r>
              <a:endParaRPr lang="en-US" altLang="zh-CN" sz="2400">
                <a:latin typeface="Arial" panose="020B0604020202020204" pitchFamily="34" charset="0"/>
              </a:endParaRPr>
            </a:p>
          </p:txBody>
        </p:sp>
        <p:sp>
          <p:nvSpPr>
            <p:cNvPr id="32815" name="文本框 32814"/>
            <p:cNvSpPr txBox="1"/>
            <p:nvPr/>
          </p:nvSpPr>
          <p:spPr>
            <a:xfrm>
              <a:off x="1883" y="575"/>
              <a:ext cx="572" cy="290"/>
            </a:xfrm>
            <a:prstGeom prst="rect">
              <a:avLst/>
            </a:prstGeom>
            <a:noFill/>
            <a:ln w="9525">
              <a:noFill/>
            </a:ln>
          </p:spPr>
          <p:txBody>
            <a:bodyPr wrap="none" anchor="ctr">
              <a:spAutoFit/>
            </a:bodyPr>
            <a:lstStyle/>
            <a:p>
              <a:r>
                <a:rPr lang="en-US" altLang="zh-CN" sz="2400">
                  <a:latin typeface="Arial" panose="020B0604020202020204" pitchFamily="34" charset="0"/>
                </a:rPr>
                <a:t>STB</a:t>
              </a:r>
              <a:r>
                <a:rPr lang="en-US" altLang="zh-CN" sz="2400" baseline="-25000">
                  <a:latin typeface="Arial" panose="020B0604020202020204" pitchFamily="34" charset="0"/>
                </a:rPr>
                <a:t>A</a:t>
              </a:r>
              <a:endParaRPr lang="en-US" altLang="zh-CN" sz="2400">
                <a:latin typeface="Arial" panose="020B0604020202020204" pitchFamily="34" charset="0"/>
              </a:endParaRPr>
            </a:p>
          </p:txBody>
        </p:sp>
        <p:sp>
          <p:nvSpPr>
            <p:cNvPr id="32816" name="直接连接符 32815"/>
            <p:cNvSpPr/>
            <p:nvPr/>
          </p:nvSpPr>
          <p:spPr>
            <a:xfrm>
              <a:off x="1920" y="576"/>
              <a:ext cx="480" cy="0"/>
            </a:xfrm>
            <a:prstGeom prst="line">
              <a:avLst/>
            </a:prstGeom>
            <a:ln w="28575" cap="flat" cmpd="sng">
              <a:solidFill>
                <a:schemeClr val="tx1"/>
              </a:solidFill>
              <a:prstDash val="solid"/>
              <a:headEnd type="none" w="med" len="med"/>
              <a:tailEnd type="none" w="med" len="med"/>
            </a:ln>
          </p:spPr>
        </p:sp>
      </p:grpSp>
      <p:sp>
        <p:nvSpPr>
          <p:cNvPr id="48" name="TextBox 47"/>
          <p:cNvSpPr txBox="1"/>
          <p:nvPr/>
        </p:nvSpPr>
        <p:spPr>
          <a:xfrm>
            <a:off x="2273152" y="2123564"/>
            <a:ext cx="1086544" cy="369332"/>
          </a:xfrm>
          <a:prstGeom prst="rect">
            <a:avLst/>
          </a:prstGeom>
          <a:noFill/>
        </p:spPr>
        <p:txBody>
          <a:bodyPr wrap="square" rtlCol="0">
            <a:spAutoFit/>
          </a:bodyPr>
          <a:lstStyle/>
          <a:p>
            <a:r>
              <a:rPr lang="en-US" altLang="zh-CN" b="1" dirty="0" smtClean="0">
                <a:solidFill>
                  <a:srgbClr val="FF0000"/>
                </a:solidFill>
                <a:latin typeface="微软雅黑" pitchFamily="34" charset="-122"/>
                <a:ea typeface="微软雅黑" pitchFamily="34" charset="-122"/>
              </a:rPr>
              <a:t>(PC2)</a:t>
            </a:r>
            <a:endParaRPr lang="zh-CN" altLang="en-US" b="1" dirty="0">
              <a:solidFill>
                <a:srgbClr val="FF0000"/>
              </a:solidFill>
              <a:latin typeface="微软雅黑" pitchFamily="34" charset="-122"/>
              <a:ea typeface="微软雅黑" pitchFamily="34" charset="-122"/>
            </a:endParaRPr>
          </a:p>
        </p:txBody>
      </p:sp>
      <p:sp>
        <p:nvSpPr>
          <p:cNvPr id="49" name="TextBox 48"/>
          <p:cNvSpPr txBox="1"/>
          <p:nvPr/>
        </p:nvSpPr>
        <p:spPr>
          <a:xfrm>
            <a:off x="6737648" y="3419708"/>
            <a:ext cx="1086544" cy="369332"/>
          </a:xfrm>
          <a:prstGeom prst="rect">
            <a:avLst/>
          </a:prstGeom>
          <a:noFill/>
        </p:spPr>
        <p:txBody>
          <a:bodyPr wrap="square" rtlCol="0">
            <a:spAutoFit/>
          </a:bodyPr>
          <a:lstStyle/>
          <a:p>
            <a:r>
              <a:rPr lang="en-US" altLang="zh-CN" b="1" dirty="0" smtClean="0">
                <a:solidFill>
                  <a:srgbClr val="FF0000"/>
                </a:solidFill>
                <a:latin typeface="微软雅黑" pitchFamily="34" charset="-122"/>
                <a:ea typeface="微软雅黑" pitchFamily="34" charset="-122"/>
              </a:rPr>
              <a:t>(PC4)</a:t>
            </a:r>
            <a:endParaRPr lang="zh-CN" altLang="en-US" b="1" dirty="0">
              <a:solidFill>
                <a:srgbClr val="FF0000"/>
              </a:solidFill>
              <a:latin typeface="微软雅黑" pitchFamily="34" charset="-122"/>
              <a:ea typeface="微软雅黑"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2795"/>
                                        </p:tgtEl>
                                        <p:attrNameLst>
                                          <p:attrName>style.visibility</p:attrName>
                                        </p:attrNameLst>
                                      </p:cBhvr>
                                      <p:to>
                                        <p:strVal val="visible"/>
                                      </p:to>
                                    </p:set>
                                    <p:anim calcmode="lin" valueType="num">
                                      <p:cBhvr additive="base">
                                        <p:cTn id="7" dur="500" fill="hold"/>
                                        <p:tgtEl>
                                          <p:spTgt spid="32795"/>
                                        </p:tgtEl>
                                        <p:attrNameLst>
                                          <p:attrName>ppt_x</p:attrName>
                                        </p:attrNameLst>
                                      </p:cBhvr>
                                      <p:tavLst>
                                        <p:tav tm="0">
                                          <p:val>
                                            <p:strVal val="1+#ppt_w/2"/>
                                          </p:val>
                                        </p:tav>
                                        <p:tav tm="100000">
                                          <p:val>
                                            <p:strVal val="#ppt_x"/>
                                          </p:val>
                                        </p:tav>
                                      </p:tavLst>
                                    </p:anim>
                                    <p:anim calcmode="lin" valueType="num">
                                      <p:cBhvr additive="base">
                                        <p:cTn id="8" dur="500" fill="hold"/>
                                        <p:tgtEl>
                                          <p:spTgt spid="327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1750" name="图片 31749"/>
          <p:cNvPicPr>
            <a:picLocks noChangeAspect="1"/>
          </p:cNvPicPr>
          <p:nvPr/>
        </p:nvPicPr>
        <p:blipFill>
          <a:blip r:embed="rId3"/>
          <a:stretch>
            <a:fillRect/>
          </a:stretch>
        </p:blipFill>
        <p:spPr>
          <a:xfrm>
            <a:off x="2109788" y="859532"/>
            <a:ext cx="8572500" cy="2857500"/>
          </a:xfrm>
          <a:prstGeom prst="rect">
            <a:avLst/>
          </a:prstGeom>
          <a:noFill/>
          <a:ln w="9525">
            <a:noFill/>
          </a:ln>
        </p:spPr>
      </p:pic>
      <p:sp>
        <p:nvSpPr>
          <p:cNvPr id="31751" name="文本框 31750"/>
          <p:cNvSpPr txBox="1"/>
          <p:nvPr/>
        </p:nvSpPr>
        <p:spPr>
          <a:xfrm>
            <a:off x="191344" y="3717032"/>
            <a:ext cx="12000656" cy="2970044"/>
          </a:xfrm>
          <a:prstGeom prst="rect">
            <a:avLst/>
          </a:prstGeom>
          <a:solidFill>
            <a:schemeClr val="accent1">
              <a:lumMod val="20000"/>
              <a:lumOff val="80000"/>
            </a:schemeClr>
          </a:solidFill>
          <a:ln w="9525">
            <a:noFill/>
          </a:ln>
        </p:spPr>
        <p:txBody>
          <a:bodyPr wrap="square">
            <a:spAutoFit/>
          </a:bodyPr>
          <a:lstStyle/>
          <a:p>
            <a:pPr algn="just">
              <a:spcBef>
                <a:spcPct val="50000"/>
              </a:spcBef>
            </a:pPr>
            <a:r>
              <a:rPr lang="en-US" altLang="zh-CN" sz="2200" b="1" dirty="0">
                <a:latin typeface="Times New Roman" panose="02020603050405020304" pitchFamily="18" charset="0"/>
              </a:rPr>
              <a:t>1</a:t>
            </a:r>
            <a:r>
              <a:rPr lang="zh-CN" altLang="en-US" sz="2200" b="1" dirty="0">
                <a:latin typeface="Times New Roman" panose="02020603050405020304" pitchFamily="18" charset="0"/>
              </a:rPr>
              <a:t>）数据输入时外设为主动地位，当外设数据淮备好后，首先把数据输入到</a:t>
            </a:r>
            <a:r>
              <a:rPr lang="en-US" altLang="zh-CN" sz="2200" b="1" dirty="0">
                <a:latin typeface="Times New Roman" panose="02020603050405020304" pitchFamily="18" charset="0"/>
              </a:rPr>
              <a:t>8255A</a:t>
            </a:r>
            <a:r>
              <a:rPr lang="zh-CN" altLang="en-US" sz="2200" b="1" dirty="0">
                <a:latin typeface="Times New Roman" panose="02020603050405020304" pitchFamily="18" charset="0"/>
              </a:rPr>
              <a:t>的端口寄存器中，然后发出</a:t>
            </a:r>
            <a:r>
              <a:rPr lang="en-US" altLang="zh-CN" sz="2200" b="1" u="sng" dirty="0">
                <a:solidFill>
                  <a:srgbClr val="FF0000"/>
                </a:solidFill>
                <a:latin typeface="Times New Roman" panose="02020603050405020304" pitchFamily="18" charset="0"/>
              </a:rPr>
              <a:t>STB*</a:t>
            </a:r>
            <a:r>
              <a:rPr lang="zh-CN" altLang="en-US" sz="2200" b="1" dirty="0" smtClean="0">
                <a:latin typeface="Times New Roman" panose="02020603050405020304" pitchFamily="18" charset="0"/>
              </a:rPr>
              <a:t>信号低电平。</a:t>
            </a:r>
            <a:endParaRPr lang="zh-CN" altLang="en-US" sz="2200" b="1" dirty="0">
              <a:latin typeface="Times New Roman" panose="02020603050405020304" pitchFamily="18" charset="0"/>
            </a:endParaRPr>
          </a:p>
          <a:p>
            <a:pPr algn="just">
              <a:spcBef>
                <a:spcPct val="50000"/>
              </a:spcBef>
            </a:pPr>
            <a:r>
              <a:rPr lang="en-US" altLang="zh-CN" sz="2200" b="1" dirty="0">
                <a:latin typeface="Arial" panose="020B0604020202020204" pitchFamily="34" charset="0"/>
              </a:rPr>
              <a:t>2</a:t>
            </a:r>
            <a:r>
              <a:rPr lang="zh-CN" altLang="en-US" sz="2200" b="1" dirty="0">
                <a:latin typeface="Arial" panose="020B0604020202020204" pitchFamily="34" charset="0"/>
              </a:rPr>
              <a:t>）</a:t>
            </a:r>
            <a:r>
              <a:rPr lang="en-US" altLang="zh-CN" sz="2200" b="1" dirty="0">
                <a:latin typeface="Arial" panose="020B0604020202020204" pitchFamily="34" charset="0"/>
              </a:rPr>
              <a:t>8255</a:t>
            </a:r>
            <a:r>
              <a:rPr lang="zh-CN" altLang="en-US" sz="2200" b="1" dirty="0">
                <a:latin typeface="Arial" panose="020B0604020202020204" pitchFamily="34" charset="0"/>
              </a:rPr>
              <a:t>在</a:t>
            </a:r>
            <a:r>
              <a:rPr lang="en-US" altLang="zh-CN" sz="2200" b="1" dirty="0">
                <a:latin typeface="Arial" panose="020B0604020202020204" pitchFamily="34" charset="0"/>
              </a:rPr>
              <a:t>STB</a:t>
            </a:r>
            <a:r>
              <a:rPr lang="zh-CN" altLang="en-US" sz="2200" b="1" dirty="0">
                <a:latin typeface="Arial" panose="020B0604020202020204" pitchFamily="34" charset="0"/>
              </a:rPr>
              <a:t>的下降沿把数据锁存，同时触发</a:t>
            </a:r>
            <a:r>
              <a:rPr lang="en-US" altLang="zh-CN" sz="2200" b="1" dirty="0">
                <a:solidFill>
                  <a:srgbClr val="FF0000"/>
                </a:solidFill>
                <a:latin typeface="Arial" panose="020B0604020202020204" pitchFamily="34" charset="0"/>
              </a:rPr>
              <a:t>IBF</a:t>
            </a:r>
            <a:r>
              <a:rPr lang="zh-CN" altLang="en-US" sz="2200" b="1" dirty="0">
                <a:solidFill>
                  <a:srgbClr val="FF0000"/>
                </a:solidFill>
                <a:latin typeface="Arial" panose="020B0604020202020204" pitchFamily="34" charset="0"/>
              </a:rPr>
              <a:t>＝</a:t>
            </a:r>
            <a:r>
              <a:rPr lang="en-US" altLang="zh-CN" sz="2200" b="1" dirty="0">
                <a:solidFill>
                  <a:srgbClr val="FF0000"/>
                </a:solidFill>
                <a:latin typeface="Arial" panose="020B0604020202020204" pitchFamily="34" charset="0"/>
              </a:rPr>
              <a:t>1</a:t>
            </a:r>
            <a:r>
              <a:rPr lang="zh-CN" altLang="en-US" sz="2200" b="1" dirty="0">
                <a:latin typeface="Arial" panose="020B0604020202020204" pitchFamily="34" charset="0"/>
              </a:rPr>
              <a:t>，表示输入缓冲器满，禁止数据再输入。</a:t>
            </a:r>
          </a:p>
          <a:p>
            <a:pPr algn="just">
              <a:spcBef>
                <a:spcPct val="50000"/>
              </a:spcBef>
            </a:pPr>
            <a:r>
              <a:rPr lang="en-US" altLang="zh-CN" sz="2200" b="1" dirty="0">
                <a:latin typeface="Arial" panose="020B0604020202020204" pitchFamily="34" charset="0"/>
              </a:rPr>
              <a:t>3</a:t>
            </a:r>
            <a:r>
              <a:rPr lang="zh-CN" altLang="en-US" sz="2200" b="1" dirty="0">
                <a:latin typeface="Arial" panose="020B0604020202020204" pitchFamily="34" charset="0"/>
              </a:rPr>
              <a:t>）在</a:t>
            </a:r>
            <a:r>
              <a:rPr lang="en-US" altLang="zh-CN" sz="2200" b="1" dirty="0">
                <a:latin typeface="Arial" panose="020B0604020202020204" pitchFamily="34" charset="0"/>
              </a:rPr>
              <a:t>STB</a:t>
            </a:r>
            <a:r>
              <a:rPr lang="zh-CN" altLang="en-US" sz="2200" b="1" dirty="0">
                <a:latin typeface="Arial" panose="020B0604020202020204" pitchFamily="34" charset="0"/>
              </a:rPr>
              <a:t>上升沿后</a:t>
            </a:r>
            <a:r>
              <a:rPr lang="zh-CN" altLang="en-US" sz="2200" b="1" dirty="0" smtClean="0">
                <a:latin typeface="Arial" panose="020B0604020202020204" pitchFamily="34" charset="0"/>
              </a:rPr>
              <a:t>，产生</a:t>
            </a:r>
            <a:r>
              <a:rPr lang="zh-CN" altLang="en-US" sz="2200" b="1" dirty="0">
                <a:latin typeface="Arial" panose="020B0604020202020204" pitchFamily="34" charset="0"/>
              </a:rPr>
              <a:t>中断请求（若</a:t>
            </a:r>
            <a:r>
              <a:rPr lang="en-US" altLang="zh-CN" sz="2200" b="1" dirty="0">
                <a:solidFill>
                  <a:srgbClr val="FF0000"/>
                </a:solidFill>
                <a:latin typeface="Arial" panose="020B0604020202020204" pitchFamily="34" charset="0"/>
              </a:rPr>
              <a:t>INTE=1</a:t>
            </a:r>
            <a:r>
              <a:rPr lang="zh-CN" altLang="en-US" sz="2200" b="1" dirty="0">
                <a:latin typeface="Arial" panose="020B0604020202020204" pitchFamily="34" charset="0"/>
              </a:rPr>
              <a:t>），请求</a:t>
            </a:r>
            <a:r>
              <a:rPr lang="en-US" altLang="zh-CN" sz="2200" b="1" dirty="0">
                <a:latin typeface="Arial" panose="020B0604020202020204" pitchFamily="34" charset="0"/>
              </a:rPr>
              <a:t>CPU</a:t>
            </a:r>
            <a:r>
              <a:rPr lang="zh-CN" altLang="en-US" sz="2200" b="1" dirty="0">
                <a:latin typeface="Arial" panose="020B0604020202020204" pitchFamily="34" charset="0"/>
              </a:rPr>
              <a:t>读取输入的数据：若采用查询方式可查询</a:t>
            </a:r>
            <a:r>
              <a:rPr lang="en-US" altLang="zh-CN" sz="2200" b="1" dirty="0">
                <a:latin typeface="Arial" panose="020B0604020202020204" pitchFamily="34" charset="0"/>
              </a:rPr>
              <a:t>IBF</a:t>
            </a:r>
            <a:r>
              <a:rPr lang="zh-CN" altLang="en-US" sz="2200" b="1" dirty="0">
                <a:latin typeface="Arial" panose="020B0604020202020204" pitchFamily="34" charset="0"/>
              </a:rPr>
              <a:t>来判断接口中有无数据。 </a:t>
            </a:r>
          </a:p>
          <a:p>
            <a:pPr algn="just">
              <a:spcBef>
                <a:spcPct val="50000"/>
              </a:spcBef>
            </a:pPr>
            <a:r>
              <a:rPr lang="en-US" altLang="zh-CN" sz="2200" b="1" dirty="0">
                <a:latin typeface="Arial" panose="020B0604020202020204" pitchFamily="34" charset="0"/>
              </a:rPr>
              <a:t>4</a:t>
            </a:r>
            <a:r>
              <a:rPr lang="zh-CN" altLang="en-US" sz="2200" b="1" dirty="0">
                <a:latin typeface="Arial" panose="020B0604020202020204" pitchFamily="34" charset="0"/>
              </a:rPr>
              <a:t>）</a:t>
            </a:r>
            <a:r>
              <a:rPr lang="en-US" altLang="zh-CN" sz="2200" b="1" dirty="0">
                <a:latin typeface="Arial" panose="020B0604020202020204" pitchFamily="34" charset="0"/>
              </a:rPr>
              <a:t>CPU</a:t>
            </a:r>
            <a:r>
              <a:rPr lang="zh-CN" altLang="en-US" sz="2200" b="1" dirty="0">
                <a:latin typeface="Arial" panose="020B0604020202020204" pitchFamily="34" charset="0"/>
              </a:rPr>
              <a:t>读取接口时，</a:t>
            </a:r>
            <a:r>
              <a:rPr lang="en-US" altLang="zh-CN" sz="2200" b="1" u="sng" dirty="0">
                <a:effectLst>
                  <a:outerShdw blurRad="38100" dist="38100" dir="2700000">
                    <a:srgbClr val="FFFFFF"/>
                  </a:outerShdw>
                </a:effectLst>
                <a:latin typeface="Arial" panose="020B0604020202020204" pitchFamily="34" charset="0"/>
              </a:rPr>
              <a:t>RD</a:t>
            </a:r>
            <a:r>
              <a:rPr lang="zh-CN" altLang="en-US" sz="2200" b="1" dirty="0">
                <a:latin typeface="Arial" panose="020B0604020202020204" pitchFamily="34" charset="0"/>
              </a:rPr>
              <a:t>的下降沿使</a:t>
            </a:r>
            <a:r>
              <a:rPr lang="en-US" altLang="zh-CN" sz="2200" b="1" dirty="0">
                <a:latin typeface="Arial" panose="020B0604020202020204" pitchFamily="34" charset="0"/>
              </a:rPr>
              <a:t>INTR</a:t>
            </a:r>
            <a:r>
              <a:rPr lang="zh-CN" altLang="en-US" sz="2200" b="1" dirty="0">
                <a:latin typeface="Arial" panose="020B0604020202020204" pitchFamily="34" charset="0"/>
              </a:rPr>
              <a:t>复位，撤销中断请求，</a:t>
            </a:r>
            <a:r>
              <a:rPr lang="en-US" altLang="zh-CN" sz="2200" b="1" u="sng" dirty="0">
                <a:effectLst>
                  <a:outerShdw blurRad="38100" dist="38100" dir="2700000">
                    <a:srgbClr val="FFFFFF"/>
                  </a:outerShdw>
                </a:effectLst>
                <a:latin typeface="Arial" panose="020B0604020202020204" pitchFamily="34" charset="0"/>
              </a:rPr>
              <a:t>RD</a:t>
            </a:r>
            <a:r>
              <a:rPr lang="zh-CN" altLang="en-US" sz="2200" b="1" dirty="0">
                <a:latin typeface="Arial" panose="020B0604020202020204" pitchFamily="34" charset="0"/>
              </a:rPr>
              <a:t>的上升沿使</a:t>
            </a:r>
            <a:r>
              <a:rPr lang="en-US" altLang="zh-CN" sz="2200" b="1" dirty="0">
                <a:latin typeface="Arial" panose="020B0604020202020204" pitchFamily="34" charset="0"/>
              </a:rPr>
              <a:t>IBF=0</a:t>
            </a:r>
            <a:r>
              <a:rPr lang="zh-CN" altLang="en-US" sz="2200" b="1" dirty="0">
                <a:latin typeface="Arial" panose="020B0604020202020204" pitchFamily="34" charset="0"/>
              </a:rPr>
              <a:t>，表示输入缓冲器空，可重新输入下一个数据。 </a:t>
            </a:r>
          </a:p>
        </p:txBody>
      </p:sp>
      <p:sp>
        <p:nvSpPr>
          <p:cNvPr id="31752" name="直接连接符 31751"/>
          <p:cNvSpPr/>
          <p:nvPr/>
        </p:nvSpPr>
        <p:spPr>
          <a:xfrm flipH="1">
            <a:off x="2529880" y="980728"/>
            <a:ext cx="685800" cy="0"/>
          </a:xfrm>
          <a:prstGeom prst="line">
            <a:avLst/>
          </a:prstGeom>
          <a:ln w="38100" cap="flat" cmpd="sng">
            <a:solidFill>
              <a:srgbClr val="FF0000"/>
            </a:solidFill>
            <a:prstDash val="solid"/>
            <a:headEnd type="none" w="med" len="med"/>
            <a:tailEnd type="triangle" w="med" len="med"/>
          </a:ln>
        </p:spPr>
      </p:sp>
      <p:sp>
        <p:nvSpPr>
          <p:cNvPr id="31753" name="直接连接符 31752"/>
          <p:cNvSpPr/>
          <p:nvPr/>
        </p:nvSpPr>
        <p:spPr>
          <a:xfrm>
            <a:off x="2585443" y="1725266"/>
            <a:ext cx="533400" cy="0"/>
          </a:xfrm>
          <a:prstGeom prst="line">
            <a:avLst/>
          </a:prstGeom>
          <a:ln w="38100" cap="flat" cmpd="sng">
            <a:solidFill>
              <a:srgbClr val="FF0000"/>
            </a:solidFill>
            <a:prstDash val="solid"/>
            <a:headEnd type="none" w="med" len="med"/>
            <a:tailEnd type="triangle" w="med" len="med"/>
          </a:ln>
        </p:spPr>
      </p:sp>
      <p:sp>
        <p:nvSpPr>
          <p:cNvPr id="31754" name="直接连接符 31753"/>
          <p:cNvSpPr/>
          <p:nvPr/>
        </p:nvSpPr>
        <p:spPr>
          <a:xfrm>
            <a:off x="2545755" y="2349153"/>
            <a:ext cx="533400" cy="0"/>
          </a:xfrm>
          <a:prstGeom prst="line">
            <a:avLst/>
          </a:prstGeom>
          <a:ln w="38100" cap="flat" cmpd="sng">
            <a:solidFill>
              <a:srgbClr val="FF0000"/>
            </a:solidFill>
            <a:prstDash val="solid"/>
            <a:headEnd type="none" w="med" len="med"/>
            <a:tailEnd type="triangle" w="med" len="med"/>
          </a:ln>
        </p:spPr>
      </p:sp>
      <p:sp>
        <p:nvSpPr>
          <p:cNvPr id="31755" name="文本框 31754"/>
          <p:cNvSpPr txBox="1"/>
          <p:nvPr/>
        </p:nvSpPr>
        <p:spPr>
          <a:xfrm>
            <a:off x="1723430" y="1013272"/>
            <a:ext cx="735013" cy="1630045"/>
          </a:xfrm>
          <a:prstGeom prst="rect">
            <a:avLst/>
          </a:prstGeom>
          <a:solidFill>
            <a:srgbClr val="FFFFFF">
              <a:alpha val="50000"/>
            </a:srgbClr>
          </a:solidFill>
          <a:ln w="28575" cap="flat" cmpd="sng">
            <a:solidFill>
              <a:schemeClr val="tx1"/>
            </a:solidFill>
            <a:prstDash val="solid"/>
            <a:miter/>
            <a:headEnd type="none" w="med" len="med"/>
            <a:tailEnd type="none" w="med" len="med"/>
          </a:ln>
        </p:spPr>
        <p:txBody>
          <a:bodyPr vert="horz" wrap="square" anchor="ctr">
            <a:spAutoFit/>
          </a:bodyPr>
          <a:lstStyle/>
          <a:p>
            <a:pPr algn="l"/>
            <a:endParaRPr lang="zh-CN" altLang="en-US" sz="2000" b="1" dirty="0">
              <a:latin typeface="黑体" panose="02010609060101010101" pitchFamily="49" charset="-122"/>
              <a:ea typeface="黑体" panose="02010609060101010101" pitchFamily="49" charset="-122"/>
            </a:endParaRPr>
          </a:p>
          <a:p>
            <a:pPr algn="l"/>
            <a:endParaRPr lang="zh-CN" altLang="en-US" sz="2000" b="1" dirty="0">
              <a:latin typeface="黑体" panose="02010609060101010101" pitchFamily="49" charset="-122"/>
              <a:ea typeface="黑体" panose="02010609060101010101" pitchFamily="49" charset="-122"/>
            </a:endParaRPr>
          </a:p>
          <a:p>
            <a:r>
              <a:rPr lang="zh-CN" altLang="en-US" sz="2000" b="1" dirty="0">
                <a:latin typeface="黑体" panose="02010609060101010101" pitchFamily="49" charset="-122"/>
                <a:ea typeface="黑体" panose="02010609060101010101" pitchFamily="49" charset="-122"/>
              </a:rPr>
              <a:t>8255</a:t>
            </a:r>
          </a:p>
          <a:p>
            <a:endParaRPr lang="zh-CN" altLang="en-US" sz="2000" b="1" dirty="0">
              <a:latin typeface="黑体" panose="02010609060101010101" pitchFamily="49" charset="-122"/>
              <a:ea typeface="黑体" panose="02010609060101010101" pitchFamily="49" charset="-122"/>
            </a:endParaRPr>
          </a:p>
          <a:p>
            <a:endParaRPr lang="zh-CN" altLang="en-US" sz="2000" b="1" dirty="0">
              <a:latin typeface="黑体" panose="02010609060101010101" pitchFamily="49" charset="-122"/>
              <a:ea typeface="黑体" panose="02010609060101010101" pitchFamily="49" charset="-122"/>
            </a:endParaRPr>
          </a:p>
        </p:txBody>
      </p:sp>
      <p:sp>
        <p:nvSpPr>
          <p:cNvPr id="82" name="标题 35841"/>
          <p:cNvSpPr txBox="1">
            <a:spLocks/>
          </p:cNvSpPr>
          <p:nvPr/>
        </p:nvSpPr>
        <p:spPr>
          <a:xfrm>
            <a:off x="1271464" y="188640"/>
            <a:ext cx="8136904" cy="504825"/>
          </a:xfr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200" b="1" dirty="0" smtClean="0">
                <a:solidFill>
                  <a:srgbClr val="FF0000"/>
                </a:solidFill>
                <a:latin typeface="微软雅黑" pitchFamily="34" charset="-122"/>
                <a:ea typeface="微软雅黑" pitchFamily="34" charset="-122"/>
              </a:rPr>
              <a:t>方式</a:t>
            </a:r>
            <a:r>
              <a:rPr lang="en-US" altLang="zh-CN" sz="3200" b="1" dirty="0" smtClean="0">
                <a:solidFill>
                  <a:srgbClr val="FF0000"/>
                </a:solidFill>
                <a:latin typeface="微软雅黑" pitchFamily="34" charset="-122"/>
                <a:ea typeface="微软雅黑" pitchFamily="34" charset="-122"/>
              </a:rPr>
              <a:t>1</a:t>
            </a:r>
            <a:r>
              <a:rPr lang="zh-CN" altLang="en-US" sz="3200" b="1" dirty="0" smtClean="0">
                <a:solidFill>
                  <a:srgbClr val="FF0000"/>
                </a:solidFill>
                <a:latin typeface="微软雅黑" pitchFamily="34" charset="-122"/>
                <a:ea typeface="微软雅黑" pitchFamily="34" charset="-122"/>
              </a:rPr>
              <a:t>输</a:t>
            </a:r>
            <a:r>
              <a:rPr lang="zh-CN" altLang="en-US" sz="3200" b="1" dirty="0">
                <a:solidFill>
                  <a:srgbClr val="FF0000"/>
                </a:solidFill>
                <a:latin typeface="微软雅黑" pitchFamily="34" charset="-122"/>
                <a:ea typeface="微软雅黑" pitchFamily="34" charset="-122"/>
              </a:rPr>
              <a:t>入</a:t>
            </a:r>
            <a:r>
              <a:rPr lang="zh-CN" altLang="en-US" sz="3200" b="1" dirty="0" smtClean="0">
                <a:solidFill>
                  <a:srgbClr val="FF0000"/>
                </a:solidFill>
                <a:latin typeface="微软雅黑" pitchFamily="34" charset="-122"/>
                <a:ea typeface="微软雅黑" pitchFamily="34" charset="-122"/>
              </a:rPr>
              <a:t>时序及工作过程如下：</a:t>
            </a:r>
            <a:endParaRPr lang="zh-CN" altLang="en-US" sz="3200" b="1" dirty="0">
              <a:solidFill>
                <a:srgbClr val="FF0000"/>
              </a:solidFill>
              <a:latin typeface="微软雅黑" pitchFamily="34" charset="-122"/>
              <a:ea typeface="微软雅黑"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1751"/>
                                        </p:tgtEl>
                                        <p:attrNameLst>
                                          <p:attrName>style.visibility</p:attrName>
                                        </p:attrNameLst>
                                      </p:cBhvr>
                                      <p:to>
                                        <p:strVal val="visible"/>
                                      </p:to>
                                    </p:set>
                                    <p:animEffect transition="in" filter="blinds(horizontal)">
                                      <p:cBhvr>
                                        <p:cTn id="7" dur="5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1"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33793"/>
          <p:cNvSpPr>
            <a:spLocks noGrp="1"/>
          </p:cNvSpPr>
          <p:nvPr>
            <p:ph type="title"/>
          </p:nvPr>
        </p:nvSpPr>
        <p:spPr/>
        <p:txBody>
          <a:bodyPr anchor="ctr"/>
          <a:lstStyle/>
          <a:p>
            <a:r>
              <a:rPr lang="zh-CN" altLang="en-US" sz="3200" dirty="0"/>
              <a:t>方式</a:t>
            </a:r>
            <a:r>
              <a:rPr lang="en-US" altLang="zh-CN" sz="3200" dirty="0"/>
              <a:t>1</a:t>
            </a:r>
            <a:r>
              <a:rPr lang="zh-CN" altLang="en-US" sz="3200" dirty="0"/>
              <a:t>中断允许控制</a:t>
            </a:r>
          </a:p>
        </p:txBody>
      </p:sp>
      <p:sp>
        <p:nvSpPr>
          <p:cNvPr id="33795" name="内容占位符 33794"/>
          <p:cNvSpPr>
            <a:spLocks noGrp="1"/>
          </p:cNvSpPr>
          <p:nvPr>
            <p:ph idx="1"/>
          </p:nvPr>
        </p:nvSpPr>
        <p:spPr>
          <a:xfrm>
            <a:off x="914400" y="1071244"/>
            <a:ext cx="10870232" cy="5454099"/>
          </a:xfrm>
        </p:spPr>
        <p:txBody>
          <a:bodyPr/>
          <a:lstStyle/>
          <a:p>
            <a:pPr algn="just">
              <a:lnSpc>
                <a:spcPct val="150000"/>
              </a:lnSpc>
            </a:pPr>
            <a:r>
              <a:rPr lang="zh-CN" altLang="en-US" dirty="0">
                <a:latin typeface="Times New Roman" panose="02020603050405020304" pitchFamily="18" charset="0"/>
              </a:rPr>
              <a:t>8255A的中断由中断允许触发器</a:t>
            </a:r>
            <a:r>
              <a:rPr lang="zh-CN" altLang="en-US" dirty="0"/>
              <a:t>INTE</a:t>
            </a:r>
            <a:r>
              <a:rPr lang="zh-CN" altLang="en-US" dirty="0">
                <a:latin typeface="Times New Roman" panose="02020603050405020304" pitchFamily="18" charset="0"/>
              </a:rPr>
              <a:t>控制，对</a:t>
            </a:r>
            <a:r>
              <a:rPr lang="zh-CN" altLang="en-US" dirty="0"/>
              <a:t>INTE</a:t>
            </a:r>
            <a:r>
              <a:rPr lang="zh-CN" altLang="en-US" dirty="0">
                <a:latin typeface="Times New Roman" panose="02020603050405020304" pitchFamily="18" charset="0"/>
              </a:rPr>
              <a:t>的操作通过写入端口</a:t>
            </a:r>
            <a:r>
              <a:rPr lang="zh-CN" altLang="en-US" dirty="0"/>
              <a:t>C</a:t>
            </a:r>
            <a:r>
              <a:rPr lang="zh-CN" altLang="en-US" dirty="0">
                <a:latin typeface="Times New Roman" panose="02020603050405020304" pitchFamily="18" charset="0"/>
              </a:rPr>
              <a:t>的对应位实现；</a:t>
            </a:r>
          </a:p>
          <a:p>
            <a:pPr algn="just">
              <a:lnSpc>
                <a:spcPct val="150000"/>
              </a:lnSpc>
            </a:pPr>
            <a:r>
              <a:rPr lang="zh-CN" altLang="en-US" dirty="0"/>
              <a:t>在输入方式下，</a:t>
            </a:r>
            <a:r>
              <a:rPr lang="zh-CN" altLang="en-US" b="1" dirty="0">
                <a:solidFill>
                  <a:srgbClr val="FF0000"/>
                </a:solidFill>
              </a:rPr>
              <a:t>INTE</a:t>
            </a:r>
            <a:r>
              <a:rPr lang="zh-CN" altLang="en-US" b="1" dirty="0">
                <a:solidFill>
                  <a:srgbClr val="FF0000"/>
                </a:solidFill>
                <a:latin typeface="Times New Roman" panose="02020603050405020304" pitchFamily="18" charset="0"/>
              </a:rPr>
              <a:t>触发器对应端口</a:t>
            </a:r>
            <a:r>
              <a:rPr lang="zh-CN" altLang="en-US" b="1" dirty="0">
                <a:solidFill>
                  <a:srgbClr val="FF0000"/>
                </a:solidFill>
              </a:rPr>
              <a:t>C</a:t>
            </a:r>
            <a:r>
              <a:rPr lang="zh-CN" altLang="en-US" b="1" dirty="0">
                <a:solidFill>
                  <a:srgbClr val="FF0000"/>
                </a:solidFill>
                <a:latin typeface="Times New Roman" panose="02020603050405020304" pitchFamily="18" charset="0"/>
              </a:rPr>
              <a:t>的位是STB*所对应的位</a:t>
            </a:r>
            <a:r>
              <a:rPr lang="zh-CN" altLang="en-US" dirty="0">
                <a:latin typeface="Times New Roman" panose="02020603050405020304" pitchFamily="18" charset="0"/>
              </a:rPr>
              <a:t>，只要对该位置位</a:t>
            </a:r>
            <a:r>
              <a:rPr lang="zh-CN" altLang="en-US" dirty="0"/>
              <a:t>/</a:t>
            </a:r>
            <a:r>
              <a:rPr lang="zh-CN" altLang="en-US" dirty="0">
                <a:latin typeface="Times New Roman" panose="02020603050405020304" pitchFamily="18" charset="0"/>
              </a:rPr>
              <a:t>复位就可以控制</a:t>
            </a:r>
            <a:r>
              <a:rPr lang="zh-CN" altLang="en-US" dirty="0"/>
              <a:t>INTE</a:t>
            </a:r>
            <a:r>
              <a:rPr lang="zh-CN" altLang="en-US" dirty="0">
                <a:latin typeface="Times New Roman" panose="02020603050405020304" pitchFamily="18" charset="0"/>
              </a:rPr>
              <a:t>触发器</a:t>
            </a:r>
          </a:p>
          <a:p>
            <a:pPr algn="just">
              <a:lnSpc>
                <a:spcPct val="150000"/>
              </a:lnSpc>
            </a:pPr>
            <a:r>
              <a:rPr lang="zh-CN" altLang="en-US" dirty="0">
                <a:latin typeface="Times New Roman" panose="02020603050405020304" pitchFamily="18" charset="0"/>
              </a:rPr>
              <a:t>如在1方式输入方式下</a:t>
            </a:r>
          </a:p>
          <a:p>
            <a:pPr lvl="1" algn="just">
              <a:lnSpc>
                <a:spcPct val="150000"/>
              </a:lnSpc>
            </a:pPr>
            <a:r>
              <a:rPr lang="zh-CN" altLang="en-US" b="1" dirty="0">
                <a:solidFill>
                  <a:srgbClr val="0000FF"/>
                </a:solidFill>
                <a:latin typeface="Times New Roman" panose="02020603050405020304" pitchFamily="18" charset="0"/>
              </a:rPr>
              <a:t>端口</a:t>
            </a:r>
            <a:r>
              <a:rPr lang="zh-CN" altLang="en-US" b="1" dirty="0">
                <a:solidFill>
                  <a:srgbClr val="0000FF"/>
                </a:solidFill>
              </a:rPr>
              <a:t>A</a:t>
            </a:r>
            <a:r>
              <a:rPr lang="zh-CN" altLang="en-US" b="1" dirty="0">
                <a:solidFill>
                  <a:srgbClr val="0000FF"/>
                </a:solidFill>
                <a:latin typeface="Times New Roman" panose="02020603050405020304" pitchFamily="18" charset="0"/>
              </a:rPr>
              <a:t>的</a:t>
            </a:r>
            <a:r>
              <a:rPr lang="zh-CN" altLang="en-US" b="1" dirty="0">
                <a:solidFill>
                  <a:srgbClr val="0000FF"/>
                </a:solidFill>
              </a:rPr>
              <a:t>INTEA</a:t>
            </a:r>
            <a:r>
              <a:rPr lang="zh-CN" altLang="en-US" b="1" dirty="0">
                <a:solidFill>
                  <a:srgbClr val="0000FF"/>
                </a:solidFill>
                <a:latin typeface="Times New Roman" panose="02020603050405020304" pitchFamily="18" charset="0"/>
              </a:rPr>
              <a:t>对应</a:t>
            </a:r>
            <a:r>
              <a:rPr lang="zh-CN" altLang="en-US" b="1" dirty="0">
                <a:solidFill>
                  <a:srgbClr val="0000FF"/>
                </a:solidFill>
              </a:rPr>
              <a:t>PC</a:t>
            </a:r>
            <a:r>
              <a:rPr lang="zh-CN" altLang="en-US" b="1" dirty="0">
                <a:solidFill>
                  <a:srgbClr val="0000FF"/>
                </a:solidFill>
                <a:latin typeface="Times New Roman" panose="02020603050405020304" pitchFamily="18" charset="0"/>
              </a:rPr>
              <a:t>4（STB</a:t>
            </a:r>
            <a:r>
              <a:rPr lang="zh-CN" altLang="en-US" b="1" baseline="-25000" dirty="0">
                <a:solidFill>
                  <a:srgbClr val="0000FF"/>
                </a:solidFill>
                <a:latin typeface="Times New Roman" panose="02020603050405020304" pitchFamily="18" charset="0"/>
              </a:rPr>
              <a:t>A</a:t>
            </a:r>
            <a:r>
              <a:rPr lang="zh-CN" altLang="en-US" b="1" dirty="0">
                <a:solidFill>
                  <a:srgbClr val="0000FF"/>
                </a:solidFill>
                <a:latin typeface="Times New Roman" panose="02020603050405020304" pitchFamily="18" charset="0"/>
              </a:rPr>
              <a:t>对应PC4）</a:t>
            </a:r>
          </a:p>
          <a:p>
            <a:pPr lvl="1" algn="just">
              <a:lnSpc>
                <a:spcPct val="150000"/>
              </a:lnSpc>
            </a:pPr>
            <a:r>
              <a:rPr lang="zh-CN" altLang="en-US" b="1" dirty="0">
                <a:solidFill>
                  <a:srgbClr val="0000FF"/>
                </a:solidFill>
                <a:latin typeface="Times New Roman" panose="02020603050405020304" pitchFamily="18" charset="0"/>
              </a:rPr>
              <a:t>端口</a:t>
            </a:r>
            <a:r>
              <a:rPr lang="zh-CN" altLang="en-US" b="1" dirty="0">
                <a:solidFill>
                  <a:srgbClr val="0000FF"/>
                </a:solidFill>
              </a:rPr>
              <a:t>B</a:t>
            </a:r>
            <a:r>
              <a:rPr lang="zh-CN" altLang="en-US" b="1" dirty="0">
                <a:solidFill>
                  <a:srgbClr val="0000FF"/>
                </a:solidFill>
                <a:latin typeface="Times New Roman" panose="02020603050405020304" pitchFamily="18" charset="0"/>
              </a:rPr>
              <a:t>的</a:t>
            </a:r>
            <a:r>
              <a:rPr lang="zh-CN" altLang="en-US" b="1" dirty="0">
                <a:solidFill>
                  <a:srgbClr val="0000FF"/>
                </a:solidFill>
              </a:rPr>
              <a:t>INTEB</a:t>
            </a:r>
            <a:r>
              <a:rPr lang="zh-CN" altLang="en-US" b="1" dirty="0">
                <a:solidFill>
                  <a:srgbClr val="0000FF"/>
                </a:solidFill>
                <a:latin typeface="Times New Roman" panose="02020603050405020304" pitchFamily="18" charset="0"/>
              </a:rPr>
              <a:t>对应</a:t>
            </a:r>
            <a:r>
              <a:rPr lang="zh-CN" altLang="en-US" b="1" dirty="0">
                <a:solidFill>
                  <a:srgbClr val="0000FF"/>
                </a:solidFill>
              </a:rPr>
              <a:t>PC</a:t>
            </a:r>
            <a:r>
              <a:rPr lang="zh-CN" altLang="en-US" b="1" dirty="0">
                <a:solidFill>
                  <a:srgbClr val="0000FF"/>
                </a:solidFill>
                <a:latin typeface="Times New Roman" panose="02020603050405020304" pitchFamily="18" charset="0"/>
              </a:rPr>
              <a:t>2（STB</a:t>
            </a:r>
            <a:r>
              <a:rPr lang="zh-CN" altLang="en-US" b="1" baseline="-25000" dirty="0">
                <a:solidFill>
                  <a:srgbClr val="0000FF"/>
                </a:solidFill>
                <a:latin typeface="Times New Roman" panose="02020603050405020304" pitchFamily="18" charset="0"/>
              </a:rPr>
              <a:t>B</a:t>
            </a:r>
            <a:r>
              <a:rPr lang="zh-CN" altLang="en-US" b="1" dirty="0">
                <a:solidFill>
                  <a:srgbClr val="0000FF"/>
                </a:solidFill>
                <a:latin typeface="Times New Roman" panose="02020603050405020304" pitchFamily="18" charset="0"/>
              </a:rPr>
              <a:t>对应PC2）</a:t>
            </a:r>
            <a:endParaRPr lang="zh-CN" altLang="en-US" b="1" dirty="0">
              <a:solidFill>
                <a:srgbClr val="0000FF"/>
              </a:solidFill>
            </a:endParaRPr>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34817"/>
          <p:cNvSpPr>
            <a:spLocks noGrp="1"/>
          </p:cNvSpPr>
          <p:nvPr>
            <p:ph type="title"/>
          </p:nvPr>
        </p:nvSpPr>
        <p:spPr/>
        <p:txBody>
          <a:bodyPr anchor="ctr"/>
          <a:lstStyle/>
          <a:p>
            <a:r>
              <a:rPr lang="zh-CN" altLang="en-US" sz="3200"/>
              <a:t>方式</a:t>
            </a:r>
            <a:r>
              <a:rPr lang="en-US" altLang="zh-CN" sz="3200"/>
              <a:t>1</a:t>
            </a:r>
            <a:r>
              <a:rPr lang="zh-CN" altLang="en-US" sz="3200"/>
              <a:t>输出引脚：</a:t>
            </a:r>
            <a:r>
              <a:rPr lang="en-US" altLang="zh-CN" sz="3200"/>
              <a:t>A</a:t>
            </a:r>
            <a:r>
              <a:rPr lang="zh-CN" altLang="en-US" sz="3200"/>
              <a:t>端口</a:t>
            </a:r>
          </a:p>
        </p:txBody>
      </p:sp>
      <p:sp>
        <p:nvSpPr>
          <p:cNvPr id="34819" name="圆角矩形标注 34818"/>
          <p:cNvSpPr/>
          <p:nvPr/>
        </p:nvSpPr>
        <p:spPr>
          <a:xfrm>
            <a:off x="6835775" y="1039096"/>
            <a:ext cx="4872355" cy="1328584"/>
          </a:xfrm>
          <a:prstGeom prst="wedgeRoundRectCallout">
            <a:avLst>
              <a:gd name="adj1" fmla="val -61872"/>
              <a:gd name="adj2" fmla="val 38594"/>
              <a:gd name="adj3" fmla="val 16667"/>
            </a:avLst>
          </a:prstGeom>
          <a:solidFill>
            <a:schemeClr val="bg1"/>
          </a:solidFill>
          <a:ln w="28575" cap="flat" cmpd="sng">
            <a:solidFill>
              <a:schemeClr val="tx2"/>
            </a:solidFill>
            <a:prstDash val="solid"/>
            <a:miter/>
            <a:headEnd type="none" w="med" len="med"/>
            <a:tailEnd type="none" w="med" len="med"/>
          </a:ln>
        </p:spPr>
        <p:txBody>
          <a:bodyPr wrap="square" anchor="ctr">
            <a:spAutoFit/>
          </a:bodyPr>
          <a:lstStyle/>
          <a:p>
            <a:pPr algn="l"/>
            <a:r>
              <a:rPr lang="zh-CN" altLang="en-US" sz="2400" b="1" dirty="0">
                <a:solidFill>
                  <a:srgbClr val="FF0000"/>
                </a:solidFill>
                <a:latin typeface="Arial" panose="020B0604020202020204" pitchFamily="34" charset="0"/>
              </a:rPr>
              <a:t>外设响应信号：</a:t>
            </a:r>
            <a:r>
              <a:rPr lang="zh-CN" altLang="en-US" sz="2400" b="1" dirty="0">
                <a:latin typeface="Arial" panose="020B0604020202020204" pitchFamily="34" charset="0"/>
              </a:rPr>
              <a:t>表示外设已经接收到数据，它是外设对</a:t>
            </a:r>
            <a:r>
              <a:rPr lang="en-US" altLang="zh-CN" sz="2400" b="1" dirty="0">
                <a:latin typeface="Arial" panose="020B0604020202020204" pitchFamily="34" charset="0"/>
              </a:rPr>
              <a:t>OBF</a:t>
            </a:r>
            <a:r>
              <a:rPr lang="zh-CN" altLang="en-US" sz="2400" b="1" dirty="0">
                <a:latin typeface="Arial" panose="020B0604020202020204" pitchFamily="34" charset="0"/>
              </a:rPr>
              <a:t>信号的应答。</a:t>
            </a:r>
          </a:p>
        </p:txBody>
      </p:sp>
      <p:sp>
        <p:nvSpPr>
          <p:cNvPr id="34820" name="圆角矩形标注 34819"/>
          <p:cNvSpPr/>
          <p:nvPr/>
        </p:nvSpPr>
        <p:spPr>
          <a:xfrm>
            <a:off x="6835775" y="2540000"/>
            <a:ext cx="4872355" cy="1768475"/>
          </a:xfrm>
          <a:prstGeom prst="wedgeRoundRectCallout">
            <a:avLst>
              <a:gd name="adj1" fmla="val -62289"/>
              <a:gd name="adj2" fmla="val -24865"/>
              <a:gd name="adj3" fmla="val 16667"/>
            </a:avLst>
          </a:prstGeom>
          <a:noFill/>
          <a:ln w="28575" cap="flat" cmpd="sng">
            <a:solidFill>
              <a:schemeClr val="tx2"/>
            </a:solidFill>
            <a:prstDash val="solid"/>
            <a:miter/>
            <a:headEnd type="none" w="med" len="med"/>
            <a:tailEnd type="none" w="med" len="med"/>
          </a:ln>
        </p:spPr>
        <p:txBody>
          <a:bodyPr anchor="ctr"/>
          <a:lstStyle/>
          <a:p>
            <a:pPr algn="l"/>
            <a:r>
              <a:rPr lang="zh-CN" altLang="en-US" sz="2400" b="1" dirty="0">
                <a:solidFill>
                  <a:srgbClr val="FF0000"/>
                </a:solidFill>
                <a:latin typeface="Arial" panose="020B0604020202020204" pitchFamily="34" charset="0"/>
              </a:rPr>
              <a:t>输出缓冲器满信号：</a:t>
            </a:r>
            <a:r>
              <a:rPr lang="zh-CN" altLang="en-US" sz="2400" b="1" dirty="0">
                <a:latin typeface="Arial" panose="020B0604020202020204" pitchFamily="34" charset="0"/>
              </a:rPr>
              <a:t>当</a:t>
            </a:r>
            <a:r>
              <a:rPr lang="en-US" altLang="zh-CN" sz="2400" b="1" dirty="0">
                <a:latin typeface="Arial" panose="020B0604020202020204" pitchFamily="34" charset="0"/>
              </a:rPr>
              <a:t>OBF=0</a:t>
            </a:r>
            <a:r>
              <a:rPr lang="zh-CN" altLang="en-US" sz="2400" b="1" dirty="0">
                <a:latin typeface="Arial" panose="020B0604020202020204" pitchFamily="34" charset="0"/>
              </a:rPr>
              <a:t>时表示</a:t>
            </a:r>
            <a:r>
              <a:rPr lang="en-US" altLang="zh-CN" sz="2400" b="1" dirty="0">
                <a:latin typeface="Arial" panose="020B0604020202020204" pitchFamily="34" charset="0"/>
              </a:rPr>
              <a:t>CPU</a:t>
            </a:r>
            <a:r>
              <a:rPr lang="zh-CN" altLang="en-US" sz="2400" b="1" dirty="0">
                <a:latin typeface="Arial" panose="020B0604020202020204" pitchFamily="34" charset="0"/>
              </a:rPr>
              <a:t>已将数据写到</a:t>
            </a:r>
            <a:r>
              <a:rPr lang="en-US" altLang="zh-CN" sz="2400" b="1" dirty="0">
                <a:latin typeface="Arial" panose="020B0604020202020204" pitchFamily="34" charset="0"/>
              </a:rPr>
              <a:t>8255A</a:t>
            </a:r>
            <a:r>
              <a:rPr lang="zh-CN" altLang="en-US" sz="2400" b="1" dirty="0">
                <a:latin typeface="Arial" panose="020B0604020202020204" pitchFamily="34" charset="0"/>
              </a:rPr>
              <a:t>的输出端口，通知外设来取数据</a:t>
            </a:r>
          </a:p>
        </p:txBody>
      </p:sp>
      <p:sp>
        <p:nvSpPr>
          <p:cNvPr id="34821" name="圆角矩形标注 34820"/>
          <p:cNvSpPr/>
          <p:nvPr/>
        </p:nvSpPr>
        <p:spPr>
          <a:xfrm>
            <a:off x="6835775" y="4429760"/>
            <a:ext cx="4872355" cy="2263140"/>
          </a:xfrm>
          <a:prstGeom prst="wedgeRoundRectCallout">
            <a:avLst>
              <a:gd name="adj1" fmla="val -60152"/>
              <a:gd name="adj2" fmla="val -52525"/>
              <a:gd name="adj3" fmla="val 16667"/>
            </a:avLst>
          </a:prstGeom>
          <a:solidFill>
            <a:schemeClr val="bg1"/>
          </a:solidFill>
          <a:ln w="28575" cap="flat" cmpd="sng">
            <a:solidFill>
              <a:schemeClr val="tx2"/>
            </a:solidFill>
            <a:prstDash val="solid"/>
            <a:miter/>
            <a:headEnd type="none" w="med" len="med"/>
            <a:tailEnd type="none" w="med" len="med"/>
          </a:ln>
        </p:spPr>
        <p:txBody>
          <a:bodyPr anchor="ctr"/>
          <a:lstStyle/>
          <a:p>
            <a:pPr algn="l"/>
            <a:r>
              <a:rPr lang="zh-CN" altLang="en-US" sz="2400" b="1" dirty="0">
                <a:solidFill>
                  <a:srgbClr val="A50021"/>
                </a:solidFill>
                <a:latin typeface="Arial" panose="020B0604020202020204" pitchFamily="34" charset="0"/>
              </a:rPr>
              <a:t>中断请求信号：</a:t>
            </a:r>
            <a:r>
              <a:rPr lang="zh-CN" altLang="en-US" sz="2400" b="1" dirty="0">
                <a:latin typeface="Arial" panose="020B0604020202020204" pitchFamily="34" charset="0"/>
              </a:rPr>
              <a:t>请求</a:t>
            </a:r>
            <a:r>
              <a:rPr lang="en-US" altLang="x-none" sz="2400" b="1" dirty="0">
                <a:latin typeface="Arial" panose="020B0604020202020204" pitchFamily="34" charset="0"/>
              </a:rPr>
              <a:t>CPU</a:t>
            </a:r>
            <a:r>
              <a:rPr lang="zh-CN" altLang="en-US" sz="2400" b="1" dirty="0">
                <a:latin typeface="Arial" panose="020B0604020202020204" pitchFamily="34" charset="0"/>
              </a:rPr>
              <a:t>再次输出数据；INTR=1的条件是：</a:t>
            </a:r>
            <a:r>
              <a:rPr lang="zh-CN" altLang="en-US" sz="2400" b="1" dirty="0">
                <a:solidFill>
                  <a:srgbClr val="FF0000"/>
                </a:solidFill>
                <a:effectLst>
                  <a:outerShdw blurRad="38100" dist="38100" dir="2700000">
                    <a:srgbClr val="C0C0C0"/>
                  </a:outerShdw>
                </a:effectLst>
                <a:latin typeface="Arial" panose="020B0604020202020204" pitchFamily="34" charset="0"/>
              </a:rPr>
              <a:t>OBF、ACK和INTE都为高电平</a:t>
            </a:r>
            <a:r>
              <a:rPr lang="zh-CN" altLang="en-US" sz="2400" b="1" dirty="0">
                <a:solidFill>
                  <a:srgbClr val="006600"/>
                </a:solidFill>
                <a:latin typeface="Arial" panose="020B0604020202020204" pitchFamily="34" charset="0"/>
              </a:rPr>
              <a:t>，</a:t>
            </a:r>
            <a:r>
              <a:rPr lang="zh-CN" altLang="en-US" sz="2400" b="1" dirty="0">
                <a:latin typeface="Arial" panose="020B0604020202020204" pitchFamily="34" charset="0"/>
              </a:rPr>
              <a:t>也就是输出缓冲器空OBF=1、应答信号结束（ACK=1）和中断允许（1NTE=1）。</a:t>
            </a:r>
          </a:p>
        </p:txBody>
      </p:sp>
      <p:grpSp>
        <p:nvGrpSpPr>
          <p:cNvPr id="34822" name="组合 34821"/>
          <p:cNvGrpSpPr/>
          <p:nvPr/>
        </p:nvGrpSpPr>
        <p:grpSpPr>
          <a:xfrm>
            <a:off x="2354263" y="1308100"/>
            <a:ext cx="4033838" cy="3276600"/>
            <a:chOff x="0" y="0"/>
            <a:chExt cx="2541" cy="2064"/>
          </a:xfrm>
        </p:grpSpPr>
        <p:sp>
          <p:nvSpPr>
            <p:cNvPr id="34823" name="矩形 34822"/>
            <p:cNvSpPr/>
            <p:nvPr/>
          </p:nvSpPr>
          <p:spPr>
            <a:xfrm>
              <a:off x="0" y="0"/>
              <a:ext cx="1344" cy="2064"/>
            </a:xfrm>
            <a:prstGeom prst="rect">
              <a:avLst/>
            </a:prstGeom>
            <a:solidFill>
              <a:schemeClr val="bg1"/>
            </a:solidFill>
            <a:ln w="28575" cap="flat" cmpd="sng">
              <a:solidFill>
                <a:schemeClr val="hlink"/>
              </a:solidFill>
              <a:prstDash val="solid"/>
              <a:miter/>
              <a:headEnd type="none" w="med" len="med"/>
              <a:tailEnd type="none" w="med" len="med"/>
            </a:ln>
          </p:spPr>
          <p:txBody>
            <a:bodyPr/>
            <a:lstStyle/>
            <a:p>
              <a:endParaRPr lang="zh-CN" altLang="en-US"/>
            </a:p>
          </p:txBody>
        </p:sp>
        <p:sp>
          <p:nvSpPr>
            <p:cNvPr id="34824" name="矩形 34823"/>
            <p:cNvSpPr/>
            <p:nvPr/>
          </p:nvSpPr>
          <p:spPr>
            <a:xfrm>
              <a:off x="864" y="536"/>
              <a:ext cx="452" cy="290"/>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6</a:t>
              </a:r>
              <a:endParaRPr lang="zh-CN" altLang="en-US" sz="2400" dirty="0">
                <a:latin typeface="Arial" panose="020B0604020202020204" pitchFamily="34" charset="0"/>
              </a:endParaRPr>
            </a:p>
          </p:txBody>
        </p:sp>
        <p:sp>
          <p:nvSpPr>
            <p:cNvPr id="34825" name="矩形 34824"/>
            <p:cNvSpPr/>
            <p:nvPr/>
          </p:nvSpPr>
          <p:spPr>
            <a:xfrm>
              <a:off x="864" y="920"/>
              <a:ext cx="452" cy="290"/>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7</a:t>
              </a:r>
              <a:endParaRPr lang="zh-CN" altLang="en-US" sz="2400" dirty="0">
                <a:latin typeface="Arial" panose="020B0604020202020204" pitchFamily="34" charset="0"/>
              </a:endParaRPr>
            </a:p>
          </p:txBody>
        </p:sp>
        <p:sp>
          <p:nvSpPr>
            <p:cNvPr id="34826" name="矩形 34825"/>
            <p:cNvSpPr/>
            <p:nvPr/>
          </p:nvSpPr>
          <p:spPr>
            <a:xfrm>
              <a:off x="872" y="1640"/>
              <a:ext cx="452" cy="290"/>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3</a:t>
              </a:r>
              <a:endParaRPr lang="zh-CN" altLang="en-US" sz="2400" dirty="0">
                <a:latin typeface="Arial" panose="020B0604020202020204" pitchFamily="34" charset="0"/>
              </a:endParaRPr>
            </a:p>
          </p:txBody>
        </p:sp>
        <p:sp>
          <p:nvSpPr>
            <p:cNvPr id="34827" name="右箭头 34826"/>
            <p:cNvSpPr/>
            <p:nvPr/>
          </p:nvSpPr>
          <p:spPr>
            <a:xfrm>
              <a:off x="1343" y="43"/>
              <a:ext cx="524" cy="443"/>
            </a:xfrm>
            <a:prstGeom prst="rightArrow">
              <a:avLst>
                <a:gd name="adj1" fmla="val 50000"/>
                <a:gd name="adj2" fmla="val 31042"/>
              </a:avLst>
            </a:prstGeom>
            <a:noFill/>
            <a:ln w="28575" cap="flat" cmpd="sng">
              <a:solidFill>
                <a:schemeClr val="hlink"/>
              </a:solidFill>
              <a:prstDash val="solid"/>
              <a:miter/>
              <a:headEnd type="none" w="med" len="med"/>
              <a:tailEnd type="none" w="med" len="med"/>
            </a:ln>
          </p:spPr>
          <p:txBody>
            <a:bodyPr anchor="ctr">
              <a:spAutoFit/>
            </a:bodyPr>
            <a:lstStyle/>
            <a:p>
              <a:pPr>
                <a:buClrTx/>
              </a:pPr>
              <a:endParaRPr b="1">
                <a:latin typeface="Arial" panose="020B0604020202020204" pitchFamily="34" charset="0"/>
              </a:endParaRPr>
            </a:p>
          </p:txBody>
        </p:sp>
        <p:sp>
          <p:nvSpPr>
            <p:cNvPr id="34828" name="文本框 34827"/>
            <p:cNvSpPr txBox="1"/>
            <p:nvPr/>
          </p:nvSpPr>
          <p:spPr>
            <a:xfrm>
              <a:off x="480" y="143"/>
              <a:ext cx="850" cy="290"/>
            </a:xfrm>
            <a:prstGeom prst="rect">
              <a:avLst/>
            </a:prstGeom>
            <a:noFill/>
            <a:ln w="9525">
              <a:noFill/>
            </a:ln>
          </p:spPr>
          <p:txBody>
            <a:bodyPr wrap="none" anchor="ctr">
              <a:spAutoFit/>
            </a:bodyPr>
            <a:lstStyle/>
            <a:p>
              <a:pPr>
                <a:spcBef>
                  <a:spcPct val="50000"/>
                </a:spcBef>
              </a:pPr>
              <a:r>
                <a:rPr lang="en-US" altLang="zh-CN" sz="2400">
                  <a:latin typeface="Arial" panose="020B0604020202020204" pitchFamily="34" charset="0"/>
                </a:rPr>
                <a:t>PA</a:t>
              </a:r>
              <a:r>
                <a:rPr lang="en-US" altLang="zh-CN" sz="2400" baseline="-25000">
                  <a:latin typeface="Arial" panose="020B0604020202020204" pitchFamily="34" charset="0"/>
                </a:rPr>
                <a:t>7</a:t>
              </a:r>
              <a:r>
                <a:rPr lang="en-US" altLang="zh-CN" sz="2400">
                  <a:latin typeface="Arial" panose="020B0604020202020204" pitchFamily="34" charset="0"/>
                </a:rPr>
                <a:t>~PA</a:t>
              </a:r>
              <a:r>
                <a:rPr lang="en-US" altLang="zh-CN" sz="2400" baseline="-25000">
                  <a:latin typeface="Arial" panose="020B0604020202020204" pitchFamily="34" charset="0"/>
                </a:rPr>
                <a:t>0</a:t>
              </a:r>
              <a:endParaRPr lang="en-US" altLang="zh-CN" sz="2400">
                <a:latin typeface="Arial" panose="020B0604020202020204" pitchFamily="34" charset="0"/>
              </a:endParaRPr>
            </a:p>
          </p:txBody>
        </p:sp>
        <p:sp>
          <p:nvSpPr>
            <p:cNvPr id="34829" name="流程图: 延期 34828"/>
            <p:cNvSpPr/>
            <p:nvPr/>
          </p:nvSpPr>
          <p:spPr>
            <a:xfrm rot="5400000">
              <a:off x="240" y="1248"/>
              <a:ext cx="384" cy="384"/>
            </a:xfrm>
            <a:prstGeom prst="flowChartDelay">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34830" name="直接连接符 34829"/>
            <p:cNvSpPr/>
            <p:nvPr/>
          </p:nvSpPr>
          <p:spPr>
            <a:xfrm>
              <a:off x="432" y="1632"/>
              <a:ext cx="0" cy="144"/>
            </a:xfrm>
            <a:prstGeom prst="line">
              <a:avLst/>
            </a:prstGeom>
            <a:ln w="28575" cap="flat" cmpd="sng">
              <a:solidFill>
                <a:schemeClr val="hlink"/>
              </a:solidFill>
              <a:prstDash val="solid"/>
              <a:headEnd type="none" w="med" len="med"/>
              <a:tailEnd type="none" w="med" len="med"/>
            </a:ln>
          </p:spPr>
        </p:sp>
        <p:sp>
          <p:nvSpPr>
            <p:cNvPr id="34831" name="直接连接符 34830"/>
            <p:cNvSpPr/>
            <p:nvPr/>
          </p:nvSpPr>
          <p:spPr>
            <a:xfrm flipH="1">
              <a:off x="432" y="1776"/>
              <a:ext cx="432" cy="0"/>
            </a:xfrm>
            <a:prstGeom prst="line">
              <a:avLst/>
            </a:prstGeom>
            <a:ln w="28575" cap="flat" cmpd="sng">
              <a:solidFill>
                <a:schemeClr val="hlink"/>
              </a:solidFill>
              <a:prstDash val="solid"/>
              <a:headEnd type="none" w="med" len="med"/>
              <a:tailEnd type="none" w="med" len="med"/>
            </a:ln>
          </p:spPr>
        </p:sp>
        <p:sp>
          <p:nvSpPr>
            <p:cNvPr id="34832" name="矩形 34831"/>
            <p:cNvSpPr/>
            <p:nvPr/>
          </p:nvSpPr>
          <p:spPr>
            <a:xfrm>
              <a:off x="96" y="528"/>
              <a:ext cx="528" cy="336"/>
            </a:xfrm>
            <a:prstGeom prst="rect">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34833" name="文本框 34832"/>
            <p:cNvSpPr txBox="1"/>
            <p:nvPr/>
          </p:nvSpPr>
          <p:spPr>
            <a:xfrm>
              <a:off x="96" y="575"/>
              <a:ext cx="555" cy="251"/>
            </a:xfrm>
            <a:prstGeom prst="rect">
              <a:avLst/>
            </a:prstGeom>
            <a:noFill/>
            <a:ln w="9525">
              <a:noFill/>
            </a:ln>
          </p:spPr>
          <p:txBody>
            <a:bodyPr wrap="none" anchor="ctr">
              <a:spAutoFit/>
            </a:bodyPr>
            <a:lstStyle/>
            <a:p>
              <a:r>
                <a:rPr lang="en-US" altLang="zh-CN" sz="2000" b="1">
                  <a:latin typeface="Arial" panose="020B0604020202020204" pitchFamily="34" charset="0"/>
                </a:rPr>
                <a:t>INTE</a:t>
              </a:r>
              <a:r>
                <a:rPr lang="en-US" altLang="zh-CN" sz="2000" b="1" baseline="-25000">
                  <a:latin typeface="Arial" panose="020B0604020202020204" pitchFamily="34" charset="0"/>
                </a:rPr>
                <a:t>A</a:t>
              </a:r>
              <a:endParaRPr lang="en-US" altLang="zh-CN" sz="2000" b="1">
                <a:latin typeface="Arial" panose="020B0604020202020204" pitchFamily="34" charset="0"/>
              </a:endParaRPr>
            </a:p>
          </p:txBody>
        </p:sp>
        <p:sp>
          <p:nvSpPr>
            <p:cNvPr id="34834" name="直接连接符 34833"/>
            <p:cNvSpPr/>
            <p:nvPr/>
          </p:nvSpPr>
          <p:spPr>
            <a:xfrm>
              <a:off x="336" y="864"/>
              <a:ext cx="0" cy="384"/>
            </a:xfrm>
            <a:prstGeom prst="line">
              <a:avLst/>
            </a:prstGeom>
            <a:ln w="28575" cap="flat" cmpd="sng">
              <a:solidFill>
                <a:schemeClr val="hlink"/>
              </a:solidFill>
              <a:prstDash val="solid"/>
              <a:headEnd type="none" w="med" len="med"/>
              <a:tailEnd type="none" w="med" len="med"/>
            </a:ln>
          </p:spPr>
        </p:sp>
        <p:sp>
          <p:nvSpPr>
            <p:cNvPr id="34835" name="直接连接符 34834"/>
            <p:cNvSpPr/>
            <p:nvPr/>
          </p:nvSpPr>
          <p:spPr>
            <a:xfrm>
              <a:off x="528" y="1056"/>
              <a:ext cx="336" cy="0"/>
            </a:xfrm>
            <a:prstGeom prst="line">
              <a:avLst/>
            </a:prstGeom>
            <a:ln w="28575" cap="flat" cmpd="sng">
              <a:solidFill>
                <a:schemeClr val="hlink"/>
              </a:solidFill>
              <a:prstDash val="solid"/>
              <a:headEnd type="none" w="med" len="med"/>
              <a:tailEnd type="none" w="med" len="med"/>
            </a:ln>
          </p:spPr>
        </p:sp>
        <p:sp>
          <p:nvSpPr>
            <p:cNvPr id="34836" name="直接连接符 34835"/>
            <p:cNvSpPr/>
            <p:nvPr/>
          </p:nvSpPr>
          <p:spPr>
            <a:xfrm>
              <a:off x="528" y="1056"/>
              <a:ext cx="0" cy="192"/>
            </a:xfrm>
            <a:prstGeom prst="line">
              <a:avLst/>
            </a:prstGeom>
            <a:ln w="28575" cap="flat" cmpd="sng">
              <a:solidFill>
                <a:schemeClr val="hlink"/>
              </a:solidFill>
              <a:prstDash val="solid"/>
              <a:headEnd type="none" w="med" len="med"/>
              <a:tailEnd type="none" w="med" len="med"/>
            </a:ln>
          </p:spPr>
        </p:sp>
        <p:sp>
          <p:nvSpPr>
            <p:cNvPr id="34837" name="直接连接符 34836"/>
            <p:cNvSpPr/>
            <p:nvPr/>
          </p:nvSpPr>
          <p:spPr>
            <a:xfrm>
              <a:off x="1344" y="1776"/>
              <a:ext cx="480" cy="0"/>
            </a:xfrm>
            <a:prstGeom prst="line">
              <a:avLst/>
            </a:prstGeom>
            <a:ln w="57150" cap="flat" cmpd="sng">
              <a:solidFill>
                <a:schemeClr val="hlink"/>
              </a:solidFill>
              <a:prstDash val="solid"/>
              <a:headEnd type="none" w="med" len="med"/>
              <a:tailEnd type="triangle" w="med" len="med"/>
            </a:ln>
          </p:spPr>
        </p:sp>
        <p:sp>
          <p:nvSpPr>
            <p:cNvPr id="34838" name="直接连接符 34837"/>
            <p:cNvSpPr/>
            <p:nvPr/>
          </p:nvSpPr>
          <p:spPr>
            <a:xfrm>
              <a:off x="1344" y="1104"/>
              <a:ext cx="480" cy="0"/>
            </a:xfrm>
            <a:prstGeom prst="line">
              <a:avLst/>
            </a:prstGeom>
            <a:ln w="57150" cap="flat" cmpd="sng">
              <a:solidFill>
                <a:schemeClr val="hlink"/>
              </a:solidFill>
              <a:prstDash val="solid"/>
              <a:headEnd type="none" w="med" len="med"/>
              <a:tailEnd type="triangle" w="med" len="med"/>
            </a:ln>
          </p:spPr>
        </p:sp>
        <p:sp>
          <p:nvSpPr>
            <p:cNvPr id="34839" name="直接连接符 34838"/>
            <p:cNvSpPr/>
            <p:nvPr/>
          </p:nvSpPr>
          <p:spPr>
            <a:xfrm flipH="1">
              <a:off x="1344" y="720"/>
              <a:ext cx="480" cy="0"/>
            </a:xfrm>
            <a:prstGeom prst="line">
              <a:avLst/>
            </a:prstGeom>
            <a:ln w="57150" cap="flat" cmpd="sng">
              <a:solidFill>
                <a:schemeClr val="hlink"/>
              </a:solidFill>
              <a:prstDash val="solid"/>
              <a:headEnd type="none" w="med" len="med"/>
              <a:tailEnd type="triangle" w="med" len="med"/>
            </a:ln>
          </p:spPr>
        </p:sp>
        <p:sp>
          <p:nvSpPr>
            <p:cNvPr id="34840" name="文本框 34839"/>
            <p:cNvSpPr txBox="1"/>
            <p:nvPr/>
          </p:nvSpPr>
          <p:spPr>
            <a:xfrm>
              <a:off x="1872" y="959"/>
              <a:ext cx="593" cy="290"/>
            </a:xfrm>
            <a:prstGeom prst="rect">
              <a:avLst/>
            </a:prstGeom>
            <a:noFill/>
            <a:ln w="9525">
              <a:noFill/>
            </a:ln>
          </p:spPr>
          <p:txBody>
            <a:bodyPr wrap="none" anchor="ctr">
              <a:spAutoFit/>
            </a:bodyPr>
            <a:lstStyle/>
            <a:p>
              <a:r>
                <a:rPr lang="en-US" altLang="zh-CN" sz="2400">
                  <a:latin typeface="Arial" panose="020B0604020202020204" pitchFamily="34" charset="0"/>
                </a:rPr>
                <a:t>OBF</a:t>
              </a:r>
              <a:r>
                <a:rPr lang="en-US" altLang="zh-CN" sz="2400" baseline="-25000">
                  <a:latin typeface="Arial" panose="020B0604020202020204" pitchFamily="34" charset="0"/>
                </a:rPr>
                <a:t>A</a:t>
              </a:r>
              <a:endParaRPr lang="en-US" altLang="zh-CN" sz="2400">
                <a:latin typeface="Arial" panose="020B0604020202020204" pitchFamily="34" charset="0"/>
              </a:endParaRPr>
            </a:p>
          </p:txBody>
        </p:sp>
        <p:sp>
          <p:nvSpPr>
            <p:cNvPr id="34841" name="文本框 34840"/>
            <p:cNvSpPr txBox="1"/>
            <p:nvPr/>
          </p:nvSpPr>
          <p:spPr>
            <a:xfrm>
              <a:off x="1895" y="1631"/>
              <a:ext cx="646" cy="290"/>
            </a:xfrm>
            <a:prstGeom prst="rect">
              <a:avLst/>
            </a:prstGeom>
            <a:noFill/>
            <a:ln w="9525">
              <a:noFill/>
            </a:ln>
          </p:spPr>
          <p:txBody>
            <a:bodyPr wrap="none" anchor="ctr">
              <a:spAutoFit/>
            </a:bodyPr>
            <a:lstStyle/>
            <a:p>
              <a:r>
                <a:rPr lang="en-US" altLang="zh-CN" sz="2400">
                  <a:latin typeface="Arial" panose="020B0604020202020204" pitchFamily="34" charset="0"/>
                </a:rPr>
                <a:t>INTR</a:t>
              </a:r>
              <a:r>
                <a:rPr lang="en-US" altLang="zh-CN" sz="2400" baseline="-25000">
                  <a:latin typeface="Arial" panose="020B0604020202020204" pitchFamily="34" charset="0"/>
                </a:rPr>
                <a:t>A</a:t>
              </a:r>
              <a:endParaRPr lang="en-US" altLang="zh-CN" sz="2400">
                <a:latin typeface="Arial" panose="020B0604020202020204" pitchFamily="34" charset="0"/>
              </a:endParaRPr>
            </a:p>
          </p:txBody>
        </p:sp>
        <p:sp>
          <p:nvSpPr>
            <p:cNvPr id="34842" name="文本框 34841"/>
            <p:cNvSpPr txBox="1"/>
            <p:nvPr/>
          </p:nvSpPr>
          <p:spPr>
            <a:xfrm>
              <a:off x="1872" y="575"/>
              <a:ext cx="593" cy="290"/>
            </a:xfrm>
            <a:prstGeom prst="rect">
              <a:avLst/>
            </a:prstGeom>
            <a:noFill/>
            <a:ln w="9525">
              <a:noFill/>
            </a:ln>
          </p:spPr>
          <p:txBody>
            <a:bodyPr wrap="none" anchor="ctr">
              <a:spAutoFit/>
            </a:bodyPr>
            <a:lstStyle/>
            <a:p>
              <a:r>
                <a:rPr lang="en-US" altLang="zh-CN" sz="2400">
                  <a:latin typeface="Arial" panose="020B0604020202020204" pitchFamily="34" charset="0"/>
                </a:rPr>
                <a:t>ACK</a:t>
              </a:r>
              <a:r>
                <a:rPr lang="en-US" altLang="zh-CN" sz="2400" baseline="-25000">
                  <a:latin typeface="Arial" panose="020B0604020202020204" pitchFamily="34" charset="0"/>
                </a:rPr>
                <a:t>A</a:t>
              </a:r>
              <a:endParaRPr lang="en-US" altLang="zh-CN" sz="2400">
                <a:latin typeface="Arial" panose="020B0604020202020204" pitchFamily="34" charset="0"/>
              </a:endParaRPr>
            </a:p>
          </p:txBody>
        </p:sp>
        <p:sp>
          <p:nvSpPr>
            <p:cNvPr id="34843" name="直接连接符 34842"/>
            <p:cNvSpPr/>
            <p:nvPr/>
          </p:nvSpPr>
          <p:spPr>
            <a:xfrm>
              <a:off x="1920" y="576"/>
              <a:ext cx="480" cy="0"/>
            </a:xfrm>
            <a:prstGeom prst="line">
              <a:avLst/>
            </a:prstGeom>
            <a:ln w="28575" cap="flat" cmpd="sng">
              <a:solidFill>
                <a:schemeClr val="tx1"/>
              </a:solidFill>
              <a:prstDash val="solid"/>
              <a:headEnd type="none" w="med" len="med"/>
              <a:tailEnd type="none" w="med" len="med"/>
            </a:ln>
          </p:spPr>
        </p:sp>
        <p:sp>
          <p:nvSpPr>
            <p:cNvPr id="34844" name="直接连接符 34843"/>
            <p:cNvSpPr/>
            <p:nvPr/>
          </p:nvSpPr>
          <p:spPr>
            <a:xfrm>
              <a:off x="1920" y="960"/>
              <a:ext cx="480" cy="0"/>
            </a:xfrm>
            <a:prstGeom prst="line">
              <a:avLst/>
            </a:prstGeom>
            <a:ln w="28575" cap="flat" cmpd="sng">
              <a:solidFill>
                <a:schemeClr val="tx1"/>
              </a:solidFill>
              <a:prstDash val="solid"/>
              <a:headEnd type="none" w="med" len="med"/>
              <a:tailEnd type="none" w="med" len="med"/>
            </a:ln>
          </p:spPr>
        </p:sp>
      </p:grpSp>
      <p:grpSp>
        <p:nvGrpSpPr>
          <p:cNvPr id="34845" name="组合 34844"/>
          <p:cNvGrpSpPr/>
          <p:nvPr/>
        </p:nvGrpSpPr>
        <p:grpSpPr>
          <a:xfrm>
            <a:off x="1752600" y="3124200"/>
            <a:ext cx="2859088" cy="3003550"/>
            <a:chOff x="0" y="0"/>
            <a:chExt cx="1801" cy="1892"/>
          </a:xfrm>
        </p:grpSpPr>
        <p:sp>
          <p:nvSpPr>
            <p:cNvPr id="34846" name="文本框 34845"/>
            <p:cNvSpPr txBox="1"/>
            <p:nvPr/>
          </p:nvSpPr>
          <p:spPr>
            <a:xfrm>
              <a:off x="336" y="1602"/>
              <a:ext cx="1465" cy="290"/>
            </a:xfrm>
            <a:prstGeom prst="rect">
              <a:avLst/>
            </a:prstGeom>
            <a:noFill/>
            <a:ln w="28575" cap="flat" cmpd="sng">
              <a:solidFill>
                <a:schemeClr val="tx2"/>
              </a:solidFill>
              <a:prstDash val="solid"/>
              <a:miter/>
              <a:headEnd type="none" w="med" len="med"/>
              <a:tailEnd type="none" w="med" len="med"/>
            </a:ln>
          </p:spPr>
          <p:txBody>
            <a:bodyPr wrap="none" anchor="ctr">
              <a:spAutoFit/>
            </a:bodyPr>
            <a:lstStyle/>
            <a:p>
              <a:pPr algn="l"/>
              <a:r>
                <a:rPr lang="zh-CN" altLang="en-US" sz="2400" b="1">
                  <a:latin typeface="Arial" panose="020B0604020202020204" pitchFamily="34" charset="0"/>
                </a:rPr>
                <a:t>中断允许触发器</a:t>
              </a:r>
              <a:endParaRPr lang="zh-CN" altLang="en-US" sz="2000" b="1">
                <a:latin typeface="Arial" panose="020B0604020202020204" pitchFamily="34" charset="0"/>
              </a:endParaRPr>
            </a:p>
          </p:txBody>
        </p:sp>
        <p:sp>
          <p:nvSpPr>
            <p:cNvPr id="34847" name="直接连接符 34846"/>
            <p:cNvSpPr/>
            <p:nvPr/>
          </p:nvSpPr>
          <p:spPr>
            <a:xfrm flipV="1">
              <a:off x="0" y="0"/>
              <a:ext cx="528" cy="1440"/>
            </a:xfrm>
            <a:prstGeom prst="line">
              <a:avLst/>
            </a:prstGeom>
            <a:ln w="28575" cap="flat" cmpd="sng">
              <a:solidFill>
                <a:schemeClr val="tx2"/>
              </a:solidFill>
              <a:prstDash val="solid"/>
              <a:headEnd type="none" w="med" len="med"/>
              <a:tailEnd type="triangle" w="med" len="med"/>
            </a:ln>
          </p:spPr>
        </p:sp>
        <p:sp>
          <p:nvSpPr>
            <p:cNvPr id="34848" name="直接连接符 34847"/>
            <p:cNvSpPr/>
            <p:nvPr/>
          </p:nvSpPr>
          <p:spPr>
            <a:xfrm>
              <a:off x="0" y="1440"/>
              <a:ext cx="192" cy="96"/>
            </a:xfrm>
            <a:prstGeom prst="line">
              <a:avLst/>
            </a:prstGeom>
            <a:ln w="28575" cap="flat" cmpd="sng">
              <a:solidFill>
                <a:schemeClr val="tx2"/>
              </a:solidFill>
              <a:prstDash val="solid"/>
              <a:headEnd type="none" w="med" len="med"/>
              <a:tailEnd type="none" w="med" len="med"/>
            </a:ln>
          </p:spPr>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34845"/>
                                        </p:tgtEl>
                                        <p:attrNameLst>
                                          <p:attrName>style.visibility</p:attrName>
                                        </p:attrNameLst>
                                      </p:cBhvr>
                                      <p:to>
                                        <p:strVal val="visible"/>
                                      </p:to>
                                    </p:set>
                                    <p:anim calcmode="lin" valueType="num">
                                      <p:cBhvr>
                                        <p:cTn id="7" dur="500" fill="hold"/>
                                        <p:tgtEl>
                                          <p:spTgt spid="34845"/>
                                        </p:tgtEl>
                                        <p:attrNameLst>
                                          <p:attrName>ppt_x</p:attrName>
                                        </p:attrNameLst>
                                      </p:cBhvr>
                                      <p:tavLst>
                                        <p:tav tm="0">
                                          <p:val>
                                            <p:strVal val="#ppt_x"/>
                                          </p:val>
                                        </p:tav>
                                        <p:tav tm="100000">
                                          <p:val>
                                            <p:strVal val="#ppt_x"/>
                                          </p:val>
                                        </p:tav>
                                      </p:tavLst>
                                    </p:anim>
                                    <p:anim calcmode="lin" valueType="num">
                                      <p:cBhvr>
                                        <p:cTn id="8" dur="500" fill="hold"/>
                                        <p:tgtEl>
                                          <p:spTgt spid="34845"/>
                                        </p:tgtEl>
                                        <p:attrNameLst>
                                          <p:attrName>ppt_y</p:attrName>
                                        </p:attrNameLst>
                                      </p:cBhvr>
                                      <p:tavLst>
                                        <p:tav tm="0">
                                          <p:val>
                                            <p:strVal val="#ppt_y-#ppt_h/2"/>
                                          </p:val>
                                        </p:tav>
                                        <p:tav tm="100000">
                                          <p:val>
                                            <p:strVal val="#ppt_y"/>
                                          </p:val>
                                        </p:tav>
                                      </p:tavLst>
                                    </p:anim>
                                    <p:anim calcmode="lin" valueType="num">
                                      <p:cBhvr>
                                        <p:cTn id="9" dur="500" fill="hold"/>
                                        <p:tgtEl>
                                          <p:spTgt spid="34845"/>
                                        </p:tgtEl>
                                        <p:attrNameLst>
                                          <p:attrName>ppt_w</p:attrName>
                                        </p:attrNameLst>
                                      </p:cBhvr>
                                      <p:tavLst>
                                        <p:tav tm="0">
                                          <p:val>
                                            <p:strVal val="#ppt_w"/>
                                          </p:val>
                                        </p:tav>
                                        <p:tav tm="100000">
                                          <p:val>
                                            <p:strVal val="#ppt_w"/>
                                          </p:val>
                                        </p:tav>
                                      </p:tavLst>
                                    </p:anim>
                                    <p:anim calcmode="lin" valueType="num">
                                      <p:cBhvr>
                                        <p:cTn id="10" dur="500" fill="hold"/>
                                        <p:tgtEl>
                                          <p:spTgt spid="34845"/>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34819"/>
                                        </p:tgtEl>
                                        <p:attrNameLst>
                                          <p:attrName>style.visibility</p:attrName>
                                        </p:attrNameLst>
                                      </p:cBhvr>
                                      <p:to>
                                        <p:strVal val="visible"/>
                                      </p:to>
                                    </p:set>
                                    <p:anim calcmode="lin" valueType="num">
                                      <p:cBhvr additive="base">
                                        <p:cTn id="15" dur="500" fill="hold"/>
                                        <p:tgtEl>
                                          <p:spTgt spid="34819"/>
                                        </p:tgtEl>
                                        <p:attrNameLst>
                                          <p:attrName>ppt_x</p:attrName>
                                        </p:attrNameLst>
                                      </p:cBhvr>
                                      <p:tavLst>
                                        <p:tav tm="0">
                                          <p:val>
                                            <p:strVal val="1+#ppt_w/2"/>
                                          </p:val>
                                        </p:tav>
                                        <p:tav tm="100000">
                                          <p:val>
                                            <p:strVal val="#ppt_x"/>
                                          </p:val>
                                        </p:tav>
                                      </p:tavLst>
                                    </p:anim>
                                    <p:anim calcmode="lin" valueType="num">
                                      <p:cBhvr additive="base">
                                        <p:cTn id="16" dur="500" fill="hold"/>
                                        <p:tgtEl>
                                          <p:spTgt spid="3481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34820"/>
                                        </p:tgtEl>
                                        <p:attrNameLst>
                                          <p:attrName>style.visibility</p:attrName>
                                        </p:attrNameLst>
                                      </p:cBhvr>
                                      <p:to>
                                        <p:strVal val="visible"/>
                                      </p:to>
                                    </p:set>
                                    <p:anim calcmode="lin" valueType="num">
                                      <p:cBhvr additive="base">
                                        <p:cTn id="21" dur="500" fill="hold"/>
                                        <p:tgtEl>
                                          <p:spTgt spid="34820"/>
                                        </p:tgtEl>
                                        <p:attrNameLst>
                                          <p:attrName>ppt_x</p:attrName>
                                        </p:attrNameLst>
                                      </p:cBhvr>
                                      <p:tavLst>
                                        <p:tav tm="0">
                                          <p:val>
                                            <p:strVal val="1+#ppt_w/2"/>
                                          </p:val>
                                        </p:tav>
                                        <p:tav tm="100000">
                                          <p:val>
                                            <p:strVal val="#ppt_x"/>
                                          </p:val>
                                        </p:tav>
                                      </p:tavLst>
                                    </p:anim>
                                    <p:anim calcmode="lin" valueType="num">
                                      <p:cBhvr additive="base">
                                        <p:cTn id="22" dur="500" fill="hold"/>
                                        <p:tgtEl>
                                          <p:spTgt spid="3482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34821"/>
                                        </p:tgtEl>
                                        <p:attrNameLst>
                                          <p:attrName>style.visibility</p:attrName>
                                        </p:attrNameLst>
                                      </p:cBhvr>
                                      <p:to>
                                        <p:strVal val="visible"/>
                                      </p:to>
                                    </p:set>
                                    <p:anim calcmode="lin" valueType="num">
                                      <p:cBhvr additive="base">
                                        <p:cTn id="27" dur="500" fill="hold"/>
                                        <p:tgtEl>
                                          <p:spTgt spid="34821"/>
                                        </p:tgtEl>
                                        <p:attrNameLst>
                                          <p:attrName>ppt_x</p:attrName>
                                        </p:attrNameLst>
                                      </p:cBhvr>
                                      <p:tavLst>
                                        <p:tav tm="0">
                                          <p:val>
                                            <p:strVal val="1+#ppt_w/2"/>
                                          </p:val>
                                        </p:tav>
                                        <p:tav tm="100000">
                                          <p:val>
                                            <p:strVal val="#ppt_x"/>
                                          </p:val>
                                        </p:tav>
                                      </p:tavLst>
                                    </p:anim>
                                    <p:anim calcmode="lin" valueType="num">
                                      <p:cBhvr additive="base">
                                        <p:cTn id="28" dur="500" fill="hold"/>
                                        <p:tgtEl>
                                          <p:spTgt spid="348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ldLvl="0" animBg="1"/>
      <p:bldP spid="34820" grpId="0" bldLvl="0" animBg="1"/>
      <p:bldP spid="34821"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右箭头 36865"/>
          <p:cNvSpPr/>
          <p:nvPr/>
        </p:nvSpPr>
        <p:spPr>
          <a:xfrm>
            <a:off x="6661150" y="2951798"/>
            <a:ext cx="1301750" cy="1636712"/>
          </a:xfrm>
          <a:prstGeom prst="rightArrow">
            <a:avLst>
              <a:gd name="adj1" fmla="val 50000"/>
              <a:gd name="adj2" fmla="val 25000"/>
            </a:avLst>
          </a:prstGeom>
          <a:solidFill>
            <a:schemeClr val="accent1">
              <a:alpha val="50000"/>
            </a:schemeClr>
          </a:solidFill>
          <a:ln w="9525" cap="flat" cmpd="sng">
            <a:solidFill>
              <a:schemeClr val="tx1"/>
            </a:solidFill>
            <a:prstDash val="solid"/>
            <a:miter/>
            <a:headEnd type="none" w="med" len="med"/>
            <a:tailEnd type="none" w="med" len="med"/>
          </a:ln>
        </p:spPr>
        <p:txBody>
          <a:bodyPr wrap="none" anchor="ctr"/>
          <a:lstStyle/>
          <a:p>
            <a:pPr>
              <a:buClrTx/>
            </a:pPr>
            <a:r>
              <a:rPr lang="zh-CN" altLang="en-US" sz="3200" b="1">
                <a:solidFill>
                  <a:srgbClr val="006600"/>
                </a:solidFill>
                <a:latin typeface="Arial" panose="020B0604020202020204" pitchFamily="34" charset="0"/>
                <a:ea typeface="隶书" panose="02010509060101010101" pitchFamily="1" charset="-122"/>
              </a:rPr>
              <a:t>比较</a:t>
            </a:r>
          </a:p>
        </p:txBody>
      </p:sp>
      <p:sp>
        <p:nvSpPr>
          <p:cNvPr id="36867" name="标题 36866"/>
          <p:cNvSpPr>
            <a:spLocks noGrp="1"/>
          </p:cNvSpPr>
          <p:nvPr>
            <p:ph type="title"/>
          </p:nvPr>
        </p:nvSpPr>
        <p:spPr/>
        <p:txBody>
          <a:bodyPr anchor="ctr"/>
          <a:lstStyle/>
          <a:p>
            <a:r>
              <a:rPr lang="zh-CN" altLang="en-US" sz="3200" dirty="0"/>
              <a:t>方式</a:t>
            </a:r>
            <a:r>
              <a:rPr lang="en-US" altLang="zh-CN" sz="3200" dirty="0"/>
              <a:t>1</a:t>
            </a:r>
            <a:r>
              <a:rPr lang="zh-CN" altLang="en-US" sz="3200" dirty="0"/>
              <a:t>输出引脚：</a:t>
            </a:r>
            <a:r>
              <a:rPr lang="en-US" altLang="zh-CN" sz="3200" dirty="0"/>
              <a:t>B</a:t>
            </a:r>
            <a:r>
              <a:rPr lang="zh-CN" altLang="en-US" sz="3200" dirty="0"/>
              <a:t>端口</a:t>
            </a:r>
          </a:p>
        </p:txBody>
      </p:sp>
      <p:grpSp>
        <p:nvGrpSpPr>
          <p:cNvPr id="36868" name="组合 36867"/>
          <p:cNvGrpSpPr/>
          <p:nvPr/>
        </p:nvGrpSpPr>
        <p:grpSpPr>
          <a:xfrm>
            <a:off x="2119313" y="1376998"/>
            <a:ext cx="4033838" cy="3276600"/>
            <a:chOff x="0" y="0"/>
            <a:chExt cx="2541" cy="2064"/>
          </a:xfrm>
        </p:grpSpPr>
        <p:sp>
          <p:nvSpPr>
            <p:cNvPr id="36869" name="矩形 36868"/>
            <p:cNvSpPr/>
            <p:nvPr/>
          </p:nvSpPr>
          <p:spPr>
            <a:xfrm>
              <a:off x="0" y="0"/>
              <a:ext cx="1344" cy="2064"/>
            </a:xfrm>
            <a:prstGeom prst="rect">
              <a:avLst/>
            </a:prstGeom>
            <a:solidFill>
              <a:schemeClr val="bg1"/>
            </a:solidFill>
            <a:ln w="28575" cap="flat" cmpd="sng">
              <a:solidFill>
                <a:schemeClr val="hlink"/>
              </a:solidFill>
              <a:prstDash val="solid"/>
              <a:miter/>
              <a:headEnd type="none" w="med" len="med"/>
              <a:tailEnd type="none" w="med" len="med"/>
            </a:ln>
          </p:spPr>
          <p:txBody>
            <a:bodyPr/>
            <a:lstStyle/>
            <a:p>
              <a:endParaRPr lang="zh-CN" altLang="en-US"/>
            </a:p>
          </p:txBody>
        </p:sp>
        <p:sp>
          <p:nvSpPr>
            <p:cNvPr id="36870" name="矩形 36869"/>
            <p:cNvSpPr/>
            <p:nvPr/>
          </p:nvSpPr>
          <p:spPr>
            <a:xfrm>
              <a:off x="864" y="536"/>
              <a:ext cx="452" cy="290"/>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2</a:t>
              </a:r>
              <a:endParaRPr lang="zh-CN" altLang="en-US" sz="2400" dirty="0">
                <a:latin typeface="Arial" panose="020B0604020202020204" pitchFamily="34" charset="0"/>
              </a:endParaRPr>
            </a:p>
          </p:txBody>
        </p:sp>
        <p:sp>
          <p:nvSpPr>
            <p:cNvPr id="36871" name="矩形 36870"/>
            <p:cNvSpPr/>
            <p:nvPr/>
          </p:nvSpPr>
          <p:spPr>
            <a:xfrm>
              <a:off x="864" y="920"/>
              <a:ext cx="452" cy="290"/>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1</a:t>
              </a:r>
              <a:endParaRPr lang="zh-CN" altLang="en-US" sz="2400" dirty="0">
                <a:latin typeface="Arial" panose="020B0604020202020204" pitchFamily="34" charset="0"/>
              </a:endParaRPr>
            </a:p>
          </p:txBody>
        </p:sp>
        <p:sp>
          <p:nvSpPr>
            <p:cNvPr id="36872" name="矩形 36871"/>
            <p:cNvSpPr/>
            <p:nvPr/>
          </p:nvSpPr>
          <p:spPr>
            <a:xfrm>
              <a:off x="872" y="1640"/>
              <a:ext cx="452" cy="290"/>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0</a:t>
              </a:r>
              <a:endParaRPr lang="zh-CN" altLang="en-US" sz="2400" dirty="0">
                <a:latin typeface="Arial" panose="020B0604020202020204" pitchFamily="34" charset="0"/>
              </a:endParaRPr>
            </a:p>
          </p:txBody>
        </p:sp>
        <p:sp>
          <p:nvSpPr>
            <p:cNvPr id="36873" name="右箭头 36872"/>
            <p:cNvSpPr/>
            <p:nvPr/>
          </p:nvSpPr>
          <p:spPr>
            <a:xfrm>
              <a:off x="1344" y="96"/>
              <a:ext cx="480" cy="336"/>
            </a:xfrm>
            <a:prstGeom prst="rightArrow">
              <a:avLst>
                <a:gd name="adj1" fmla="val 50000"/>
                <a:gd name="adj2" fmla="val 35714"/>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36874" name="文本框 36873"/>
            <p:cNvSpPr txBox="1"/>
            <p:nvPr/>
          </p:nvSpPr>
          <p:spPr>
            <a:xfrm>
              <a:off x="480" y="143"/>
              <a:ext cx="878" cy="290"/>
            </a:xfrm>
            <a:prstGeom prst="rect">
              <a:avLst/>
            </a:prstGeom>
            <a:noFill/>
            <a:ln w="9525">
              <a:noFill/>
            </a:ln>
          </p:spPr>
          <p:txBody>
            <a:bodyPr wrap="none" anchor="ctr">
              <a:spAutoFit/>
            </a:bodyPr>
            <a:lstStyle/>
            <a:p>
              <a:pPr>
                <a:spcBef>
                  <a:spcPct val="50000"/>
                </a:spcBef>
              </a:pPr>
              <a:r>
                <a:rPr lang="en-US" altLang="zh-CN" sz="2400">
                  <a:latin typeface="Arial" panose="020B0604020202020204" pitchFamily="34" charset="0"/>
                </a:rPr>
                <a:t>PB</a:t>
              </a:r>
              <a:r>
                <a:rPr lang="en-US" altLang="zh-CN" sz="2400" baseline="-25000">
                  <a:latin typeface="Arial" panose="020B0604020202020204" pitchFamily="34" charset="0"/>
                </a:rPr>
                <a:t>7</a:t>
              </a:r>
              <a:r>
                <a:rPr lang="en-US" altLang="zh-CN" sz="2400">
                  <a:latin typeface="Arial" panose="020B0604020202020204" pitchFamily="34" charset="0"/>
                </a:rPr>
                <a:t>~PB</a:t>
              </a:r>
              <a:r>
                <a:rPr lang="en-US" altLang="zh-CN" sz="2400" baseline="-25000">
                  <a:latin typeface="Arial" panose="020B0604020202020204" pitchFamily="34" charset="0"/>
                </a:rPr>
                <a:t>0</a:t>
              </a:r>
              <a:endParaRPr lang="en-US" altLang="zh-CN" sz="2400">
                <a:latin typeface="Arial" panose="020B0604020202020204" pitchFamily="34" charset="0"/>
              </a:endParaRPr>
            </a:p>
          </p:txBody>
        </p:sp>
        <p:sp>
          <p:nvSpPr>
            <p:cNvPr id="36875" name="流程图: 延期 36874"/>
            <p:cNvSpPr/>
            <p:nvPr/>
          </p:nvSpPr>
          <p:spPr>
            <a:xfrm rot="5400000">
              <a:off x="240" y="1248"/>
              <a:ext cx="384" cy="384"/>
            </a:xfrm>
            <a:prstGeom prst="flowChartDelay">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36876" name="直接连接符 36875"/>
            <p:cNvSpPr/>
            <p:nvPr/>
          </p:nvSpPr>
          <p:spPr>
            <a:xfrm>
              <a:off x="432" y="1632"/>
              <a:ext cx="0" cy="144"/>
            </a:xfrm>
            <a:prstGeom prst="line">
              <a:avLst/>
            </a:prstGeom>
            <a:ln w="28575" cap="flat" cmpd="sng">
              <a:solidFill>
                <a:schemeClr val="hlink"/>
              </a:solidFill>
              <a:prstDash val="solid"/>
              <a:headEnd type="none" w="med" len="med"/>
              <a:tailEnd type="none" w="med" len="med"/>
            </a:ln>
          </p:spPr>
        </p:sp>
        <p:sp>
          <p:nvSpPr>
            <p:cNvPr id="36877" name="直接连接符 36876"/>
            <p:cNvSpPr/>
            <p:nvPr/>
          </p:nvSpPr>
          <p:spPr>
            <a:xfrm flipH="1">
              <a:off x="432" y="1776"/>
              <a:ext cx="432" cy="0"/>
            </a:xfrm>
            <a:prstGeom prst="line">
              <a:avLst/>
            </a:prstGeom>
            <a:ln w="28575" cap="flat" cmpd="sng">
              <a:solidFill>
                <a:schemeClr val="hlink"/>
              </a:solidFill>
              <a:prstDash val="solid"/>
              <a:headEnd type="none" w="med" len="med"/>
              <a:tailEnd type="none" w="med" len="med"/>
            </a:ln>
          </p:spPr>
        </p:sp>
        <p:sp>
          <p:nvSpPr>
            <p:cNvPr id="36878" name="矩形 36877"/>
            <p:cNvSpPr/>
            <p:nvPr/>
          </p:nvSpPr>
          <p:spPr>
            <a:xfrm>
              <a:off x="96" y="528"/>
              <a:ext cx="528" cy="336"/>
            </a:xfrm>
            <a:prstGeom prst="rect">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36879" name="文本框 36878"/>
            <p:cNvSpPr txBox="1"/>
            <p:nvPr/>
          </p:nvSpPr>
          <p:spPr>
            <a:xfrm>
              <a:off x="96" y="575"/>
              <a:ext cx="555" cy="251"/>
            </a:xfrm>
            <a:prstGeom prst="rect">
              <a:avLst/>
            </a:prstGeom>
            <a:noFill/>
            <a:ln w="9525">
              <a:noFill/>
            </a:ln>
          </p:spPr>
          <p:txBody>
            <a:bodyPr wrap="none" anchor="ctr">
              <a:spAutoFit/>
            </a:bodyPr>
            <a:lstStyle/>
            <a:p>
              <a:r>
                <a:rPr lang="en-US" altLang="zh-CN" sz="2000" b="1">
                  <a:latin typeface="Arial" panose="020B0604020202020204" pitchFamily="34" charset="0"/>
                </a:rPr>
                <a:t>INTE</a:t>
              </a:r>
              <a:r>
                <a:rPr lang="en-US" altLang="zh-CN" sz="2000" b="1" baseline="-25000">
                  <a:latin typeface="Arial" panose="020B0604020202020204" pitchFamily="34" charset="0"/>
                </a:rPr>
                <a:t>B</a:t>
              </a:r>
              <a:endParaRPr lang="en-US" altLang="zh-CN" sz="2000" b="1">
                <a:latin typeface="Arial" panose="020B0604020202020204" pitchFamily="34" charset="0"/>
              </a:endParaRPr>
            </a:p>
          </p:txBody>
        </p:sp>
        <p:sp>
          <p:nvSpPr>
            <p:cNvPr id="36880" name="直接连接符 36879"/>
            <p:cNvSpPr/>
            <p:nvPr/>
          </p:nvSpPr>
          <p:spPr>
            <a:xfrm>
              <a:off x="336" y="864"/>
              <a:ext cx="0" cy="384"/>
            </a:xfrm>
            <a:prstGeom prst="line">
              <a:avLst/>
            </a:prstGeom>
            <a:ln w="28575" cap="flat" cmpd="sng">
              <a:solidFill>
                <a:schemeClr val="hlink"/>
              </a:solidFill>
              <a:prstDash val="solid"/>
              <a:headEnd type="none" w="med" len="med"/>
              <a:tailEnd type="none" w="med" len="med"/>
            </a:ln>
          </p:spPr>
        </p:sp>
        <p:sp>
          <p:nvSpPr>
            <p:cNvPr id="36881" name="直接连接符 36880"/>
            <p:cNvSpPr/>
            <p:nvPr/>
          </p:nvSpPr>
          <p:spPr>
            <a:xfrm>
              <a:off x="528" y="1056"/>
              <a:ext cx="336" cy="0"/>
            </a:xfrm>
            <a:prstGeom prst="line">
              <a:avLst/>
            </a:prstGeom>
            <a:ln w="28575" cap="flat" cmpd="sng">
              <a:solidFill>
                <a:schemeClr val="hlink"/>
              </a:solidFill>
              <a:prstDash val="solid"/>
              <a:headEnd type="none" w="med" len="med"/>
              <a:tailEnd type="none" w="med" len="med"/>
            </a:ln>
          </p:spPr>
        </p:sp>
        <p:sp>
          <p:nvSpPr>
            <p:cNvPr id="36882" name="直接连接符 36881"/>
            <p:cNvSpPr/>
            <p:nvPr/>
          </p:nvSpPr>
          <p:spPr>
            <a:xfrm>
              <a:off x="528" y="1056"/>
              <a:ext cx="0" cy="192"/>
            </a:xfrm>
            <a:prstGeom prst="line">
              <a:avLst/>
            </a:prstGeom>
            <a:ln w="28575" cap="flat" cmpd="sng">
              <a:solidFill>
                <a:schemeClr val="hlink"/>
              </a:solidFill>
              <a:prstDash val="solid"/>
              <a:headEnd type="none" w="med" len="med"/>
              <a:tailEnd type="none" w="med" len="med"/>
            </a:ln>
          </p:spPr>
        </p:sp>
        <p:sp>
          <p:nvSpPr>
            <p:cNvPr id="36883" name="直接连接符 36882"/>
            <p:cNvSpPr/>
            <p:nvPr/>
          </p:nvSpPr>
          <p:spPr>
            <a:xfrm>
              <a:off x="1344" y="1776"/>
              <a:ext cx="480" cy="0"/>
            </a:xfrm>
            <a:prstGeom prst="line">
              <a:avLst/>
            </a:prstGeom>
            <a:ln w="57150" cap="flat" cmpd="sng">
              <a:solidFill>
                <a:schemeClr val="hlink"/>
              </a:solidFill>
              <a:prstDash val="solid"/>
              <a:headEnd type="none" w="med" len="med"/>
              <a:tailEnd type="triangle" w="med" len="med"/>
            </a:ln>
          </p:spPr>
        </p:sp>
        <p:sp>
          <p:nvSpPr>
            <p:cNvPr id="36884" name="直接连接符 36883"/>
            <p:cNvSpPr/>
            <p:nvPr/>
          </p:nvSpPr>
          <p:spPr>
            <a:xfrm>
              <a:off x="1344" y="1104"/>
              <a:ext cx="480" cy="0"/>
            </a:xfrm>
            <a:prstGeom prst="line">
              <a:avLst/>
            </a:prstGeom>
            <a:ln w="57150" cap="flat" cmpd="sng">
              <a:solidFill>
                <a:schemeClr val="hlink"/>
              </a:solidFill>
              <a:prstDash val="solid"/>
              <a:headEnd type="none" w="med" len="med"/>
              <a:tailEnd type="triangle" w="med" len="med"/>
            </a:ln>
          </p:spPr>
        </p:sp>
        <p:sp>
          <p:nvSpPr>
            <p:cNvPr id="36885" name="直接连接符 36884"/>
            <p:cNvSpPr/>
            <p:nvPr/>
          </p:nvSpPr>
          <p:spPr>
            <a:xfrm flipH="1">
              <a:off x="1344" y="720"/>
              <a:ext cx="480" cy="0"/>
            </a:xfrm>
            <a:prstGeom prst="line">
              <a:avLst/>
            </a:prstGeom>
            <a:ln w="57150" cap="flat" cmpd="sng">
              <a:solidFill>
                <a:schemeClr val="hlink"/>
              </a:solidFill>
              <a:prstDash val="solid"/>
              <a:headEnd type="none" w="med" len="med"/>
              <a:tailEnd type="triangle" w="med" len="med"/>
            </a:ln>
          </p:spPr>
        </p:sp>
        <p:sp>
          <p:nvSpPr>
            <p:cNvPr id="36886" name="文本框 36885"/>
            <p:cNvSpPr txBox="1"/>
            <p:nvPr/>
          </p:nvSpPr>
          <p:spPr>
            <a:xfrm>
              <a:off x="1872" y="959"/>
              <a:ext cx="593" cy="290"/>
            </a:xfrm>
            <a:prstGeom prst="rect">
              <a:avLst/>
            </a:prstGeom>
            <a:noFill/>
            <a:ln w="9525">
              <a:noFill/>
            </a:ln>
          </p:spPr>
          <p:txBody>
            <a:bodyPr wrap="none" anchor="ctr">
              <a:spAutoFit/>
            </a:bodyPr>
            <a:lstStyle/>
            <a:p>
              <a:r>
                <a:rPr lang="en-US" altLang="zh-CN" sz="2400">
                  <a:latin typeface="Arial" panose="020B0604020202020204" pitchFamily="34" charset="0"/>
                </a:rPr>
                <a:t>OBF</a:t>
              </a:r>
              <a:r>
                <a:rPr lang="en-US" altLang="zh-CN" sz="2400" baseline="-25000">
                  <a:latin typeface="Arial" panose="020B0604020202020204" pitchFamily="34" charset="0"/>
                </a:rPr>
                <a:t>B</a:t>
              </a:r>
              <a:endParaRPr lang="en-US" altLang="zh-CN" sz="2400">
                <a:latin typeface="Arial" panose="020B0604020202020204" pitchFamily="34" charset="0"/>
              </a:endParaRPr>
            </a:p>
          </p:txBody>
        </p:sp>
        <p:sp>
          <p:nvSpPr>
            <p:cNvPr id="36887" name="文本框 36886"/>
            <p:cNvSpPr txBox="1"/>
            <p:nvPr/>
          </p:nvSpPr>
          <p:spPr>
            <a:xfrm>
              <a:off x="1895" y="1631"/>
              <a:ext cx="646" cy="290"/>
            </a:xfrm>
            <a:prstGeom prst="rect">
              <a:avLst/>
            </a:prstGeom>
            <a:noFill/>
            <a:ln w="9525">
              <a:noFill/>
            </a:ln>
          </p:spPr>
          <p:txBody>
            <a:bodyPr wrap="none" anchor="ctr">
              <a:spAutoFit/>
            </a:bodyPr>
            <a:lstStyle/>
            <a:p>
              <a:r>
                <a:rPr lang="en-US" altLang="zh-CN" sz="2400">
                  <a:latin typeface="Arial" panose="020B0604020202020204" pitchFamily="34" charset="0"/>
                </a:rPr>
                <a:t>INTR</a:t>
              </a:r>
              <a:r>
                <a:rPr lang="en-US" altLang="zh-CN" sz="2400" baseline="-25000">
                  <a:latin typeface="Arial" panose="020B0604020202020204" pitchFamily="34" charset="0"/>
                </a:rPr>
                <a:t>B</a:t>
              </a:r>
              <a:endParaRPr lang="en-US" altLang="zh-CN" sz="2400">
                <a:latin typeface="Arial" panose="020B0604020202020204" pitchFamily="34" charset="0"/>
              </a:endParaRPr>
            </a:p>
          </p:txBody>
        </p:sp>
        <p:sp>
          <p:nvSpPr>
            <p:cNvPr id="36888" name="文本框 36887"/>
            <p:cNvSpPr txBox="1"/>
            <p:nvPr/>
          </p:nvSpPr>
          <p:spPr>
            <a:xfrm>
              <a:off x="1872" y="575"/>
              <a:ext cx="593" cy="290"/>
            </a:xfrm>
            <a:prstGeom prst="rect">
              <a:avLst/>
            </a:prstGeom>
            <a:noFill/>
            <a:ln w="9525">
              <a:noFill/>
            </a:ln>
          </p:spPr>
          <p:txBody>
            <a:bodyPr wrap="none" anchor="ctr">
              <a:spAutoFit/>
            </a:bodyPr>
            <a:lstStyle/>
            <a:p>
              <a:r>
                <a:rPr lang="en-US" altLang="zh-CN" sz="2400">
                  <a:latin typeface="Arial" panose="020B0604020202020204" pitchFamily="34" charset="0"/>
                </a:rPr>
                <a:t>ACK</a:t>
              </a:r>
              <a:r>
                <a:rPr lang="en-US" altLang="zh-CN" sz="2400" baseline="-25000">
                  <a:latin typeface="Arial" panose="020B0604020202020204" pitchFamily="34" charset="0"/>
                </a:rPr>
                <a:t>B</a:t>
              </a:r>
              <a:endParaRPr lang="en-US" altLang="zh-CN" sz="2400">
                <a:latin typeface="Arial" panose="020B0604020202020204" pitchFamily="34" charset="0"/>
              </a:endParaRPr>
            </a:p>
          </p:txBody>
        </p:sp>
        <p:sp>
          <p:nvSpPr>
            <p:cNvPr id="36889" name="直接连接符 36888"/>
            <p:cNvSpPr/>
            <p:nvPr/>
          </p:nvSpPr>
          <p:spPr>
            <a:xfrm>
              <a:off x="1920" y="576"/>
              <a:ext cx="480" cy="0"/>
            </a:xfrm>
            <a:prstGeom prst="line">
              <a:avLst/>
            </a:prstGeom>
            <a:ln w="28575" cap="flat" cmpd="sng">
              <a:solidFill>
                <a:schemeClr val="tx1"/>
              </a:solidFill>
              <a:prstDash val="solid"/>
              <a:headEnd type="none" w="med" len="med"/>
              <a:tailEnd type="none" w="med" len="med"/>
            </a:ln>
          </p:spPr>
        </p:sp>
        <p:sp>
          <p:nvSpPr>
            <p:cNvPr id="36890" name="直接连接符 36889"/>
            <p:cNvSpPr/>
            <p:nvPr/>
          </p:nvSpPr>
          <p:spPr>
            <a:xfrm>
              <a:off x="1920" y="960"/>
              <a:ext cx="480" cy="0"/>
            </a:xfrm>
            <a:prstGeom prst="line">
              <a:avLst/>
            </a:prstGeom>
            <a:ln w="28575" cap="flat" cmpd="sng">
              <a:solidFill>
                <a:schemeClr val="tx1"/>
              </a:solidFill>
              <a:prstDash val="solid"/>
              <a:headEnd type="none" w="med" len="med"/>
              <a:tailEnd type="none" w="med" len="med"/>
            </a:ln>
          </p:spPr>
        </p:sp>
      </p:grpSp>
      <p:grpSp>
        <p:nvGrpSpPr>
          <p:cNvPr id="36892" name="组合 36891"/>
          <p:cNvGrpSpPr/>
          <p:nvPr/>
        </p:nvGrpSpPr>
        <p:grpSpPr>
          <a:xfrm>
            <a:off x="6591300" y="1364298"/>
            <a:ext cx="4033838" cy="3276600"/>
            <a:chOff x="0" y="0"/>
            <a:chExt cx="2541" cy="2064"/>
          </a:xfrm>
        </p:grpSpPr>
        <p:sp>
          <p:nvSpPr>
            <p:cNvPr id="36893" name="矩形 36892"/>
            <p:cNvSpPr/>
            <p:nvPr/>
          </p:nvSpPr>
          <p:spPr>
            <a:xfrm>
              <a:off x="0" y="0"/>
              <a:ext cx="1344" cy="2064"/>
            </a:xfrm>
            <a:prstGeom prst="rect">
              <a:avLst/>
            </a:prstGeom>
            <a:solidFill>
              <a:schemeClr val="bg1"/>
            </a:solidFill>
            <a:ln w="28575" cap="flat" cmpd="sng">
              <a:solidFill>
                <a:schemeClr val="hlink"/>
              </a:solidFill>
              <a:prstDash val="solid"/>
              <a:miter/>
              <a:headEnd type="none" w="med" len="med"/>
              <a:tailEnd type="none" w="med" len="med"/>
            </a:ln>
          </p:spPr>
          <p:txBody>
            <a:bodyPr/>
            <a:lstStyle/>
            <a:p>
              <a:endParaRPr lang="zh-CN" altLang="en-US"/>
            </a:p>
          </p:txBody>
        </p:sp>
        <p:sp>
          <p:nvSpPr>
            <p:cNvPr id="36894" name="矩形 36893"/>
            <p:cNvSpPr/>
            <p:nvPr/>
          </p:nvSpPr>
          <p:spPr>
            <a:xfrm>
              <a:off x="864" y="536"/>
              <a:ext cx="452" cy="290"/>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6</a:t>
              </a:r>
              <a:endParaRPr lang="zh-CN" altLang="en-US" sz="2400" dirty="0">
                <a:latin typeface="Arial" panose="020B0604020202020204" pitchFamily="34" charset="0"/>
              </a:endParaRPr>
            </a:p>
          </p:txBody>
        </p:sp>
        <p:sp>
          <p:nvSpPr>
            <p:cNvPr id="36895" name="矩形 36894"/>
            <p:cNvSpPr/>
            <p:nvPr/>
          </p:nvSpPr>
          <p:spPr>
            <a:xfrm>
              <a:off x="864" y="920"/>
              <a:ext cx="452" cy="290"/>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7</a:t>
              </a:r>
              <a:endParaRPr lang="zh-CN" altLang="en-US" sz="2400" dirty="0">
                <a:latin typeface="Arial" panose="020B0604020202020204" pitchFamily="34" charset="0"/>
              </a:endParaRPr>
            </a:p>
          </p:txBody>
        </p:sp>
        <p:sp>
          <p:nvSpPr>
            <p:cNvPr id="36896" name="矩形 36895"/>
            <p:cNvSpPr/>
            <p:nvPr/>
          </p:nvSpPr>
          <p:spPr>
            <a:xfrm>
              <a:off x="872" y="1640"/>
              <a:ext cx="452" cy="290"/>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3</a:t>
              </a:r>
              <a:endParaRPr lang="zh-CN" altLang="en-US" sz="2400" dirty="0">
                <a:latin typeface="Arial" panose="020B0604020202020204" pitchFamily="34" charset="0"/>
              </a:endParaRPr>
            </a:p>
          </p:txBody>
        </p:sp>
        <p:sp>
          <p:nvSpPr>
            <p:cNvPr id="36897" name="右箭头 36896"/>
            <p:cNvSpPr/>
            <p:nvPr/>
          </p:nvSpPr>
          <p:spPr>
            <a:xfrm>
              <a:off x="1343" y="43"/>
              <a:ext cx="524" cy="443"/>
            </a:xfrm>
            <a:prstGeom prst="rightArrow">
              <a:avLst>
                <a:gd name="adj1" fmla="val 50000"/>
                <a:gd name="adj2" fmla="val 31042"/>
              </a:avLst>
            </a:prstGeom>
            <a:noFill/>
            <a:ln w="28575" cap="flat" cmpd="sng">
              <a:solidFill>
                <a:schemeClr val="hlink"/>
              </a:solidFill>
              <a:prstDash val="solid"/>
              <a:miter/>
              <a:headEnd type="none" w="med" len="med"/>
              <a:tailEnd type="none" w="med" len="med"/>
            </a:ln>
          </p:spPr>
          <p:txBody>
            <a:bodyPr anchor="ctr">
              <a:spAutoFit/>
            </a:bodyPr>
            <a:lstStyle/>
            <a:p>
              <a:pPr>
                <a:buClrTx/>
              </a:pPr>
              <a:endParaRPr b="1">
                <a:latin typeface="Arial" panose="020B0604020202020204" pitchFamily="34" charset="0"/>
              </a:endParaRPr>
            </a:p>
          </p:txBody>
        </p:sp>
        <p:sp>
          <p:nvSpPr>
            <p:cNvPr id="36898" name="文本框 36897"/>
            <p:cNvSpPr txBox="1"/>
            <p:nvPr/>
          </p:nvSpPr>
          <p:spPr>
            <a:xfrm>
              <a:off x="480" y="143"/>
              <a:ext cx="850" cy="290"/>
            </a:xfrm>
            <a:prstGeom prst="rect">
              <a:avLst/>
            </a:prstGeom>
            <a:noFill/>
            <a:ln w="9525">
              <a:noFill/>
            </a:ln>
          </p:spPr>
          <p:txBody>
            <a:bodyPr wrap="none" anchor="ctr">
              <a:spAutoFit/>
            </a:bodyPr>
            <a:lstStyle/>
            <a:p>
              <a:pPr>
                <a:spcBef>
                  <a:spcPct val="50000"/>
                </a:spcBef>
              </a:pPr>
              <a:r>
                <a:rPr lang="en-US" altLang="zh-CN" sz="2400">
                  <a:latin typeface="Arial" panose="020B0604020202020204" pitchFamily="34" charset="0"/>
                </a:rPr>
                <a:t>PA</a:t>
              </a:r>
              <a:r>
                <a:rPr lang="en-US" altLang="zh-CN" sz="2400" baseline="-25000">
                  <a:latin typeface="Arial" panose="020B0604020202020204" pitchFamily="34" charset="0"/>
                </a:rPr>
                <a:t>7</a:t>
              </a:r>
              <a:r>
                <a:rPr lang="en-US" altLang="zh-CN" sz="2400">
                  <a:latin typeface="Arial" panose="020B0604020202020204" pitchFamily="34" charset="0"/>
                </a:rPr>
                <a:t>~PA</a:t>
              </a:r>
              <a:r>
                <a:rPr lang="en-US" altLang="zh-CN" sz="2400" baseline="-25000">
                  <a:latin typeface="Arial" panose="020B0604020202020204" pitchFamily="34" charset="0"/>
                </a:rPr>
                <a:t>0</a:t>
              </a:r>
              <a:endParaRPr lang="en-US" altLang="zh-CN" sz="2400">
                <a:latin typeface="Arial" panose="020B0604020202020204" pitchFamily="34" charset="0"/>
              </a:endParaRPr>
            </a:p>
          </p:txBody>
        </p:sp>
        <p:sp>
          <p:nvSpPr>
            <p:cNvPr id="36899" name="流程图: 延期 36898"/>
            <p:cNvSpPr/>
            <p:nvPr/>
          </p:nvSpPr>
          <p:spPr>
            <a:xfrm rot="5400000">
              <a:off x="240" y="1248"/>
              <a:ext cx="384" cy="384"/>
            </a:xfrm>
            <a:prstGeom prst="flowChartDelay">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36900" name="直接连接符 36899"/>
            <p:cNvSpPr/>
            <p:nvPr/>
          </p:nvSpPr>
          <p:spPr>
            <a:xfrm>
              <a:off x="432" y="1632"/>
              <a:ext cx="0" cy="144"/>
            </a:xfrm>
            <a:prstGeom prst="line">
              <a:avLst/>
            </a:prstGeom>
            <a:ln w="28575" cap="flat" cmpd="sng">
              <a:solidFill>
                <a:schemeClr val="hlink"/>
              </a:solidFill>
              <a:prstDash val="solid"/>
              <a:headEnd type="none" w="med" len="med"/>
              <a:tailEnd type="none" w="med" len="med"/>
            </a:ln>
          </p:spPr>
        </p:sp>
        <p:sp>
          <p:nvSpPr>
            <p:cNvPr id="36901" name="直接连接符 36900"/>
            <p:cNvSpPr/>
            <p:nvPr/>
          </p:nvSpPr>
          <p:spPr>
            <a:xfrm flipH="1">
              <a:off x="432" y="1776"/>
              <a:ext cx="432" cy="0"/>
            </a:xfrm>
            <a:prstGeom prst="line">
              <a:avLst/>
            </a:prstGeom>
            <a:ln w="28575" cap="flat" cmpd="sng">
              <a:solidFill>
                <a:schemeClr val="hlink"/>
              </a:solidFill>
              <a:prstDash val="solid"/>
              <a:headEnd type="none" w="med" len="med"/>
              <a:tailEnd type="none" w="med" len="med"/>
            </a:ln>
          </p:spPr>
        </p:sp>
        <p:sp>
          <p:nvSpPr>
            <p:cNvPr id="36902" name="矩形 36901"/>
            <p:cNvSpPr/>
            <p:nvPr/>
          </p:nvSpPr>
          <p:spPr>
            <a:xfrm>
              <a:off x="96" y="528"/>
              <a:ext cx="528" cy="336"/>
            </a:xfrm>
            <a:prstGeom prst="rect">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36903" name="文本框 36902"/>
            <p:cNvSpPr txBox="1"/>
            <p:nvPr/>
          </p:nvSpPr>
          <p:spPr>
            <a:xfrm>
              <a:off x="96" y="575"/>
              <a:ext cx="549" cy="251"/>
            </a:xfrm>
            <a:prstGeom prst="rect">
              <a:avLst/>
            </a:prstGeom>
            <a:noFill/>
            <a:ln w="9525">
              <a:noFill/>
            </a:ln>
          </p:spPr>
          <p:txBody>
            <a:bodyPr wrap="none" anchor="ctr">
              <a:spAutoFit/>
            </a:bodyPr>
            <a:lstStyle/>
            <a:p>
              <a:r>
                <a:rPr lang="en-US" altLang="zh-CN" sz="2000">
                  <a:latin typeface="Arial" panose="020B0604020202020204" pitchFamily="34" charset="0"/>
                </a:rPr>
                <a:t>INTE</a:t>
              </a:r>
              <a:r>
                <a:rPr lang="en-US" altLang="zh-CN" sz="2000" baseline="-25000">
                  <a:latin typeface="Arial" panose="020B0604020202020204" pitchFamily="34" charset="0"/>
                </a:rPr>
                <a:t>A</a:t>
              </a:r>
              <a:endParaRPr lang="en-US" altLang="zh-CN" sz="2000">
                <a:latin typeface="Arial" panose="020B0604020202020204" pitchFamily="34" charset="0"/>
              </a:endParaRPr>
            </a:p>
          </p:txBody>
        </p:sp>
        <p:sp>
          <p:nvSpPr>
            <p:cNvPr id="36904" name="直接连接符 36903"/>
            <p:cNvSpPr/>
            <p:nvPr/>
          </p:nvSpPr>
          <p:spPr>
            <a:xfrm>
              <a:off x="336" y="864"/>
              <a:ext cx="0" cy="384"/>
            </a:xfrm>
            <a:prstGeom prst="line">
              <a:avLst/>
            </a:prstGeom>
            <a:ln w="28575" cap="flat" cmpd="sng">
              <a:solidFill>
                <a:schemeClr val="hlink"/>
              </a:solidFill>
              <a:prstDash val="solid"/>
              <a:headEnd type="none" w="med" len="med"/>
              <a:tailEnd type="none" w="med" len="med"/>
            </a:ln>
          </p:spPr>
        </p:sp>
        <p:sp>
          <p:nvSpPr>
            <p:cNvPr id="36905" name="直接连接符 36904"/>
            <p:cNvSpPr/>
            <p:nvPr/>
          </p:nvSpPr>
          <p:spPr>
            <a:xfrm>
              <a:off x="528" y="1056"/>
              <a:ext cx="336" cy="0"/>
            </a:xfrm>
            <a:prstGeom prst="line">
              <a:avLst/>
            </a:prstGeom>
            <a:ln w="28575" cap="flat" cmpd="sng">
              <a:solidFill>
                <a:schemeClr val="hlink"/>
              </a:solidFill>
              <a:prstDash val="solid"/>
              <a:headEnd type="none" w="med" len="med"/>
              <a:tailEnd type="none" w="med" len="med"/>
            </a:ln>
          </p:spPr>
        </p:sp>
        <p:sp>
          <p:nvSpPr>
            <p:cNvPr id="36906" name="直接连接符 36905"/>
            <p:cNvSpPr/>
            <p:nvPr/>
          </p:nvSpPr>
          <p:spPr>
            <a:xfrm>
              <a:off x="528" y="1056"/>
              <a:ext cx="0" cy="192"/>
            </a:xfrm>
            <a:prstGeom prst="line">
              <a:avLst/>
            </a:prstGeom>
            <a:ln w="28575" cap="flat" cmpd="sng">
              <a:solidFill>
                <a:schemeClr val="hlink"/>
              </a:solidFill>
              <a:prstDash val="solid"/>
              <a:headEnd type="none" w="med" len="med"/>
              <a:tailEnd type="none" w="med" len="med"/>
            </a:ln>
          </p:spPr>
        </p:sp>
        <p:sp>
          <p:nvSpPr>
            <p:cNvPr id="36907" name="直接连接符 36906"/>
            <p:cNvSpPr/>
            <p:nvPr/>
          </p:nvSpPr>
          <p:spPr>
            <a:xfrm>
              <a:off x="1344" y="1776"/>
              <a:ext cx="480" cy="0"/>
            </a:xfrm>
            <a:prstGeom prst="line">
              <a:avLst/>
            </a:prstGeom>
            <a:ln w="57150" cap="flat" cmpd="sng">
              <a:solidFill>
                <a:schemeClr val="hlink"/>
              </a:solidFill>
              <a:prstDash val="solid"/>
              <a:headEnd type="none" w="med" len="med"/>
              <a:tailEnd type="triangle" w="med" len="med"/>
            </a:ln>
          </p:spPr>
        </p:sp>
        <p:sp>
          <p:nvSpPr>
            <p:cNvPr id="36908" name="直接连接符 36907"/>
            <p:cNvSpPr/>
            <p:nvPr/>
          </p:nvSpPr>
          <p:spPr>
            <a:xfrm>
              <a:off x="1344" y="1104"/>
              <a:ext cx="480" cy="0"/>
            </a:xfrm>
            <a:prstGeom prst="line">
              <a:avLst/>
            </a:prstGeom>
            <a:ln w="57150" cap="flat" cmpd="sng">
              <a:solidFill>
                <a:schemeClr val="hlink"/>
              </a:solidFill>
              <a:prstDash val="solid"/>
              <a:headEnd type="none" w="med" len="med"/>
              <a:tailEnd type="triangle" w="med" len="med"/>
            </a:ln>
          </p:spPr>
        </p:sp>
        <p:sp>
          <p:nvSpPr>
            <p:cNvPr id="36909" name="直接连接符 36908"/>
            <p:cNvSpPr/>
            <p:nvPr/>
          </p:nvSpPr>
          <p:spPr>
            <a:xfrm flipH="1">
              <a:off x="1344" y="720"/>
              <a:ext cx="480" cy="0"/>
            </a:xfrm>
            <a:prstGeom prst="line">
              <a:avLst/>
            </a:prstGeom>
            <a:ln w="57150" cap="flat" cmpd="sng">
              <a:solidFill>
                <a:schemeClr val="hlink"/>
              </a:solidFill>
              <a:prstDash val="solid"/>
              <a:headEnd type="none" w="med" len="med"/>
              <a:tailEnd type="triangle" w="med" len="med"/>
            </a:ln>
          </p:spPr>
        </p:sp>
        <p:sp>
          <p:nvSpPr>
            <p:cNvPr id="36910" name="文本框 36909"/>
            <p:cNvSpPr txBox="1"/>
            <p:nvPr/>
          </p:nvSpPr>
          <p:spPr>
            <a:xfrm>
              <a:off x="1872" y="959"/>
              <a:ext cx="593" cy="290"/>
            </a:xfrm>
            <a:prstGeom prst="rect">
              <a:avLst/>
            </a:prstGeom>
            <a:noFill/>
            <a:ln w="9525">
              <a:noFill/>
            </a:ln>
          </p:spPr>
          <p:txBody>
            <a:bodyPr wrap="none" anchor="ctr">
              <a:spAutoFit/>
            </a:bodyPr>
            <a:lstStyle/>
            <a:p>
              <a:r>
                <a:rPr lang="en-US" altLang="zh-CN" sz="2400">
                  <a:latin typeface="Arial" panose="020B0604020202020204" pitchFamily="34" charset="0"/>
                </a:rPr>
                <a:t>OBF</a:t>
              </a:r>
              <a:r>
                <a:rPr lang="en-US" altLang="zh-CN" sz="2400" baseline="-25000">
                  <a:latin typeface="Arial" panose="020B0604020202020204" pitchFamily="34" charset="0"/>
                </a:rPr>
                <a:t>A</a:t>
              </a:r>
              <a:endParaRPr lang="en-US" altLang="zh-CN" sz="2400">
                <a:latin typeface="Arial" panose="020B0604020202020204" pitchFamily="34" charset="0"/>
              </a:endParaRPr>
            </a:p>
          </p:txBody>
        </p:sp>
        <p:sp>
          <p:nvSpPr>
            <p:cNvPr id="36911" name="文本框 36910"/>
            <p:cNvSpPr txBox="1"/>
            <p:nvPr/>
          </p:nvSpPr>
          <p:spPr>
            <a:xfrm>
              <a:off x="1895" y="1631"/>
              <a:ext cx="646" cy="290"/>
            </a:xfrm>
            <a:prstGeom prst="rect">
              <a:avLst/>
            </a:prstGeom>
            <a:noFill/>
            <a:ln w="9525">
              <a:noFill/>
            </a:ln>
          </p:spPr>
          <p:txBody>
            <a:bodyPr wrap="none" anchor="ctr">
              <a:spAutoFit/>
            </a:bodyPr>
            <a:lstStyle/>
            <a:p>
              <a:r>
                <a:rPr lang="en-US" altLang="zh-CN" sz="2400">
                  <a:latin typeface="Arial" panose="020B0604020202020204" pitchFamily="34" charset="0"/>
                </a:rPr>
                <a:t>INTR</a:t>
              </a:r>
              <a:r>
                <a:rPr lang="en-US" altLang="zh-CN" sz="2400" baseline="-25000">
                  <a:latin typeface="Arial" panose="020B0604020202020204" pitchFamily="34" charset="0"/>
                </a:rPr>
                <a:t>A</a:t>
              </a:r>
              <a:endParaRPr lang="en-US" altLang="zh-CN" sz="2400">
                <a:latin typeface="Arial" panose="020B0604020202020204" pitchFamily="34" charset="0"/>
              </a:endParaRPr>
            </a:p>
          </p:txBody>
        </p:sp>
        <p:sp>
          <p:nvSpPr>
            <p:cNvPr id="36912" name="文本框 36911"/>
            <p:cNvSpPr txBox="1"/>
            <p:nvPr/>
          </p:nvSpPr>
          <p:spPr>
            <a:xfrm>
              <a:off x="1872" y="575"/>
              <a:ext cx="593" cy="290"/>
            </a:xfrm>
            <a:prstGeom prst="rect">
              <a:avLst/>
            </a:prstGeom>
            <a:noFill/>
            <a:ln w="9525">
              <a:noFill/>
            </a:ln>
          </p:spPr>
          <p:txBody>
            <a:bodyPr wrap="none" anchor="ctr">
              <a:spAutoFit/>
            </a:bodyPr>
            <a:lstStyle/>
            <a:p>
              <a:r>
                <a:rPr lang="en-US" altLang="zh-CN" sz="2400">
                  <a:latin typeface="Arial" panose="020B0604020202020204" pitchFamily="34" charset="0"/>
                </a:rPr>
                <a:t>ACK</a:t>
              </a:r>
              <a:r>
                <a:rPr lang="en-US" altLang="zh-CN" sz="2400" baseline="-25000">
                  <a:latin typeface="Arial" panose="020B0604020202020204" pitchFamily="34" charset="0"/>
                </a:rPr>
                <a:t>A</a:t>
              </a:r>
              <a:endParaRPr lang="en-US" altLang="zh-CN" sz="2400">
                <a:latin typeface="Arial" panose="020B0604020202020204" pitchFamily="34" charset="0"/>
              </a:endParaRPr>
            </a:p>
          </p:txBody>
        </p:sp>
        <p:sp>
          <p:nvSpPr>
            <p:cNvPr id="36913" name="直接连接符 36912"/>
            <p:cNvSpPr/>
            <p:nvPr/>
          </p:nvSpPr>
          <p:spPr>
            <a:xfrm>
              <a:off x="1920" y="576"/>
              <a:ext cx="480" cy="0"/>
            </a:xfrm>
            <a:prstGeom prst="line">
              <a:avLst/>
            </a:prstGeom>
            <a:ln w="28575" cap="flat" cmpd="sng">
              <a:solidFill>
                <a:schemeClr val="tx1"/>
              </a:solidFill>
              <a:prstDash val="solid"/>
              <a:headEnd type="none" w="med" len="med"/>
              <a:tailEnd type="none" w="med" len="med"/>
            </a:ln>
          </p:spPr>
        </p:sp>
        <p:sp>
          <p:nvSpPr>
            <p:cNvPr id="36914" name="直接连接符 36913"/>
            <p:cNvSpPr/>
            <p:nvPr/>
          </p:nvSpPr>
          <p:spPr>
            <a:xfrm>
              <a:off x="1920" y="960"/>
              <a:ext cx="480" cy="0"/>
            </a:xfrm>
            <a:prstGeom prst="line">
              <a:avLst/>
            </a:prstGeom>
            <a:ln w="28575" cap="flat" cmpd="sng">
              <a:solidFill>
                <a:schemeClr val="tx1"/>
              </a:solidFill>
              <a:prstDash val="solid"/>
              <a:headEnd type="none" w="med" len="med"/>
              <a:tailEnd type="none" w="med" len="med"/>
            </a:ln>
          </p:spPr>
        </p:sp>
      </p:grpSp>
      <p:sp>
        <p:nvSpPr>
          <p:cNvPr id="36915" name="矩形 36914"/>
          <p:cNvSpPr/>
          <p:nvPr/>
        </p:nvSpPr>
        <p:spPr>
          <a:xfrm>
            <a:off x="2841625" y="4979035"/>
            <a:ext cx="6456680" cy="1304925"/>
          </a:xfrm>
          <a:prstGeom prst="rect">
            <a:avLst/>
          </a:prstGeom>
          <a:gradFill>
            <a:gsLst>
              <a:gs pos="0">
                <a:srgbClr val="012D86"/>
              </a:gs>
              <a:gs pos="100000">
                <a:srgbClr val="0E2557"/>
              </a:gs>
            </a:gsLst>
            <a:lin ang="5400000" scaled="0"/>
          </a:gradFill>
          <a:ln w="9525">
            <a:noFill/>
          </a:ln>
        </p:spPr>
        <p:txBody>
          <a:bodyPr wrap="none" anchor="ctr"/>
          <a:lstStyle/>
          <a:p>
            <a:pPr algn="ctr">
              <a:lnSpc>
                <a:spcPct val="100000"/>
              </a:lnSpc>
            </a:pPr>
            <a:r>
              <a:rPr lang="zh-CN" altLang="en-US" sz="3600" dirty="0">
                <a:solidFill>
                  <a:schemeClr val="bg1"/>
                </a:solidFill>
                <a:latin typeface="微软雅黑" panose="020B0503020204020204" pitchFamily="34" charset="-122"/>
                <a:ea typeface="微软雅黑" panose="020B0503020204020204" pitchFamily="34" charset="-122"/>
              </a:rPr>
              <a:t>端口</a:t>
            </a:r>
            <a:r>
              <a:rPr lang="en-US" altLang="zh-CN" sz="3600" dirty="0">
                <a:solidFill>
                  <a:schemeClr val="bg1"/>
                </a:solidFill>
                <a:latin typeface="微软雅黑" panose="020B0503020204020204" pitchFamily="34" charset="-122"/>
                <a:ea typeface="微软雅黑" panose="020B0503020204020204" pitchFamily="34" charset="-122"/>
              </a:rPr>
              <a:t>A</a:t>
            </a:r>
            <a:r>
              <a:rPr lang="zh-CN" altLang="en-US" sz="3600" dirty="0">
                <a:solidFill>
                  <a:schemeClr val="bg1"/>
                </a:solidFill>
                <a:latin typeface="微软雅黑" panose="020B0503020204020204" pitchFamily="34" charset="-122"/>
                <a:ea typeface="微软雅黑" panose="020B0503020204020204" pitchFamily="34" charset="-122"/>
              </a:rPr>
              <a:t>的</a:t>
            </a:r>
            <a:r>
              <a:rPr lang="en-US" altLang="zh-CN" sz="3600" dirty="0">
                <a:solidFill>
                  <a:schemeClr val="bg1"/>
                </a:solidFill>
                <a:latin typeface="微软雅黑" panose="020B0503020204020204" pitchFamily="34" charset="-122"/>
                <a:ea typeface="微软雅黑" panose="020B0503020204020204" pitchFamily="34" charset="-122"/>
              </a:rPr>
              <a:t>INTEA</a:t>
            </a:r>
            <a:r>
              <a:rPr lang="zh-CN" altLang="en-US" sz="3600" dirty="0">
                <a:solidFill>
                  <a:schemeClr val="bg1"/>
                </a:solidFill>
                <a:latin typeface="微软雅黑" panose="020B0503020204020204" pitchFamily="34" charset="-122"/>
                <a:ea typeface="微软雅黑" panose="020B0503020204020204" pitchFamily="34" charset="-122"/>
              </a:rPr>
              <a:t>对应</a:t>
            </a:r>
            <a:r>
              <a:rPr lang="en-US" altLang="zh-CN" sz="3600" dirty="0">
                <a:solidFill>
                  <a:schemeClr val="bg1"/>
                </a:solidFill>
                <a:latin typeface="微软雅黑" panose="020B0503020204020204" pitchFamily="34" charset="-122"/>
                <a:ea typeface="微软雅黑" panose="020B0503020204020204" pitchFamily="34" charset="-122"/>
              </a:rPr>
              <a:t>PC</a:t>
            </a:r>
            <a:r>
              <a:rPr lang="en-US" altLang="zh-CN" sz="3200" dirty="0">
                <a:solidFill>
                  <a:schemeClr val="bg1"/>
                </a:solidFill>
                <a:latin typeface="微软雅黑" panose="020B0503020204020204" pitchFamily="34" charset="-122"/>
                <a:ea typeface="微软雅黑" panose="020B0503020204020204" pitchFamily="34" charset="-122"/>
              </a:rPr>
              <a:t>6</a:t>
            </a:r>
          </a:p>
          <a:p>
            <a:pPr algn="ctr">
              <a:lnSpc>
                <a:spcPct val="100000"/>
              </a:lnSpc>
            </a:pPr>
            <a:r>
              <a:rPr lang="zh-CN" altLang="en-US" sz="3600" dirty="0">
                <a:solidFill>
                  <a:schemeClr val="bg1"/>
                </a:solidFill>
                <a:latin typeface="微软雅黑" panose="020B0503020204020204" pitchFamily="34" charset="-122"/>
                <a:ea typeface="微软雅黑" panose="020B0503020204020204" pitchFamily="34" charset="-122"/>
              </a:rPr>
              <a:t>端口</a:t>
            </a:r>
            <a:r>
              <a:rPr lang="en-US" altLang="zh-CN" sz="3600" dirty="0">
                <a:solidFill>
                  <a:schemeClr val="bg1"/>
                </a:solidFill>
                <a:latin typeface="微软雅黑" panose="020B0503020204020204" pitchFamily="34" charset="-122"/>
                <a:ea typeface="微软雅黑" panose="020B0503020204020204" pitchFamily="34" charset="-122"/>
              </a:rPr>
              <a:t>B</a:t>
            </a:r>
            <a:r>
              <a:rPr lang="zh-CN" altLang="en-US" sz="3600" dirty="0">
                <a:solidFill>
                  <a:schemeClr val="bg1"/>
                </a:solidFill>
                <a:latin typeface="微软雅黑" panose="020B0503020204020204" pitchFamily="34" charset="-122"/>
                <a:ea typeface="微软雅黑" panose="020B0503020204020204" pitchFamily="34" charset="-122"/>
              </a:rPr>
              <a:t>的</a:t>
            </a:r>
            <a:r>
              <a:rPr lang="en-US" altLang="zh-CN" sz="3600" dirty="0">
                <a:solidFill>
                  <a:schemeClr val="bg1"/>
                </a:solidFill>
                <a:latin typeface="微软雅黑" panose="020B0503020204020204" pitchFamily="34" charset="-122"/>
                <a:ea typeface="微软雅黑" panose="020B0503020204020204" pitchFamily="34" charset="-122"/>
              </a:rPr>
              <a:t>INTEB</a:t>
            </a:r>
            <a:r>
              <a:rPr lang="zh-CN" altLang="en-US" sz="3600" dirty="0">
                <a:solidFill>
                  <a:schemeClr val="bg1"/>
                </a:solidFill>
                <a:latin typeface="微软雅黑" panose="020B0503020204020204" pitchFamily="34" charset="-122"/>
                <a:ea typeface="微软雅黑" panose="020B0503020204020204" pitchFamily="34" charset="-122"/>
              </a:rPr>
              <a:t>对应</a:t>
            </a:r>
            <a:r>
              <a:rPr lang="en-US" altLang="zh-CN" sz="3600" dirty="0">
                <a:solidFill>
                  <a:schemeClr val="bg1"/>
                </a:solidFill>
                <a:latin typeface="微软雅黑" panose="020B0503020204020204" pitchFamily="34" charset="-122"/>
                <a:ea typeface="微软雅黑" panose="020B0503020204020204" pitchFamily="34" charset="-122"/>
              </a:rPr>
              <a:t>PC</a:t>
            </a:r>
            <a:r>
              <a:rPr lang="en-US" altLang="zh-CN" sz="3200" dirty="0">
                <a:solidFill>
                  <a:schemeClr val="bg1"/>
                </a:solidFill>
                <a:latin typeface="微软雅黑" panose="020B0503020204020204" pitchFamily="34" charset="-122"/>
                <a:ea typeface="微软雅黑" panose="020B0503020204020204" pitchFamily="34" charset="-122"/>
              </a:rPr>
              <a:t>2</a:t>
            </a:r>
          </a:p>
        </p:txBody>
      </p:sp>
      <p:sp>
        <p:nvSpPr>
          <p:cNvPr id="51" name="TextBox 50"/>
          <p:cNvSpPr txBox="1"/>
          <p:nvPr/>
        </p:nvSpPr>
        <p:spPr>
          <a:xfrm>
            <a:off x="2279576" y="1916832"/>
            <a:ext cx="1086544" cy="369332"/>
          </a:xfrm>
          <a:prstGeom prst="rect">
            <a:avLst/>
          </a:prstGeom>
          <a:noFill/>
        </p:spPr>
        <p:txBody>
          <a:bodyPr wrap="square" rtlCol="0">
            <a:spAutoFit/>
          </a:bodyPr>
          <a:lstStyle/>
          <a:p>
            <a:r>
              <a:rPr lang="en-US" altLang="zh-CN" b="1" dirty="0" smtClean="0">
                <a:solidFill>
                  <a:srgbClr val="FF0000"/>
                </a:solidFill>
                <a:latin typeface="微软雅黑" pitchFamily="34" charset="-122"/>
                <a:ea typeface="微软雅黑" pitchFamily="34" charset="-122"/>
              </a:rPr>
              <a:t>(PC2)</a:t>
            </a:r>
            <a:endParaRPr lang="zh-CN" altLang="en-US" b="1" dirty="0">
              <a:solidFill>
                <a:srgbClr val="FF0000"/>
              </a:solidFill>
              <a:latin typeface="微软雅黑" pitchFamily="34" charset="-122"/>
              <a:ea typeface="微软雅黑" pitchFamily="34" charset="-122"/>
            </a:endParaRPr>
          </a:p>
        </p:txBody>
      </p:sp>
      <p:sp>
        <p:nvSpPr>
          <p:cNvPr id="52" name="TextBox 51"/>
          <p:cNvSpPr txBox="1"/>
          <p:nvPr/>
        </p:nvSpPr>
        <p:spPr>
          <a:xfrm>
            <a:off x="6737648" y="1907540"/>
            <a:ext cx="1086544" cy="369332"/>
          </a:xfrm>
          <a:prstGeom prst="rect">
            <a:avLst/>
          </a:prstGeom>
          <a:noFill/>
        </p:spPr>
        <p:txBody>
          <a:bodyPr wrap="square" rtlCol="0">
            <a:spAutoFit/>
          </a:bodyPr>
          <a:lstStyle/>
          <a:p>
            <a:r>
              <a:rPr lang="en-US" altLang="zh-CN" b="1" dirty="0" smtClean="0">
                <a:solidFill>
                  <a:srgbClr val="FF0000"/>
                </a:solidFill>
                <a:latin typeface="微软雅黑" pitchFamily="34" charset="-122"/>
                <a:ea typeface="微软雅黑" pitchFamily="34" charset="-122"/>
              </a:rPr>
              <a:t>(PC6)</a:t>
            </a:r>
            <a:endParaRPr lang="zh-CN" altLang="en-US" b="1" dirty="0">
              <a:solidFill>
                <a:srgbClr val="FF0000"/>
              </a:solidFill>
              <a:latin typeface="微软雅黑" pitchFamily="34" charset="-122"/>
              <a:ea typeface="微软雅黑"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92"/>
                                        </p:tgtEl>
                                        <p:attrNameLst>
                                          <p:attrName>style.visibility</p:attrName>
                                        </p:attrNameLst>
                                      </p:cBhvr>
                                      <p:to>
                                        <p:strVal val="visible"/>
                                      </p:to>
                                    </p:set>
                                    <p:animEffect transition="in" filter="blinds(horizontal)">
                                      <p:cBhvr>
                                        <p:cTn id="7" dur="500"/>
                                        <p:tgtEl>
                                          <p:spTgt spid="3689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grpId="0" nodeType="clickEffect">
                                  <p:stCondLst>
                                    <p:cond delay="0"/>
                                  </p:stCondLst>
                                  <p:childTnLst>
                                    <p:set>
                                      <p:cBhvr>
                                        <p:cTn id="11" dur="1" fill="hold">
                                          <p:stCondLst>
                                            <p:cond delay="0"/>
                                          </p:stCondLst>
                                        </p:cTn>
                                        <p:tgtEl>
                                          <p:spTgt spid="36915"/>
                                        </p:tgtEl>
                                        <p:attrNameLst>
                                          <p:attrName>style.visibility</p:attrName>
                                        </p:attrNameLst>
                                      </p:cBhvr>
                                      <p:to>
                                        <p:strVal val="visible"/>
                                      </p:to>
                                    </p:set>
                                    <p:anim calcmode="lin" valueType="num">
                                      <p:cBhvr>
                                        <p:cTn id="12" dur="500" fill="hold"/>
                                        <p:tgtEl>
                                          <p:spTgt spid="36915"/>
                                        </p:tgtEl>
                                        <p:attrNameLst>
                                          <p:attrName>ppt_w</p:attrName>
                                        </p:attrNameLst>
                                      </p:cBhvr>
                                      <p:tavLst>
                                        <p:tav tm="0">
                                          <p:val>
                                            <p:fltVal val="0"/>
                                          </p:val>
                                        </p:tav>
                                        <p:tav tm="100000">
                                          <p:val>
                                            <p:strVal val="#ppt_w"/>
                                          </p:val>
                                        </p:tav>
                                      </p:tavLst>
                                    </p:anim>
                                    <p:anim calcmode="lin" valueType="num">
                                      <p:cBhvr>
                                        <p:cTn id="13" dur="500" fill="hold"/>
                                        <p:tgtEl>
                                          <p:spTgt spid="36915"/>
                                        </p:tgtEl>
                                        <p:attrNameLst>
                                          <p:attrName>ppt_h</p:attrName>
                                        </p:attrNameLst>
                                      </p:cBhvr>
                                      <p:tavLst>
                                        <p:tav tm="0">
                                          <p:val>
                                            <p:fltVal val="0"/>
                                          </p:val>
                                        </p:tav>
                                        <p:tav tm="100000">
                                          <p:val>
                                            <p:strVal val="#ppt_h"/>
                                          </p:val>
                                        </p:tav>
                                      </p:tavLst>
                                    </p:anim>
                                    <p:anim calcmode="lin" valueType="num">
                                      <p:cBhvr>
                                        <p:cTn id="14" dur="500" fill="hold"/>
                                        <p:tgtEl>
                                          <p:spTgt spid="36915"/>
                                        </p:tgtEl>
                                        <p:attrNameLst>
                                          <p:attrName>ppt_x</p:attrName>
                                        </p:attrNameLst>
                                      </p:cBhvr>
                                      <p:tavLst>
                                        <p:tav tm="0">
                                          <p:val>
                                            <p:fltVal val="0.5"/>
                                          </p:val>
                                        </p:tav>
                                        <p:tav tm="100000">
                                          <p:val>
                                            <p:strVal val="#ppt_x"/>
                                          </p:val>
                                        </p:tav>
                                      </p:tavLst>
                                    </p:anim>
                                    <p:anim calcmode="lin" valueType="num">
                                      <p:cBhvr>
                                        <p:cTn id="15" dur="500" fill="hold"/>
                                        <p:tgtEl>
                                          <p:spTgt spid="3691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15"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标题 35841"/>
          <p:cNvSpPr>
            <a:spLocks noGrp="1"/>
          </p:cNvSpPr>
          <p:nvPr>
            <p:ph type="title"/>
          </p:nvPr>
        </p:nvSpPr>
        <p:spPr>
          <a:xfrm>
            <a:off x="1271464" y="188640"/>
            <a:ext cx="8136904" cy="504825"/>
          </a:xfrm>
        </p:spPr>
        <p:txBody>
          <a:bodyPr anchor="ctr"/>
          <a:lstStyle/>
          <a:p>
            <a:pPr algn="l"/>
            <a:r>
              <a:rPr lang="zh-CN" altLang="en-US" sz="3200" b="1" dirty="0">
                <a:solidFill>
                  <a:srgbClr val="FF0000"/>
                </a:solidFill>
                <a:latin typeface="微软雅黑" pitchFamily="34" charset="-122"/>
                <a:ea typeface="微软雅黑" pitchFamily="34" charset="-122"/>
              </a:rPr>
              <a:t>方式</a:t>
            </a:r>
            <a:r>
              <a:rPr lang="en-US" altLang="zh-CN" sz="3200" b="1" dirty="0">
                <a:solidFill>
                  <a:srgbClr val="FF0000"/>
                </a:solidFill>
                <a:latin typeface="微软雅黑" pitchFamily="34" charset="-122"/>
                <a:ea typeface="微软雅黑" pitchFamily="34" charset="-122"/>
              </a:rPr>
              <a:t>1</a:t>
            </a:r>
            <a:r>
              <a:rPr lang="zh-CN" altLang="en-US" sz="3200" b="1" dirty="0">
                <a:solidFill>
                  <a:srgbClr val="FF0000"/>
                </a:solidFill>
                <a:latin typeface="微软雅黑" pitchFamily="34" charset="-122"/>
                <a:ea typeface="微软雅黑" pitchFamily="34" charset="-122"/>
              </a:rPr>
              <a:t>输出</a:t>
            </a:r>
            <a:r>
              <a:rPr lang="zh-CN" altLang="en-US" sz="3200" b="1" dirty="0" smtClean="0">
                <a:solidFill>
                  <a:srgbClr val="FF0000"/>
                </a:solidFill>
                <a:latin typeface="微软雅黑" pitchFamily="34" charset="-122"/>
                <a:ea typeface="微软雅黑" pitchFamily="34" charset="-122"/>
              </a:rPr>
              <a:t>时序及工作过程如下：</a:t>
            </a:r>
            <a:endParaRPr lang="zh-CN" altLang="en-US" sz="3200" b="1" dirty="0">
              <a:solidFill>
                <a:srgbClr val="FF0000"/>
              </a:solidFill>
              <a:latin typeface="微软雅黑" pitchFamily="34" charset="-122"/>
              <a:ea typeface="微软雅黑" pitchFamily="34" charset="-122"/>
            </a:endParaRPr>
          </a:p>
        </p:txBody>
      </p:sp>
      <p:sp>
        <p:nvSpPr>
          <p:cNvPr id="35845" name="文本框 35844"/>
          <p:cNvSpPr txBox="1"/>
          <p:nvPr/>
        </p:nvSpPr>
        <p:spPr>
          <a:xfrm>
            <a:off x="551384" y="4419600"/>
            <a:ext cx="11089232" cy="2422907"/>
          </a:xfrm>
          <a:prstGeom prst="rect">
            <a:avLst/>
          </a:prstGeom>
          <a:solidFill>
            <a:schemeClr val="accent1">
              <a:lumMod val="20000"/>
              <a:lumOff val="80000"/>
            </a:schemeClr>
          </a:solidFill>
          <a:ln w="9525">
            <a:noFill/>
          </a:ln>
        </p:spPr>
        <p:txBody>
          <a:bodyPr wrap="square">
            <a:spAutoFit/>
          </a:bodyPr>
          <a:lstStyle/>
          <a:p>
            <a:pPr algn="just">
              <a:lnSpc>
                <a:spcPct val="150000"/>
              </a:lnSpc>
              <a:spcBef>
                <a:spcPct val="50000"/>
              </a:spcBef>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）数据输出时</a:t>
            </a:r>
            <a:r>
              <a:rPr lang="en-US" altLang="zh-CN" sz="2400" b="1" dirty="0">
                <a:latin typeface="Times New Roman" panose="02020603050405020304" pitchFamily="18" charset="0"/>
              </a:rPr>
              <a:t>CPU</a:t>
            </a:r>
            <a:r>
              <a:rPr lang="zh-CN" altLang="en-US" sz="2400" b="1" dirty="0">
                <a:latin typeface="Times New Roman" panose="02020603050405020304" pitchFamily="18" charset="0"/>
              </a:rPr>
              <a:t>为主动地位，向</a:t>
            </a:r>
            <a:r>
              <a:rPr lang="en-US" altLang="zh-CN" sz="2400" b="1" dirty="0">
                <a:latin typeface="Times New Roman" panose="02020603050405020304" pitchFamily="18" charset="0"/>
              </a:rPr>
              <a:t>8255A</a:t>
            </a:r>
            <a:r>
              <a:rPr lang="zh-CN" altLang="en-US" sz="2400" b="1" dirty="0">
                <a:latin typeface="Times New Roman" panose="02020603050405020304" pitchFamily="18" charset="0"/>
              </a:rPr>
              <a:t>输出数据</a:t>
            </a:r>
            <a:r>
              <a:rPr lang="zh-CN" altLang="en-US" sz="2400" b="1" dirty="0" smtClean="0">
                <a:latin typeface="Times New Roman" panose="02020603050405020304" pitchFamily="18" charset="0"/>
              </a:rPr>
              <a:t>，</a:t>
            </a:r>
            <a:r>
              <a:rPr lang="en-US" altLang="zh-CN" sz="2400" b="1" u="sng" dirty="0" smtClean="0">
                <a:latin typeface="Times New Roman" panose="02020603050405020304" pitchFamily="18" charset="0"/>
              </a:rPr>
              <a:t>WR</a:t>
            </a:r>
            <a:r>
              <a:rPr lang="zh-CN" altLang="en-US" sz="2400" b="1" dirty="0">
                <a:latin typeface="Times New Roman" panose="02020603050405020304" pitchFamily="18" charset="0"/>
              </a:rPr>
              <a:t>的上升沿使</a:t>
            </a:r>
            <a:r>
              <a:rPr lang="en-US" altLang="zh-CN" sz="2400" b="1" u="sng" dirty="0">
                <a:latin typeface="Times New Roman" panose="02020603050405020304" pitchFamily="18" charset="0"/>
              </a:rPr>
              <a:t>OBF</a:t>
            </a:r>
            <a:r>
              <a:rPr lang="en-US" altLang="zh-CN" sz="2400" b="1" dirty="0">
                <a:latin typeface="Times New Roman" panose="02020603050405020304" pitchFamily="18" charset="0"/>
              </a:rPr>
              <a:t>=0</a:t>
            </a:r>
            <a:r>
              <a:rPr lang="zh-CN" altLang="en-US" sz="2400" b="1" dirty="0">
                <a:latin typeface="Times New Roman" panose="02020603050405020304" pitchFamily="18" charset="0"/>
              </a:rPr>
              <a:t>，表示输出缓冲器满，外设可来读取数据；</a:t>
            </a:r>
            <a:r>
              <a:rPr lang="en-US" altLang="zh-CN" sz="2400" b="1" u="sng" dirty="0">
                <a:latin typeface="Times New Roman" panose="02020603050405020304" pitchFamily="18" charset="0"/>
              </a:rPr>
              <a:t>WR</a:t>
            </a:r>
            <a:r>
              <a:rPr lang="zh-CN" altLang="en-US" sz="2400" b="1" dirty="0">
                <a:latin typeface="Times New Roman" panose="02020603050405020304" pitchFamily="18" charset="0"/>
              </a:rPr>
              <a:t>使</a:t>
            </a:r>
            <a:r>
              <a:rPr lang="en-US" altLang="zh-CN" sz="2400" b="1" dirty="0">
                <a:latin typeface="Times New Roman" panose="02020603050405020304" pitchFamily="18" charset="0"/>
              </a:rPr>
              <a:t>INTR=0</a:t>
            </a:r>
            <a:r>
              <a:rPr lang="zh-CN" altLang="en-US" sz="2400" b="1" dirty="0">
                <a:latin typeface="Times New Roman" panose="02020603050405020304" pitchFamily="18" charset="0"/>
              </a:rPr>
              <a:t>，封锁中断请求</a:t>
            </a:r>
            <a:r>
              <a:rPr lang="en-US" altLang="zh-CN" sz="2400" b="1" dirty="0">
                <a:latin typeface="Times New Roman" panose="02020603050405020304" pitchFamily="18" charset="0"/>
              </a:rPr>
              <a:t>INTR</a:t>
            </a:r>
            <a:r>
              <a:rPr lang="zh-CN" altLang="en-US" sz="2400" b="1" dirty="0">
                <a:latin typeface="Times New Roman" panose="02020603050405020304" pitchFamily="18" charset="0"/>
              </a:rPr>
              <a:t>。</a:t>
            </a:r>
          </a:p>
          <a:p>
            <a:pPr algn="just">
              <a:lnSpc>
                <a:spcPct val="150000"/>
              </a:lnSpc>
              <a:spcBef>
                <a:spcPct val="50000"/>
              </a:spcBef>
            </a:pPr>
            <a:r>
              <a:rPr lang="en-US" altLang="zh-CN" sz="2400" b="1" dirty="0">
                <a:latin typeface="Times New Roman" panose="02020603050405020304" pitchFamily="18" charset="0"/>
              </a:rPr>
              <a:t>2</a:t>
            </a:r>
            <a:r>
              <a:rPr lang="zh-CN" altLang="en-US" sz="2400" b="1" dirty="0">
                <a:latin typeface="Times New Roman" panose="02020603050405020304" pitchFamily="18" charset="0"/>
              </a:rPr>
              <a:t>）外设读取数据后，用</a:t>
            </a:r>
            <a:r>
              <a:rPr lang="en-US" altLang="zh-CN" sz="2400" b="1" dirty="0">
                <a:latin typeface="Times New Roman" panose="02020603050405020304" pitchFamily="18" charset="0"/>
              </a:rPr>
              <a:t>ACK</a:t>
            </a:r>
            <a:r>
              <a:rPr lang="zh-CN" altLang="en-US" sz="2400" b="1" dirty="0">
                <a:latin typeface="Times New Roman" panose="02020603050405020304" pitchFamily="18" charset="0"/>
              </a:rPr>
              <a:t>回答接口。</a:t>
            </a:r>
            <a:r>
              <a:rPr lang="en-US" altLang="zh-CN" sz="2400" b="1" dirty="0">
                <a:latin typeface="Times New Roman" panose="02020603050405020304" pitchFamily="18" charset="0"/>
              </a:rPr>
              <a:t>ACK</a:t>
            </a:r>
            <a:r>
              <a:rPr lang="zh-CN" altLang="en-US" sz="2400" b="1" dirty="0">
                <a:latin typeface="Times New Roman" panose="02020603050405020304" pitchFamily="18" charset="0"/>
              </a:rPr>
              <a:t>的下降沿使</a:t>
            </a:r>
            <a:r>
              <a:rPr lang="en-US" altLang="zh-CN" sz="2400" b="1" dirty="0">
                <a:latin typeface="Times New Roman" panose="02020603050405020304" pitchFamily="18" charset="0"/>
              </a:rPr>
              <a:t>OBF=1</a:t>
            </a:r>
            <a:r>
              <a:rPr lang="zh-CN" altLang="en-US" sz="2400" b="1" dirty="0">
                <a:latin typeface="Times New Roman" panose="02020603050405020304" pitchFamily="18" charset="0"/>
              </a:rPr>
              <a:t>，撤消输出缓冲器满信号；</a:t>
            </a:r>
            <a:r>
              <a:rPr lang="en-US" altLang="zh-CN" sz="2400" b="1" dirty="0">
                <a:latin typeface="Times New Roman" panose="02020603050405020304" pitchFamily="18" charset="0"/>
              </a:rPr>
              <a:t>ACK</a:t>
            </a:r>
            <a:r>
              <a:rPr lang="zh-CN" altLang="en-US" sz="2400" b="1" dirty="0">
                <a:latin typeface="Times New Roman" panose="02020603050405020304" pitchFamily="18" charset="0"/>
              </a:rPr>
              <a:t>的上升沿使</a:t>
            </a:r>
            <a:r>
              <a:rPr lang="en-US" altLang="zh-CN" sz="2400" b="1" dirty="0">
                <a:latin typeface="Times New Roman" panose="02020603050405020304" pitchFamily="18" charset="0"/>
              </a:rPr>
              <a:t>INTR=1</a:t>
            </a:r>
            <a:r>
              <a:rPr lang="zh-CN" altLang="en-US" sz="2400" b="1" dirty="0">
                <a:latin typeface="Times New Roman" panose="02020603050405020304" pitchFamily="18" charset="0"/>
              </a:rPr>
              <a:t>，请求</a:t>
            </a:r>
            <a:r>
              <a:rPr lang="en-US" altLang="zh-CN" sz="2400" b="1" dirty="0">
                <a:latin typeface="Times New Roman" panose="02020603050405020304" pitchFamily="18" charset="0"/>
              </a:rPr>
              <a:t>CPU</a:t>
            </a:r>
            <a:r>
              <a:rPr lang="zh-CN" altLang="en-US" sz="2400" b="1" dirty="0">
                <a:latin typeface="Times New Roman" panose="02020603050405020304" pitchFamily="18" charset="0"/>
              </a:rPr>
              <a:t>再输出下一个数据（若</a:t>
            </a:r>
            <a:r>
              <a:rPr lang="en-US" altLang="zh-CN" sz="2400" b="1" dirty="0">
                <a:latin typeface="Times New Roman" panose="02020603050405020304" pitchFamily="18" charset="0"/>
              </a:rPr>
              <a:t>INTE=1</a:t>
            </a:r>
            <a:r>
              <a:rPr lang="zh-CN" altLang="en-US" sz="2400" b="1" dirty="0">
                <a:latin typeface="Times New Roman" panose="02020603050405020304" pitchFamily="18" charset="0"/>
              </a:rPr>
              <a:t>）。</a:t>
            </a:r>
          </a:p>
        </p:txBody>
      </p:sp>
      <p:pic>
        <p:nvPicPr>
          <p:cNvPr id="35846" name="图片 35845"/>
          <p:cNvPicPr>
            <a:picLocks noChangeAspect="1"/>
          </p:cNvPicPr>
          <p:nvPr/>
        </p:nvPicPr>
        <p:blipFill>
          <a:blip r:embed="rId3"/>
          <a:stretch>
            <a:fillRect/>
          </a:stretch>
        </p:blipFill>
        <p:spPr>
          <a:xfrm>
            <a:off x="1127448" y="783704"/>
            <a:ext cx="9144000" cy="3581400"/>
          </a:xfrm>
          <a:prstGeom prst="rect">
            <a:avLst/>
          </a:prstGeom>
          <a:noFill/>
          <a:ln w="9525">
            <a:noFill/>
          </a:ln>
        </p:spPr>
      </p:pic>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41" name="组合 39940"/>
          <p:cNvGrpSpPr/>
          <p:nvPr/>
        </p:nvGrpSpPr>
        <p:grpSpPr>
          <a:xfrm>
            <a:off x="2068513" y="2976563"/>
            <a:ext cx="7696200" cy="3527424"/>
            <a:chOff x="0" y="0"/>
            <a:chExt cx="4848" cy="2222"/>
          </a:xfrm>
        </p:grpSpPr>
        <p:sp>
          <p:nvSpPr>
            <p:cNvPr id="39942" name="文本框 39941"/>
            <p:cNvSpPr txBox="1"/>
            <p:nvPr/>
          </p:nvSpPr>
          <p:spPr>
            <a:xfrm>
              <a:off x="0" y="0"/>
              <a:ext cx="4848" cy="2160"/>
            </a:xfrm>
            <a:prstGeom prst="rect">
              <a:avLst/>
            </a:prstGeom>
            <a:solidFill>
              <a:srgbClr val="FFFFFF"/>
            </a:solidFill>
            <a:ln w="9525">
              <a:noFill/>
            </a:ln>
          </p:spPr>
          <p:txBody>
            <a:bodyPr/>
            <a:lstStyle/>
            <a:p>
              <a:pPr algn="just" eaLnBrk="0" hangingPunct="0"/>
              <a:endParaRPr lang="en-US" altLang="zh-CN" sz="1000">
                <a:latin typeface="Times New Roman" panose="02020603050405020304" pitchFamily="18" charset="0"/>
              </a:endParaRPr>
            </a:p>
            <a:p>
              <a:pPr algn="just" eaLnBrk="0" hangingPunct="0"/>
              <a:endParaRPr lang="en-US" altLang="zh-CN" sz="1000">
                <a:latin typeface="Times New Roman" panose="02020603050405020304" pitchFamily="18" charset="0"/>
              </a:endParaRPr>
            </a:p>
            <a:p>
              <a:pPr algn="just" eaLnBrk="0" hangingPunct="0"/>
              <a:endParaRPr lang="en-US" altLang="zh-CN" sz="1000">
                <a:latin typeface="Times New Roman" panose="02020603050405020304" pitchFamily="18" charset="0"/>
              </a:endParaRPr>
            </a:p>
            <a:p>
              <a:pPr algn="just" eaLnBrk="0" hangingPunct="0"/>
              <a:endParaRPr lang="en-US" altLang="zh-CN" sz="1000">
                <a:latin typeface="Times New Roman" panose="02020603050405020304" pitchFamily="18" charset="0"/>
              </a:endParaRPr>
            </a:p>
            <a:p>
              <a:pPr algn="just" eaLnBrk="0" hangingPunct="0"/>
              <a:endParaRPr lang="en-US" altLang="zh-CN" sz="1000">
                <a:latin typeface="Times New Roman" panose="02020603050405020304" pitchFamily="18" charset="0"/>
              </a:endParaRPr>
            </a:p>
            <a:p>
              <a:pPr algn="just" eaLnBrk="0" hangingPunct="0"/>
              <a:endParaRPr lang="en-US" altLang="zh-CN" sz="1000">
                <a:latin typeface="Times New Roman" panose="02020603050405020304" pitchFamily="18" charset="0"/>
              </a:endParaRPr>
            </a:p>
            <a:p>
              <a:pPr algn="just" eaLnBrk="0" hangingPunct="0"/>
              <a:endParaRPr lang="en-US" altLang="zh-CN" sz="1000">
                <a:latin typeface="Times New Roman" panose="02020603050405020304" pitchFamily="18" charset="0"/>
              </a:endParaRPr>
            </a:p>
            <a:p>
              <a:pPr algn="just" eaLnBrk="0" hangingPunct="0"/>
              <a:endParaRPr lang="en-US" altLang="zh-CN" sz="1000">
                <a:latin typeface="Times New Roman" panose="02020603050405020304" pitchFamily="18" charset="0"/>
              </a:endParaRPr>
            </a:p>
            <a:p>
              <a:pPr algn="just" eaLnBrk="0" hangingPunct="0"/>
              <a:endParaRPr lang="en-US" altLang="zh-CN" sz="1000">
                <a:latin typeface="Times New Roman" panose="02020603050405020304" pitchFamily="18" charset="0"/>
              </a:endParaRPr>
            </a:p>
            <a:p>
              <a:pPr algn="just" eaLnBrk="0" hangingPunct="0"/>
              <a:r>
                <a:rPr lang="en-US" altLang="zh-CN" sz="1000">
                  <a:latin typeface="Times New Roman" panose="02020603050405020304" pitchFamily="18" charset="0"/>
                </a:rPr>
                <a:t>                    </a:t>
              </a:r>
            </a:p>
          </p:txBody>
        </p:sp>
        <p:sp>
          <p:nvSpPr>
            <p:cNvPr id="39943" name="上下箭头 39942"/>
            <p:cNvSpPr/>
            <p:nvPr/>
          </p:nvSpPr>
          <p:spPr>
            <a:xfrm>
              <a:off x="3463" y="1127"/>
              <a:ext cx="692" cy="639"/>
            </a:xfrm>
            <a:prstGeom prst="upDownArrow">
              <a:avLst>
                <a:gd name="adj1" fmla="val 50000"/>
                <a:gd name="adj2" fmla="val 20000"/>
              </a:avLst>
            </a:prstGeom>
            <a:solidFill>
              <a:srgbClr val="FFFFFF"/>
            </a:solidFill>
            <a:ln w="9525" cap="flat" cmpd="sng">
              <a:solidFill>
                <a:srgbClr val="000000"/>
              </a:solidFill>
              <a:prstDash val="solid"/>
              <a:miter/>
              <a:headEnd type="none" w="med" len="med"/>
              <a:tailEnd type="none" w="med" len="med"/>
            </a:ln>
          </p:spPr>
          <p:txBody>
            <a:bodyPr vert="eaVert"/>
            <a:lstStyle/>
            <a:p>
              <a:pPr algn="ctr" eaLnBrk="0" hangingPunct="0"/>
              <a:r>
                <a:rPr lang="en-US" altLang="zh-CN" sz="2000" b="1">
                  <a:latin typeface="Times New Roman" panose="02020603050405020304" pitchFamily="18" charset="0"/>
                </a:rPr>
                <a:t>8</a:t>
              </a:r>
              <a:r>
                <a:rPr lang="zh-CN" altLang="en-US" sz="2000" b="1">
                  <a:latin typeface="Times New Roman" panose="02020603050405020304" pitchFamily="18" charset="0"/>
                </a:rPr>
                <a:t>位</a:t>
              </a:r>
            </a:p>
          </p:txBody>
        </p:sp>
        <p:sp>
          <p:nvSpPr>
            <p:cNvPr id="39944" name="上下箭头 39943"/>
            <p:cNvSpPr/>
            <p:nvPr/>
          </p:nvSpPr>
          <p:spPr>
            <a:xfrm>
              <a:off x="1154" y="1127"/>
              <a:ext cx="693" cy="639"/>
            </a:xfrm>
            <a:prstGeom prst="upDownArrow">
              <a:avLst>
                <a:gd name="adj1" fmla="val 50000"/>
                <a:gd name="adj2" fmla="val 20000"/>
              </a:avLst>
            </a:prstGeom>
            <a:solidFill>
              <a:srgbClr val="FFFFFF"/>
            </a:solidFill>
            <a:ln w="9525" cap="flat" cmpd="sng">
              <a:solidFill>
                <a:srgbClr val="000000"/>
              </a:solidFill>
              <a:prstDash val="solid"/>
              <a:miter/>
              <a:headEnd type="none" w="med" len="med"/>
              <a:tailEnd type="none" w="med" len="med"/>
            </a:ln>
          </p:spPr>
          <p:txBody>
            <a:bodyPr vert="eaVert"/>
            <a:lstStyle/>
            <a:p>
              <a:pPr algn="ctr" eaLnBrk="0" hangingPunct="0"/>
              <a:r>
                <a:rPr lang="en-US" altLang="zh-CN" sz="2000" b="1">
                  <a:latin typeface="Times New Roman" panose="02020603050405020304" pitchFamily="18" charset="0"/>
                </a:rPr>
                <a:t>8</a:t>
              </a:r>
              <a:r>
                <a:rPr lang="zh-CN" altLang="en-US" sz="2000" b="1">
                  <a:latin typeface="Times New Roman" panose="02020603050405020304" pitchFamily="18" charset="0"/>
                </a:rPr>
                <a:t>位</a:t>
              </a:r>
            </a:p>
          </p:txBody>
        </p:sp>
        <p:sp>
          <p:nvSpPr>
            <p:cNvPr id="39945" name="文本框 39944"/>
            <p:cNvSpPr txBox="1"/>
            <p:nvPr/>
          </p:nvSpPr>
          <p:spPr>
            <a:xfrm>
              <a:off x="693" y="188"/>
              <a:ext cx="3809" cy="95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eaLnBrk="0" hangingPunct="0"/>
              <a:endParaRPr lang="en-US" altLang="zh-CN" sz="1000">
                <a:latin typeface="Times New Roman" panose="02020603050405020304" pitchFamily="18" charset="0"/>
              </a:endParaRPr>
            </a:p>
            <a:p>
              <a:pPr algn="ctr" eaLnBrk="0" hangingPunct="0"/>
              <a:r>
                <a:rPr lang="en-US" altLang="zh-CN" sz="4000" b="1">
                  <a:latin typeface="Times New Roman" panose="02020603050405020304" pitchFamily="18" charset="0"/>
                </a:rPr>
                <a:t>8255A</a:t>
              </a:r>
            </a:p>
          </p:txBody>
        </p:sp>
        <p:sp>
          <p:nvSpPr>
            <p:cNvPr id="39946" name="文本框 39945"/>
            <p:cNvSpPr txBox="1"/>
            <p:nvPr/>
          </p:nvSpPr>
          <p:spPr>
            <a:xfrm>
              <a:off x="1154" y="845"/>
              <a:ext cx="693" cy="282"/>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sz="2000" b="1">
                  <a:latin typeface="Times New Roman" panose="02020603050405020304" pitchFamily="18" charset="0"/>
                </a:rPr>
                <a:t>A</a:t>
              </a:r>
              <a:r>
                <a:rPr lang="zh-CN" altLang="en-US" sz="2000" b="1">
                  <a:latin typeface="Times New Roman" panose="02020603050405020304" pitchFamily="18" charset="0"/>
                </a:rPr>
                <a:t>口</a:t>
              </a:r>
            </a:p>
          </p:txBody>
        </p:sp>
        <p:sp>
          <p:nvSpPr>
            <p:cNvPr id="39947" name="文本框 39946"/>
            <p:cNvSpPr txBox="1"/>
            <p:nvPr/>
          </p:nvSpPr>
          <p:spPr>
            <a:xfrm>
              <a:off x="2078" y="845"/>
              <a:ext cx="1154" cy="282"/>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sz="2000" b="1">
                  <a:latin typeface="Times New Roman" panose="02020603050405020304" pitchFamily="18" charset="0"/>
                </a:rPr>
                <a:t>C</a:t>
              </a:r>
              <a:r>
                <a:rPr lang="zh-CN" altLang="en-US" sz="2000" b="1">
                  <a:latin typeface="Times New Roman" panose="02020603050405020304" pitchFamily="18" charset="0"/>
                </a:rPr>
                <a:t>口</a:t>
              </a:r>
            </a:p>
          </p:txBody>
        </p:sp>
        <p:sp>
          <p:nvSpPr>
            <p:cNvPr id="39948" name="文本框 39947"/>
            <p:cNvSpPr txBox="1"/>
            <p:nvPr/>
          </p:nvSpPr>
          <p:spPr>
            <a:xfrm>
              <a:off x="3463" y="845"/>
              <a:ext cx="692" cy="282"/>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sz="2000" b="1">
                  <a:latin typeface="Times New Roman" panose="02020603050405020304" pitchFamily="18" charset="0"/>
                </a:rPr>
                <a:t>B</a:t>
              </a:r>
              <a:r>
                <a:rPr lang="zh-CN" altLang="en-US" sz="2000" b="1">
                  <a:latin typeface="Times New Roman" panose="02020603050405020304" pitchFamily="18" charset="0"/>
                </a:rPr>
                <a:t>口</a:t>
              </a:r>
            </a:p>
          </p:txBody>
        </p:sp>
        <p:sp>
          <p:nvSpPr>
            <p:cNvPr id="39949" name="直接连接符 39948"/>
            <p:cNvSpPr/>
            <p:nvPr/>
          </p:nvSpPr>
          <p:spPr>
            <a:xfrm>
              <a:off x="2424" y="1127"/>
              <a:ext cx="0" cy="563"/>
            </a:xfrm>
            <a:prstGeom prst="line">
              <a:avLst/>
            </a:prstGeom>
            <a:ln w="9525" cap="flat" cmpd="sng">
              <a:solidFill>
                <a:srgbClr val="000000"/>
              </a:solidFill>
              <a:prstDash val="solid"/>
              <a:headEnd type="triangle" w="med" len="med"/>
              <a:tailEnd type="triangle" w="med" len="med"/>
            </a:ln>
          </p:spPr>
        </p:sp>
        <p:sp>
          <p:nvSpPr>
            <p:cNvPr id="39950" name="直接连接符 39949"/>
            <p:cNvSpPr/>
            <p:nvPr/>
          </p:nvSpPr>
          <p:spPr>
            <a:xfrm>
              <a:off x="2539" y="1127"/>
              <a:ext cx="0" cy="563"/>
            </a:xfrm>
            <a:prstGeom prst="line">
              <a:avLst/>
            </a:prstGeom>
            <a:ln w="9525" cap="flat" cmpd="sng">
              <a:solidFill>
                <a:srgbClr val="000000"/>
              </a:solidFill>
              <a:prstDash val="solid"/>
              <a:headEnd type="triangle" w="med" len="med"/>
              <a:tailEnd type="triangle" w="med" len="med"/>
            </a:ln>
          </p:spPr>
        </p:sp>
        <p:sp>
          <p:nvSpPr>
            <p:cNvPr id="39951" name="直接连接符 39950"/>
            <p:cNvSpPr/>
            <p:nvPr/>
          </p:nvSpPr>
          <p:spPr>
            <a:xfrm>
              <a:off x="2309" y="1127"/>
              <a:ext cx="0" cy="563"/>
            </a:xfrm>
            <a:prstGeom prst="line">
              <a:avLst/>
            </a:prstGeom>
            <a:ln w="9525" cap="flat" cmpd="sng">
              <a:solidFill>
                <a:srgbClr val="000000"/>
              </a:solidFill>
              <a:prstDash val="solid"/>
              <a:headEnd type="triangle" w="med" len="med"/>
              <a:tailEnd type="triangle" w="med" len="med"/>
            </a:ln>
          </p:spPr>
        </p:sp>
        <p:sp>
          <p:nvSpPr>
            <p:cNvPr id="39952" name="直接连接符 39951"/>
            <p:cNvSpPr/>
            <p:nvPr/>
          </p:nvSpPr>
          <p:spPr>
            <a:xfrm>
              <a:off x="2652" y="1127"/>
              <a:ext cx="0" cy="563"/>
            </a:xfrm>
            <a:prstGeom prst="line">
              <a:avLst/>
            </a:prstGeom>
            <a:ln w="9525" cap="flat" cmpd="sng">
              <a:solidFill>
                <a:srgbClr val="000000"/>
              </a:solidFill>
              <a:prstDash val="solid"/>
              <a:headEnd type="triangle" w="med" len="med"/>
              <a:tailEnd type="triangle" w="med" len="med"/>
            </a:ln>
          </p:spPr>
        </p:sp>
        <p:sp>
          <p:nvSpPr>
            <p:cNvPr id="39953" name="直接连接符 39952"/>
            <p:cNvSpPr/>
            <p:nvPr/>
          </p:nvSpPr>
          <p:spPr>
            <a:xfrm>
              <a:off x="2886" y="1127"/>
              <a:ext cx="0" cy="563"/>
            </a:xfrm>
            <a:prstGeom prst="line">
              <a:avLst/>
            </a:prstGeom>
            <a:ln w="9525" cap="flat" cmpd="sng">
              <a:solidFill>
                <a:srgbClr val="000000"/>
              </a:solidFill>
              <a:prstDash val="solid"/>
              <a:headEnd type="triangle" w="med" len="med"/>
              <a:tailEnd type="triangle" w="med" len="med"/>
            </a:ln>
          </p:spPr>
        </p:sp>
        <p:sp>
          <p:nvSpPr>
            <p:cNvPr id="39954" name="直接连接符 39953"/>
            <p:cNvSpPr/>
            <p:nvPr/>
          </p:nvSpPr>
          <p:spPr>
            <a:xfrm>
              <a:off x="3001" y="1127"/>
              <a:ext cx="0" cy="563"/>
            </a:xfrm>
            <a:prstGeom prst="line">
              <a:avLst/>
            </a:prstGeom>
            <a:ln w="9525" cap="flat" cmpd="sng">
              <a:solidFill>
                <a:srgbClr val="000000"/>
              </a:solidFill>
              <a:prstDash val="solid"/>
              <a:headEnd type="triangle" w="med" len="med"/>
              <a:tailEnd type="triangle" w="med" len="med"/>
            </a:ln>
          </p:spPr>
        </p:sp>
        <p:sp>
          <p:nvSpPr>
            <p:cNvPr id="39955" name="直接连接符 39954"/>
            <p:cNvSpPr/>
            <p:nvPr/>
          </p:nvSpPr>
          <p:spPr>
            <a:xfrm>
              <a:off x="3117" y="1127"/>
              <a:ext cx="0" cy="563"/>
            </a:xfrm>
            <a:prstGeom prst="line">
              <a:avLst/>
            </a:prstGeom>
            <a:ln w="9525" cap="flat" cmpd="sng">
              <a:solidFill>
                <a:srgbClr val="000000"/>
              </a:solidFill>
              <a:prstDash val="solid"/>
              <a:headEnd type="triangle" w="med" len="med"/>
              <a:tailEnd type="triangle" w="med" len="med"/>
            </a:ln>
          </p:spPr>
        </p:sp>
        <p:sp>
          <p:nvSpPr>
            <p:cNvPr id="39956" name="直接连接符 39955"/>
            <p:cNvSpPr/>
            <p:nvPr/>
          </p:nvSpPr>
          <p:spPr>
            <a:xfrm>
              <a:off x="2193" y="1127"/>
              <a:ext cx="0" cy="563"/>
            </a:xfrm>
            <a:prstGeom prst="line">
              <a:avLst/>
            </a:prstGeom>
            <a:ln w="9525" cap="flat" cmpd="sng">
              <a:solidFill>
                <a:srgbClr val="000000"/>
              </a:solidFill>
              <a:prstDash val="solid"/>
              <a:headEnd type="triangle" w="med" len="med"/>
              <a:tailEnd type="triangle" w="med" len="med"/>
            </a:ln>
          </p:spPr>
        </p:sp>
        <p:sp>
          <p:nvSpPr>
            <p:cNvPr id="39957" name="文本框 39956"/>
            <p:cNvSpPr txBox="1"/>
            <p:nvPr/>
          </p:nvSpPr>
          <p:spPr>
            <a:xfrm>
              <a:off x="1056" y="1728"/>
              <a:ext cx="960" cy="494"/>
            </a:xfrm>
            <a:prstGeom prst="rect">
              <a:avLst/>
            </a:prstGeom>
            <a:noFill/>
            <a:ln w="9525">
              <a:noFill/>
            </a:ln>
          </p:spPr>
          <p:txBody>
            <a:bodyPr>
              <a:spAutoFit/>
            </a:bodyPr>
            <a:lstStyle/>
            <a:p>
              <a:pPr algn="ctr">
                <a:spcBef>
                  <a:spcPct val="50000"/>
                </a:spcBef>
              </a:pPr>
              <a:r>
                <a:rPr lang="zh-CN" altLang="en-US" b="1">
                  <a:latin typeface="Times New Roman" panose="02020603050405020304" pitchFamily="18" charset="0"/>
                </a:rPr>
                <a:t>双向</a:t>
              </a:r>
              <a:r>
                <a:rPr lang="en-US" altLang="zh-CN" b="1">
                  <a:latin typeface="Times New Roman" panose="02020603050405020304" pitchFamily="18" charset="0"/>
                </a:rPr>
                <a:t>I/O</a:t>
              </a:r>
            </a:p>
            <a:p>
              <a:pPr algn="ctr">
                <a:spcBef>
                  <a:spcPct val="50000"/>
                </a:spcBef>
              </a:pPr>
              <a:r>
                <a:rPr lang="en-US" altLang="zh-CN" b="1">
                  <a:latin typeface="Times New Roman" panose="02020603050405020304" pitchFamily="18" charset="0"/>
                </a:rPr>
                <a:t>PA0~PA7</a:t>
              </a:r>
            </a:p>
          </p:txBody>
        </p:sp>
        <p:sp>
          <p:nvSpPr>
            <p:cNvPr id="39958" name="文本框 39957"/>
            <p:cNvSpPr txBox="1"/>
            <p:nvPr/>
          </p:nvSpPr>
          <p:spPr>
            <a:xfrm>
              <a:off x="3360" y="1728"/>
              <a:ext cx="960" cy="494"/>
            </a:xfrm>
            <a:prstGeom prst="rect">
              <a:avLst/>
            </a:prstGeom>
            <a:noFill/>
            <a:ln w="9525">
              <a:noFill/>
            </a:ln>
          </p:spPr>
          <p:txBody>
            <a:bodyPr>
              <a:spAutoFit/>
            </a:bodyPr>
            <a:lstStyle/>
            <a:p>
              <a:pPr algn="ctr">
                <a:spcBef>
                  <a:spcPct val="50000"/>
                </a:spcBef>
              </a:pPr>
              <a:r>
                <a:rPr lang="en-US" altLang="zh-CN" b="1">
                  <a:latin typeface="Times New Roman" panose="02020603050405020304" pitchFamily="18" charset="0"/>
                </a:rPr>
                <a:t>I/O</a:t>
              </a:r>
            </a:p>
            <a:p>
              <a:pPr algn="ctr">
                <a:spcBef>
                  <a:spcPct val="50000"/>
                </a:spcBef>
              </a:pPr>
              <a:r>
                <a:rPr lang="en-US" altLang="zh-CN" b="1">
                  <a:latin typeface="Times New Roman" panose="02020603050405020304" pitchFamily="18" charset="0"/>
                </a:rPr>
                <a:t>PB0~PB7</a:t>
              </a:r>
            </a:p>
          </p:txBody>
        </p:sp>
        <p:sp>
          <p:nvSpPr>
            <p:cNvPr id="39959" name="文本框 39958"/>
            <p:cNvSpPr txBox="1"/>
            <p:nvPr/>
          </p:nvSpPr>
          <p:spPr>
            <a:xfrm>
              <a:off x="1920" y="1728"/>
              <a:ext cx="960" cy="494"/>
            </a:xfrm>
            <a:prstGeom prst="rect">
              <a:avLst/>
            </a:prstGeom>
            <a:noFill/>
            <a:ln w="9525">
              <a:noFill/>
            </a:ln>
          </p:spPr>
          <p:txBody>
            <a:bodyPr>
              <a:spAutoFit/>
            </a:bodyPr>
            <a:lstStyle/>
            <a:p>
              <a:pPr algn="ctr">
                <a:spcBef>
                  <a:spcPct val="50000"/>
                </a:spcBef>
              </a:pPr>
              <a:r>
                <a:rPr lang="zh-CN" altLang="en-US" b="1">
                  <a:solidFill>
                    <a:srgbClr val="FF0000"/>
                  </a:solidFill>
                  <a:latin typeface="Times New Roman" panose="02020603050405020304" pitchFamily="18" charset="0"/>
                </a:rPr>
                <a:t>控制</a:t>
              </a:r>
            </a:p>
            <a:p>
              <a:pPr algn="ctr">
                <a:spcBef>
                  <a:spcPct val="50000"/>
                </a:spcBef>
              </a:pPr>
              <a:r>
                <a:rPr lang="en-US" altLang="zh-CN" b="1">
                  <a:solidFill>
                    <a:srgbClr val="FF0000"/>
                  </a:solidFill>
                  <a:latin typeface="Times New Roman" panose="02020603050405020304" pitchFamily="18" charset="0"/>
                </a:rPr>
                <a:t>PC7~PC3</a:t>
              </a:r>
            </a:p>
          </p:txBody>
        </p:sp>
        <p:sp>
          <p:nvSpPr>
            <p:cNvPr id="39960" name="文本框 39959"/>
            <p:cNvSpPr txBox="1"/>
            <p:nvPr/>
          </p:nvSpPr>
          <p:spPr>
            <a:xfrm>
              <a:off x="2736" y="1728"/>
              <a:ext cx="720" cy="494"/>
            </a:xfrm>
            <a:prstGeom prst="rect">
              <a:avLst/>
            </a:prstGeom>
            <a:noFill/>
            <a:ln w="9525">
              <a:noFill/>
            </a:ln>
          </p:spPr>
          <p:txBody>
            <a:bodyPr>
              <a:spAutoFit/>
            </a:bodyPr>
            <a:lstStyle/>
            <a:p>
              <a:pPr algn="ctr">
                <a:spcBef>
                  <a:spcPct val="50000"/>
                </a:spcBef>
              </a:pPr>
              <a:r>
                <a:rPr lang="en-US" altLang="zh-CN" b="1">
                  <a:latin typeface="Times New Roman" panose="02020603050405020304" pitchFamily="18" charset="0"/>
                </a:rPr>
                <a:t>I/O</a:t>
              </a:r>
            </a:p>
            <a:p>
              <a:pPr algn="ctr">
                <a:spcBef>
                  <a:spcPct val="50000"/>
                </a:spcBef>
              </a:pPr>
              <a:r>
                <a:rPr lang="en-US" altLang="zh-CN" b="1">
                  <a:latin typeface="Times New Roman" panose="02020603050405020304" pitchFamily="18" charset="0"/>
                </a:rPr>
                <a:t>PC0~PC2</a:t>
              </a:r>
            </a:p>
          </p:txBody>
        </p:sp>
      </p:grpSp>
      <p:sp>
        <p:nvSpPr>
          <p:cNvPr id="39938" name="标题 39937"/>
          <p:cNvSpPr>
            <a:spLocks noGrp="1"/>
          </p:cNvSpPr>
          <p:nvPr>
            <p:ph type="title"/>
          </p:nvPr>
        </p:nvSpPr>
        <p:spPr/>
        <p:txBody>
          <a:bodyPr anchor="ctr"/>
          <a:lstStyle/>
          <a:p>
            <a:r>
              <a:rPr lang="zh-CN" altLang="en-US"/>
              <a:t>（</a:t>
            </a:r>
            <a:r>
              <a:rPr lang="en-US" altLang="zh-CN"/>
              <a:t>3</a:t>
            </a:r>
            <a:r>
              <a:rPr lang="zh-CN" altLang="en-US"/>
              <a:t>）方式</a:t>
            </a:r>
            <a:r>
              <a:rPr lang="en-US" altLang="zh-CN"/>
              <a:t>2</a:t>
            </a:r>
            <a:r>
              <a:rPr lang="en-US" altLang="zh-CN">
                <a:latin typeface="Times New Roman" panose="02020603050405020304" pitchFamily="18" charset="0"/>
              </a:rPr>
              <a:t>—</a:t>
            </a:r>
            <a:r>
              <a:rPr lang="zh-CN" altLang="en-US"/>
              <a:t>双向方式</a:t>
            </a:r>
          </a:p>
        </p:txBody>
      </p:sp>
      <p:sp>
        <p:nvSpPr>
          <p:cNvPr id="39939" name="内容占位符 39938"/>
          <p:cNvSpPr>
            <a:spLocks noGrp="1"/>
          </p:cNvSpPr>
          <p:nvPr>
            <p:ph idx="1"/>
          </p:nvPr>
        </p:nvSpPr>
        <p:spPr>
          <a:xfrm>
            <a:off x="914400" y="1071245"/>
            <a:ext cx="10730230" cy="2204085"/>
          </a:xfrm>
        </p:spPr>
        <p:txBody>
          <a:bodyPr/>
          <a:lstStyle/>
          <a:p>
            <a:pPr algn="just"/>
            <a:r>
              <a:rPr lang="en-US" altLang="zh-CN"/>
              <a:t>8255A</a:t>
            </a:r>
            <a:r>
              <a:rPr lang="zh-CN" altLang="en-US"/>
              <a:t>的</a:t>
            </a:r>
            <a:r>
              <a:rPr lang="en-US" altLang="zh-CN" b="1">
                <a:solidFill>
                  <a:srgbClr val="0000FF"/>
                </a:solidFill>
              </a:rPr>
              <a:t>2</a:t>
            </a:r>
            <a:r>
              <a:rPr lang="zh-CN" altLang="en-US" b="1">
                <a:solidFill>
                  <a:srgbClr val="0000FF"/>
                </a:solidFill>
              </a:rPr>
              <a:t>方式是一种双向选通输入输出工作方式</a:t>
            </a:r>
            <a:r>
              <a:rPr lang="zh-CN" altLang="en-US"/>
              <a:t>，</a:t>
            </a:r>
            <a:r>
              <a:rPr lang="en-US" altLang="zh-CN"/>
              <a:t>PA</a:t>
            </a:r>
            <a:r>
              <a:rPr lang="zh-CN" altLang="en-US"/>
              <a:t>作为双向数据输入输出端口，</a:t>
            </a:r>
            <a:r>
              <a:rPr lang="en-US" altLang="zh-CN"/>
              <a:t>PC</a:t>
            </a:r>
            <a:r>
              <a:rPr lang="zh-CN" altLang="en-US"/>
              <a:t>的部分引脚用作专用的应答信号线；</a:t>
            </a:r>
          </a:p>
          <a:p>
            <a:pPr algn="just"/>
            <a:r>
              <a:rPr lang="en-US" altLang="zh-CN"/>
              <a:t>8255A</a:t>
            </a:r>
            <a:r>
              <a:rPr lang="zh-CN" altLang="en-US" b="1">
                <a:solidFill>
                  <a:srgbClr val="FF0000"/>
                </a:solidFill>
              </a:rPr>
              <a:t>只有</a:t>
            </a:r>
            <a:r>
              <a:rPr lang="en-US" altLang="zh-CN" b="1">
                <a:solidFill>
                  <a:srgbClr val="FF0000"/>
                </a:solidFill>
              </a:rPr>
              <a:t>PA</a:t>
            </a:r>
            <a:r>
              <a:rPr lang="zh-CN" altLang="en-US" b="1">
                <a:solidFill>
                  <a:srgbClr val="FF0000"/>
                </a:solidFill>
              </a:rPr>
              <a:t>口才可以工作在</a:t>
            </a:r>
            <a:r>
              <a:rPr lang="en-US" altLang="zh-CN" b="1">
                <a:solidFill>
                  <a:srgbClr val="FF0000"/>
                </a:solidFill>
              </a:rPr>
              <a:t>2</a:t>
            </a:r>
            <a:r>
              <a:rPr lang="zh-CN" altLang="en-US" b="1">
                <a:solidFill>
                  <a:srgbClr val="FF0000"/>
                </a:solidFill>
              </a:rPr>
              <a:t>方式下</a:t>
            </a:r>
            <a:r>
              <a:rPr lang="zh-CN" altLang="en-US"/>
              <a:t>。 </a:t>
            </a:r>
            <a:endParaRPr lang="zh-CN" altLang="en-US">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4" name="TextBox 6"/>
          <p:cNvSpPr txBox="1"/>
          <p:nvPr/>
        </p:nvSpPr>
        <p:spPr>
          <a:xfrm>
            <a:off x="4225296" y="2291695"/>
            <a:ext cx="3834300" cy="553998"/>
          </a:xfrm>
          <a:prstGeom prst="rect">
            <a:avLst/>
          </a:prstGeom>
          <a:noFill/>
        </p:spPr>
        <p:txBody>
          <a:bodyPr vert="horz" wrap="square" lIns="0" tIns="0" rIns="0" bIns="0" rtlCol="0" anchor="ctr">
            <a:spAutoFit/>
          </a:bodyPr>
          <a:lstStyle/>
          <a:p>
            <a:r>
              <a:rPr lang="en-US" altLang="zh-CN" sz="3600" b="1" dirty="0" smtClean="0">
                <a:solidFill>
                  <a:schemeClr val="bg1"/>
                </a:solidFill>
                <a:latin typeface="Impact" panose="020B0806030902050204" pitchFamily="34" charset="0"/>
                <a:ea typeface="微软雅黑" panose="020B0503020204020204" pitchFamily="34" charset="-122"/>
              </a:rPr>
              <a:t>01    </a:t>
            </a:r>
            <a:r>
              <a:rPr lang="zh-CN" altLang="en-US" sz="3600" b="1" dirty="0" smtClean="0">
                <a:solidFill>
                  <a:schemeClr val="bg1"/>
                </a:solidFill>
                <a:latin typeface="Impact" panose="020B0806030902050204" pitchFamily="34" charset="0"/>
                <a:ea typeface="微软雅黑" panose="020B0503020204020204" pitchFamily="34" charset="-122"/>
              </a:rPr>
              <a:t>基金资助概况</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77" name="TextBox 10"/>
          <p:cNvSpPr txBox="1"/>
          <p:nvPr/>
        </p:nvSpPr>
        <p:spPr>
          <a:xfrm>
            <a:off x="4215130" y="2298065"/>
            <a:ext cx="6415405"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sz="3600" b="1" dirty="0" smtClean="0">
                <a:latin typeface="Impact" panose="020B0806030902050204" pitchFamily="34" charset="0"/>
                <a:ea typeface="微软雅黑" panose="020B0503020204020204" pitchFamily="34" charset="-122"/>
              </a:rPr>
              <a:t>825</a:t>
            </a:r>
            <a:r>
              <a:rPr lang="en-US" sz="3600" b="1" dirty="0" smtClean="0">
                <a:latin typeface="Impact" panose="020B0806030902050204" pitchFamily="34" charset="0"/>
                <a:ea typeface="微软雅黑" panose="020B0503020204020204" pitchFamily="34" charset="-122"/>
              </a:rPr>
              <a:t>5</a:t>
            </a:r>
            <a:r>
              <a:rPr sz="3600" b="1" dirty="0" smtClean="0">
                <a:latin typeface="Impact" panose="020B0806030902050204" pitchFamily="34" charset="0"/>
                <a:ea typeface="微软雅黑" panose="020B0503020204020204" pitchFamily="34" charset="-122"/>
              </a:rPr>
              <a:t>的</a:t>
            </a:r>
            <a:r>
              <a:rPr lang="zh-CN" sz="3600" b="1" dirty="0" smtClean="0">
                <a:latin typeface="Impact" panose="020B0806030902050204" pitchFamily="34" charset="0"/>
                <a:ea typeface="微软雅黑" panose="020B0503020204020204" pitchFamily="34" charset="-122"/>
              </a:rPr>
              <a:t>结构</a:t>
            </a:r>
            <a:r>
              <a:rPr sz="3600" b="1" dirty="0" smtClean="0">
                <a:latin typeface="Impact" panose="020B0806030902050204" pitchFamily="34" charset="0"/>
                <a:ea typeface="微软雅黑" panose="020B0503020204020204" pitchFamily="34" charset="-122"/>
              </a:rPr>
              <a:t>和工作方式</a:t>
            </a: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4225296" y="3500577"/>
            <a:ext cx="6728488"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二、825</a:t>
            </a:r>
            <a:r>
              <a:rPr lang="en-US" altLang="zh-CN" sz="3600" b="1" dirty="0" smtClean="0">
                <a:latin typeface="Impact" panose="020B0806030902050204" pitchFamily="34" charset="0"/>
                <a:ea typeface="微软雅黑" panose="020B0503020204020204" pitchFamily="34" charset="-122"/>
              </a:rPr>
              <a:t>5</a:t>
            </a:r>
            <a:r>
              <a:rPr lang="zh-CN" altLang="en-US" sz="3600" b="1" dirty="0" smtClean="0">
                <a:latin typeface="Impact" panose="020B0806030902050204" pitchFamily="34" charset="0"/>
                <a:ea typeface="微软雅黑" panose="020B0503020204020204" pitchFamily="34" charset="-122"/>
              </a:rPr>
              <a:t>的编程</a:t>
            </a:r>
          </a:p>
        </p:txBody>
      </p:sp>
      <p:sp>
        <p:nvSpPr>
          <p:cNvPr id="13" name="TextBox 11"/>
          <p:cNvSpPr txBox="1"/>
          <p:nvPr/>
        </p:nvSpPr>
        <p:spPr>
          <a:xfrm>
            <a:off x="4225296" y="4747349"/>
            <a:ext cx="5399096"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三、825</a:t>
            </a:r>
            <a:r>
              <a:rPr lang="en-US" altLang="zh-CN" sz="3600" b="1" dirty="0" smtClean="0">
                <a:latin typeface="Impact" panose="020B0806030902050204" pitchFamily="34" charset="0"/>
                <a:ea typeface="微软雅黑" panose="020B0503020204020204" pitchFamily="34" charset="-122"/>
              </a:rPr>
              <a:t>5</a:t>
            </a:r>
            <a:r>
              <a:rPr lang="zh-CN" altLang="en-US" sz="3600" b="1" dirty="0" smtClean="0">
                <a:latin typeface="Impact" panose="020B0806030902050204" pitchFamily="34" charset="0"/>
                <a:ea typeface="微软雅黑" panose="020B0503020204020204" pitchFamily="34" charset="-122"/>
              </a:rPr>
              <a:t>的应用</a:t>
            </a:r>
          </a:p>
        </p:txBody>
      </p:sp>
      <p:pic>
        <p:nvPicPr>
          <p:cNvPr id="5122" name="Picture 2"/>
          <p:cNvPicPr>
            <a:picLocks noChangeAspect="1" noChangeArrowheads="1"/>
          </p:cNvPicPr>
          <p:nvPr/>
        </p:nvPicPr>
        <p:blipFill>
          <a:blip r:embed="rId3" cstate="print"/>
          <a:srcRect/>
          <a:stretch>
            <a:fillRect/>
          </a:stretch>
        </p:blipFill>
        <p:spPr bwMode="auto">
          <a:xfrm>
            <a:off x="309522" y="1500174"/>
            <a:ext cx="2757488" cy="18669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cstate="print"/>
          <a:srcRect/>
          <a:stretch>
            <a:fillRect/>
          </a:stretch>
        </p:blipFill>
        <p:spPr bwMode="auto">
          <a:xfrm>
            <a:off x="309522" y="3786189"/>
            <a:ext cx="2725574" cy="1736761"/>
          </a:xfrm>
          <a:prstGeom prst="rect">
            <a:avLst/>
          </a:prstGeom>
          <a:noFill/>
          <a:ln w="9525">
            <a:noFill/>
            <a:miter lim="800000"/>
            <a:headEnd/>
            <a:tailEnd/>
          </a:ln>
          <a:effectLst/>
        </p:spPr>
      </p:pic>
    </p:spTree>
    <p:custDataLst>
      <p:tags r:id="rId1"/>
    </p:custDataLst>
  </p:cSld>
  <p:clrMapOvr>
    <a:masterClrMapping/>
  </p:clrMapOvr>
  <p:transition spd="med" advClick="0" advTm="0">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40961"/>
          <p:cNvSpPr>
            <a:spLocks noGrp="1"/>
          </p:cNvSpPr>
          <p:nvPr>
            <p:ph type="title"/>
          </p:nvPr>
        </p:nvSpPr>
        <p:spPr/>
        <p:txBody>
          <a:bodyPr anchor="ctr"/>
          <a:lstStyle/>
          <a:p>
            <a:r>
              <a:rPr lang="zh-CN" altLang="en-US">
                <a:sym typeface="+mn-ea"/>
              </a:rPr>
              <a:t>（</a:t>
            </a:r>
            <a:r>
              <a:rPr lang="en-US" altLang="zh-CN">
                <a:sym typeface="+mn-ea"/>
              </a:rPr>
              <a:t>3</a:t>
            </a:r>
            <a:r>
              <a:rPr lang="zh-CN" altLang="en-US">
                <a:sym typeface="+mn-ea"/>
              </a:rPr>
              <a:t>）</a:t>
            </a:r>
            <a:r>
              <a:rPr lang="zh-CN" altLang="en-US"/>
              <a:t>方式</a:t>
            </a:r>
            <a:r>
              <a:rPr lang="en-US" altLang="zh-CN"/>
              <a:t>2</a:t>
            </a:r>
            <a:r>
              <a:rPr lang="en-US" altLang="zh-CN">
                <a:latin typeface="Times New Roman" panose="02020603050405020304" pitchFamily="18" charset="0"/>
              </a:rPr>
              <a:t>——</a:t>
            </a:r>
            <a:r>
              <a:rPr lang="zh-CN" altLang="en-US"/>
              <a:t>双向方式</a:t>
            </a:r>
          </a:p>
        </p:txBody>
      </p:sp>
      <p:sp>
        <p:nvSpPr>
          <p:cNvPr id="40963" name="内容占位符 40962"/>
          <p:cNvSpPr>
            <a:spLocks noGrp="1"/>
          </p:cNvSpPr>
          <p:nvPr>
            <p:ph idx="1"/>
          </p:nvPr>
        </p:nvSpPr>
        <p:spPr/>
        <p:txBody>
          <a:bodyPr/>
          <a:lstStyle/>
          <a:p>
            <a:pPr algn="just">
              <a:lnSpc>
                <a:spcPct val="130000"/>
              </a:lnSpc>
            </a:pPr>
            <a:r>
              <a:rPr lang="zh-CN" altLang="en-US" dirty="0">
                <a:latin typeface="Times New Roman" panose="02020603050405020304" pitchFamily="18" charset="0"/>
              </a:rPr>
              <a:t>方式</a:t>
            </a:r>
            <a:r>
              <a:rPr lang="en-US" altLang="zh-CN" dirty="0">
                <a:latin typeface="Times New Roman" panose="02020603050405020304" pitchFamily="18" charset="0"/>
              </a:rPr>
              <a:t>2</a:t>
            </a:r>
            <a:r>
              <a:rPr lang="zh-CN" altLang="en-US" dirty="0">
                <a:latin typeface="Times New Roman" panose="02020603050405020304" pitchFamily="18" charset="0"/>
              </a:rPr>
              <a:t>其实是</a:t>
            </a:r>
            <a:r>
              <a:rPr lang="zh-CN" altLang="en-US" b="1" dirty="0">
                <a:solidFill>
                  <a:srgbClr val="0000FF"/>
                </a:solidFill>
                <a:latin typeface="Times New Roman" panose="02020603050405020304" pitchFamily="18" charset="0"/>
              </a:rPr>
              <a:t>将</a:t>
            </a:r>
            <a:r>
              <a:rPr lang="en-US" altLang="zh-CN" b="1" dirty="0">
                <a:solidFill>
                  <a:srgbClr val="0000FF"/>
                </a:solidFill>
                <a:latin typeface="Times New Roman" panose="02020603050405020304" pitchFamily="18" charset="0"/>
              </a:rPr>
              <a:t>A</a:t>
            </a:r>
            <a:r>
              <a:rPr lang="zh-CN" altLang="en-US" b="1" dirty="0">
                <a:solidFill>
                  <a:srgbClr val="0000FF"/>
                </a:solidFill>
                <a:latin typeface="Times New Roman" panose="02020603050405020304" pitchFamily="18" charset="0"/>
              </a:rPr>
              <a:t>口的方式</a:t>
            </a:r>
            <a:r>
              <a:rPr lang="en-US" altLang="zh-CN" b="1" dirty="0">
                <a:solidFill>
                  <a:srgbClr val="0000FF"/>
                </a:solidFill>
              </a:rPr>
              <a:t>1</a:t>
            </a:r>
            <a:r>
              <a:rPr lang="zh-CN" altLang="en-US" b="1" dirty="0">
                <a:solidFill>
                  <a:srgbClr val="0000FF"/>
                </a:solidFill>
                <a:latin typeface="Times New Roman" panose="02020603050405020304" pitchFamily="18" charset="0"/>
              </a:rPr>
              <a:t>的选通输入</a:t>
            </a:r>
            <a:r>
              <a:rPr lang="en-US" altLang="zh-CN" b="1" dirty="0">
                <a:solidFill>
                  <a:srgbClr val="0000FF"/>
                </a:solidFill>
                <a:latin typeface="Times New Roman" panose="02020603050405020304" pitchFamily="18" charset="0"/>
              </a:rPr>
              <a:t>/</a:t>
            </a:r>
            <a:r>
              <a:rPr lang="zh-CN" altLang="en-US" b="1" dirty="0">
                <a:solidFill>
                  <a:srgbClr val="0000FF"/>
                </a:solidFill>
                <a:latin typeface="Times New Roman" panose="02020603050405020304" pitchFamily="18" charset="0"/>
              </a:rPr>
              <a:t>输出功能组合成一个双向数据端口</a:t>
            </a:r>
            <a:r>
              <a:rPr lang="zh-CN" altLang="en-US" dirty="0">
                <a:latin typeface="Times New Roman" panose="02020603050405020304" pitchFamily="18" charset="0"/>
              </a:rPr>
              <a:t>，可以发送数据和接收数据</a:t>
            </a:r>
          </a:p>
          <a:p>
            <a:pPr algn="just">
              <a:lnSpc>
                <a:spcPct val="130000"/>
              </a:lnSpc>
            </a:pPr>
            <a:r>
              <a:rPr lang="zh-CN" altLang="en-US" dirty="0">
                <a:latin typeface="Times New Roman" panose="02020603050405020304" pitchFamily="18" charset="0"/>
              </a:rPr>
              <a:t>需要利用端口</a:t>
            </a:r>
            <a:r>
              <a:rPr lang="en-US" altLang="zh-CN" dirty="0">
                <a:latin typeface="Times New Roman" panose="02020603050405020304" pitchFamily="18" charset="0"/>
              </a:rPr>
              <a:t>C</a:t>
            </a:r>
            <a:r>
              <a:rPr lang="zh-CN" altLang="en-US" dirty="0">
                <a:latin typeface="Times New Roman" panose="02020603050405020304" pitchFamily="18" charset="0"/>
              </a:rPr>
              <a:t>的</a:t>
            </a:r>
            <a:r>
              <a:rPr lang="en-US" altLang="zh-CN" dirty="0">
                <a:latin typeface="Times New Roman" panose="02020603050405020304" pitchFamily="18" charset="0"/>
              </a:rPr>
              <a:t>5</a:t>
            </a:r>
            <a:r>
              <a:rPr lang="zh-CN" altLang="en-US" dirty="0">
                <a:latin typeface="Times New Roman" panose="02020603050405020304" pitchFamily="18" charset="0"/>
              </a:rPr>
              <a:t>个信号线，其作用与方式</a:t>
            </a:r>
            <a:r>
              <a:rPr lang="en-US" altLang="zh-CN" dirty="0">
                <a:latin typeface="Times New Roman" panose="02020603050405020304" pitchFamily="18" charset="0"/>
              </a:rPr>
              <a:t>1</a:t>
            </a:r>
            <a:r>
              <a:rPr lang="zh-CN" altLang="en-US" dirty="0">
                <a:latin typeface="Times New Roman" panose="02020603050405020304" pitchFamily="18" charset="0"/>
              </a:rPr>
              <a:t>相同</a:t>
            </a:r>
          </a:p>
        </p:txBody>
      </p:sp>
      <p:pic>
        <p:nvPicPr>
          <p:cNvPr id="40964" name="图片 40963" descr="fsicon2"/>
          <p:cNvPicPr>
            <a:picLocks noChangeAspect="1"/>
          </p:cNvPicPr>
          <p:nvPr/>
        </p:nvPicPr>
        <p:blipFill>
          <a:blip r:embed="rId2"/>
          <a:stretch>
            <a:fillRect/>
          </a:stretch>
        </p:blipFill>
        <p:spPr>
          <a:xfrm>
            <a:off x="9190038" y="534988"/>
            <a:ext cx="911225" cy="382587"/>
          </a:xfrm>
          <a:prstGeom prst="rect">
            <a:avLst/>
          </a:prstGeom>
          <a:noFill/>
          <a:ln w="9525">
            <a:noFill/>
          </a:ln>
        </p:spPr>
      </p:pic>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41985"/>
          <p:cNvSpPr>
            <a:spLocks noGrp="1"/>
          </p:cNvSpPr>
          <p:nvPr>
            <p:ph type="title"/>
          </p:nvPr>
        </p:nvSpPr>
        <p:spPr/>
        <p:txBody>
          <a:bodyPr anchor="ctr"/>
          <a:lstStyle/>
          <a:p>
            <a:r>
              <a:rPr lang="zh-CN" altLang="en-US"/>
              <a:t>方式</a:t>
            </a:r>
            <a:r>
              <a:rPr lang="en-US" altLang="zh-CN"/>
              <a:t>2</a:t>
            </a:r>
            <a:r>
              <a:rPr lang="zh-CN" altLang="en-US"/>
              <a:t>双向引脚</a:t>
            </a:r>
          </a:p>
        </p:txBody>
      </p:sp>
      <p:grpSp>
        <p:nvGrpSpPr>
          <p:cNvPr id="41987" name="组合 41986"/>
          <p:cNvGrpSpPr/>
          <p:nvPr/>
        </p:nvGrpSpPr>
        <p:grpSpPr>
          <a:xfrm>
            <a:off x="2076450" y="1322388"/>
            <a:ext cx="4033838" cy="4572000"/>
            <a:chOff x="0" y="0"/>
            <a:chExt cx="2541" cy="2880"/>
          </a:xfrm>
        </p:grpSpPr>
        <p:sp>
          <p:nvSpPr>
            <p:cNvPr id="41988" name="矩形 41987"/>
            <p:cNvSpPr/>
            <p:nvPr/>
          </p:nvSpPr>
          <p:spPr>
            <a:xfrm>
              <a:off x="0" y="0"/>
              <a:ext cx="1344" cy="2880"/>
            </a:xfrm>
            <a:prstGeom prst="rect">
              <a:avLst/>
            </a:prstGeom>
            <a:solidFill>
              <a:schemeClr val="bg1"/>
            </a:solidFill>
            <a:ln w="28575" cap="flat" cmpd="sng">
              <a:solidFill>
                <a:schemeClr val="hlink"/>
              </a:solidFill>
              <a:prstDash val="solid"/>
              <a:miter/>
              <a:headEnd type="none" w="med" len="med"/>
              <a:tailEnd type="none" w="med" len="med"/>
            </a:ln>
          </p:spPr>
          <p:txBody>
            <a:bodyPr/>
            <a:lstStyle/>
            <a:p>
              <a:endParaRPr lang="zh-CN" altLang="en-US"/>
            </a:p>
          </p:txBody>
        </p:sp>
        <p:sp>
          <p:nvSpPr>
            <p:cNvPr id="41989" name="矩形 41988"/>
            <p:cNvSpPr/>
            <p:nvPr/>
          </p:nvSpPr>
          <p:spPr>
            <a:xfrm>
              <a:off x="864" y="488"/>
              <a:ext cx="452" cy="290"/>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6</a:t>
              </a:r>
              <a:endParaRPr lang="zh-CN" altLang="en-US" sz="2400" dirty="0">
                <a:latin typeface="Arial" panose="020B0604020202020204" pitchFamily="34" charset="0"/>
              </a:endParaRPr>
            </a:p>
          </p:txBody>
        </p:sp>
        <p:sp>
          <p:nvSpPr>
            <p:cNvPr id="41990" name="矩形 41989"/>
            <p:cNvSpPr/>
            <p:nvPr/>
          </p:nvSpPr>
          <p:spPr>
            <a:xfrm>
              <a:off x="864" y="872"/>
              <a:ext cx="452" cy="290"/>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7</a:t>
              </a:r>
              <a:endParaRPr lang="zh-CN" altLang="en-US" sz="2400" dirty="0">
                <a:latin typeface="Arial" panose="020B0604020202020204" pitchFamily="34" charset="0"/>
              </a:endParaRPr>
            </a:p>
          </p:txBody>
        </p:sp>
        <p:sp>
          <p:nvSpPr>
            <p:cNvPr id="41991" name="矩形 41990"/>
            <p:cNvSpPr/>
            <p:nvPr/>
          </p:nvSpPr>
          <p:spPr>
            <a:xfrm>
              <a:off x="872" y="2390"/>
              <a:ext cx="452" cy="290"/>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3</a:t>
              </a:r>
              <a:endParaRPr lang="zh-CN" altLang="en-US" sz="2400" dirty="0">
                <a:latin typeface="Arial" panose="020B0604020202020204" pitchFamily="34" charset="0"/>
              </a:endParaRPr>
            </a:p>
          </p:txBody>
        </p:sp>
        <p:sp>
          <p:nvSpPr>
            <p:cNvPr id="41992" name="文本框 41991"/>
            <p:cNvSpPr txBox="1"/>
            <p:nvPr/>
          </p:nvSpPr>
          <p:spPr>
            <a:xfrm>
              <a:off x="480" y="95"/>
              <a:ext cx="850" cy="290"/>
            </a:xfrm>
            <a:prstGeom prst="rect">
              <a:avLst/>
            </a:prstGeom>
            <a:noFill/>
            <a:ln w="9525">
              <a:noFill/>
            </a:ln>
          </p:spPr>
          <p:txBody>
            <a:bodyPr wrap="none" anchor="ctr">
              <a:spAutoFit/>
            </a:bodyPr>
            <a:lstStyle/>
            <a:p>
              <a:pPr>
                <a:spcBef>
                  <a:spcPct val="50000"/>
                </a:spcBef>
              </a:pPr>
              <a:r>
                <a:rPr lang="en-US" altLang="zh-CN" sz="2400">
                  <a:latin typeface="Arial" panose="020B0604020202020204" pitchFamily="34" charset="0"/>
                </a:rPr>
                <a:t>PA</a:t>
              </a:r>
              <a:r>
                <a:rPr lang="en-US" altLang="zh-CN" sz="2400" baseline="-25000">
                  <a:latin typeface="Arial" panose="020B0604020202020204" pitchFamily="34" charset="0"/>
                </a:rPr>
                <a:t>7</a:t>
              </a:r>
              <a:r>
                <a:rPr lang="en-US" altLang="zh-CN" sz="2400">
                  <a:latin typeface="Arial" panose="020B0604020202020204" pitchFamily="34" charset="0"/>
                </a:rPr>
                <a:t>~PA</a:t>
              </a:r>
              <a:r>
                <a:rPr lang="en-US" altLang="zh-CN" sz="2400" baseline="-25000">
                  <a:latin typeface="Arial" panose="020B0604020202020204" pitchFamily="34" charset="0"/>
                </a:rPr>
                <a:t>0</a:t>
              </a:r>
              <a:endParaRPr lang="en-US" altLang="zh-CN" sz="2400">
                <a:latin typeface="Arial" panose="020B0604020202020204" pitchFamily="34" charset="0"/>
              </a:endParaRPr>
            </a:p>
          </p:txBody>
        </p:sp>
        <p:sp>
          <p:nvSpPr>
            <p:cNvPr id="41993" name="流程图: 延期 41992"/>
            <p:cNvSpPr/>
            <p:nvPr/>
          </p:nvSpPr>
          <p:spPr>
            <a:xfrm rot="5400000">
              <a:off x="168" y="1080"/>
              <a:ext cx="240" cy="384"/>
            </a:xfrm>
            <a:prstGeom prst="flowChartDelay">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41994" name="直接连接符 41993"/>
            <p:cNvSpPr/>
            <p:nvPr/>
          </p:nvSpPr>
          <p:spPr>
            <a:xfrm>
              <a:off x="288" y="1392"/>
              <a:ext cx="0" cy="864"/>
            </a:xfrm>
            <a:prstGeom prst="line">
              <a:avLst/>
            </a:prstGeom>
            <a:ln w="28575" cap="flat" cmpd="sng">
              <a:solidFill>
                <a:schemeClr val="hlink"/>
              </a:solidFill>
              <a:prstDash val="solid"/>
              <a:headEnd type="none" w="med" len="med"/>
              <a:tailEnd type="none" w="med" len="med"/>
            </a:ln>
          </p:spPr>
        </p:sp>
        <p:sp>
          <p:nvSpPr>
            <p:cNvPr id="41995" name="直接连接符 41994"/>
            <p:cNvSpPr/>
            <p:nvPr/>
          </p:nvSpPr>
          <p:spPr>
            <a:xfrm flipH="1">
              <a:off x="432" y="2544"/>
              <a:ext cx="432" cy="0"/>
            </a:xfrm>
            <a:prstGeom prst="line">
              <a:avLst/>
            </a:prstGeom>
            <a:ln w="28575" cap="flat" cmpd="sng">
              <a:solidFill>
                <a:schemeClr val="hlink"/>
              </a:solidFill>
              <a:prstDash val="solid"/>
              <a:headEnd type="none" w="med" len="med"/>
              <a:tailEnd type="none" w="med" len="med"/>
            </a:ln>
          </p:spPr>
        </p:sp>
        <p:sp>
          <p:nvSpPr>
            <p:cNvPr id="41996" name="矩形 41995"/>
            <p:cNvSpPr/>
            <p:nvPr/>
          </p:nvSpPr>
          <p:spPr>
            <a:xfrm>
              <a:off x="48" y="528"/>
              <a:ext cx="480" cy="240"/>
            </a:xfrm>
            <a:prstGeom prst="rect">
              <a:avLst/>
            </a:prstGeom>
            <a:noFill/>
            <a:ln w="9525">
              <a:noFill/>
            </a:ln>
          </p:spPr>
          <p:txBody>
            <a:bodyPr/>
            <a:lstStyle/>
            <a:p>
              <a:endParaRPr lang="zh-CN" altLang="en-US"/>
            </a:p>
          </p:txBody>
        </p:sp>
        <p:sp>
          <p:nvSpPr>
            <p:cNvPr id="41997" name="文本框 41996"/>
            <p:cNvSpPr txBox="1"/>
            <p:nvPr/>
          </p:nvSpPr>
          <p:spPr>
            <a:xfrm>
              <a:off x="39" y="517"/>
              <a:ext cx="538" cy="251"/>
            </a:xfrm>
            <a:prstGeom prst="rect">
              <a:avLst/>
            </a:prstGeom>
            <a:noFill/>
            <a:ln w="28575" cap="flat" cmpd="sng">
              <a:solidFill>
                <a:schemeClr val="hlink"/>
              </a:solidFill>
              <a:prstDash val="solid"/>
              <a:miter/>
              <a:headEnd type="none" w="med" len="med"/>
              <a:tailEnd type="none" w="med" len="med"/>
            </a:ln>
          </p:spPr>
          <p:txBody>
            <a:bodyPr wrap="none" anchor="ctr">
              <a:spAutoFit/>
            </a:bodyPr>
            <a:lstStyle/>
            <a:p>
              <a:r>
                <a:rPr lang="en-US" altLang="zh-CN" sz="2000">
                  <a:latin typeface="Arial" panose="020B0604020202020204" pitchFamily="34" charset="0"/>
                </a:rPr>
                <a:t>INTE</a:t>
              </a:r>
              <a:r>
                <a:rPr lang="en-US" altLang="zh-CN" sz="2000" baseline="-25000">
                  <a:latin typeface="Arial" panose="020B0604020202020204" pitchFamily="34" charset="0"/>
                </a:rPr>
                <a:t>1</a:t>
              </a:r>
              <a:endParaRPr lang="en-US" altLang="zh-CN" sz="2000">
                <a:latin typeface="Arial" panose="020B0604020202020204" pitchFamily="34" charset="0"/>
              </a:endParaRPr>
            </a:p>
          </p:txBody>
        </p:sp>
        <p:sp>
          <p:nvSpPr>
            <p:cNvPr id="41998" name="直接连接符 41997"/>
            <p:cNvSpPr/>
            <p:nvPr/>
          </p:nvSpPr>
          <p:spPr>
            <a:xfrm>
              <a:off x="192" y="768"/>
              <a:ext cx="0" cy="384"/>
            </a:xfrm>
            <a:prstGeom prst="line">
              <a:avLst/>
            </a:prstGeom>
            <a:ln w="28575" cap="flat" cmpd="sng">
              <a:solidFill>
                <a:schemeClr val="hlink"/>
              </a:solidFill>
              <a:prstDash val="solid"/>
              <a:headEnd type="none" w="med" len="med"/>
              <a:tailEnd type="none" w="med" len="med"/>
            </a:ln>
          </p:spPr>
        </p:sp>
        <p:sp>
          <p:nvSpPr>
            <p:cNvPr id="41999" name="直接连接符 41998"/>
            <p:cNvSpPr/>
            <p:nvPr/>
          </p:nvSpPr>
          <p:spPr>
            <a:xfrm>
              <a:off x="384" y="960"/>
              <a:ext cx="480" cy="0"/>
            </a:xfrm>
            <a:prstGeom prst="line">
              <a:avLst/>
            </a:prstGeom>
            <a:ln w="28575" cap="flat" cmpd="sng">
              <a:solidFill>
                <a:schemeClr val="hlink"/>
              </a:solidFill>
              <a:prstDash val="solid"/>
              <a:headEnd type="none" w="med" len="med"/>
              <a:tailEnd type="none" w="med" len="med"/>
            </a:ln>
          </p:spPr>
        </p:sp>
        <p:sp>
          <p:nvSpPr>
            <p:cNvPr id="42000" name="直接连接符 41999"/>
            <p:cNvSpPr/>
            <p:nvPr/>
          </p:nvSpPr>
          <p:spPr>
            <a:xfrm>
              <a:off x="384" y="960"/>
              <a:ext cx="0" cy="192"/>
            </a:xfrm>
            <a:prstGeom prst="line">
              <a:avLst/>
            </a:prstGeom>
            <a:ln w="28575" cap="flat" cmpd="sng">
              <a:solidFill>
                <a:schemeClr val="hlink"/>
              </a:solidFill>
              <a:prstDash val="solid"/>
              <a:headEnd type="none" w="med" len="med"/>
              <a:tailEnd type="none" w="med" len="med"/>
            </a:ln>
          </p:spPr>
        </p:sp>
        <p:sp>
          <p:nvSpPr>
            <p:cNvPr id="42001" name="直接连接符 42000"/>
            <p:cNvSpPr/>
            <p:nvPr/>
          </p:nvSpPr>
          <p:spPr>
            <a:xfrm>
              <a:off x="1344" y="2544"/>
              <a:ext cx="480" cy="0"/>
            </a:xfrm>
            <a:prstGeom prst="line">
              <a:avLst/>
            </a:prstGeom>
            <a:ln w="38100" cap="flat" cmpd="sng">
              <a:solidFill>
                <a:schemeClr val="hlink"/>
              </a:solidFill>
              <a:prstDash val="solid"/>
              <a:headEnd type="none" w="med" len="med"/>
              <a:tailEnd type="triangle" w="med" len="med"/>
            </a:ln>
          </p:spPr>
        </p:sp>
        <p:sp>
          <p:nvSpPr>
            <p:cNvPr id="42002" name="直接连接符 42001"/>
            <p:cNvSpPr/>
            <p:nvPr/>
          </p:nvSpPr>
          <p:spPr>
            <a:xfrm>
              <a:off x="1344" y="1056"/>
              <a:ext cx="480" cy="0"/>
            </a:xfrm>
            <a:prstGeom prst="line">
              <a:avLst/>
            </a:prstGeom>
            <a:ln w="38100" cap="flat" cmpd="sng">
              <a:solidFill>
                <a:schemeClr val="hlink"/>
              </a:solidFill>
              <a:prstDash val="solid"/>
              <a:headEnd type="none" w="med" len="med"/>
              <a:tailEnd type="triangle" w="med" len="med"/>
            </a:ln>
          </p:spPr>
        </p:sp>
        <p:sp>
          <p:nvSpPr>
            <p:cNvPr id="42003" name="直接连接符 42002"/>
            <p:cNvSpPr/>
            <p:nvPr/>
          </p:nvSpPr>
          <p:spPr>
            <a:xfrm flipH="1">
              <a:off x="1344" y="672"/>
              <a:ext cx="480" cy="0"/>
            </a:xfrm>
            <a:prstGeom prst="line">
              <a:avLst/>
            </a:prstGeom>
            <a:ln w="38100" cap="flat" cmpd="sng">
              <a:solidFill>
                <a:schemeClr val="hlink"/>
              </a:solidFill>
              <a:prstDash val="solid"/>
              <a:headEnd type="none" w="med" len="med"/>
              <a:tailEnd type="triangle" w="med" len="med"/>
            </a:ln>
          </p:spPr>
        </p:sp>
        <p:sp>
          <p:nvSpPr>
            <p:cNvPr id="42004" name="文本框 42003"/>
            <p:cNvSpPr txBox="1"/>
            <p:nvPr/>
          </p:nvSpPr>
          <p:spPr>
            <a:xfrm>
              <a:off x="1872" y="911"/>
              <a:ext cx="593" cy="290"/>
            </a:xfrm>
            <a:prstGeom prst="rect">
              <a:avLst/>
            </a:prstGeom>
            <a:noFill/>
            <a:ln w="9525">
              <a:noFill/>
            </a:ln>
          </p:spPr>
          <p:txBody>
            <a:bodyPr wrap="none" anchor="ctr">
              <a:spAutoFit/>
            </a:bodyPr>
            <a:lstStyle/>
            <a:p>
              <a:r>
                <a:rPr lang="en-US" altLang="zh-CN" sz="2400">
                  <a:latin typeface="Arial" panose="020B0604020202020204" pitchFamily="34" charset="0"/>
                </a:rPr>
                <a:t>OBF</a:t>
              </a:r>
              <a:r>
                <a:rPr lang="en-US" altLang="zh-CN" sz="2400" baseline="-25000">
                  <a:latin typeface="Arial" panose="020B0604020202020204" pitchFamily="34" charset="0"/>
                </a:rPr>
                <a:t>A</a:t>
              </a:r>
              <a:endParaRPr lang="en-US" altLang="zh-CN" sz="2400">
                <a:latin typeface="Arial" panose="020B0604020202020204" pitchFamily="34" charset="0"/>
              </a:endParaRPr>
            </a:p>
          </p:txBody>
        </p:sp>
        <p:sp>
          <p:nvSpPr>
            <p:cNvPr id="42005" name="文本框 42004"/>
            <p:cNvSpPr txBox="1"/>
            <p:nvPr/>
          </p:nvSpPr>
          <p:spPr>
            <a:xfrm>
              <a:off x="1895" y="2399"/>
              <a:ext cx="646" cy="290"/>
            </a:xfrm>
            <a:prstGeom prst="rect">
              <a:avLst/>
            </a:prstGeom>
            <a:noFill/>
            <a:ln w="9525">
              <a:noFill/>
            </a:ln>
          </p:spPr>
          <p:txBody>
            <a:bodyPr wrap="none" anchor="ctr">
              <a:spAutoFit/>
            </a:bodyPr>
            <a:lstStyle/>
            <a:p>
              <a:r>
                <a:rPr lang="en-US" altLang="zh-CN" sz="2400" dirty="0">
                  <a:latin typeface="Arial" panose="020B0604020202020204" pitchFamily="34" charset="0"/>
                </a:rPr>
                <a:t>INTR</a:t>
              </a:r>
              <a:r>
                <a:rPr lang="en-US" altLang="zh-CN" sz="2400" baseline="-25000" dirty="0">
                  <a:latin typeface="Arial" panose="020B0604020202020204" pitchFamily="34" charset="0"/>
                </a:rPr>
                <a:t>A</a:t>
              </a:r>
              <a:endParaRPr lang="en-US" altLang="zh-CN" sz="2400" dirty="0">
                <a:latin typeface="Arial" panose="020B0604020202020204" pitchFamily="34" charset="0"/>
              </a:endParaRPr>
            </a:p>
          </p:txBody>
        </p:sp>
        <p:sp>
          <p:nvSpPr>
            <p:cNvPr id="42006" name="文本框 42005"/>
            <p:cNvSpPr txBox="1"/>
            <p:nvPr/>
          </p:nvSpPr>
          <p:spPr>
            <a:xfrm>
              <a:off x="1872" y="527"/>
              <a:ext cx="593" cy="290"/>
            </a:xfrm>
            <a:prstGeom prst="rect">
              <a:avLst/>
            </a:prstGeom>
            <a:noFill/>
            <a:ln w="9525">
              <a:noFill/>
            </a:ln>
          </p:spPr>
          <p:txBody>
            <a:bodyPr wrap="none" anchor="ctr">
              <a:spAutoFit/>
            </a:bodyPr>
            <a:lstStyle/>
            <a:p>
              <a:r>
                <a:rPr lang="en-US" altLang="zh-CN" sz="2400">
                  <a:latin typeface="Arial" panose="020B0604020202020204" pitchFamily="34" charset="0"/>
                </a:rPr>
                <a:t>ACK</a:t>
              </a:r>
              <a:r>
                <a:rPr lang="en-US" altLang="zh-CN" sz="2400" baseline="-25000">
                  <a:latin typeface="Arial" panose="020B0604020202020204" pitchFamily="34" charset="0"/>
                </a:rPr>
                <a:t>A</a:t>
              </a:r>
              <a:endParaRPr lang="en-US" altLang="zh-CN" sz="2400">
                <a:latin typeface="Arial" panose="020B0604020202020204" pitchFamily="34" charset="0"/>
              </a:endParaRPr>
            </a:p>
          </p:txBody>
        </p:sp>
        <p:sp>
          <p:nvSpPr>
            <p:cNvPr id="42007" name="直接连接符 42006"/>
            <p:cNvSpPr/>
            <p:nvPr/>
          </p:nvSpPr>
          <p:spPr>
            <a:xfrm>
              <a:off x="1920" y="528"/>
              <a:ext cx="480" cy="0"/>
            </a:xfrm>
            <a:prstGeom prst="line">
              <a:avLst/>
            </a:prstGeom>
            <a:ln w="28575" cap="flat" cmpd="sng">
              <a:solidFill>
                <a:schemeClr val="tx1"/>
              </a:solidFill>
              <a:prstDash val="solid"/>
              <a:headEnd type="none" w="med" len="med"/>
              <a:tailEnd type="none" w="med" len="med"/>
            </a:ln>
          </p:spPr>
        </p:sp>
        <p:sp>
          <p:nvSpPr>
            <p:cNvPr id="42008" name="直接连接符 42007"/>
            <p:cNvSpPr/>
            <p:nvPr/>
          </p:nvSpPr>
          <p:spPr>
            <a:xfrm>
              <a:off x="1920" y="912"/>
              <a:ext cx="480" cy="0"/>
            </a:xfrm>
            <a:prstGeom prst="line">
              <a:avLst/>
            </a:prstGeom>
            <a:ln w="28575" cap="flat" cmpd="sng">
              <a:solidFill>
                <a:schemeClr val="tx1"/>
              </a:solidFill>
              <a:prstDash val="solid"/>
              <a:headEnd type="none" w="med" len="med"/>
              <a:tailEnd type="none" w="med" len="med"/>
            </a:ln>
          </p:spPr>
        </p:sp>
        <p:sp>
          <p:nvSpPr>
            <p:cNvPr id="42009" name="左右箭头 42008"/>
            <p:cNvSpPr/>
            <p:nvPr/>
          </p:nvSpPr>
          <p:spPr>
            <a:xfrm>
              <a:off x="1392" y="96"/>
              <a:ext cx="576" cy="288"/>
            </a:xfrm>
            <a:prstGeom prst="leftRightArrow">
              <a:avLst>
                <a:gd name="adj1" fmla="val 50000"/>
                <a:gd name="adj2" fmla="val 40000"/>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42010" name="矩形 42009"/>
            <p:cNvSpPr/>
            <p:nvPr/>
          </p:nvSpPr>
          <p:spPr>
            <a:xfrm>
              <a:off x="864" y="1304"/>
              <a:ext cx="452" cy="290"/>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4</a:t>
              </a:r>
              <a:endParaRPr lang="zh-CN" altLang="en-US" sz="2400" dirty="0">
                <a:latin typeface="Arial" panose="020B0604020202020204" pitchFamily="34" charset="0"/>
              </a:endParaRPr>
            </a:p>
          </p:txBody>
        </p:sp>
        <p:sp>
          <p:nvSpPr>
            <p:cNvPr id="42011" name="矩形 42010"/>
            <p:cNvSpPr/>
            <p:nvPr/>
          </p:nvSpPr>
          <p:spPr>
            <a:xfrm>
              <a:off x="864" y="1688"/>
              <a:ext cx="452" cy="290"/>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5</a:t>
              </a:r>
              <a:endParaRPr lang="zh-CN" altLang="en-US" sz="2400" dirty="0">
                <a:latin typeface="Arial" panose="020B0604020202020204" pitchFamily="34" charset="0"/>
              </a:endParaRPr>
            </a:p>
          </p:txBody>
        </p:sp>
        <p:sp>
          <p:nvSpPr>
            <p:cNvPr id="42012" name="直接连接符 42011"/>
            <p:cNvSpPr/>
            <p:nvPr/>
          </p:nvSpPr>
          <p:spPr>
            <a:xfrm>
              <a:off x="1344" y="1872"/>
              <a:ext cx="480" cy="0"/>
            </a:xfrm>
            <a:prstGeom prst="line">
              <a:avLst/>
            </a:prstGeom>
            <a:ln w="38100" cap="flat" cmpd="sng">
              <a:solidFill>
                <a:schemeClr val="hlink"/>
              </a:solidFill>
              <a:prstDash val="solid"/>
              <a:headEnd type="none" w="med" len="med"/>
              <a:tailEnd type="triangle" w="med" len="med"/>
            </a:ln>
          </p:spPr>
        </p:sp>
        <p:sp>
          <p:nvSpPr>
            <p:cNvPr id="42013" name="直接连接符 42012"/>
            <p:cNvSpPr/>
            <p:nvPr/>
          </p:nvSpPr>
          <p:spPr>
            <a:xfrm flipH="1">
              <a:off x="1344" y="1488"/>
              <a:ext cx="480" cy="0"/>
            </a:xfrm>
            <a:prstGeom prst="line">
              <a:avLst/>
            </a:prstGeom>
            <a:ln w="38100" cap="flat" cmpd="sng">
              <a:solidFill>
                <a:schemeClr val="hlink"/>
              </a:solidFill>
              <a:prstDash val="solid"/>
              <a:headEnd type="none" w="med" len="med"/>
              <a:tailEnd type="triangle" w="med" len="med"/>
            </a:ln>
          </p:spPr>
        </p:sp>
        <p:sp>
          <p:nvSpPr>
            <p:cNvPr id="42014" name="文本框 42013"/>
            <p:cNvSpPr txBox="1"/>
            <p:nvPr/>
          </p:nvSpPr>
          <p:spPr>
            <a:xfrm>
              <a:off x="1920" y="1727"/>
              <a:ext cx="497" cy="290"/>
            </a:xfrm>
            <a:prstGeom prst="rect">
              <a:avLst/>
            </a:prstGeom>
            <a:noFill/>
            <a:ln w="9525">
              <a:noFill/>
            </a:ln>
          </p:spPr>
          <p:txBody>
            <a:bodyPr wrap="none" anchor="ctr">
              <a:spAutoFit/>
            </a:bodyPr>
            <a:lstStyle/>
            <a:p>
              <a:r>
                <a:rPr lang="en-US" altLang="zh-CN" sz="2400">
                  <a:latin typeface="Arial" panose="020B0604020202020204" pitchFamily="34" charset="0"/>
                </a:rPr>
                <a:t>IBF</a:t>
              </a:r>
              <a:r>
                <a:rPr lang="en-US" altLang="zh-CN" sz="2400" baseline="-25000">
                  <a:latin typeface="Arial" panose="020B0604020202020204" pitchFamily="34" charset="0"/>
                </a:rPr>
                <a:t>A</a:t>
              </a:r>
              <a:endParaRPr lang="en-US" altLang="zh-CN" sz="2400">
                <a:latin typeface="Arial" panose="020B0604020202020204" pitchFamily="34" charset="0"/>
              </a:endParaRPr>
            </a:p>
          </p:txBody>
        </p:sp>
        <p:sp>
          <p:nvSpPr>
            <p:cNvPr id="42015" name="文本框 42014"/>
            <p:cNvSpPr txBox="1"/>
            <p:nvPr/>
          </p:nvSpPr>
          <p:spPr>
            <a:xfrm>
              <a:off x="1883" y="1343"/>
              <a:ext cx="572" cy="290"/>
            </a:xfrm>
            <a:prstGeom prst="rect">
              <a:avLst/>
            </a:prstGeom>
            <a:noFill/>
            <a:ln w="9525">
              <a:noFill/>
            </a:ln>
          </p:spPr>
          <p:txBody>
            <a:bodyPr wrap="none" anchor="ctr">
              <a:spAutoFit/>
            </a:bodyPr>
            <a:lstStyle/>
            <a:p>
              <a:r>
                <a:rPr lang="en-US" altLang="zh-CN" sz="2400" dirty="0">
                  <a:latin typeface="Arial" panose="020B0604020202020204" pitchFamily="34" charset="0"/>
                </a:rPr>
                <a:t>STB</a:t>
              </a:r>
              <a:r>
                <a:rPr lang="en-US" altLang="zh-CN" sz="2400" baseline="-25000" dirty="0">
                  <a:latin typeface="Arial" panose="020B0604020202020204" pitchFamily="34" charset="0"/>
                </a:rPr>
                <a:t>A</a:t>
              </a:r>
              <a:endParaRPr lang="en-US" altLang="zh-CN" sz="2400" dirty="0">
                <a:latin typeface="Arial" panose="020B0604020202020204" pitchFamily="34" charset="0"/>
              </a:endParaRPr>
            </a:p>
          </p:txBody>
        </p:sp>
        <p:sp>
          <p:nvSpPr>
            <p:cNvPr id="42016" name="直接连接符 42015"/>
            <p:cNvSpPr/>
            <p:nvPr/>
          </p:nvSpPr>
          <p:spPr>
            <a:xfrm>
              <a:off x="1920" y="1344"/>
              <a:ext cx="480" cy="0"/>
            </a:xfrm>
            <a:prstGeom prst="line">
              <a:avLst/>
            </a:prstGeom>
            <a:ln w="28575" cap="flat" cmpd="sng">
              <a:solidFill>
                <a:schemeClr val="tx1"/>
              </a:solidFill>
              <a:prstDash val="solid"/>
              <a:headEnd type="none" w="med" len="med"/>
              <a:tailEnd type="none" w="med" len="med"/>
            </a:ln>
          </p:spPr>
        </p:sp>
        <p:sp>
          <p:nvSpPr>
            <p:cNvPr id="42017" name="矩形 42016"/>
            <p:cNvSpPr/>
            <p:nvPr/>
          </p:nvSpPr>
          <p:spPr>
            <a:xfrm>
              <a:off x="384" y="1392"/>
              <a:ext cx="432" cy="240"/>
            </a:xfrm>
            <a:prstGeom prst="rect">
              <a:avLst/>
            </a:prstGeom>
            <a:noFill/>
            <a:ln w="9525">
              <a:noFill/>
            </a:ln>
          </p:spPr>
          <p:txBody>
            <a:bodyPr/>
            <a:lstStyle/>
            <a:p>
              <a:endParaRPr lang="zh-CN" altLang="en-US"/>
            </a:p>
          </p:txBody>
        </p:sp>
        <p:sp>
          <p:nvSpPr>
            <p:cNvPr id="42018" name="文本框 42017"/>
            <p:cNvSpPr txBox="1"/>
            <p:nvPr/>
          </p:nvSpPr>
          <p:spPr>
            <a:xfrm>
              <a:off x="327" y="1391"/>
              <a:ext cx="538" cy="251"/>
            </a:xfrm>
            <a:prstGeom prst="rect">
              <a:avLst/>
            </a:prstGeom>
            <a:noFill/>
            <a:ln w="28575" cap="flat" cmpd="sng">
              <a:solidFill>
                <a:schemeClr val="hlink"/>
              </a:solidFill>
              <a:prstDash val="solid"/>
              <a:miter/>
              <a:headEnd type="none" w="med" len="med"/>
              <a:tailEnd type="none" w="med" len="med"/>
            </a:ln>
          </p:spPr>
          <p:txBody>
            <a:bodyPr wrap="none" anchor="ctr">
              <a:spAutoFit/>
            </a:bodyPr>
            <a:lstStyle/>
            <a:p>
              <a:r>
                <a:rPr lang="en-US" altLang="zh-CN" sz="2000">
                  <a:latin typeface="Arial" panose="020B0604020202020204" pitchFamily="34" charset="0"/>
                </a:rPr>
                <a:t>INTE</a:t>
              </a:r>
              <a:r>
                <a:rPr lang="en-US" altLang="zh-CN" sz="2000" baseline="-25000">
                  <a:latin typeface="Arial" panose="020B0604020202020204" pitchFamily="34" charset="0"/>
                </a:rPr>
                <a:t>2</a:t>
              </a:r>
              <a:endParaRPr lang="en-US" altLang="zh-CN" sz="2000">
                <a:latin typeface="Arial" panose="020B0604020202020204" pitchFamily="34" charset="0"/>
              </a:endParaRPr>
            </a:p>
          </p:txBody>
        </p:sp>
        <p:sp>
          <p:nvSpPr>
            <p:cNvPr id="42019" name="流程图: 延期 42018"/>
            <p:cNvSpPr/>
            <p:nvPr/>
          </p:nvSpPr>
          <p:spPr>
            <a:xfrm rot="5400000">
              <a:off x="408" y="1848"/>
              <a:ext cx="240" cy="384"/>
            </a:xfrm>
            <a:prstGeom prst="flowChartDelay">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42020" name="直接连接符 42019"/>
            <p:cNvSpPr/>
            <p:nvPr/>
          </p:nvSpPr>
          <p:spPr>
            <a:xfrm>
              <a:off x="624" y="1776"/>
              <a:ext cx="240" cy="0"/>
            </a:xfrm>
            <a:prstGeom prst="line">
              <a:avLst/>
            </a:prstGeom>
            <a:ln w="28575" cap="flat" cmpd="sng">
              <a:solidFill>
                <a:schemeClr val="hlink"/>
              </a:solidFill>
              <a:prstDash val="solid"/>
              <a:headEnd type="none" w="med" len="med"/>
              <a:tailEnd type="none" w="med" len="med"/>
            </a:ln>
          </p:spPr>
        </p:sp>
        <p:sp>
          <p:nvSpPr>
            <p:cNvPr id="42021" name="直接连接符 42020"/>
            <p:cNvSpPr/>
            <p:nvPr/>
          </p:nvSpPr>
          <p:spPr>
            <a:xfrm flipV="1">
              <a:off x="624" y="1776"/>
              <a:ext cx="0" cy="144"/>
            </a:xfrm>
            <a:prstGeom prst="line">
              <a:avLst/>
            </a:prstGeom>
            <a:ln w="28575" cap="flat" cmpd="sng">
              <a:solidFill>
                <a:schemeClr val="hlink"/>
              </a:solidFill>
              <a:prstDash val="solid"/>
              <a:headEnd type="none" w="med" len="med"/>
              <a:tailEnd type="none" w="med" len="med"/>
            </a:ln>
          </p:spPr>
        </p:sp>
        <p:sp>
          <p:nvSpPr>
            <p:cNvPr id="42022" name="直接连接符 42021"/>
            <p:cNvSpPr/>
            <p:nvPr/>
          </p:nvSpPr>
          <p:spPr>
            <a:xfrm>
              <a:off x="432" y="1632"/>
              <a:ext cx="0" cy="288"/>
            </a:xfrm>
            <a:prstGeom prst="line">
              <a:avLst/>
            </a:prstGeom>
            <a:ln w="28575" cap="flat" cmpd="sng">
              <a:solidFill>
                <a:schemeClr val="hlink"/>
              </a:solidFill>
              <a:prstDash val="solid"/>
              <a:headEnd type="none" w="med" len="med"/>
              <a:tailEnd type="none" w="med" len="med"/>
            </a:ln>
          </p:spPr>
        </p:sp>
        <p:sp>
          <p:nvSpPr>
            <p:cNvPr id="42023" name="直接连接符 42022"/>
            <p:cNvSpPr/>
            <p:nvPr/>
          </p:nvSpPr>
          <p:spPr>
            <a:xfrm>
              <a:off x="528" y="2160"/>
              <a:ext cx="0" cy="96"/>
            </a:xfrm>
            <a:prstGeom prst="line">
              <a:avLst/>
            </a:prstGeom>
            <a:ln w="28575" cap="flat" cmpd="sng">
              <a:solidFill>
                <a:schemeClr val="hlink"/>
              </a:solidFill>
              <a:prstDash val="solid"/>
              <a:headEnd type="none" w="med" len="med"/>
              <a:tailEnd type="none" w="med" len="med"/>
            </a:ln>
          </p:spPr>
        </p:sp>
        <p:sp>
          <p:nvSpPr>
            <p:cNvPr id="42024" name="新月形 42023"/>
            <p:cNvSpPr/>
            <p:nvPr/>
          </p:nvSpPr>
          <p:spPr>
            <a:xfrm rot="16200000">
              <a:off x="312" y="2088"/>
              <a:ext cx="192" cy="432"/>
            </a:xfrm>
            <a:prstGeom prst="moon">
              <a:avLst>
                <a:gd name="adj" fmla="val 50000"/>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42025" name="直接连接符 42024"/>
            <p:cNvSpPr/>
            <p:nvPr/>
          </p:nvSpPr>
          <p:spPr>
            <a:xfrm>
              <a:off x="432" y="2400"/>
              <a:ext cx="0" cy="144"/>
            </a:xfrm>
            <a:prstGeom prst="line">
              <a:avLst/>
            </a:prstGeom>
            <a:ln w="28575" cap="flat" cmpd="sng">
              <a:solidFill>
                <a:schemeClr val="hlink"/>
              </a:solidFill>
              <a:prstDash val="solid"/>
              <a:headEnd type="none" w="med" len="med"/>
              <a:tailEnd type="none" w="med" len="med"/>
            </a:ln>
          </p:spPr>
        </p:sp>
      </p:grpSp>
      <p:sp>
        <p:nvSpPr>
          <p:cNvPr id="42026" name="圆角矩形标注 42025"/>
          <p:cNvSpPr/>
          <p:nvPr/>
        </p:nvSpPr>
        <p:spPr>
          <a:xfrm>
            <a:off x="6454140" y="2486128"/>
            <a:ext cx="3975735" cy="2352469"/>
          </a:xfrm>
          <a:prstGeom prst="wedgeRoundRectCallout">
            <a:avLst>
              <a:gd name="adj1" fmla="val -57672"/>
              <a:gd name="adj2" fmla="val 64094"/>
              <a:gd name="adj3" fmla="val 16667"/>
            </a:avLst>
          </a:prstGeom>
          <a:noFill/>
          <a:ln w="28575" cap="flat" cmpd="sng">
            <a:solidFill>
              <a:schemeClr val="tx2"/>
            </a:solidFill>
            <a:prstDash val="solid"/>
            <a:miter/>
            <a:headEnd type="none" w="med" len="med"/>
            <a:tailEnd type="none" w="med" len="med"/>
          </a:ln>
        </p:spPr>
        <p:txBody>
          <a:bodyPr wrap="square" anchor="ctr">
            <a:spAutoFit/>
          </a:bodyPr>
          <a:lstStyle/>
          <a:p>
            <a:pPr>
              <a:spcBef>
                <a:spcPct val="50000"/>
              </a:spcBef>
            </a:pPr>
            <a:r>
              <a:rPr lang="zh-CN" altLang="en-US" sz="2400" b="1" dirty="0">
                <a:latin typeface="Arial" panose="020B0604020202020204" pitchFamily="34" charset="0"/>
              </a:rPr>
              <a:t>用PC</a:t>
            </a:r>
            <a:r>
              <a:rPr lang="zh-CN" altLang="en-US" sz="2400" b="1" baseline="-25000" dirty="0">
                <a:latin typeface="Arial" panose="020B0604020202020204" pitchFamily="34" charset="0"/>
              </a:rPr>
              <a:t>6</a:t>
            </a:r>
            <a:r>
              <a:rPr lang="zh-CN" altLang="en-US" sz="2400" b="1" dirty="0">
                <a:latin typeface="Arial" panose="020B0604020202020204" pitchFamily="34" charset="0"/>
              </a:rPr>
              <a:t>设置</a:t>
            </a:r>
            <a:r>
              <a:rPr lang="en-US" altLang="x-none" sz="2400" b="1" dirty="0">
                <a:latin typeface="Arial" panose="020B0604020202020204" pitchFamily="34" charset="0"/>
              </a:rPr>
              <a:t>INTE</a:t>
            </a:r>
            <a:r>
              <a:rPr lang="en-US" altLang="x-none" sz="2400" b="1" baseline="-25000" dirty="0">
                <a:latin typeface="Arial" panose="020B0604020202020204" pitchFamily="34" charset="0"/>
              </a:rPr>
              <a:t>1</a:t>
            </a:r>
            <a:r>
              <a:rPr lang="zh-CN" altLang="en-US" sz="2400" b="1" dirty="0">
                <a:latin typeface="Arial" panose="020B0604020202020204" pitchFamily="34" charset="0"/>
              </a:rPr>
              <a:t>（输出）</a:t>
            </a:r>
          </a:p>
          <a:p>
            <a:pPr>
              <a:spcBef>
                <a:spcPct val="50000"/>
              </a:spcBef>
            </a:pPr>
            <a:r>
              <a:rPr lang="zh-CN" altLang="en-US" sz="2400" b="1" dirty="0">
                <a:latin typeface="Arial" panose="020B0604020202020204" pitchFamily="34" charset="0"/>
              </a:rPr>
              <a:t>用PC</a:t>
            </a:r>
            <a:r>
              <a:rPr lang="zh-CN" altLang="en-US" sz="2400" b="1" baseline="-25000" dirty="0">
                <a:latin typeface="Arial" panose="020B0604020202020204" pitchFamily="34" charset="0"/>
              </a:rPr>
              <a:t>4</a:t>
            </a:r>
            <a:r>
              <a:rPr lang="zh-CN" altLang="en-US" sz="2400" b="1" dirty="0">
                <a:latin typeface="Arial" panose="020B0604020202020204" pitchFamily="34" charset="0"/>
              </a:rPr>
              <a:t>设置</a:t>
            </a:r>
            <a:r>
              <a:rPr lang="en-US" altLang="x-none" sz="2400" b="1" dirty="0">
                <a:latin typeface="Arial" panose="020B0604020202020204" pitchFamily="34" charset="0"/>
              </a:rPr>
              <a:t>INTE</a:t>
            </a:r>
            <a:r>
              <a:rPr lang="en-US" altLang="x-none" sz="2400" b="1" baseline="-25000" dirty="0">
                <a:latin typeface="Arial" panose="020B0604020202020204" pitchFamily="34" charset="0"/>
              </a:rPr>
              <a:t>2</a:t>
            </a:r>
            <a:r>
              <a:rPr lang="zh-CN" altLang="en-US" sz="2400" b="1" dirty="0">
                <a:latin typeface="Arial" panose="020B0604020202020204" pitchFamily="34" charset="0"/>
              </a:rPr>
              <a:t>（输入）</a:t>
            </a:r>
            <a:endParaRPr lang="en-US" altLang="x-none" sz="2400" b="1" baseline="-25000" dirty="0">
              <a:latin typeface="Arial" panose="020B0604020202020204" pitchFamily="34" charset="0"/>
            </a:endParaRPr>
          </a:p>
          <a:p>
            <a:pPr>
              <a:spcBef>
                <a:spcPct val="50000"/>
              </a:spcBef>
            </a:pPr>
            <a:r>
              <a:rPr lang="zh-CN" altLang="en-US" sz="2400" b="1" dirty="0">
                <a:latin typeface="Arial" panose="020B0604020202020204" pitchFamily="34" charset="0"/>
              </a:rPr>
              <a:t>输入和输出中断通过</a:t>
            </a:r>
          </a:p>
          <a:p>
            <a:pPr>
              <a:spcBef>
                <a:spcPct val="50000"/>
              </a:spcBef>
            </a:pPr>
            <a:r>
              <a:rPr lang="zh-CN" altLang="en-US" sz="2400" b="1" dirty="0">
                <a:latin typeface="Arial" panose="020B0604020202020204" pitchFamily="34" charset="0"/>
              </a:rPr>
              <a:t>或门输出</a:t>
            </a:r>
            <a:r>
              <a:rPr lang="en-US" altLang="x-none" sz="2400" b="1" dirty="0">
                <a:latin typeface="Arial" panose="020B0604020202020204" pitchFamily="34" charset="0"/>
              </a:rPr>
              <a:t>INTR</a:t>
            </a:r>
            <a:r>
              <a:rPr lang="zh-CN" altLang="en-US" sz="2400" b="1" baseline="-25000" dirty="0">
                <a:latin typeface="Arial" panose="020B0604020202020204" pitchFamily="34" charset="0"/>
              </a:rPr>
              <a:t>A</a:t>
            </a:r>
            <a:r>
              <a:rPr lang="zh-CN" altLang="en-US" sz="2400" b="1" dirty="0">
                <a:latin typeface="Arial" panose="020B0604020202020204" pitchFamily="34" charset="0"/>
              </a:rPr>
              <a:t>信号</a:t>
            </a:r>
          </a:p>
        </p:txBody>
      </p:sp>
      <p:sp>
        <p:nvSpPr>
          <p:cNvPr id="42028" name="矩形 42027"/>
          <p:cNvSpPr/>
          <p:nvPr/>
        </p:nvSpPr>
        <p:spPr>
          <a:xfrm>
            <a:off x="6436360" y="5407343"/>
            <a:ext cx="4154488" cy="953135"/>
          </a:xfrm>
          <a:prstGeom prst="rect">
            <a:avLst/>
          </a:prstGeom>
          <a:noFill/>
          <a:ln w="57150" cap="flat" cmpd="thinThick">
            <a:solidFill>
              <a:schemeClr val="folHlink"/>
            </a:solidFill>
            <a:prstDash val="solid"/>
            <a:miter/>
            <a:headEnd type="none" w="med" len="med"/>
            <a:tailEnd type="none" w="med" len="med"/>
          </a:ln>
        </p:spPr>
        <p:txBody>
          <a:bodyPr>
            <a:spAutoFit/>
          </a:bodyPr>
          <a:lstStyle/>
          <a:p>
            <a:pPr>
              <a:buClrTx/>
            </a:pPr>
            <a:r>
              <a:rPr lang="zh-CN" altLang="en-US" sz="2800" b="1" dirty="0">
                <a:solidFill>
                  <a:srgbClr val="0000FF"/>
                </a:solidFill>
                <a:latin typeface="幼圆" panose="02010509060101010101" pitchFamily="1" charset="-122"/>
                <a:ea typeface="幼圆" panose="02010509060101010101" pitchFamily="1" charset="-122"/>
              </a:rPr>
              <a:t>方式</a:t>
            </a:r>
            <a:r>
              <a:rPr lang="en-US" altLang="zh-CN" sz="2800" b="1" dirty="0">
                <a:solidFill>
                  <a:srgbClr val="0000FF"/>
                </a:solidFill>
                <a:latin typeface="幼圆" panose="02010509060101010101" pitchFamily="1" charset="-122"/>
                <a:ea typeface="幼圆" panose="02010509060101010101" pitchFamily="1" charset="-122"/>
              </a:rPr>
              <a:t>2</a:t>
            </a:r>
            <a:r>
              <a:rPr lang="zh-CN" altLang="en-US" sz="2800" b="1" dirty="0">
                <a:solidFill>
                  <a:srgbClr val="0000FF"/>
                </a:solidFill>
                <a:latin typeface="幼圆" panose="02010509060101010101" pitchFamily="1" charset="-122"/>
                <a:ea typeface="幼圆" panose="02010509060101010101" pitchFamily="1" charset="-122"/>
              </a:rPr>
              <a:t>可以看成是</a:t>
            </a:r>
            <a:r>
              <a:rPr lang="en-US" altLang="zh-CN" sz="2800" b="1" dirty="0">
                <a:solidFill>
                  <a:srgbClr val="0000FF"/>
                </a:solidFill>
                <a:latin typeface="幼圆" panose="02010509060101010101" pitchFamily="1" charset="-122"/>
                <a:ea typeface="幼圆" panose="02010509060101010101" pitchFamily="1" charset="-122"/>
              </a:rPr>
              <a:t>PA</a:t>
            </a:r>
            <a:r>
              <a:rPr lang="zh-CN" altLang="en-US" sz="2800" b="1" dirty="0">
                <a:solidFill>
                  <a:srgbClr val="0000FF"/>
                </a:solidFill>
                <a:latin typeface="幼圆" panose="02010509060101010101" pitchFamily="1" charset="-122"/>
                <a:ea typeface="幼圆" panose="02010509060101010101" pitchFamily="1" charset="-122"/>
              </a:rPr>
              <a:t>口在方式</a:t>
            </a:r>
            <a:r>
              <a:rPr lang="en-US" altLang="zh-CN" sz="2800" b="1" dirty="0">
                <a:solidFill>
                  <a:srgbClr val="0000FF"/>
                </a:solidFill>
                <a:latin typeface="幼圆" panose="02010509060101010101" pitchFamily="1" charset="-122"/>
                <a:ea typeface="幼圆" panose="02010509060101010101" pitchFamily="1" charset="-122"/>
              </a:rPr>
              <a:t>1</a:t>
            </a:r>
            <a:r>
              <a:rPr lang="zh-CN" altLang="en-US" sz="2800" b="1" dirty="0">
                <a:solidFill>
                  <a:srgbClr val="0000FF"/>
                </a:solidFill>
                <a:latin typeface="幼圆" panose="02010509060101010101" pitchFamily="1" charset="-122"/>
                <a:ea typeface="幼圆" panose="02010509060101010101" pitchFamily="1" charset="-122"/>
              </a:rPr>
              <a:t>下输入输出的组合</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2026"/>
                                        </p:tgtEl>
                                        <p:attrNameLst>
                                          <p:attrName>style.visibility</p:attrName>
                                        </p:attrNameLst>
                                      </p:cBhvr>
                                      <p:to>
                                        <p:strVal val="visible"/>
                                      </p:to>
                                    </p:set>
                                    <p:anim calcmode="lin" valueType="num">
                                      <p:cBhvr additive="base">
                                        <p:cTn id="7" dur="500" fill="hold"/>
                                        <p:tgtEl>
                                          <p:spTgt spid="42026"/>
                                        </p:tgtEl>
                                        <p:attrNameLst>
                                          <p:attrName>ppt_x</p:attrName>
                                        </p:attrNameLst>
                                      </p:cBhvr>
                                      <p:tavLst>
                                        <p:tav tm="0">
                                          <p:val>
                                            <p:strVal val="1+#ppt_w/2"/>
                                          </p:val>
                                        </p:tav>
                                        <p:tav tm="100000">
                                          <p:val>
                                            <p:strVal val="#ppt_x"/>
                                          </p:val>
                                        </p:tav>
                                      </p:tavLst>
                                    </p:anim>
                                    <p:anim calcmode="lin" valueType="num">
                                      <p:cBhvr additive="base">
                                        <p:cTn id="8" dur="500" fill="hold"/>
                                        <p:tgtEl>
                                          <p:spTgt spid="42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26"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标题 43009"/>
          <p:cNvSpPr>
            <a:spLocks noGrp="1"/>
          </p:cNvSpPr>
          <p:nvPr>
            <p:ph type="title"/>
          </p:nvPr>
        </p:nvSpPr>
        <p:spPr/>
        <p:txBody>
          <a:bodyPr anchor="ctr"/>
          <a:lstStyle/>
          <a:p>
            <a:r>
              <a:rPr lang="zh-CN" altLang="en-US" sz="3200" dirty="0"/>
              <a:t>方式1 A端口作为输入和输出口</a:t>
            </a:r>
          </a:p>
        </p:txBody>
      </p:sp>
      <p:grpSp>
        <p:nvGrpSpPr>
          <p:cNvPr id="43012" name="组合 43011"/>
          <p:cNvGrpSpPr/>
          <p:nvPr/>
        </p:nvGrpSpPr>
        <p:grpSpPr>
          <a:xfrm>
            <a:off x="2433638" y="1420813"/>
            <a:ext cx="3474459" cy="3659187"/>
            <a:chOff x="0" y="0"/>
            <a:chExt cx="2602" cy="2064"/>
          </a:xfrm>
        </p:grpSpPr>
        <p:sp>
          <p:nvSpPr>
            <p:cNvPr id="43013" name="矩形 43012"/>
            <p:cNvSpPr/>
            <p:nvPr/>
          </p:nvSpPr>
          <p:spPr>
            <a:xfrm>
              <a:off x="0" y="0"/>
              <a:ext cx="1344" cy="2064"/>
            </a:xfrm>
            <a:prstGeom prst="rect">
              <a:avLst/>
            </a:prstGeom>
            <a:solidFill>
              <a:schemeClr val="bg1"/>
            </a:solidFill>
            <a:ln w="28575" cap="flat" cmpd="sng">
              <a:solidFill>
                <a:schemeClr val="hlink"/>
              </a:solidFill>
              <a:prstDash val="solid"/>
              <a:miter/>
              <a:headEnd type="none" w="med" len="med"/>
              <a:tailEnd type="none" w="med" len="med"/>
            </a:ln>
          </p:spPr>
          <p:txBody>
            <a:bodyPr/>
            <a:lstStyle/>
            <a:p>
              <a:endParaRPr lang="zh-CN" altLang="en-US"/>
            </a:p>
          </p:txBody>
        </p:sp>
        <p:sp>
          <p:nvSpPr>
            <p:cNvPr id="43014" name="矩形 43013"/>
            <p:cNvSpPr/>
            <p:nvPr/>
          </p:nvSpPr>
          <p:spPr>
            <a:xfrm>
              <a:off x="820" y="551"/>
              <a:ext cx="537" cy="260"/>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6</a:t>
              </a:r>
              <a:endParaRPr lang="zh-CN" altLang="en-US" sz="2400" dirty="0">
                <a:latin typeface="Arial" panose="020B0604020202020204" pitchFamily="34" charset="0"/>
              </a:endParaRPr>
            </a:p>
          </p:txBody>
        </p:sp>
        <p:sp>
          <p:nvSpPr>
            <p:cNvPr id="43015" name="矩形 43014"/>
            <p:cNvSpPr/>
            <p:nvPr/>
          </p:nvSpPr>
          <p:spPr>
            <a:xfrm>
              <a:off x="820" y="936"/>
              <a:ext cx="537" cy="260"/>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7</a:t>
              </a:r>
              <a:endParaRPr lang="zh-CN" altLang="en-US" sz="2400" dirty="0">
                <a:latin typeface="Arial" panose="020B0604020202020204" pitchFamily="34" charset="0"/>
              </a:endParaRPr>
            </a:p>
          </p:txBody>
        </p:sp>
        <p:sp>
          <p:nvSpPr>
            <p:cNvPr id="43016" name="矩形 43015"/>
            <p:cNvSpPr/>
            <p:nvPr/>
          </p:nvSpPr>
          <p:spPr>
            <a:xfrm>
              <a:off x="827" y="1655"/>
              <a:ext cx="537" cy="260"/>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3</a:t>
              </a:r>
              <a:endParaRPr lang="zh-CN" altLang="en-US" sz="2400" dirty="0">
                <a:latin typeface="Arial" panose="020B0604020202020204" pitchFamily="34" charset="0"/>
              </a:endParaRPr>
            </a:p>
          </p:txBody>
        </p:sp>
        <p:sp>
          <p:nvSpPr>
            <p:cNvPr id="43017" name="右箭头 43016"/>
            <p:cNvSpPr/>
            <p:nvPr/>
          </p:nvSpPr>
          <p:spPr>
            <a:xfrm>
              <a:off x="1343" y="66"/>
              <a:ext cx="524" cy="397"/>
            </a:xfrm>
            <a:prstGeom prst="rightArrow">
              <a:avLst>
                <a:gd name="adj1" fmla="val 50000"/>
                <a:gd name="adj2" fmla="val 34656"/>
              </a:avLst>
            </a:prstGeom>
            <a:noFill/>
            <a:ln w="28575" cap="flat" cmpd="sng">
              <a:solidFill>
                <a:schemeClr val="hlink"/>
              </a:solidFill>
              <a:prstDash val="solid"/>
              <a:miter/>
              <a:headEnd type="none" w="med" len="med"/>
              <a:tailEnd type="none" w="med" len="med"/>
            </a:ln>
          </p:spPr>
          <p:txBody>
            <a:bodyPr anchor="ctr">
              <a:spAutoFit/>
            </a:bodyPr>
            <a:lstStyle/>
            <a:p>
              <a:pPr>
                <a:buClrTx/>
              </a:pPr>
              <a:endParaRPr b="1">
                <a:latin typeface="Arial" panose="020B0604020202020204" pitchFamily="34" charset="0"/>
              </a:endParaRPr>
            </a:p>
          </p:txBody>
        </p:sp>
        <p:sp>
          <p:nvSpPr>
            <p:cNvPr id="43018" name="文本框 43017"/>
            <p:cNvSpPr txBox="1"/>
            <p:nvPr/>
          </p:nvSpPr>
          <p:spPr>
            <a:xfrm>
              <a:off x="397" y="159"/>
              <a:ext cx="1010" cy="260"/>
            </a:xfrm>
            <a:prstGeom prst="rect">
              <a:avLst/>
            </a:prstGeom>
            <a:noFill/>
            <a:ln w="9525">
              <a:noFill/>
            </a:ln>
          </p:spPr>
          <p:txBody>
            <a:bodyPr wrap="none" anchor="ctr">
              <a:spAutoFit/>
            </a:bodyPr>
            <a:lstStyle/>
            <a:p>
              <a:pPr>
                <a:spcBef>
                  <a:spcPct val="50000"/>
                </a:spcBef>
              </a:pPr>
              <a:r>
                <a:rPr lang="en-US" altLang="zh-CN" sz="2400">
                  <a:latin typeface="Arial" panose="020B0604020202020204" pitchFamily="34" charset="0"/>
                </a:rPr>
                <a:t>PA</a:t>
              </a:r>
              <a:r>
                <a:rPr lang="en-US" altLang="zh-CN" sz="2400" baseline="-25000">
                  <a:latin typeface="Arial" panose="020B0604020202020204" pitchFamily="34" charset="0"/>
                </a:rPr>
                <a:t>7</a:t>
              </a:r>
              <a:r>
                <a:rPr lang="en-US" altLang="zh-CN" sz="2400">
                  <a:latin typeface="Arial" panose="020B0604020202020204" pitchFamily="34" charset="0"/>
                </a:rPr>
                <a:t>~PA</a:t>
              </a:r>
              <a:r>
                <a:rPr lang="en-US" altLang="zh-CN" sz="2400" baseline="-25000">
                  <a:latin typeface="Arial" panose="020B0604020202020204" pitchFamily="34" charset="0"/>
                </a:rPr>
                <a:t>0</a:t>
              </a:r>
              <a:endParaRPr lang="en-US" altLang="zh-CN" sz="2400">
                <a:latin typeface="Arial" panose="020B0604020202020204" pitchFamily="34" charset="0"/>
              </a:endParaRPr>
            </a:p>
          </p:txBody>
        </p:sp>
        <p:sp>
          <p:nvSpPr>
            <p:cNvPr id="43019" name="流程图: 延期 43018"/>
            <p:cNvSpPr/>
            <p:nvPr/>
          </p:nvSpPr>
          <p:spPr>
            <a:xfrm rot="5400000">
              <a:off x="240" y="1248"/>
              <a:ext cx="384" cy="384"/>
            </a:xfrm>
            <a:prstGeom prst="flowChartDelay">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43020" name="直接连接符 43019"/>
            <p:cNvSpPr/>
            <p:nvPr/>
          </p:nvSpPr>
          <p:spPr>
            <a:xfrm>
              <a:off x="432" y="1632"/>
              <a:ext cx="0" cy="144"/>
            </a:xfrm>
            <a:prstGeom prst="line">
              <a:avLst/>
            </a:prstGeom>
            <a:ln w="28575" cap="flat" cmpd="sng">
              <a:solidFill>
                <a:schemeClr val="hlink"/>
              </a:solidFill>
              <a:prstDash val="solid"/>
              <a:headEnd type="none" w="med" len="med"/>
              <a:tailEnd type="none" w="med" len="med"/>
            </a:ln>
          </p:spPr>
        </p:sp>
        <p:sp>
          <p:nvSpPr>
            <p:cNvPr id="43021" name="直接连接符 43020"/>
            <p:cNvSpPr/>
            <p:nvPr/>
          </p:nvSpPr>
          <p:spPr>
            <a:xfrm flipH="1">
              <a:off x="432" y="1776"/>
              <a:ext cx="432" cy="0"/>
            </a:xfrm>
            <a:prstGeom prst="line">
              <a:avLst/>
            </a:prstGeom>
            <a:ln w="28575" cap="flat" cmpd="sng">
              <a:solidFill>
                <a:schemeClr val="hlink"/>
              </a:solidFill>
              <a:prstDash val="solid"/>
              <a:headEnd type="none" w="med" len="med"/>
              <a:tailEnd type="none" w="med" len="med"/>
            </a:ln>
          </p:spPr>
        </p:sp>
        <p:sp>
          <p:nvSpPr>
            <p:cNvPr id="43022" name="矩形 43021"/>
            <p:cNvSpPr/>
            <p:nvPr/>
          </p:nvSpPr>
          <p:spPr>
            <a:xfrm>
              <a:off x="96" y="528"/>
              <a:ext cx="528" cy="336"/>
            </a:xfrm>
            <a:prstGeom prst="rect">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43023" name="文本框 43022"/>
            <p:cNvSpPr txBox="1"/>
            <p:nvPr/>
          </p:nvSpPr>
          <p:spPr>
            <a:xfrm>
              <a:off x="44" y="590"/>
              <a:ext cx="652" cy="225"/>
            </a:xfrm>
            <a:prstGeom prst="rect">
              <a:avLst/>
            </a:prstGeom>
            <a:noFill/>
            <a:ln w="9525">
              <a:noFill/>
            </a:ln>
          </p:spPr>
          <p:txBody>
            <a:bodyPr wrap="none" anchor="ctr">
              <a:spAutoFit/>
            </a:bodyPr>
            <a:lstStyle/>
            <a:p>
              <a:r>
                <a:rPr lang="en-US" altLang="zh-CN" sz="2000">
                  <a:latin typeface="Arial" panose="020B0604020202020204" pitchFamily="34" charset="0"/>
                </a:rPr>
                <a:t>INTE</a:t>
              </a:r>
              <a:r>
                <a:rPr lang="en-US" altLang="zh-CN" sz="2000" baseline="-25000">
                  <a:latin typeface="Arial" panose="020B0604020202020204" pitchFamily="34" charset="0"/>
                </a:rPr>
                <a:t>A</a:t>
              </a:r>
              <a:endParaRPr lang="en-US" altLang="zh-CN" sz="2000">
                <a:latin typeface="Arial" panose="020B0604020202020204" pitchFamily="34" charset="0"/>
              </a:endParaRPr>
            </a:p>
          </p:txBody>
        </p:sp>
        <p:sp>
          <p:nvSpPr>
            <p:cNvPr id="43024" name="直接连接符 43023"/>
            <p:cNvSpPr/>
            <p:nvPr/>
          </p:nvSpPr>
          <p:spPr>
            <a:xfrm>
              <a:off x="336" y="864"/>
              <a:ext cx="0" cy="384"/>
            </a:xfrm>
            <a:prstGeom prst="line">
              <a:avLst/>
            </a:prstGeom>
            <a:ln w="28575" cap="flat" cmpd="sng">
              <a:solidFill>
                <a:schemeClr val="hlink"/>
              </a:solidFill>
              <a:prstDash val="solid"/>
              <a:headEnd type="none" w="med" len="med"/>
              <a:tailEnd type="none" w="med" len="med"/>
            </a:ln>
          </p:spPr>
        </p:sp>
        <p:sp>
          <p:nvSpPr>
            <p:cNvPr id="43025" name="直接连接符 43024"/>
            <p:cNvSpPr/>
            <p:nvPr/>
          </p:nvSpPr>
          <p:spPr>
            <a:xfrm>
              <a:off x="528" y="1056"/>
              <a:ext cx="336" cy="0"/>
            </a:xfrm>
            <a:prstGeom prst="line">
              <a:avLst/>
            </a:prstGeom>
            <a:ln w="28575" cap="flat" cmpd="sng">
              <a:solidFill>
                <a:schemeClr val="hlink"/>
              </a:solidFill>
              <a:prstDash val="solid"/>
              <a:headEnd type="none" w="med" len="med"/>
              <a:tailEnd type="none" w="med" len="med"/>
            </a:ln>
          </p:spPr>
        </p:sp>
        <p:sp>
          <p:nvSpPr>
            <p:cNvPr id="43026" name="直接连接符 43025"/>
            <p:cNvSpPr/>
            <p:nvPr/>
          </p:nvSpPr>
          <p:spPr>
            <a:xfrm>
              <a:off x="528" y="1056"/>
              <a:ext cx="0" cy="192"/>
            </a:xfrm>
            <a:prstGeom prst="line">
              <a:avLst/>
            </a:prstGeom>
            <a:ln w="28575" cap="flat" cmpd="sng">
              <a:solidFill>
                <a:schemeClr val="hlink"/>
              </a:solidFill>
              <a:prstDash val="solid"/>
              <a:headEnd type="none" w="med" len="med"/>
              <a:tailEnd type="none" w="med" len="med"/>
            </a:ln>
          </p:spPr>
        </p:sp>
        <p:sp>
          <p:nvSpPr>
            <p:cNvPr id="43027" name="直接连接符 43026"/>
            <p:cNvSpPr/>
            <p:nvPr/>
          </p:nvSpPr>
          <p:spPr>
            <a:xfrm>
              <a:off x="1344" y="1776"/>
              <a:ext cx="480" cy="0"/>
            </a:xfrm>
            <a:prstGeom prst="line">
              <a:avLst/>
            </a:prstGeom>
            <a:ln w="57150" cap="flat" cmpd="sng">
              <a:solidFill>
                <a:schemeClr val="hlink"/>
              </a:solidFill>
              <a:prstDash val="solid"/>
              <a:headEnd type="none" w="med" len="med"/>
              <a:tailEnd type="triangle" w="med" len="med"/>
            </a:ln>
          </p:spPr>
        </p:sp>
        <p:sp>
          <p:nvSpPr>
            <p:cNvPr id="43028" name="直接连接符 43027"/>
            <p:cNvSpPr/>
            <p:nvPr/>
          </p:nvSpPr>
          <p:spPr>
            <a:xfrm>
              <a:off x="1344" y="1104"/>
              <a:ext cx="480" cy="0"/>
            </a:xfrm>
            <a:prstGeom prst="line">
              <a:avLst/>
            </a:prstGeom>
            <a:ln w="57150" cap="flat" cmpd="sng">
              <a:solidFill>
                <a:schemeClr val="hlink"/>
              </a:solidFill>
              <a:prstDash val="solid"/>
              <a:headEnd type="none" w="med" len="med"/>
              <a:tailEnd type="triangle" w="med" len="med"/>
            </a:ln>
          </p:spPr>
        </p:sp>
        <p:sp>
          <p:nvSpPr>
            <p:cNvPr id="43029" name="直接连接符 43028"/>
            <p:cNvSpPr/>
            <p:nvPr/>
          </p:nvSpPr>
          <p:spPr>
            <a:xfrm flipH="1">
              <a:off x="1344" y="720"/>
              <a:ext cx="480" cy="0"/>
            </a:xfrm>
            <a:prstGeom prst="line">
              <a:avLst/>
            </a:prstGeom>
            <a:ln w="57150" cap="flat" cmpd="sng">
              <a:solidFill>
                <a:schemeClr val="hlink"/>
              </a:solidFill>
              <a:prstDash val="solid"/>
              <a:headEnd type="none" w="med" len="med"/>
              <a:tailEnd type="triangle" w="med" len="med"/>
            </a:ln>
          </p:spPr>
        </p:sp>
        <p:sp>
          <p:nvSpPr>
            <p:cNvPr id="43030" name="文本框 43029"/>
            <p:cNvSpPr txBox="1"/>
            <p:nvPr/>
          </p:nvSpPr>
          <p:spPr>
            <a:xfrm>
              <a:off x="1817" y="974"/>
              <a:ext cx="705" cy="260"/>
            </a:xfrm>
            <a:prstGeom prst="rect">
              <a:avLst/>
            </a:prstGeom>
            <a:noFill/>
            <a:ln w="9525">
              <a:noFill/>
            </a:ln>
          </p:spPr>
          <p:txBody>
            <a:bodyPr wrap="none" anchor="ctr">
              <a:spAutoFit/>
            </a:bodyPr>
            <a:lstStyle/>
            <a:p>
              <a:r>
                <a:rPr lang="en-US" altLang="zh-CN" sz="2400">
                  <a:latin typeface="Arial" panose="020B0604020202020204" pitchFamily="34" charset="0"/>
                </a:rPr>
                <a:t>OBF</a:t>
              </a:r>
              <a:r>
                <a:rPr lang="en-US" altLang="zh-CN" sz="2400" baseline="-25000">
                  <a:latin typeface="Arial" panose="020B0604020202020204" pitchFamily="34" charset="0"/>
                </a:rPr>
                <a:t>A</a:t>
              </a:r>
              <a:endParaRPr lang="en-US" altLang="zh-CN" sz="2400">
                <a:latin typeface="Arial" panose="020B0604020202020204" pitchFamily="34" charset="0"/>
              </a:endParaRPr>
            </a:p>
          </p:txBody>
        </p:sp>
        <p:sp>
          <p:nvSpPr>
            <p:cNvPr id="43031" name="文本框 43030"/>
            <p:cNvSpPr txBox="1"/>
            <p:nvPr/>
          </p:nvSpPr>
          <p:spPr>
            <a:xfrm>
              <a:off x="1834" y="1647"/>
              <a:ext cx="768" cy="260"/>
            </a:xfrm>
            <a:prstGeom prst="rect">
              <a:avLst/>
            </a:prstGeom>
            <a:noFill/>
            <a:ln w="9525">
              <a:noFill/>
            </a:ln>
          </p:spPr>
          <p:txBody>
            <a:bodyPr wrap="none" anchor="ctr">
              <a:spAutoFit/>
            </a:bodyPr>
            <a:lstStyle/>
            <a:p>
              <a:r>
                <a:rPr lang="en-US" altLang="zh-CN" sz="2400">
                  <a:latin typeface="Arial" panose="020B0604020202020204" pitchFamily="34" charset="0"/>
                </a:rPr>
                <a:t>INTR</a:t>
              </a:r>
              <a:r>
                <a:rPr lang="en-US" altLang="zh-CN" sz="2400" baseline="-25000">
                  <a:latin typeface="Arial" panose="020B0604020202020204" pitchFamily="34" charset="0"/>
                </a:rPr>
                <a:t>A</a:t>
              </a:r>
              <a:endParaRPr lang="en-US" altLang="zh-CN" sz="2400">
                <a:latin typeface="Arial" panose="020B0604020202020204" pitchFamily="34" charset="0"/>
              </a:endParaRPr>
            </a:p>
          </p:txBody>
        </p:sp>
        <p:sp>
          <p:nvSpPr>
            <p:cNvPr id="43032" name="文本框 43031"/>
            <p:cNvSpPr txBox="1"/>
            <p:nvPr/>
          </p:nvSpPr>
          <p:spPr>
            <a:xfrm>
              <a:off x="1817" y="591"/>
              <a:ext cx="705" cy="260"/>
            </a:xfrm>
            <a:prstGeom prst="rect">
              <a:avLst/>
            </a:prstGeom>
            <a:noFill/>
            <a:ln w="9525">
              <a:noFill/>
            </a:ln>
          </p:spPr>
          <p:txBody>
            <a:bodyPr wrap="none" anchor="ctr">
              <a:spAutoFit/>
            </a:bodyPr>
            <a:lstStyle/>
            <a:p>
              <a:r>
                <a:rPr lang="en-US" altLang="zh-CN" sz="2400">
                  <a:latin typeface="Arial" panose="020B0604020202020204" pitchFamily="34" charset="0"/>
                </a:rPr>
                <a:t>ACK</a:t>
              </a:r>
              <a:r>
                <a:rPr lang="en-US" altLang="zh-CN" sz="2400" baseline="-25000">
                  <a:latin typeface="Arial" panose="020B0604020202020204" pitchFamily="34" charset="0"/>
                </a:rPr>
                <a:t>A</a:t>
              </a:r>
              <a:endParaRPr lang="en-US" altLang="zh-CN" sz="2400">
                <a:latin typeface="Arial" panose="020B0604020202020204" pitchFamily="34" charset="0"/>
              </a:endParaRPr>
            </a:p>
          </p:txBody>
        </p:sp>
        <p:sp>
          <p:nvSpPr>
            <p:cNvPr id="43033" name="直接连接符 43032"/>
            <p:cNvSpPr/>
            <p:nvPr/>
          </p:nvSpPr>
          <p:spPr>
            <a:xfrm>
              <a:off x="1920" y="576"/>
              <a:ext cx="480" cy="0"/>
            </a:xfrm>
            <a:prstGeom prst="line">
              <a:avLst/>
            </a:prstGeom>
            <a:ln w="28575" cap="flat" cmpd="sng">
              <a:solidFill>
                <a:schemeClr val="tx1"/>
              </a:solidFill>
              <a:prstDash val="solid"/>
              <a:headEnd type="none" w="med" len="med"/>
              <a:tailEnd type="none" w="med" len="med"/>
            </a:ln>
          </p:spPr>
        </p:sp>
        <p:sp>
          <p:nvSpPr>
            <p:cNvPr id="43034" name="直接连接符 43033"/>
            <p:cNvSpPr/>
            <p:nvPr/>
          </p:nvSpPr>
          <p:spPr>
            <a:xfrm>
              <a:off x="1920" y="960"/>
              <a:ext cx="480" cy="0"/>
            </a:xfrm>
            <a:prstGeom prst="line">
              <a:avLst/>
            </a:prstGeom>
            <a:ln w="28575" cap="flat" cmpd="sng">
              <a:solidFill>
                <a:schemeClr val="tx1"/>
              </a:solidFill>
              <a:prstDash val="solid"/>
              <a:headEnd type="none" w="med" len="med"/>
              <a:tailEnd type="none" w="med" len="med"/>
            </a:ln>
          </p:spPr>
        </p:sp>
      </p:grpSp>
      <p:grpSp>
        <p:nvGrpSpPr>
          <p:cNvPr id="43035" name="组合 43034"/>
          <p:cNvGrpSpPr/>
          <p:nvPr/>
        </p:nvGrpSpPr>
        <p:grpSpPr>
          <a:xfrm>
            <a:off x="6143625" y="1503363"/>
            <a:ext cx="3620060" cy="3548062"/>
            <a:chOff x="0" y="0"/>
            <a:chExt cx="2584" cy="2064"/>
          </a:xfrm>
        </p:grpSpPr>
        <p:sp>
          <p:nvSpPr>
            <p:cNvPr id="43036" name="矩形 43035"/>
            <p:cNvSpPr/>
            <p:nvPr/>
          </p:nvSpPr>
          <p:spPr>
            <a:xfrm>
              <a:off x="0" y="0"/>
              <a:ext cx="1344" cy="2064"/>
            </a:xfrm>
            <a:prstGeom prst="rect">
              <a:avLst/>
            </a:prstGeom>
            <a:solidFill>
              <a:schemeClr val="bg1"/>
            </a:solidFill>
            <a:ln w="28575" cap="flat" cmpd="sng">
              <a:solidFill>
                <a:schemeClr val="hlink"/>
              </a:solidFill>
              <a:prstDash val="solid"/>
              <a:miter/>
              <a:headEnd type="none" w="med" len="med"/>
              <a:tailEnd type="none" w="med" len="med"/>
            </a:ln>
          </p:spPr>
          <p:txBody>
            <a:bodyPr/>
            <a:lstStyle/>
            <a:p>
              <a:endParaRPr lang="zh-CN" altLang="en-US"/>
            </a:p>
          </p:txBody>
        </p:sp>
        <p:sp>
          <p:nvSpPr>
            <p:cNvPr id="43037" name="矩形 43036"/>
            <p:cNvSpPr/>
            <p:nvPr/>
          </p:nvSpPr>
          <p:spPr>
            <a:xfrm>
              <a:off x="833" y="548"/>
              <a:ext cx="512" cy="268"/>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4</a:t>
              </a:r>
              <a:endParaRPr lang="zh-CN" altLang="en-US" sz="2400" dirty="0">
                <a:latin typeface="Arial" panose="020B0604020202020204" pitchFamily="34" charset="0"/>
              </a:endParaRPr>
            </a:p>
          </p:txBody>
        </p:sp>
        <p:sp>
          <p:nvSpPr>
            <p:cNvPr id="43038" name="矩形 43037"/>
            <p:cNvSpPr/>
            <p:nvPr/>
          </p:nvSpPr>
          <p:spPr>
            <a:xfrm>
              <a:off x="833" y="931"/>
              <a:ext cx="512" cy="268"/>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5</a:t>
              </a:r>
              <a:endParaRPr lang="zh-CN" altLang="en-US" sz="2400" dirty="0">
                <a:latin typeface="Arial" panose="020B0604020202020204" pitchFamily="34" charset="0"/>
              </a:endParaRPr>
            </a:p>
          </p:txBody>
        </p:sp>
        <p:sp>
          <p:nvSpPr>
            <p:cNvPr id="43039" name="矩形 43038"/>
            <p:cNvSpPr/>
            <p:nvPr/>
          </p:nvSpPr>
          <p:spPr>
            <a:xfrm>
              <a:off x="841" y="1651"/>
              <a:ext cx="512" cy="268"/>
            </a:xfrm>
            <a:prstGeom prst="rect">
              <a:avLst/>
            </a:prstGeom>
            <a:solidFill>
              <a:srgbClr val="CC9900"/>
            </a:solidFill>
            <a:ln w="28575" cap="flat" cmpd="sng">
              <a:solidFill>
                <a:srgbClr val="FF9933"/>
              </a:solidFill>
              <a:prstDash val="solid"/>
              <a:miter/>
              <a:headEnd type="none" w="med" len="med"/>
              <a:tailEnd type="none" w="med" len="med"/>
            </a:ln>
          </p:spPr>
          <p:txBody>
            <a:bodyPr wrap="none" anchor="ctr">
              <a:spAutoFit/>
            </a:bodyPr>
            <a:lstStyle/>
            <a:p>
              <a:r>
                <a:rPr lang="en-US" altLang="x-none" sz="2400" dirty="0">
                  <a:latin typeface="Arial" panose="020B0604020202020204" pitchFamily="34" charset="0"/>
                </a:rPr>
                <a:t>PC</a:t>
              </a:r>
              <a:r>
                <a:rPr lang="en-US" altLang="x-none" sz="2400" baseline="-25000" dirty="0">
                  <a:latin typeface="Arial" panose="020B0604020202020204" pitchFamily="34" charset="0"/>
                </a:rPr>
                <a:t>3</a:t>
              </a:r>
              <a:endParaRPr lang="zh-CN" altLang="en-US" sz="2400" dirty="0">
                <a:latin typeface="Arial" panose="020B0604020202020204" pitchFamily="34" charset="0"/>
              </a:endParaRPr>
            </a:p>
          </p:txBody>
        </p:sp>
        <p:sp>
          <p:nvSpPr>
            <p:cNvPr id="43040" name="右箭头 43039"/>
            <p:cNvSpPr/>
            <p:nvPr/>
          </p:nvSpPr>
          <p:spPr>
            <a:xfrm flipH="1">
              <a:off x="1358" y="96"/>
              <a:ext cx="480" cy="336"/>
            </a:xfrm>
            <a:prstGeom prst="rightArrow">
              <a:avLst>
                <a:gd name="adj1" fmla="val 50000"/>
                <a:gd name="adj2" fmla="val 35714"/>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43041" name="文本框 43040"/>
            <p:cNvSpPr txBox="1"/>
            <p:nvPr/>
          </p:nvSpPr>
          <p:spPr>
            <a:xfrm>
              <a:off x="422" y="154"/>
              <a:ext cx="963" cy="268"/>
            </a:xfrm>
            <a:prstGeom prst="rect">
              <a:avLst/>
            </a:prstGeom>
            <a:noFill/>
            <a:ln w="9525">
              <a:noFill/>
            </a:ln>
          </p:spPr>
          <p:txBody>
            <a:bodyPr wrap="none" anchor="ctr">
              <a:spAutoFit/>
            </a:bodyPr>
            <a:lstStyle/>
            <a:p>
              <a:pPr>
                <a:spcBef>
                  <a:spcPct val="50000"/>
                </a:spcBef>
              </a:pPr>
              <a:r>
                <a:rPr lang="en-US" altLang="zh-CN" sz="2400">
                  <a:latin typeface="Arial" panose="020B0604020202020204" pitchFamily="34" charset="0"/>
                </a:rPr>
                <a:t>PA</a:t>
              </a:r>
              <a:r>
                <a:rPr lang="en-US" altLang="zh-CN" sz="2400" baseline="-25000">
                  <a:latin typeface="Arial" panose="020B0604020202020204" pitchFamily="34" charset="0"/>
                </a:rPr>
                <a:t>7</a:t>
              </a:r>
              <a:r>
                <a:rPr lang="en-US" altLang="zh-CN" sz="2400">
                  <a:latin typeface="Arial" panose="020B0604020202020204" pitchFamily="34" charset="0"/>
                </a:rPr>
                <a:t>~PA</a:t>
              </a:r>
              <a:r>
                <a:rPr lang="en-US" altLang="zh-CN" sz="2400" baseline="-25000">
                  <a:latin typeface="Arial" panose="020B0604020202020204" pitchFamily="34" charset="0"/>
                </a:rPr>
                <a:t>0</a:t>
              </a:r>
              <a:endParaRPr lang="en-US" altLang="zh-CN" sz="2400">
                <a:latin typeface="Arial" panose="020B0604020202020204" pitchFamily="34" charset="0"/>
              </a:endParaRPr>
            </a:p>
          </p:txBody>
        </p:sp>
        <p:sp>
          <p:nvSpPr>
            <p:cNvPr id="43042" name="流程图: 延期 43041"/>
            <p:cNvSpPr/>
            <p:nvPr/>
          </p:nvSpPr>
          <p:spPr>
            <a:xfrm rot="5400000">
              <a:off x="240" y="1248"/>
              <a:ext cx="384" cy="384"/>
            </a:xfrm>
            <a:prstGeom prst="flowChartDelay">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43043" name="直接连接符 43042"/>
            <p:cNvSpPr/>
            <p:nvPr/>
          </p:nvSpPr>
          <p:spPr>
            <a:xfrm>
              <a:off x="432" y="1632"/>
              <a:ext cx="0" cy="144"/>
            </a:xfrm>
            <a:prstGeom prst="line">
              <a:avLst/>
            </a:prstGeom>
            <a:ln w="28575" cap="flat" cmpd="sng">
              <a:solidFill>
                <a:srgbClr val="FF9933"/>
              </a:solidFill>
              <a:prstDash val="solid"/>
              <a:headEnd type="none" w="med" len="med"/>
              <a:tailEnd type="none" w="med" len="med"/>
            </a:ln>
          </p:spPr>
        </p:sp>
        <p:sp>
          <p:nvSpPr>
            <p:cNvPr id="43044" name="直接连接符 43043"/>
            <p:cNvSpPr/>
            <p:nvPr/>
          </p:nvSpPr>
          <p:spPr>
            <a:xfrm flipH="1">
              <a:off x="432" y="1776"/>
              <a:ext cx="432" cy="0"/>
            </a:xfrm>
            <a:prstGeom prst="line">
              <a:avLst/>
            </a:prstGeom>
            <a:ln w="28575" cap="flat" cmpd="sng">
              <a:solidFill>
                <a:schemeClr val="hlink"/>
              </a:solidFill>
              <a:prstDash val="solid"/>
              <a:headEnd type="none" w="med" len="med"/>
              <a:tailEnd type="none" w="med" len="med"/>
            </a:ln>
          </p:spPr>
        </p:sp>
        <p:sp>
          <p:nvSpPr>
            <p:cNvPr id="43045" name="矩形 43044"/>
            <p:cNvSpPr/>
            <p:nvPr/>
          </p:nvSpPr>
          <p:spPr>
            <a:xfrm>
              <a:off x="96" y="528"/>
              <a:ext cx="528" cy="336"/>
            </a:xfrm>
            <a:prstGeom prst="rect">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43046" name="文本框 43045"/>
            <p:cNvSpPr txBox="1"/>
            <p:nvPr/>
          </p:nvSpPr>
          <p:spPr>
            <a:xfrm>
              <a:off x="60" y="585"/>
              <a:ext cx="622" cy="232"/>
            </a:xfrm>
            <a:prstGeom prst="rect">
              <a:avLst/>
            </a:prstGeom>
            <a:noFill/>
            <a:ln w="9525">
              <a:noFill/>
            </a:ln>
          </p:spPr>
          <p:txBody>
            <a:bodyPr wrap="none" anchor="ctr">
              <a:spAutoFit/>
            </a:bodyPr>
            <a:lstStyle/>
            <a:p>
              <a:r>
                <a:rPr lang="en-US" altLang="zh-CN" sz="2000">
                  <a:latin typeface="Arial" panose="020B0604020202020204" pitchFamily="34" charset="0"/>
                </a:rPr>
                <a:t>INTE</a:t>
              </a:r>
              <a:r>
                <a:rPr lang="en-US" altLang="zh-CN" sz="2000" baseline="-25000">
                  <a:latin typeface="Arial" panose="020B0604020202020204" pitchFamily="34" charset="0"/>
                </a:rPr>
                <a:t>A</a:t>
              </a:r>
              <a:endParaRPr lang="en-US" altLang="zh-CN" sz="2000">
                <a:latin typeface="Arial" panose="020B0604020202020204" pitchFamily="34" charset="0"/>
              </a:endParaRPr>
            </a:p>
          </p:txBody>
        </p:sp>
        <p:sp>
          <p:nvSpPr>
            <p:cNvPr id="43047" name="直接连接符 43046"/>
            <p:cNvSpPr/>
            <p:nvPr/>
          </p:nvSpPr>
          <p:spPr>
            <a:xfrm>
              <a:off x="336" y="864"/>
              <a:ext cx="0" cy="384"/>
            </a:xfrm>
            <a:prstGeom prst="line">
              <a:avLst/>
            </a:prstGeom>
            <a:ln w="28575" cap="flat" cmpd="sng">
              <a:solidFill>
                <a:schemeClr val="hlink"/>
              </a:solidFill>
              <a:prstDash val="solid"/>
              <a:headEnd type="none" w="med" len="med"/>
              <a:tailEnd type="none" w="med" len="med"/>
            </a:ln>
          </p:spPr>
        </p:sp>
        <p:sp>
          <p:nvSpPr>
            <p:cNvPr id="43048" name="直接连接符 43047"/>
            <p:cNvSpPr/>
            <p:nvPr/>
          </p:nvSpPr>
          <p:spPr>
            <a:xfrm>
              <a:off x="528" y="1056"/>
              <a:ext cx="336" cy="0"/>
            </a:xfrm>
            <a:prstGeom prst="line">
              <a:avLst/>
            </a:prstGeom>
            <a:ln w="28575" cap="flat" cmpd="sng">
              <a:solidFill>
                <a:schemeClr val="hlink"/>
              </a:solidFill>
              <a:prstDash val="solid"/>
              <a:headEnd type="none" w="med" len="med"/>
              <a:tailEnd type="none" w="med" len="med"/>
            </a:ln>
          </p:spPr>
        </p:sp>
        <p:sp>
          <p:nvSpPr>
            <p:cNvPr id="43049" name="直接连接符 43048"/>
            <p:cNvSpPr/>
            <p:nvPr/>
          </p:nvSpPr>
          <p:spPr>
            <a:xfrm>
              <a:off x="528" y="1056"/>
              <a:ext cx="0" cy="192"/>
            </a:xfrm>
            <a:prstGeom prst="line">
              <a:avLst/>
            </a:prstGeom>
            <a:ln w="28575" cap="flat" cmpd="sng">
              <a:solidFill>
                <a:schemeClr val="hlink"/>
              </a:solidFill>
              <a:prstDash val="solid"/>
              <a:headEnd type="none" w="med" len="med"/>
              <a:tailEnd type="none" w="med" len="med"/>
            </a:ln>
          </p:spPr>
        </p:sp>
        <p:sp>
          <p:nvSpPr>
            <p:cNvPr id="43050" name="直接连接符 43049"/>
            <p:cNvSpPr/>
            <p:nvPr/>
          </p:nvSpPr>
          <p:spPr>
            <a:xfrm>
              <a:off x="1344" y="1776"/>
              <a:ext cx="480" cy="0"/>
            </a:xfrm>
            <a:prstGeom prst="line">
              <a:avLst/>
            </a:prstGeom>
            <a:ln w="38100" cap="flat" cmpd="sng">
              <a:solidFill>
                <a:schemeClr val="hlink"/>
              </a:solidFill>
              <a:prstDash val="solid"/>
              <a:headEnd type="none" w="med" len="med"/>
              <a:tailEnd type="triangle" w="med" len="med"/>
            </a:ln>
          </p:spPr>
        </p:sp>
        <p:sp>
          <p:nvSpPr>
            <p:cNvPr id="43051" name="直接连接符 43050"/>
            <p:cNvSpPr/>
            <p:nvPr/>
          </p:nvSpPr>
          <p:spPr>
            <a:xfrm>
              <a:off x="1344" y="1104"/>
              <a:ext cx="480" cy="0"/>
            </a:xfrm>
            <a:prstGeom prst="line">
              <a:avLst/>
            </a:prstGeom>
            <a:ln w="38100" cap="flat" cmpd="sng">
              <a:solidFill>
                <a:schemeClr val="hlink"/>
              </a:solidFill>
              <a:prstDash val="solid"/>
              <a:headEnd type="none" w="med" len="med"/>
              <a:tailEnd type="triangle" w="med" len="med"/>
            </a:ln>
          </p:spPr>
        </p:sp>
        <p:sp>
          <p:nvSpPr>
            <p:cNvPr id="43052" name="直接连接符 43051"/>
            <p:cNvSpPr/>
            <p:nvPr/>
          </p:nvSpPr>
          <p:spPr>
            <a:xfrm flipH="1">
              <a:off x="1344" y="720"/>
              <a:ext cx="480" cy="0"/>
            </a:xfrm>
            <a:prstGeom prst="line">
              <a:avLst/>
            </a:prstGeom>
            <a:ln w="38100" cap="flat" cmpd="sng">
              <a:solidFill>
                <a:schemeClr val="hlink"/>
              </a:solidFill>
              <a:prstDash val="solid"/>
              <a:headEnd type="none" w="med" len="med"/>
              <a:tailEnd type="triangle" w="med" len="med"/>
            </a:ln>
          </p:spPr>
        </p:sp>
        <p:sp>
          <p:nvSpPr>
            <p:cNvPr id="43053" name="文本框 43052"/>
            <p:cNvSpPr txBox="1"/>
            <p:nvPr/>
          </p:nvSpPr>
          <p:spPr>
            <a:xfrm>
              <a:off x="1887" y="971"/>
              <a:ext cx="563" cy="268"/>
            </a:xfrm>
            <a:prstGeom prst="rect">
              <a:avLst/>
            </a:prstGeom>
            <a:noFill/>
            <a:ln w="9525">
              <a:noFill/>
            </a:ln>
          </p:spPr>
          <p:txBody>
            <a:bodyPr wrap="none" anchor="ctr">
              <a:spAutoFit/>
            </a:bodyPr>
            <a:lstStyle/>
            <a:p>
              <a:r>
                <a:rPr lang="en-US" altLang="zh-CN" sz="2400">
                  <a:latin typeface="Arial" panose="020B0604020202020204" pitchFamily="34" charset="0"/>
                </a:rPr>
                <a:t>IBF</a:t>
              </a:r>
              <a:r>
                <a:rPr lang="en-US" altLang="zh-CN" sz="2400" baseline="-25000">
                  <a:latin typeface="Arial" panose="020B0604020202020204" pitchFamily="34" charset="0"/>
                </a:rPr>
                <a:t>A</a:t>
              </a:r>
              <a:endParaRPr lang="en-US" altLang="zh-CN" sz="2400">
                <a:latin typeface="Arial" panose="020B0604020202020204" pitchFamily="34" charset="0"/>
              </a:endParaRPr>
            </a:p>
          </p:txBody>
        </p:sp>
        <p:sp>
          <p:nvSpPr>
            <p:cNvPr id="43054" name="文本框 43053"/>
            <p:cNvSpPr txBox="1"/>
            <p:nvPr/>
          </p:nvSpPr>
          <p:spPr>
            <a:xfrm>
              <a:off x="1852" y="1642"/>
              <a:ext cx="732" cy="268"/>
            </a:xfrm>
            <a:prstGeom prst="rect">
              <a:avLst/>
            </a:prstGeom>
            <a:noFill/>
            <a:ln w="9525">
              <a:noFill/>
            </a:ln>
          </p:spPr>
          <p:txBody>
            <a:bodyPr wrap="none" anchor="ctr">
              <a:spAutoFit/>
            </a:bodyPr>
            <a:lstStyle/>
            <a:p>
              <a:r>
                <a:rPr lang="en-US" altLang="zh-CN" sz="2400">
                  <a:latin typeface="Arial" panose="020B0604020202020204" pitchFamily="34" charset="0"/>
                </a:rPr>
                <a:t>INTR</a:t>
              </a:r>
              <a:r>
                <a:rPr lang="en-US" altLang="zh-CN" sz="2400" baseline="-25000">
                  <a:latin typeface="Arial" panose="020B0604020202020204" pitchFamily="34" charset="0"/>
                </a:rPr>
                <a:t>A</a:t>
              </a:r>
              <a:endParaRPr lang="en-US" altLang="zh-CN" sz="2400">
                <a:latin typeface="Arial" panose="020B0604020202020204" pitchFamily="34" charset="0"/>
              </a:endParaRPr>
            </a:p>
          </p:txBody>
        </p:sp>
        <p:sp>
          <p:nvSpPr>
            <p:cNvPr id="43055" name="文本框 43054"/>
            <p:cNvSpPr txBox="1"/>
            <p:nvPr/>
          </p:nvSpPr>
          <p:spPr>
            <a:xfrm>
              <a:off x="1845" y="585"/>
              <a:ext cx="648" cy="268"/>
            </a:xfrm>
            <a:prstGeom prst="rect">
              <a:avLst/>
            </a:prstGeom>
            <a:noFill/>
            <a:ln w="9525">
              <a:noFill/>
            </a:ln>
          </p:spPr>
          <p:txBody>
            <a:bodyPr wrap="none" anchor="ctr">
              <a:spAutoFit/>
            </a:bodyPr>
            <a:lstStyle/>
            <a:p>
              <a:r>
                <a:rPr lang="en-US" altLang="zh-CN" sz="2400">
                  <a:latin typeface="Arial" panose="020B0604020202020204" pitchFamily="34" charset="0"/>
                </a:rPr>
                <a:t>STB</a:t>
              </a:r>
              <a:r>
                <a:rPr lang="en-US" altLang="zh-CN" sz="2400" baseline="-25000">
                  <a:latin typeface="Arial" panose="020B0604020202020204" pitchFamily="34" charset="0"/>
                </a:rPr>
                <a:t>A</a:t>
              </a:r>
              <a:endParaRPr lang="en-US" altLang="zh-CN" sz="2400">
                <a:latin typeface="Arial" panose="020B0604020202020204" pitchFamily="34" charset="0"/>
              </a:endParaRPr>
            </a:p>
          </p:txBody>
        </p:sp>
        <p:sp>
          <p:nvSpPr>
            <p:cNvPr id="43056" name="直接连接符 43055"/>
            <p:cNvSpPr/>
            <p:nvPr/>
          </p:nvSpPr>
          <p:spPr>
            <a:xfrm>
              <a:off x="1920" y="576"/>
              <a:ext cx="480" cy="0"/>
            </a:xfrm>
            <a:prstGeom prst="line">
              <a:avLst/>
            </a:prstGeom>
            <a:ln w="28575" cap="flat" cmpd="sng">
              <a:solidFill>
                <a:schemeClr val="tx1"/>
              </a:solidFill>
              <a:prstDash val="solid"/>
              <a:headEnd type="none" w="med" len="med"/>
              <a:tailEnd type="none" w="med" len="med"/>
            </a:ln>
          </p:spPr>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blinds(horizontal)">
                                      <p:cBhvr>
                                        <p:cTn id="7" dur="500"/>
                                        <p:tgtEl>
                                          <p:spTgt spid="430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3035"/>
                                        </p:tgtEl>
                                        <p:attrNameLst>
                                          <p:attrName>style.visibility</p:attrName>
                                        </p:attrNameLst>
                                      </p:cBhvr>
                                      <p:to>
                                        <p:strVal val="visible"/>
                                      </p:to>
                                    </p:set>
                                    <p:anim calcmode="lin" valueType="num">
                                      <p:cBhvr additive="base">
                                        <p:cTn id="12" dur="500" fill="hold"/>
                                        <p:tgtEl>
                                          <p:spTgt spid="43035"/>
                                        </p:tgtEl>
                                        <p:attrNameLst>
                                          <p:attrName>ppt_x</p:attrName>
                                        </p:attrNameLst>
                                      </p:cBhvr>
                                      <p:tavLst>
                                        <p:tav tm="0">
                                          <p:val>
                                            <p:strVal val="1+#ppt_w/2"/>
                                          </p:val>
                                        </p:tav>
                                        <p:tav tm="100000">
                                          <p:val>
                                            <p:strVal val="#ppt_x"/>
                                          </p:val>
                                        </p:tav>
                                      </p:tavLst>
                                    </p:anim>
                                    <p:anim calcmode="lin" valueType="num">
                                      <p:cBhvr additive="base">
                                        <p:cTn id="13" dur="500" fill="hold"/>
                                        <p:tgtEl>
                                          <p:spTgt spid="430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4034" name="表格 44033"/>
          <p:cNvGraphicFramePr/>
          <p:nvPr/>
        </p:nvGraphicFramePr>
        <p:xfrm>
          <a:off x="2036763" y="1697038"/>
          <a:ext cx="8093075" cy="3931539"/>
        </p:xfrm>
        <a:graphic>
          <a:graphicData uri="http://schemas.openxmlformats.org/drawingml/2006/table">
            <a:tbl>
              <a:tblPr/>
              <a:tblGrid>
                <a:gridCol w="1012825">
                  <a:extLst>
                    <a:ext uri="{9D8B030D-6E8A-4147-A177-3AD203B41FA5}">
                      <a16:colId xmlns="" xmlns:a16="http://schemas.microsoft.com/office/drawing/2014/main" val="20000"/>
                    </a:ext>
                  </a:extLst>
                </a:gridCol>
                <a:gridCol w="1011555">
                  <a:extLst>
                    <a:ext uri="{9D8B030D-6E8A-4147-A177-3AD203B41FA5}">
                      <a16:colId xmlns="" xmlns:a16="http://schemas.microsoft.com/office/drawing/2014/main" val="20001"/>
                    </a:ext>
                  </a:extLst>
                </a:gridCol>
                <a:gridCol w="1009650">
                  <a:extLst>
                    <a:ext uri="{9D8B030D-6E8A-4147-A177-3AD203B41FA5}">
                      <a16:colId xmlns="" xmlns:a16="http://schemas.microsoft.com/office/drawing/2014/main" val="20002"/>
                    </a:ext>
                  </a:extLst>
                </a:gridCol>
                <a:gridCol w="1012825">
                  <a:extLst>
                    <a:ext uri="{9D8B030D-6E8A-4147-A177-3AD203B41FA5}">
                      <a16:colId xmlns="" xmlns:a16="http://schemas.microsoft.com/office/drawing/2014/main" val="20003"/>
                    </a:ext>
                  </a:extLst>
                </a:gridCol>
                <a:gridCol w="1012825">
                  <a:extLst>
                    <a:ext uri="{9D8B030D-6E8A-4147-A177-3AD203B41FA5}">
                      <a16:colId xmlns="" xmlns:a16="http://schemas.microsoft.com/office/drawing/2014/main" val="20004"/>
                    </a:ext>
                  </a:extLst>
                </a:gridCol>
                <a:gridCol w="1010920">
                  <a:extLst>
                    <a:ext uri="{9D8B030D-6E8A-4147-A177-3AD203B41FA5}">
                      <a16:colId xmlns="" xmlns:a16="http://schemas.microsoft.com/office/drawing/2014/main" val="20005"/>
                    </a:ext>
                  </a:extLst>
                </a:gridCol>
                <a:gridCol w="1009650">
                  <a:extLst>
                    <a:ext uri="{9D8B030D-6E8A-4147-A177-3AD203B41FA5}">
                      <a16:colId xmlns="" xmlns:a16="http://schemas.microsoft.com/office/drawing/2014/main" val="20006"/>
                    </a:ext>
                  </a:extLst>
                </a:gridCol>
                <a:gridCol w="1012825">
                  <a:extLst>
                    <a:ext uri="{9D8B030D-6E8A-4147-A177-3AD203B41FA5}">
                      <a16:colId xmlns="" xmlns:a16="http://schemas.microsoft.com/office/drawing/2014/main" val="20007"/>
                    </a:ext>
                  </a:extLst>
                </a:gridCol>
              </a:tblGrid>
              <a:tr h="678180">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olidFill>
                            <a:schemeClr val="tx1"/>
                          </a:solidFill>
                          <a:latin typeface="宋体" panose="02010600030101010101" pitchFamily="2" charset="-122"/>
                        </a:rPr>
                        <a:t>D</a:t>
                      </a:r>
                      <a:r>
                        <a:rPr lang="en-US" altLang="zh-CN" sz="2000">
                          <a:solidFill>
                            <a:schemeClr val="tx1"/>
                          </a:solidFill>
                          <a:latin typeface="宋体" panose="02010600030101010101" pitchFamily="2" charset="-122"/>
                        </a:rPr>
                        <a:t>7</a:t>
                      </a:r>
                    </a:p>
                  </a:txBody>
                  <a:tcP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olidFill>
                            <a:schemeClr val="tx1"/>
                          </a:solidFill>
                          <a:latin typeface="宋体" panose="02010600030101010101" pitchFamily="2" charset="-122"/>
                        </a:rPr>
                        <a:t>D</a:t>
                      </a:r>
                      <a:r>
                        <a:rPr lang="en-US" altLang="zh-CN" sz="2000">
                          <a:solidFill>
                            <a:schemeClr val="tx1"/>
                          </a:solidFill>
                          <a:latin typeface="宋体" panose="02010600030101010101" pitchFamily="2" charset="-122"/>
                        </a:rPr>
                        <a:t>6</a:t>
                      </a:r>
                    </a:p>
                  </a:txBody>
                  <a:tcP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olidFill>
                            <a:schemeClr val="tx1"/>
                          </a:solidFill>
                          <a:latin typeface="宋体" panose="02010600030101010101" pitchFamily="2" charset="-122"/>
                        </a:rPr>
                        <a:t>D</a:t>
                      </a:r>
                      <a:r>
                        <a:rPr lang="en-US" altLang="zh-CN" sz="2000">
                          <a:solidFill>
                            <a:schemeClr val="tx1"/>
                          </a:solidFill>
                          <a:latin typeface="宋体" panose="02010600030101010101" pitchFamily="2" charset="-122"/>
                        </a:rPr>
                        <a:t>5</a:t>
                      </a:r>
                    </a:p>
                  </a:txBody>
                  <a:tcP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olidFill>
                            <a:schemeClr val="tx1"/>
                          </a:solidFill>
                          <a:latin typeface="宋体" panose="02010600030101010101" pitchFamily="2" charset="-122"/>
                        </a:rPr>
                        <a:t>D</a:t>
                      </a:r>
                      <a:r>
                        <a:rPr lang="en-US" altLang="zh-CN" sz="2000">
                          <a:solidFill>
                            <a:schemeClr val="tx1"/>
                          </a:solidFill>
                          <a:latin typeface="宋体" panose="02010600030101010101" pitchFamily="2" charset="-122"/>
                        </a:rPr>
                        <a:t>4</a:t>
                      </a:r>
                    </a:p>
                  </a:txBody>
                  <a:tcP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olidFill>
                            <a:schemeClr val="tx1"/>
                          </a:solidFill>
                          <a:latin typeface="宋体" panose="02010600030101010101" pitchFamily="2" charset="-122"/>
                        </a:rPr>
                        <a:t>D</a:t>
                      </a:r>
                      <a:r>
                        <a:rPr lang="en-US" altLang="zh-CN" sz="2000">
                          <a:solidFill>
                            <a:schemeClr val="tx1"/>
                          </a:solidFill>
                          <a:latin typeface="宋体" panose="02010600030101010101" pitchFamily="2" charset="-122"/>
                        </a:rPr>
                        <a:t>3</a:t>
                      </a:r>
                    </a:p>
                  </a:txBody>
                  <a:tcP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olidFill>
                            <a:schemeClr val="tx1"/>
                          </a:solidFill>
                          <a:latin typeface="宋体" panose="02010600030101010101" pitchFamily="2" charset="-122"/>
                        </a:rPr>
                        <a:t>D</a:t>
                      </a:r>
                      <a:r>
                        <a:rPr lang="en-US" altLang="zh-CN" sz="2000">
                          <a:solidFill>
                            <a:schemeClr val="tx1"/>
                          </a:solidFill>
                          <a:latin typeface="宋体" panose="02010600030101010101" pitchFamily="2" charset="-122"/>
                        </a:rPr>
                        <a:t>2</a:t>
                      </a:r>
                    </a:p>
                  </a:txBody>
                  <a:tcP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olidFill>
                            <a:schemeClr val="tx1"/>
                          </a:solidFill>
                          <a:latin typeface="宋体" panose="02010600030101010101" pitchFamily="2" charset="-122"/>
                        </a:rPr>
                        <a:t>D</a:t>
                      </a:r>
                      <a:r>
                        <a:rPr lang="en-US" altLang="zh-CN" sz="2000">
                          <a:solidFill>
                            <a:schemeClr val="tx1"/>
                          </a:solidFill>
                          <a:latin typeface="宋体" panose="02010600030101010101" pitchFamily="2" charset="-122"/>
                        </a:rPr>
                        <a:t>1</a:t>
                      </a:r>
                    </a:p>
                  </a:txBody>
                  <a:tcP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olidFill>
                            <a:schemeClr val="tx1"/>
                          </a:solidFill>
                          <a:latin typeface="宋体" panose="02010600030101010101" pitchFamily="2" charset="-122"/>
                        </a:rPr>
                        <a:t>D</a:t>
                      </a:r>
                      <a:r>
                        <a:rPr lang="en-US" altLang="zh-CN" sz="2000">
                          <a:solidFill>
                            <a:schemeClr val="tx1"/>
                          </a:solidFill>
                          <a:latin typeface="宋体" panose="02010600030101010101" pitchFamily="2" charset="-122"/>
                        </a:rPr>
                        <a:t>0</a:t>
                      </a:r>
                    </a:p>
                  </a:txBody>
                  <a:tcP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66737">
                <a:tc gridSpan="8">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zh-CN" altLang="en-US" sz="2400">
                          <a:solidFill>
                            <a:srgbClr val="0000FF"/>
                          </a:solidFill>
                          <a:latin typeface="Times New Roman" panose="02020603050405020304" pitchFamily="18" charset="0"/>
                        </a:rPr>
                        <a:t>方式</a:t>
                      </a:r>
                      <a:r>
                        <a:rPr lang="en-US" altLang="zh-CN" sz="2400">
                          <a:solidFill>
                            <a:srgbClr val="0000FF"/>
                          </a:solidFill>
                          <a:latin typeface="Times New Roman" panose="02020603050405020304" pitchFamily="18" charset="0"/>
                        </a:rPr>
                        <a:t>1</a:t>
                      </a:r>
                      <a:r>
                        <a:rPr lang="zh-CN" altLang="en-US" sz="2400">
                          <a:solidFill>
                            <a:srgbClr val="0000FF"/>
                          </a:solidFill>
                          <a:latin typeface="Times New Roman" panose="02020603050405020304" pitchFamily="18" charset="0"/>
                        </a:rPr>
                        <a:t>输入</a:t>
                      </a:r>
                    </a:p>
                  </a:txBody>
                  <a:tcPr>
                    <a:lnL cap="flat">
                      <a:noFill/>
                    </a:lnL>
                    <a:lnR cap="flat">
                      <a:noFill/>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R cap="flat">
                      <a:noFill/>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extLst>
                  <a:ext uri="{0D108BD9-81ED-4DB2-BD59-A6C34878D82A}">
                    <a16:rowId xmlns="" xmlns:a16="http://schemas.microsoft.com/office/drawing/2014/main" val="10001"/>
                  </a:ext>
                </a:extLst>
              </a:tr>
              <a:tr h="538163">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I/O</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I/O</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IBFA</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INTEA</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INTRA</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INTEB</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IBFB</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INTRB</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566737">
                <a:tc gridSpan="8">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zh-CN" altLang="en-US" sz="2400">
                          <a:solidFill>
                            <a:srgbClr val="0000FF"/>
                          </a:solidFill>
                          <a:latin typeface="Times New Roman" panose="02020603050405020304" pitchFamily="18" charset="0"/>
                        </a:rPr>
                        <a:t>方式</a:t>
                      </a:r>
                      <a:r>
                        <a:rPr lang="en-US" altLang="zh-CN" sz="2400">
                          <a:solidFill>
                            <a:srgbClr val="0000FF"/>
                          </a:solidFill>
                          <a:latin typeface="Times New Roman" panose="02020603050405020304" pitchFamily="18" charset="0"/>
                        </a:rPr>
                        <a:t>1</a:t>
                      </a:r>
                      <a:r>
                        <a:rPr lang="zh-CN" altLang="en-US" sz="2400">
                          <a:solidFill>
                            <a:srgbClr val="0000FF"/>
                          </a:solidFill>
                          <a:latin typeface="Times New Roman" panose="02020603050405020304" pitchFamily="18" charset="0"/>
                        </a:rPr>
                        <a:t>输出</a:t>
                      </a:r>
                    </a:p>
                  </a:txBody>
                  <a:tcPr>
                    <a:lnL cap="flat">
                      <a:noFill/>
                    </a:lnL>
                    <a:lnR cap="flat">
                      <a:noFill/>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R cap="flat">
                      <a:noFill/>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extLst>
                  <a:ext uri="{0D108BD9-81ED-4DB2-BD59-A6C34878D82A}">
                    <a16:rowId xmlns="" xmlns:a16="http://schemas.microsoft.com/office/drawing/2014/main" val="10003"/>
                  </a:ext>
                </a:extLst>
              </a:tr>
              <a:tr h="495300">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OBFA</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INTEA</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I/O</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I/O</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INTRA</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INTEB</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OBFB</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INTRB</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566738">
                <a:tc gridSpan="8">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zh-CN" altLang="en-US" sz="2400">
                          <a:solidFill>
                            <a:srgbClr val="0000FF"/>
                          </a:solidFill>
                          <a:latin typeface="Times New Roman" panose="02020603050405020304" pitchFamily="18" charset="0"/>
                        </a:rPr>
                        <a:t>方式</a:t>
                      </a:r>
                      <a:r>
                        <a:rPr lang="en-US" altLang="zh-CN" sz="2400">
                          <a:solidFill>
                            <a:srgbClr val="0000FF"/>
                          </a:solidFill>
                          <a:latin typeface="Times New Roman" panose="02020603050405020304" pitchFamily="18" charset="0"/>
                        </a:rPr>
                        <a:t>2</a:t>
                      </a:r>
                      <a:r>
                        <a:rPr lang="zh-CN" altLang="en-US" sz="2400">
                          <a:solidFill>
                            <a:srgbClr val="0000FF"/>
                          </a:solidFill>
                          <a:latin typeface="Times New Roman" panose="02020603050405020304" pitchFamily="18" charset="0"/>
                        </a:rPr>
                        <a:t>双向</a:t>
                      </a:r>
                    </a:p>
                  </a:txBody>
                  <a:tcPr>
                    <a:lnL cap="flat">
                      <a:noFill/>
                    </a:lnL>
                    <a:lnR cap="flat">
                      <a:noFill/>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R cap="flat">
                      <a:noFill/>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extLst>
                  <a:ext uri="{0D108BD9-81ED-4DB2-BD59-A6C34878D82A}">
                    <a16:rowId xmlns="" xmlns:a16="http://schemas.microsoft.com/office/drawing/2014/main" val="10005"/>
                  </a:ext>
                </a:extLst>
              </a:tr>
              <a:tr h="519112">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OBFA</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INTE1</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IBFA</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INTE2</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INTRA</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sp>
        <p:nvSpPr>
          <p:cNvPr id="44122" name="标题 44121"/>
          <p:cNvSpPr>
            <a:spLocks noGrp="1"/>
          </p:cNvSpPr>
          <p:nvPr>
            <p:ph type="title"/>
          </p:nvPr>
        </p:nvSpPr>
        <p:spPr/>
        <p:txBody>
          <a:bodyPr anchor="ctr"/>
          <a:lstStyle/>
          <a:p>
            <a:pPr algn="ctr"/>
            <a:r>
              <a:rPr lang="zh-CN" altLang="en-US"/>
              <a:t>方式</a:t>
            </a:r>
            <a:r>
              <a:rPr lang="en-US" altLang="zh-CN"/>
              <a:t>2</a:t>
            </a:r>
            <a:r>
              <a:rPr lang="zh-CN" altLang="en-US"/>
              <a:t>时读端口</a:t>
            </a:r>
            <a:r>
              <a:rPr lang="en-US" altLang="zh-CN"/>
              <a:t>C</a:t>
            </a:r>
            <a:r>
              <a:rPr lang="zh-CN" altLang="en-US"/>
              <a:t>得到的状态字</a:t>
            </a:r>
          </a:p>
        </p:txBody>
      </p:sp>
      <p:grpSp>
        <p:nvGrpSpPr>
          <p:cNvPr id="44123" name="组合 44122"/>
          <p:cNvGrpSpPr/>
          <p:nvPr/>
        </p:nvGrpSpPr>
        <p:grpSpPr>
          <a:xfrm>
            <a:off x="2273300" y="1003300"/>
            <a:ext cx="7583488" cy="755650"/>
            <a:chOff x="0" y="0"/>
            <a:chExt cx="4777" cy="476"/>
          </a:xfrm>
        </p:grpSpPr>
        <p:grpSp>
          <p:nvGrpSpPr>
            <p:cNvPr id="44124" name="组合 44123"/>
            <p:cNvGrpSpPr/>
            <p:nvPr/>
          </p:nvGrpSpPr>
          <p:grpSpPr>
            <a:xfrm>
              <a:off x="0" y="0"/>
              <a:ext cx="2711" cy="476"/>
              <a:chOff x="0" y="0"/>
              <a:chExt cx="1878" cy="476"/>
            </a:xfrm>
          </p:grpSpPr>
          <p:sp>
            <p:nvSpPr>
              <p:cNvPr id="44125" name="矩形 44124"/>
              <p:cNvSpPr/>
              <p:nvPr/>
            </p:nvSpPr>
            <p:spPr>
              <a:xfrm>
                <a:off x="723" y="0"/>
                <a:ext cx="461" cy="248"/>
              </a:xfrm>
              <a:prstGeom prst="rect">
                <a:avLst/>
              </a:prstGeom>
              <a:noFill/>
              <a:ln w="9525">
                <a:noFill/>
              </a:ln>
            </p:spPr>
            <p:txBody>
              <a:bodyPr lIns="12700" tIns="12700" rIns="12700" bIns="12700"/>
              <a:lstStyle/>
              <a:p>
                <a:pPr eaLnBrk="0" hangingPunct="0"/>
                <a:r>
                  <a:rPr lang="en-US" altLang="zh-CN" sz="2400" b="1">
                    <a:solidFill>
                      <a:schemeClr val="hlink"/>
                    </a:solidFill>
                    <a:latin typeface="Times New Roman" panose="02020603050405020304" pitchFamily="18" charset="0"/>
                  </a:rPr>
                  <a:t>A</a:t>
                </a:r>
                <a:r>
                  <a:rPr lang="zh-CN" altLang="en-US" sz="2400" b="1">
                    <a:solidFill>
                      <a:schemeClr val="hlink"/>
                    </a:solidFill>
                    <a:latin typeface="Times New Roman" panose="02020603050405020304" pitchFamily="18" charset="0"/>
                  </a:rPr>
                  <a:t>组</a:t>
                </a:r>
              </a:p>
            </p:txBody>
          </p:sp>
          <p:sp>
            <p:nvSpPr>
              <p:cNvPr id="44126" name="左大括号 44125"/>
              <p:cNvSpPr/>
              <p:nvPr/>
            </p:nvSpPr>
            <p:spPr>
              <a:xfrm rot="-16200000" flipV="1">
                <a:off x="846" y="-556"/>
                <a:ext cx="186" cy="1878"/>
              </a:xfrm>
              <a:prstGeom prst="leftBrace">
                <a:avLst>
                  <a:gd name="adj1" fmla="val 84139"/>
                  <a:gd name="adj2" fmla="val 50000"/>
                </a:avLst>
              </a:prstGeom>
              <a:noFill/>
              <a:ln w="6350" cap="flat" cmpd="sng">
                <a:solidFill>
                  <a:srgbClr val="000000"/>
                </a:solidFill>
                <a:prstDash val="solid"/>
                <a:headEnd type="none" w="med" len="med"/>
                <a:tailEnd type="none" w="med" len="med"/>
              </a:ln>
            </p:spPr>
            <p:txBody>
              <a:bodyPr/>
              <a:lstStyle/>
              <a:p>
                <a:endParaRPr lang="zh-CN" altLang="en-US"/>
              </a:p>
            </p:txBody>
          </p:sp>
        </p:grpSp>
        <p:grpSp>
          <p:nvGrpSpPr>
            <p:cNvPr id="44127" name="组合 44126"/>
            <p:cNvGrpSpPr/>
            <p:nvPr/>
          </p:nvGrpSpPr>
          <p:grpSpPr>
            <a:xfrm>
              <a:off x="3160" y="24"/>
              <a:ext cx="1617" cy="452"/>
              <a:chOff x="0" y="0"/>
              <a:chExt cx="1087" cy="452"/>
            </a:xfrm>
          </p:grpSpPr>
          <p:sp>
            <p:nvSpPr>
              <p:cNvPr id="44128" name="矩形 44127"/>
              <p:cNvSpPr/>
              <p:nvPr/>
            </p:nvSpPr>
            <p:spPr>
              <a:xfrm>
                <a:off x="341" y="0"/>
                <a:ext cx="461" cy="247"/>
              </a:xfrm>
              <a:prstGeom prst="rect">
                <a:avLst/>
              </a:prstGeom>
              <a:noFill/>
              <a:ln w="9525">
                <a:noFill/>
              </a:ln>
            </p:spPr>
            <p:txBody>
              <a:bodyPr lIns="12700" tIns="12700" rIns="12700" bIns="12700"/>
              <a:lstStyle/>
              <a:p>
                <a:pPr eaLnBrk="0" hangingPunct="0"/>
                <a:r>
                  <a:rPr lang="en-US" altLang="zh-CN" sz="2400" b="1">
                    <a:solidFill>
                      <a:schemeClr val="hlink"/>
                    </a:solidFill>
                    <a:latin typeface="Times New Roman" panose="02020603050405020304" pitchFamily="18" charset="0"/>
                  </a:rPr>
                  <a:t>B</a:t>
                </a:r>
                <a:r>
                  <a:rPr lang="zh-CN" altLang="en-US" sz="2400" b="1">
                    <a:solidFill>
                      <a:schemeClr val="hlink"/>
                    </a:solidFill>
                    <a:latin typeface="Times New Roman" panose="02020603050405020304" pitchFamily="18" charset="0"/>
                  </a:rPr>
                  <a:t>组</a:t>
                </a:r>
              </a:p>
            </p:txBody>
          </p:sp>
          <p:sp>
            <p:nvSpPr>
              <p:cNvPr id="44129" name="左大括号 44128"/>
              <p:cNvSpPr/>
              <p:nvPr/>
            </p:nvSpPr>
            <p:spPr>
              <a:xfrm rot="-16200000" flipV="1">
                <a:off x="462" y="-172"/>
                <a:ext cx="162" cy="1087"/>
              </a:xfrm>
              <a:prstGeom prst="leftBrace">
                <a:avLst>
                  <a:gd name="adj1" fmla="val 55915"/>
                  <a:gd name="adj2" fmla="val 50000"/>
                </a:avLst>
              </a:prstGeom>
              <a:noFill/>
              <a:ln w="6350" cap="flat" cmpd="sng">
                <a:solidFill>
                  <a:srgbClr val="000000"/>
                </a:solidFill>
                <a:prstDash val="solid"/>
                <a:headEnd type="none" w="med" len="med"/>
                <a:tailEnd type="none" w="med" len="med"/>
              </a:ln>
            </p:spPr>
            <p:txBody>
              <a:bodyPr/>
              <a:lstStyle/>
              <a:p>
                <a:endParaRPr lang="zh-CN" altLang="en-US"/>
              </a:p>
            </p:txBody>
          </p:sp>
        </p:grpSp>
      </p:grpSp>
      <p:sp>
        <p:nvSpPr>
          <p:cNvPr id="44130" name="直接连接符 44129"/>
          <p:cNvSpPr/>
          <p:nvPr/>
        </p:nvSpPr>
        <p:spPr>
          <a:xfrm>
            <a:off x="2198688" y="4127500"/>
            <a:ext cx="696912" cy="0"/>
          </a:xfrm>
          <a:prstGeom prst="line">
            <a:avLst/>
          </a:prstGeom>
          <a:ln w="28575" cap="flat" cmpd="sng">
            <a:solidFill>
              <a:schemeClr val="tx1"/>
            </a:solidFill>
            <a:prstDash val="solid"/>
            <a:headEnd type="none" w="med" len="med"/>
            <a:tailEnd type="none" w="med" len="med"/>
          </a:ln>
        </p:spPr>
      </p:sp>
      <p:sp>
        <p:nvSpPr>
          <p:cNvPr id="44131" name="直接连接符 44130"/>
          <p:cNvSpPr/>
          <p:nvPr/>
        </p:nvSpPr>
        <p:spPr>
          <a:xfrm>
            <a:off x="2198688" y="5186363"/>
            <a:ext cx="696912" cy="0"/>
          </a:xfrm>
          <a:prstGeom prst="line">
            <a:avLst/>
          </a:prstGeom>
          <a:ln w="28575" cap="flat" cmpd="sng">
            <a:solidFill>
              <a:schemeClr val="tx1"/>
            </a:solidFill>
            <a:prstDash val="solid"/>
            <a:headEnd type="none" w="med" len="med"/>
            <a:tailEnd type="none" w="med" len="med"/>
          </a:ln>
        </p:spPr>
      </p:sp>
      <p:sp>
        <p:nvSpPr>
          <p:cNvPr id="44132" name="直接连接符 44131"/>
          <p:cNvSpPr/>
          <p:nvPr/>
        </p:nvSpPr>
        <p:spPr>
          <a:xfrm>
            <a:off x="8239125" y="4127500"/>
            <a:ext cx="696913" cy="0"/>
          </a:xfrm>
          <a:prstGeom prst="line">
            <a:avLst/>
          </a:prstGeom>
          <a:ln w="28575" cap="flat" cmpd="sng">
            <a:solidFill>
              <a:schemeClr val="tx1"/>
            </a:solidFill>
            <a:prstDash val="solid"/>
            <a:headEnd type="none" w="med" len="med"/>
            <a:tailEnd type="none" w="med" len="med"/>
          </a:ln>
        </p:spPr>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标题 45057"/>
          <p:cNvSpPr>
            <a:spLocks noGrp="1"/>
          </p:cNvSpPr>
          <p:nvPr>
            <p:ph type="title"/>
          </p:nvPr>
        </p:nvSpPr>
        <p:spPr/>
        <p:txBody>
          <a:bodyPr anchor="ctr"/>
          <a:lstStyle/>
          <a:p>
            <a:r>
              <a:rPr lang="zh-CN" altLang="en-US" sz="3200"/>
              <a:t>方式</a:t>
            </a:r>
            <a:r>
              <a:rPr lang="en-US" altLang="zh-CN" sz="3200"/>
              <a:t>2</a:t>
            </a:r>
            <a:r>
              <a:rPr lang="zh-CN" altLang="en-US" sz="3200"/>
              <a:t>双向时序</a:t>
            </a:r>
          </a:p>
        </p:txBody>
      </p:sp>
      <p:grpSp>
        <p:nvGrpSpPr>
          <p:cNvPr id="45059" name="组合 45058"/>
          <p:cNvGrpSpPr/>
          <p:nvPr/>
        </p:nvGrpSpPr>
        <p:grpSpPr>
          <a:xfrm>
            <a:off x="1590675" y="1022033"/>
            <a:ext cx="8113713" cy="5624512"/>
            <a:chOff x="0" y="0"/>
            <a:chExt cx="5111" cy="3543"/>
          </a:xfrm>
        </p:grpSpPr>
        <p:sp>
          <p:nvSpPr>
            <p:cNvPr id="45060" name="矩形 45059"/>
            <p:cNvSpPr/>
            <p:nvPr/>
          </p:nvSpPr>
          <p:spPr>
            <a:xfrm>
              <a:off x="1386" y="3168"/>
              <a:ext cx="801" cy="257"/>
            </a:xfrm>
            <a:prstGeom prst="rect">
              <a:avLst/>
            </a:prstGeom>
            <a:noFill/>
            <a:ln w="9525">
              <a:noFill/>
            </a:ln>
          </p:spPr>
          <p:txBody>
            <a:bodyPr lIns="12700" tIns="12700" rIns="12700" bIns="12700"/>
            <a:lstStyle/>
            <a:p>
              <a:pPr eaLnBrk="0" hangingPunct="0"/>
              <a:r>
                <a:rPr lang="en-US" altLang="zh-CN" sz="2400" b="1">
                  <a:solidFill>
                    <a:srgbClr val="A50021"/>
                  </a:solidFill>
                  <a:latin typeface="Times New Roman" panose="02020603050405020304" pitchFamily="18" charset="0"/>
                </a:rPr>
                <a:t>data-out</a:t>
              </a:r>
            </a:p>
          </p:txBody>
        </p:sp>
        <p:sp>
          <p:nvSpPr>
            <p:cNvPr id="45061" name="矩形 45060"/>
            <p:cNvSpPr/>
            <p:nvPr/>
          </p:nvSpPr>
          <p:spPr>
            <a:xfrm>
              <a:off x="395" y="2342"/>
              <a:ext cx="619" cy="347"/>
            </a:xfrm>
            <a:prstGeom prst="rect">
              <a:avLst/>
            </a:prstGeom>
            <a:noFill/>
            <a:ln w="9525">
              <a:noFill/>
            </a:ln>
          </p:spPr>
          <p:txBody>
            <a:bodyPr lIns="12700" tIns="12700" rIns="12700" bIns="12700"/>
            <a:lstStyle/>
            <a:p>
              <a:pPr algn="r" eaLnBrk="0" hangingPunct="0"/>
              <a:r>
                <a:rPr lang="en-US" altLang="zh-CN" sz="2400" b="1">
                  <a:latin typeface="Times New Roman" panose="02020603050405020304" pitchFamily="18" charset="0"/>
                </a:rPr>
                <a:t> </a:t>
              </a:r>
            </a:p>
          </p:txBody>
        </p:sp>
        <p:sp>
          <p:nvSpPr>
            <p:cNvPr id="45062" name="矩形 45061"/>
            <p:cNvSpPr/>
            <p:nvPr/>
          </p:nvSpPr>
          <p:spPr>
            <a:xfrm>
              <a:off x="493" y="0"/>
              <a:ext cx="618" cy="347"/>
            </a:xfrm>
            <a:prstGeom prst="rect">
              <a:avLst/>
            </a:prstGeom>
            <a:noFill/>
            <a:ln w="9525">
              <a:noFill/>
            </a:ln>
          </p:spPr>
          <p:txBody>
            <a:bodyPr lIns="12700" tIns="12700" rIns="12700" bIns="12700"/>
            <a:lstStyle/>
            <a:p>
              <a:pPr algn="just" eaLnBrk="0" hangingPunct="0"/>
              <a:r>
                <a:rPr lang="en-US" altLang="zh-CN" sz="2400" b="1">
                  <a:latin typeface="Times New Roman" panose="02020603050405020304" pitchFamily="18" charset="0"/>
                </a:rPr>
                <a:t> </a:t>
              </a:r>
            </a:p>
          </p:txBody>
        </p:sp>
        <p:sp>
          <p:nvSpPr>
            <p:cNvPr id="45063" name="直接连接符 45062"/>
            <p:cNvSpPr/>
            <p:nvPr/>
          </p:nvSpPr>
          <p:spPr>
            <a:xfrm>
              <a:off x="1451" y="67"/>
              <a:ext cx="1" cy="217"/>
            </a:xfrm>
            <a:prstGeom prst="line">
              <a:avLst/>
            </a:prstGeom>
            <a:ln w="28575" cap="flat" cmpd="sng">
              <a:solidFill>
                <a:srgbClr val="000000"/>
              </a:solidFill>
              <a:prstDash val="solid"/>
              <a:headEnd type="none" w="med" len="med"/>
              <a:tailEnd type="none" w="med" len="med"/>
            </a:ln>
          </p:spPr>
        </p:sp>
        <p:sp>
          <p:nvSpPr>
            <p:cNvPr id="45064" name="直接连接符 45063"/>
            <p:cNvSpPr/>
            <p:nvPr/>
          </p:nvSpPr>
          <p:spPr>
            <a:xfrm>
              <a:off x="1825" y="67"/>
              <a:ext cx="3254" cy="0"/>
            </a:xfrm>
            <a:prstGeom prst="line">
              <a:avLst/>
            </a:prstGeom>
            <a:ln w="28575" cap="flat" cmpd="sng">
              <a:solidFill>
                <a:srgbClr val="000000"/>
              </a:solidFill>
              <a:prstDash val="solid"/>
              <a:headEnd type="none" w="med" len="med"/>
              <a:tailEnd type="none" w="med" len="med"/>
            </a:ln>
          </p:spPr>
        </p:sp>
        <p:sp>
          <p:nvSpPr>
            <p:cNvPr id="45065" name="直接连接符 45064"/>
            <p:cNvSpPr/>
            <p:nvPr/>
          </p:nvSpPr>
          <p:spPr>
            <a:xfrm>
              <a:off x="1808" y="67"/>
              <a:ext cx="1" cy="217"/>
            </a:xfrm>
            <a:prstGeom prst="line">
              <a:avLst/>
            </a:prstGeom>
            <a:ln w="28575" cap="flat" cmpd="sng">
              <a:solidFill>
                <a:srgbClr val="000000"/>
              </a:solidFill>
              <a:prstDash val="solid"/>
              <a:headEnd type="none" w="med" len="med"/>
              <a:tailEnd type="none" w="med" len="med"/>
            </a:ln>
          </p:spPr>
        </p:sp>
        <p:sp>
          <p:nvSpPr>
            <p:cNvPr id="45066" name="直接连接符 45065"/>
            <p:cNvSpPr/>
            <p:nvPr/>
          </p:nvSpPr>
          <p:spPr>
            <a:xfrm>
              <a:off x="1467" y="272"/>
              <a:ext cx="359" cy="1"/>
            </a:xfrm>
            <a:prstGeom prst="line">
              <a:avLst/>
            </a:prstGeom>
            <a:ln w="28575" cap="flat" cmpd="sng">
              <a:solidFill>
                <a:srgbClr val="000000"/>
              </a:solidFill>
              <a:prstDash val="solid"/>
              <a:headEnd type="none" w="med" len="med"/>
              <a:tailEnd type="none" w="med" len="med"/>
            </a:ln>
          </p:spPr>
        </p:sp>
        <p:sp>
          <p:nvSpPr>
            <p:cNvPr id="45067" name="直接连接符 45066"/>
            <p:cNvSpPr/>
            <p:nvPr/>
          </p:nvSpPr>
          <p:spPr>
            <a:xfrm>
              <a:off x="1077" y="67"/>
              <a:ext cx="391" cy="0"/>
            </a:xfrm>
            <a:prstGeom prst="line">
              <a:avLst/>
            </a:prstGeom>
            <a:ln w="28575" cap="flat" cmpd="sng">
              <a:solidFill>
                <a:srgbClr val="000000"/>
              </a:solidFill>
              <a:prstDash val="solid"/>
              <a:headEnd type="none" w="med" len="med"/>
              <a:tailEnd type="none" w="med" len="med"/>
            </a:ln>
          </p:spPr>
        </p:sp>
        <p:sp>
          <p:nvSpPr>
            <p:cNvPr id="45068" name="矩形 45067"/>
            <p:cNvSpPr/>
            <p:nvPr/>
          </p:nvSpPr>
          <p:spPr>
            <a:xfrm>
              <a:off x="428" y="772"/>
              <a:ext cx="618" cy="347"/>
            </a:xfrm>
            <a:prstGeom prst="rect">
              <a:avLst/>
            </a:prstGeom>
            <a:noFill/>
            <a:ln w="9525">
              <a:noFill/>
            </a:ln>
          </p:spPr>
          <p:txBody>
            <a:bodyPr lIns="12700" tIns="12700" rIns="12700" bIns="12700"/>
            <a:lstStyle/>
            <a:p>
              <a:pPr algn="r" eaLnBrk="0" hangingPunct="0"/>
              <a:r>
                <a:rPr lang="en-US" altLang="zh-CN" sz="2400" b="1">
                  <a:latin typeface="Times New Roman" panose="02020603050405020304" pitchFamily="18" charset="0"/>
                </a:rPr>
                <a:t>INTR</a:t>
              </a:r>
            </a:p>
          </p:txBody>
        </p:sp>
        <p:sp>
          <p:nvSpPr>
            <p:cNvPr id="45069" name="矩形 45068"/>
            <p:cNvSpPr/>
            <p:nvPr/>
          </p:nvSpPr>
          <p:spPr>
            <a:xfrm>
              <a:off x="302" y="386"/>
              <a:ext cx="748" cy="347"/>
            </a:xfrm>
            <a:prstGeom prst="rect">
              <a:avLst/>
            </a:prstGeom>
            <a:noFill/>
            <a:ln w="9525">
              <a:noFill/>
            </a:ln>
          </p:spPr>
          <p:txBody>
            <a:bodyPr lIns="12700" tIns="12700" rIns="12700" bIns="12700"/>
            <a:lstStyle/>
            <a:p>
              <a:pPr algn="r" eaLnBrk="0" hangingPunct="0"/>
              <a:r>
                <a:rPr lang="en-US" altLang="zh-CN" sz="2400" b="1">
                  <a:latin typeface="Times New Roman" panose="02020603050405020304" pitchFamily="18" charset="0"/>
                </a:rPr>
                <a:t> </a:t>
              </a:r>
            </a:p>
          </p:txBody>
        </p:sp>
        <p:sp>
          <p:nvSpPr>
            <p:cNvPr id="45070" name="矩形 45069"/>
            <p:cNvSpPr/>
            <p:nvPr/>
          </p:nvSpPr>
          <p:spPr>
            <a:xfrm>
              <a:off x="444" y="1144"/>
              <a:ext cx="688" cy="347"/>
            </a:xfrm>
            <a:prstGeom prst="rect">
              <a:avLst/>
            </a:prstGeom>
            <a:noFill/>
            <a:ln w="9525">
              <a:noFill/>
            </a:ln>
          </p:spPr>
          <p:txBody>
            <a:bodyPr lIns="12700" tIns="12700" rIns="12700" bIns="12700"/>
            <a:lstStyle/>
            <a:p>
              <a:pPr algn="r" eaLnBrk="0" hangingPunct="0"/>
              <a:r>
                <a:rPr lang="en-US" altLang="zh-CN" sz="2400" b="1">
                  <a:latin typeface="Times New Roman" panose="02020603050405020304" pitchFamily="18" charset="0"/>
                </a:rPr>
                <a:t> </a:t>
              </a:r>
            </a:p>
          </p:txBody>
        </p:sp>
        <p:sp>
          <p:nvSpPr>
            <p:cNvPr id="45071" name="直接连接符 45070"/>
            <p:cNvSpPr/>
            <p:nvPr/>
          </p:nvSpPr>
          <p:spPr>
            <a:xfrm flipH="1">
              <a:off x="1890" y="443"/>
              <a:ext cx="5" cy="200"/>
            </a:xfrm>
            <a:prstGeom prst="line">
              <a:avLst/>
            </a:prstGeom>
            <a:ln w="28575" cap="flat" cmpd="sng">
              <a:solidFill>
                <a:srgbClr val="000000"/>
              </a:solidFill>
              <a:prstDash val="solid"/>
              <a:headEnd type="none" w="med" len="med"/>
              <a:tailEnd type="none" w="med" len="med"/>
            </a:ln>
          </p:spPr>
        </p:sp>
        <p:sp>
          <p:nvSpPr>
            <p:cNvPr id="45072" name="直接连接符 45071"/>
            <p:cNvSpPr/>
            <p:nvPr/>
          </p:nvSpPr>
          <p:spPr>
            <a:xfrm>
              <a:off x="1894" y="642"/>
              <a:ext cx="1853" cy="1"/>
            </a:xfrm>
            <a:prstGeom prst="line">
              <a:avLst/>
            </a:prstGeom>
            <a:ln w="28575" cap="flat" cmpd="sng">
              <a:solidFill>
                <a:srgbClr val="000000"/>
              </a:solidFill>
              <a:prstDash val="solid"/>
              <a:headEnd type="none" w="med" len="med"/>
              <a:tailEnd type="none" w="med" len="med"/>
            </a:ln>
          </p:spPr>
        </p:sp>
        <p:sp>
          <p:nvSpPr>
            <p:cNvPr id="45073" name="直接连接符 45072"/>
            <p:cNvSpPr/>
            <p:nvPr/>
          </p:nvSpPr>
          <p:spPr>
            <a:xfrm flipV="1">
              <a:off x="3741" y="426"/>
              <a:ext cx="1" cy="217"/>
            </a:xfrm>
            <a:prstGeom prst="line">
              <a:avLst/>
            </a:prstGeom>
            <a:ln w="28575" cap="flat" cmpd="sng">
              <a:solidFill>
                <a:srgbClr val="000000"/>
              </a:solidFill>
              <a:prstDash val="solid"/>
              <a:headEnd type="none" w="med" len="med"/>
              <a:tailEnd type="none" w="med" len="med"/>
            </a:ln>
          </p:spPr>
        </p:sp>
        <p:sp>
          <p:nvSpPr>
            <p:cNvPr id="45074" name="直接连接符 45073"/>
            <p:cNvSpPr/>
            <p:nvPr/>
          </p:nvSpPr>
          <p:spPr>
            <a:xfrm flipH="1">
              <a:off x="3741" y="436"/>
              <a:ext cx="1321" cy="1"/>
            </a:xfrm>
            <a:prstGeom prst="line">
              <a:avLst/>
            </a:prstGeom>
            <a:ln w="28575" cap="flat" cmpd="sng">
              <a:solidFill>
                <a:srgbClr val="000000"/>
              </a:solidFill>
              <a:prstDash val="solid"/>
              <a:headEnd type="none" w="med" len="med"/>
              <a:tailEnd type="none" w="med" len="med"/>
            </a:ln>
          </p:spPr>
        </p:sp>
        <p:sp>
          <p:nvSpPr>
            <p:cNvPr id="45075" name="直接连接符 45074"/>
            <p:cNvSpPr/>
            <p:nvPr/>
          </p:nvSpPr>
          <p:spPr>
            <a:xfrm>
              <a:off x="1130" y="443"/>
              <a:ext cx="781" cy="1"/>
            </a:xfrm>
            <a:prstGeom prst="line">
              <a:avLst/>
            </a:prstGeom>
            <a:ln w="28575" cap="flat" cmpd="sng">
              <a:solidFill>
                <a:srgbClr val="000000"/>
              </a:solidFill>
              <a:prstDash val="solid"/>
              <a:headEnd type="none" w="med" len="med"/>
              <a:tailEnd type="none" w="med" len="med"/>
            </a:ln>
          </p:spPr>
        </p:sp>
        <p:sp>
          <p:nvSpPr>
            <p:cNvPr id="45076" name="直接连接符 45075"/>
            <p:cNvSpPr/>
            <p:nvPr/>
          </p:nvSpPr>
          <p:spPr>
            <a:xfrm>
              <a:off x="3173" y="1201"/>
              <a:ext cx="1" cy="201"/>
            </a:xfrm>
            <a:prstGeom prst="line">
              <a:avLst/>
            </a:prstGeom>
            <a:ln w="28575" cap="flat" cmpd="sng">
              <a:solidFill>
                <a:srgbClr val="000000"/>
              </a:solidFill>
              <a:prstDash val="solid"/>
              <a:headEnd type="none" w="med" len="med"/>
              <a:tailEnd type="none" w="med" len="med"/>
            </a:ln>
          </p:spPr>
        </p:sp>
        <p:sp>
          <p:nvSpPr>
            <p:cNvPr id="45077" name="直接连接符 45076"/>
            <p:cNvSpPr/>
            <p:nvPr/>
          </p:nvSpPr>
          <p:spPr>
            <a:xfrm flipH="1">
              <a:off x="3481" y="1201"/>
              <a:ext cx="6" cy="201"/>
            </a:xfrm>
            <a:prstGeom prst="line">
              <a:avLst/>
            </a:prstGeom>
            <a:ln w="28575" cap="flat" cmpd="sng">
              <a:solidFill>
                <a:srgbClr val="000000"/>
              </a:solidFill>
              <a:prstDash val="solid"/>
              <a:headEnd type="none" w="med" len="med"/>
              <a:tailEnd type="none" w="med" len="med"/>
            </a:ln>
          </p:spPr>
        </p:sp>
        <p:sp>
          <p:nvSpPr>
            <p:cNvPr id="45078" name="直接连接符 45077"/>
            <p:cNvSpPr/>
            <p:nvPr/>
          </p:nvSpPr>
          <p:spPr>
            <a:xfrm>
              <a:off x="3177" y="1401"/>
              <a:ext cx="326" cy="1"/>
            </a:xfrm>
            <a:prstGeom prst="line">
              <a:avLst/>
            </a:prstGeom>
            <a:ln w="28575" cap="flat" cmpd="sng">
              <a:solidFill>
                <a:srgbClr val="000000"/>
              </a:solidFill>
              <a:prstDash val="solid"/>
              <a:headEnd type="none" w="med" len="med"/>
              <a:tailEnd type="none" w="med" len="med"/>
            </a:ln>
          </p:spPr>
        </p:sp>
        <p:sp>
          <p:nvSpPr>
            <p:cNvPr id="45079" name="直接连接符 45078"/>
            <p:cNvSpPr/>
            <p:nvPr/>
          </p:nvSpPr>
          <p:spPr>
            <a:xfrm>
              <a:off x="1634" y="280"/>
              <a:ext cx="1" cy="2897"/>
            </a:xfrm>
            <a:prstGeom prst="line">
              <a:avLst/>
            </a:prstGeom>
            <a:ln w="28575" cap="flat" cmpd="sng">
              <a:solidFill>
                <a:srgbClr val="A50021"/>
              </a:solidFill>
              <a:prstDash val="solid"/>
              <a:headEnd type="none" w="med" len="med"/>
              <a:tailEnd type="arrow" w="sm" len="sm"/>
            </a:ln>
          </p:spPr>
        </p:sp>
        <p:sp>
          <p:nvSpPr>
            <p:cNvPr id="45080" name="直接连接符 45079"/>
            <p:cNvSpPr/>
            <p:nvPr/>
          </p:nvSpPr>
          <p:spPr>
            <a:xfrm>
              <a:off x="3323" y="1397"/>
              <a:ext cx="1" cy="1"/>
            </a:xfrm>
            <a:prstGeom prst="line">
              <a:avLst/>
            </a:prstGeom>
            <a:ln w="28575" cap="flat" cmpd="sng">
              <a:solidFill>
                <a:srgbClr val="000000"/>
              </a:solidFill>
              <a:prstDash val="solid"/>
              <a:headEnd type="none" w="med" len="med"/>
              <a:tailEnd type="none" w="med" len="med"/>
            </a:ln>
          </p:spPr>
        </p:sp>
        <p:sp>
          <p:nvSpPr>
            <p:cNvPr id="45081" name="直接连接符 45080"/>
            <p:cNvSpPr/>
            <p:nvPr/>
          </p:nvSpPr>
          <p:spPr>
            <a:xfrm>
              <a:off x="2219" y="1840"/>
              <a:ext cx="1" cy="1"/>
            </a:xfrm>
            <a:prstGeom prst="line">
              <a:avLst/>
            </a:prstGeom>
            <a:ln w="28575" cap="flat" cmpd="sng">
              <a:solidFill>
                <a:srgbClr val="000000"/>
              </a:solidFill>
              <a:prstDash val="solid"/>
              <a:headEnd type="none" w="med" len="med"/>
              <a:tailEnd type="none" w="med" len="med"/>
            </a:ln>
          </p:spPr>
        </p:sp>
        <p:grpSp>
          <p:nvGrpSpPr>
            <p:cNvPr id="45082" name="组合 45081"/>
            <p:cNvGrpSpPr/>
            <p:nvPr/>
          </p:nvGrpSpPr>
          <p:grpSpPr>
            <a:xfrm>
              <a:off x="1228" y="3197"/>
              <a:ext cx="227" cy="187"/>
              <a:chOff x="0" y="0"/>
              <a:chExt cx="20000" cy="20000"/>
            </a:xfrm>
          </p:grpSpPr>
          <p:sp>
            <p:nvSpPr>
              <p:cNvPr id="45083" name="直接连接符 45082"/>
              <p:cNvSpPr/>
              <p:nvPr/>
            </p:nvSpPr>
            <p:spPr>
              <a:xfrm flipH="1">
                <a:off x="0" y="0"/>
                <a:ext cx="20000" cy="11273"/>
              </a:xfrm>
              <a:prstGeom prst="line">
                <a:avLst/>
              </a:prstGeom>
              <a:ln w="28575" cap="flat" cmpd="sng">
                <a:solidFill>
                  <a:srgbClr val="000000"/>
                </a:solidFill>
                <a:prstDash val="solid"/>
                <a:headEnd type="none" w="med" len="med"/>
                <a:tailEnd type="none" w="med" len="med"/>
              </a:ln>
            </p:spPr>
          </p:sp>
          <p:sp>
            <p:nvSpPr>
              <p:cNvPr id="45084" name="直接连接符 45083"/>
              <p:cNvSpPr/>
              <p:nvPr/>
            </p:nvSpPr>
            <p:spPr>
              <a:xfrm flipH="1" flipV="1">
                <a:off x="0" y="8707"/>
                <a:ext cx="20000" cy="11293"/>
              </a:xfrm>
              <a:prstGeom prst="line">
                <a:avLst/>
              </a:prstGeom>
              <a:ln w="28575" cap="flat" cmpd="sng">
                <a:solidFill>
                  <a:srgbClr val="000000"/>
                </a:solidFill>
                <a:prstDash val="solid"/>
                <a:headEnd type="none" w="med" len="med"/>
                <a:tailEnd type="none" w="med" len="med"/>
              </a:ln>
            </p:spPr>
          </p:sp>
        </p:grpSp>
        <p:grpSp>
          <p:nvGrpSpPr>
            <p:cNvPr id="45085" name="组合 45084"/>
            <p:cNvGrpSpPr/>
            <p:nvPr/>
          </p:nvGrpSpPr>
          <p:grpSpPr>
            <a:xfrm>
              <a:off x="1461" y="3195"/>
              <a:ext cx="596" cy="193"/>
              <a:chOff x="0" y="0"/>
              <a:chExt cx="20000" cy="20010"/>
            </a:xfrm>
          </p:grpSpPr>
          <p:sp>
            <p:nvSpPr>
              <p:cNvPr id="45086" name="直接连接符 45085"/>
              <p:cNvSpPr/>
              <p:nvPr/>
            </p:nvSpPr>
            <p:spPr>
              <a:xfrm>
                <a:off x="0" y="0"/>
                <a:ext cx="20000" cy="104"/>
              </a:xfrm>
              <a:prstGeom prst="line">
                <a:avLst/>
              </a:prstGeom>
              <a:ln w="28575" cap="flat" cmpd="sng">
                <a:solidFill>
                  <a:srgbClr val="000000"/>
                </a:solidFill>
                <a:prstDash val="solid"/>
                <a:headEnd type="none" w="med" len="med"/>
                <a:tailEnd type="none" w="med" len="med"/>
              </a:ln>
            </p:spPr>
          </p:sp>
          <p:sp>
            <p:nvSpPr>
              <p:cNvPr id="45087" name="直接连接符 45086"/>
              <p:cNvSpPr/>
              <p:nvPr/>
            </p:nvSpPr>
            <p:spPr>
              <a:xfrm>
                <a:off x="0" y="19906"/>
                <a:ext cx="20000" cy="104"/>
              </a:xfrm>
              <a:prstGeom prst="line">
                <a:avLst/>
              </a:prstGeom>
              <a:ln w="28575" cap="flat" cmpd="sng">
                <a:solidFill>
                  <a:srgbClr val="000000"/>
                </a:solidFill>
                <a:prstDash val="solid"/>
                <a:headEnd type="none" w="med" len="med"/>
                <a:tailEnd type="none" w="med" len="med"/>
              </a:ln>
            </p:spPr>
          </p:sp>
        </p:grpSp>
        <p:grpSp>
          <p:nvGrpSpPr>
            <p:cNvPr id="45088" name="组合 45087"/>
            <p:cNvGrpSpPr/>
            <p:nvPr/>
          </p:nvGrpSpPr>
          <p:grpSpPr>
            <a:xfrm>
              <a:off x="2041" y="3197"/>
              <a:ext cx="228" cy="187"/>
              <a:chOff x="0" y="0"/>
              <a:chExt cx="20000" cy="20000"/>
            </a:xfrm>
          </p:grpSpPr>
          <p:sp>
            <p:nvSpPr>
              <p:cNvPr id="45089" name="直接连接符 45088"/>
              <p:cNvSpPr/>
              <p:nvPr/>
            </p:nvSpPr>
            <p:spPr>
              <a:xfrm>
                <a:off x="0" y="0"/>
                <a:ext cx="20000" cy="11284"/>
              </a:xfrm>
              <a:prstGeom prst="line">
                <a:avLst/>
              </a:prstGeom>
              <a:ln w="28575" cap="flat" cmpd="sng">
                <a:solidFill>
                  <a:srgbClr val="000000"/>
                </a:solidFill>
                <a:prstDash val="solid"/>
                <a:headEnd type="none" w="med" len="med"/>
                <a:tailEnd type="none" w="med" len="med"/>
              </a:ln>
            </p:spPr>
          </p:sp>
          <p:sp>
            <p:nvSpPr>
              <p:cNvPr id="45090" name="直接连接符 45089"/>
              <p:cNvSpPr/>
              <p:nvPr/>
            </p:nvSpPr>
            <p:spPr>
              <a:xfrm flipV="1">
                <a:off x="0" y="8716"/>
                <a:ext cx="20000" cy="11284"/>
              </a:xfrm>
              <a:prstGeom prst="line">
                <a:avLst/>
              </a:prstGeom>
              <a:ln w="28575" cap="flat" cmpd="sng">
                <a:solidFill>
                  <a:srgbClr val="000000"/>
                </a:solidFill>
                <a:prstDash val="solid"/>
                <a:headEnd type="none" w="med" len="med"/>
                <a:tailEnd type="none" w="med" len="med"/>
              </a:ln>
            </p:spPr>
          </p:sp>
        </p:grpSp>
        <p:sp>
          <p:nvSpPr>
            <p:cNvPr id="45091" name="直接连接符 45090"/>
            <p:cNvSpPr/>
            <p:nvPr/>
          </p:nvSpPr>
          <p:spPr>
            <a:xfrm flipH="1">
              <a:off x="1001" y="3290"/>
              <a:ext cx="244" cy="1"/>
            </a:xfrm>
            <a:prstGeom prst="line">
              <a:avLst/>
            </a:prstGeom>
            <a:ln w="28575" cap="flat" cmpd="sng">
              <a:solidFill>
                <a:srgbClr val="000000"/>
              </a:solidFill>
              <a:prstDash val="solid"/>
              <a:headEnd type="none" w="med" len="med"/>
              <a:tailEnd type="none" w="med" len="med"/>
            </a:ln>
          </p:spPr>
        </p:sp>
        <p:sp>
          <p:nvSpPr>
            <p:cNvPr id="45092" name="直接连接符 45091"/>
            <p:cNvSpPr/>
            <p:nvPr/>
          </p:nvSpPr>
          <p:spPr>
            <a:xfrm flipH="1">
              <a:off x="2219" y="3290"/>
              <a:ext cx="1658" cy="1"/>
            </a:xfrm>
            <a:prstGeom prst="line">
              <a:avLst/>
            </a:prstGeom>
            <a:ln w="28575" cap="flat" cmpd="sng">
              <a:solidFill>
                <a:srgbClr val="000000"/>
              </a:solidFill>
              <a:prstDash val="solid"/>
              <a:headEnd type="none" w="med" len="med"/>
              <a:tailEnd type="none" w="med" len="med"/>
            </a:ln>
          </p:spPr>
        </p:sp>
        <p:sp>
          <p:nvSpPr>
            <p:cNvPr id="45093" name="矩形 45092"/>
            <p:cNvSpPr/>
            <p:nvPr/>
          </p:nvSpPr>
          <p:spPr>
            <a:xfrm>
              <a:off x="2994" y="2848"/>
              <a:ext cx="801" cy="257"/>
            </a:xfrm>
            <a:prstGeom prst="rect">
              <a:avLst/>
            </a:prstGeom>
            <a:noFill/>
            <a:ln w="9525">
              <a:noFill/>
            </a:ln>
          </p:spPr>
          <p:txBody>
            <a:bodyPr lIns="12700" tIns="12700" rIns="12700" bIns="12700"/>
            <a:lstStyle/>
            <a:p>
              <a:pPr eaLnBrk="0" hangingPunct="0"/>
              <a:r>
                <a:rPr lang="en-US" altLang="zh-CN" sz="2400" b="1">
                  <a:solidFill>
                    <a:srgbClr val="A50021"/>
                  </a:solidFill>
                  <a:latin typeface="Times New Roman" panose="02020603050405020304" pitchFamily="18" charset="0"/>
                </a:rPr>
                <a:t>data-out</a:t>
              </a:r>
            </a:p>
          </p:txBody>
        </p:sp>
        <p:sp>
          <p:nvSpPr>
            <p:cNvPr id="45094" name="矩形 45093"/>
            <p:cNvSpPr/>
            <p:nvPr/>
          </p:nvSpPr>
          <p:spPr>
            <a:xfrm>
              <a:off x="3985" y="3180"/>
              <a:ext cx="720" cy="257"/>
            </a:xfrm>
            <a:prstGeom prst="rect">
              <a:avLst/>
            </a:prstGeom>
            <a:noFill/>
            <a:ln w="9525">
              <a:noFill/>
            </a:ln>
          </p:spPr>
          <p:txBody>
            <a:bodyPr lIns="12700" tIns="12700" rIns="12700" bIns="12700"/>
            <a:lstStyle/>
            <a:p>
              <a:pPr eaLnBrk="0" hangingPunct="0"/>
              <a:r>
                <a:rPr lang="en-US" altLang="zh-CN" sz="2400" b="1">
                  <a:solidFill>
                    <a:schemeClr val="tx2"/>
                  </a:solidFill>
                  <a:latin typeface="Times New Roman" panose="02020603050405020304" pitchFamily="18" charset="0"/>
                </a:rPr>
                <a:t>data-in</a:t>
              </a:r>
            </a:p>
          </p:txBody>
        </p:sp>
        <p:sp>
          <p:nvSpPr>
            <p:cNvPr id="45095" name="矩形 45094"/>
            <p:cNvSpPr/>
            <p:nvPr/>
          </p:nvSpPr>
          <p:spPr>
            <a:xfrm>
              <a:off x="1906" y="2848"/>
              <a:ext cx="720" cy="257"/>
            </a:xfrm>
            <a:prstGeom prst="rect">
              <a:avLst/>
            </a:prstGeom>
            <a:noFill/>
            <a:ln w="9525">
              <a:noFill/>
            </a:ln>
          </p:spPr>
          <p:txBody>
            <a:bodyPr lIns="12700" tIns="12700" rIns="12700" bIns="12700"/>
            <a:lstStyle/>
            <a:p>
              <a:pPr eaLnBrk="0" hangingPunct="0"/>
              <a:r>
                <a:rPr lang="en-US" altLang="zh-CN" sz="2400" b="1">
                  <a:solidFill>
                    <a:schemeClr val="tx2"/>
                  </a:solidFill>
                  <a:latin typeface="Times New Roman" panose="02020603050405020304" pitchFamily="18" charset="0"/>
                </a:rPr>
                <a:t>data-in</a:t>
              </a:r>
            </a:p>
          </p:txBody>
        </p:sp>
        <p:sp>
          <p:nvSpPr>
            <p:cNvPr id="45096" name="矩形 45095"/>
            <p:cNvSpPr/>
            <p:nvPr/>
          </p:nvSpPr>
          <p:spPr>
            <a:xfrm>
              <a:off x="0" y="2842"/>
              <a:ext cx="1089" cy="347"/>
            </a:xfrm>
            <a:prstGeom prst="rect">
              <a:avLst/>
            </a:prstGeom>
            <a:noFill/>
            <a:ln w="9525">
              <a:noFill/>
            </a:ln>
          </p:spPr>
          <p:txBody>
            <a:bodyPr lIns="12700" tIns="12700" rIns="12700" bIns="12700"/>
            <a:lstStyle/>
            <a:p>
              <a:pPr eaLnBrk="0" hangingPunct="0"/>
              <a:r>
                <a:rPr lang="en-US" altLang="zh-CN" sz="2400" b="1">
                  <a:latin typeface="Times New Roman" panose="02020603050405020304" pitchFamily="18" charset="0"/>
                </a:rPr>
                <a:t>PA</a:t>
              </a:r>
              <a:r>
                <a:rPr lang="en-US" altLang="zh-CN" sz="2400" b="1" baseline="-25000">
                  <a:latin typeface="Times New Roman" panose="02020603050405020304" pitchFamily="18" charset="0"/>
                </a:rPr>
                <a:t>0</a:t>
              </a:r>
              <a:r>
                <a:rPr lang="zh-CN" altLang="en-US" sz="2400" b="1">
                  <a:latin typeface="Times New Roman" panose="02020603050405020304" pitchFamily="18" charset="0"/>
                </a:rPr>
                <a:t>～</a:t>
              </a:r>
              <a:r>
                <a:rPr lang="en-US" altLang="zh-CN" sz="2400" b="1">
                  <a:latin typeface="Times New Roman" panose="02020603050405020304" pitchFamily="18" charset="0"/>
                </a:rPr>
                <a:t>PA</a:t>
              </a:r>
              <a:r>
                <a:rPr lang="en-US" altLang="zh-CN" sz="2400" b="1" baseline="-25000">
                  <a:latin typeface="Times New Roman" panose="02020603050405020304" pitchFamily="18" charset="0"/>
                </a:rPr>
                <a:t>7</a:t>
              </a:r>
              <a:endParaRPr lang="en-US" altLang="zh-CN" sz="2400" b="1">
                <a:latin typeface="Times New Roman" panose="02020603050405020304" pitchFamily="18" charset="0"/>
              </a:endParaRPr>
            </a:p>
          </p:txBody>
        </p:sp>
        <p:sp>
          <p:nvSpPr>
            <p:cNvPr id="45097" name="矩形 45096"/>
            <p:cNvSpPr/>
            <p:nvPr/>
          </p:nvSpPr>
          <p:spPr>
            <a:xfrm>
              <a:off x="295" y="3196"/>
              <a:ext cx="720" cy="347"/>
            </a:xfrm>
            <a:prstGeom prst="rect">
              <a:avLst/>
            </a:prstGeom>
            <a:noFill/>
            <a:ln w="9525">
              <a:noFill/>
            </a:ln>
          </p:spPr>
          <p:txBody>
            <a:bodyPr lIns="12700" tIns="12700" rIns="12700" bIns="12700"/>
            <a:lstStyle/>
            <a:p>
              <a:pPr eaLnBrk="0" hangingPunct="0"/>
              <a:r>
                <a:rPr lang="en-US" altLang="zh-CN" sz="2400" b="1">
                  <a:latin typeface="Times New Roman" panose="02020603050405020304" pitchFamily="18" charset="0"/>
                </a:rPr>
                <a:t>D</a:t>
              </a:r>
              <a:r>
                <a:rPr lang="en-US" altLang="zh-CN" sz="2400" b="1" baseline="-25000">
                  <a:latin typeface="Times New Roman" panose="02020603050405020304" pitchFamily="18" charset="0"/>
                </a:rPr>
                <a:t>0</a:t>
              </a:r>
              <a:r>
                <a:rPr lang="zh-CN" altLang="en-US" sz="2400" b="1">
                  <a:latin typeface="Times New Roman" panose="02020603050405020304" pitchFamily="18" charset="0"/>
                </a:rPr>
                <a:t>～</a:t>
              </a:r>
              <a:r>
                <a:rPr lang="en-US" altLang="zh-CN" sz="2400" b="1">
                  <a:latin typeface="Times New Roman" panose="02020603050405020304" pitchFamily="18" charset="0"/>
                </a:rPr>
                <a:t>D</a:t>
              </a:r>
              <a:r>
                <a:rPr lang="en-US" altLang="zh-CN" sz="2400" b="1" baseline="-25000">
                  <a:latin typeface="Times New Roman" panose="02020603050405020304" pitchFamily="18" charset="0"/>
                </a:rPr>
                <a:t>7</a:t>
              </a:r>
              <a:endParaRPr lang="en-US" altLang="zh-CN" sz="2400" b="1">
                <a:latin typeface="Times New Roman" panose="02020603050405020304" pitchFamily="18" charset="0"/>
              </a:endParaRPr>
            </a:p>
          </p:txBody>
        </p:sp>
        <p:sp>
          <p:nvSpPr>
            <p:cNvPr id="45098" name="直接连接符 45097"/>
            <p:cNvSpPr/>
            <p:nvPr/>
          </p:nvSpPr>
          <p:spPr>
            <a:xfrm flipH="1">
              <a:off x="1419" y="829"/>
              <a:ext cx="5" cy="200"/>
            </a:xfrm>
            <a:prstGeom prst="line">
              <a:avLst/>
            </a:prstGeom>
            <a:ln w="28575" cap="flat" cmpd="sng">
              <a:solidFill>
                <a:srgbClr val="000000"/>
              </a:solidFill>
              <a:prstDash val="solid"/>
              <a:headEnd type="none" w="med" len="med"/>
              <a:tailEnd type="none" w="med" len="med"/>
            </a:ln>
          </p:spPr>
        </p:sp>
        <p:sp>
          <p:nvSpPr>
            <p:cNvPr id="45099" name="直接连接符 45098"/>
            <p:cNvSpPr/>
            <p:nvPr/>
          </p:nvSpPr>
          <p:spPr>
            <a:xfrm>
              <a:off x="1423" y="1028"/>
              <a:ext cx="1008" cy="1"/>
            </a:xfrm>
            <a:prstGeom prst="line">
              <a:avLst/>
            </a:prstGeom>
            <a:ln w="28575" cap="flat" cmpd="sng">
              <a:solidFill>
                <a:srgbClr val="000000"/>
              </a:solidFill>
              <a:prstDash val="solid"/>
              <a:headEnd type="none" w="med" len="med"/>
              <a:tailEnd type="none" w="med" len="med"/>
            </a:ln>
          </p:spPr>
        </p:sp>
        <p:sp>
          <p:nvSpPr>
            <p:cNvPr id="45100" name="直接连接符 45099"/>
            <p:cNvSpPr/>
            <p:nvPr/>
          </p:nvSpPr>
          <p:spPr>
            <a:xfrm flipV="1">
              <a:off x="2409" y="825"/>
              <a:ext cx="1" cy="204"/>
            </a:xfrm>
            <a:prstGeom prst="line">
              <a:avLst/>
            </a:prstGeom>
            <a:ln w="28575" cap="flat" cmpd="sng">
              <a:solidFill>
                <a:srgbClr val="000000"/>
              </a:solidFill>
              <a:prstDash val="solid"/>
              <a:headEnd type="none" w="med" len="med"/>
              <a:tailEnd type="none" w="med" len="med"/>
            </a:ln>
          </p:spPr>
        </p:sp>
        <p:sp>
          <p:nvSpPr>
            <p:cNvPr id="45101" name="直接连接符 45100"/>
            <p:cNvSpPr/>
            <p:nvPr/>
          </p:nvSpPr>
          <p:spPr>
            <a:xfrm flipH="1">
              <a:off x="2397" y="829"/>
              <a:ext cx="2649" cy="0"/>
            </a:xfrm>
            <a:prstGeom prst="line">
              <a:avLst/>
            </a:prstGeom>
            <a:ln w="28575" cap="flat" cmpd="sng">
              <a:solidFill>
                <a:srgbClr val="000000"/>
              </a:solidFill>
              <a:prstDash val="solid"/>
              <a:headEnd type="none" w="med" len="med"/>
              <a:tailEnd type="none" w="med" len="med"/>
            </a:ln>
          </p:spPr>
        </p:sp>
        <p:sp>
          <p:nvSpPr>
            <p:cNvPr id="45102" name="直接连接符 45101"/>
            <p:cNvSpPr/>
            <p:nvPr/>
          </p:nvSpPr>
          <p:spPr>
            <a:xfrm>
              <a:off x="1147" y="829"/>
              <a:ext cx="293" cy="0"/>
            </a:xfrm>
            <a:prstGeom prst="line">
              <a:avLst/>
            </a:prstGeom>
            <a:ln w="28575" cap="flat" cmpd="sng">
              <a:solidFill>
                <a:srgbClr val="000000"/>
              </a:solidFill>
              <a:prstDash val="solid"/>
              <a:headEnd type="none" w="med" len="med"/>
              <a:tailEnd type="none" w="med" len="med"/>
            </a:ln>
          </p:spPr>
        </p:sp>
        <p:sp>
          <p:nvSpPr>
            <p:cNvPr id="45103" name="直接连接符 45102"/>
            <p:cNvSpPr/>
            <p:nvPr/>
          </p:nvSpPr>
          <p:spPr>
            <a:xfrm>
              <a:off x="2036" y="1637"/>
              <a:ext cx="1" cy="217"/>
            </a:xfrm>
            <a:prstGeom prst="line">
              <a:avLst/>
            </a:prstGeom>
            <a:ln w="28575" cap="flat" cmpd="sng">
              <a:solidFill>
                <a:srgbClr val="000000"/>
              </a:solidFill>
              <a:prstDash val="solid"/>
              <a:headEnd type="none" w="med" len="med"/>
              <a:tailEnd type="none" w="med" len="med"/>
            </a:ln>
          </p:spPr>
        </p:sp>
        <p:sp>
          <p:nvSpPr>
            <p:cNvPr id="45104" name="直接连接符 45103"/>
            <p:cNvSpPr/>
            <p:nvPr/>
          </p:nvSpPr>
          <p:spPr>
            <a:xfrm>
              <a:off x="2409" y="1637"/>
              <a:ext cx="2605" cy="1"/>
            </a:xfrm>
            <a:prstGeom prst="line">
              <a:avLst/>
            </a:prstGeom>
            <a:ln w="28575" cap="flat" cmpd="sng">
              <a:solidFill>
                <a:srgbClr val="000000"/>
              </a:solidFill>
              <a:prstDash val="solid"/>
              <a:headEnd type="none" w="med" len="med"/>
              <a:tailEnd type="none" w="med" len="med"/>
            </a:ln>
          </p:spPr>
        </p:sp>
        <p:sp>
          <p:nvSpPr>
            <p:cNvPr id="45105" name="直接连接符 45104"/>
            <p:cNvSpPr/>
            <p:nvPr/>
          </p:nvSpPr>
          <p:spPr>
            <a:xfrm>
              <a:off x="2393" y="1637"/>
              <a:ext cx="1" cy="217"/>
            </a:xfrm>
            <a:prstGeom prst="line">
              <a:avLst/>
            </a:prstGeom>
            <a:ln w="28575" cap="flat" cmpd="sng">
              <a:solidFill>
                <a:srgbClr val="000000"/>
              </a:solidFill>
              <a:prstDash val="solid"/>
              <a:headEnd type="none" w="med" len="med"/>
              <a:tailEnd type="none" w="med" len="med"/>
            </a:ln>
          </p:spPr>
        </p:sp>
        <p:sp>
          <p:nvSpPr>
            <p:cNvPr id="45106" name="直接连接符 45105"/>
            <p:cNvSpPr/>
            <p:nvPr/>
          </p:nvSpPr>
          <p:spPr>
            <a:xfrm>
              <a:off x="2036" y="1842"/>
              <a:ext cx="358" cy="1"/>
            </a:xfrm>
            <a:prstGeom prst="line">
              <a:avLst/>
            </a:prstGeom>
            <a:ln w="28575" cap="flat" cmpd="sng">
              <a:solidFill>
                <a:srgbClr val="000000"/>
              </a:solidFill>
              <a:prstDash val="solid"/>
              <a:headEnd type="none" w="med" len="med"/>
              <a:tailEnd type="none" w="med" len="med"/>
            </a:ln>
          </p:spPr>
        </p:sp>
        <p:sp>
          <p:nvSpPr>
            <p:cNvPr id="45107" name="直接连接符 45106"/>
            <p:cNvSpPr/>
            <p:nvPr/>
          </p:nvSpPr>
          <p:spPr>
            <a:xfrm>
              <a:off x="1045" y="1637"/>
              <a:ext cx="996" cy="1"/>
            </a:xfrm>
            <a:prstGeom prst="line">
              <a:avLst/>
            </a:prstGeom>
            <a:ln w="28575" cap="flat" cmpd="sng">
              <a:solidFill>
                <a:srgbClr val="000000"/>
              </a:solidFill>
              <a:prstDash val="solid"/>
              <a:headEnd type="none" w="med" len="med"/>
              <a:tailEnd type="none" w="med" len="med"/>
            </a:ln>
          </p:spPr>
        </p:sp>
        <p:sp>
          <p:nvSpPr>
            <p:cNvPr id="45108" name="矩形 45107"/>
            <p:cNvSpPr/>
            <p:nvPr/>
          </p:nvSpPr>
          <p:spPr>
            <a:xfrm>
              <a:off x="324" y="2062"/>
              <a:ext cx="618" cy="347"/>
            </a:xfrm>
            <a:prstGeom prst="rect">
              <a:avLst/>
            </a:prstGeom>
            <a:noFill/>
            <a:ln w="9525">
              <a:noFill/>
            </a:ln>
          </p:spPr>
          <p:txBody>
            <a:bodyPr lIns="12700" tIns="12700" rIns="12700" bIns="12700"/>
            <a:lstStyle/>
            <a:p>
              <a:pPr algn="r" eaLnBrk="0" hangingPunct="0"/>
              <a:r>
                <a:rPr lang="en-US" altLang="zh-CN" sz="2400" b="1">
                  <a:latin typeface="Times New Roman" panose="02020603050405020304" pitchFamily="18" charset="0"/>
                </a:rPr>
                <a:t>IBF</a:t>
              </a:r>
            </a:p>
          </p:txBody>
        </p:sp>
        <p:sp>
          <p:nvSpPr>
            <p:cNvPr id="45109" name="矩形 45108"/>
            <p:cNvSpPr/>
            <p:nvPr/>
          </p:nvSpPr>
          <p:spPr>
            <a:xfrm>
              <a:off x="460" y="1570"/>
              <a:ext cx="619" cy="347"/>
            </a:xfrm>
            <a:prstGeom prst="rect">
              <a:avLst/>
            </a:prstGeom>
            <a:noFill/>
            <a:ln w="9525">
              <a:noFill/>
            </a:ln>
          </p:spPr>
          <p:txBody>
            <a:bodyPr lIns="12700" tIns="12700" rIns="12700" bIns="12700"/>
            <a:lstStyle/>
            <a:p>
              <a:pPr algn="r" eaLnBrk="0" hangingPunct="0"/>
              <a:r>
                <a:rPr lang="en-US" altLang="zh-CN" sz="2400" b="1">
                  <a:latin typeface="Times New Roman" panose="02020603050405020304" pitchFamily="18" charset="0"/>
                </a:rPr>
                <a:t> </a:t>
              </a:r>
            </a:p>
          </p:txBody>
        </p:sp>
        <p:sp>
          <p:nvSpPr>
            <p:cNvPr id="45110" name="直接连接符 45109"/>
            <p:cNvSpPr/>
            <p:nvPr/>
          </p:nvSpPr>
          <p:spPr>
            <a:xfrm flipV="1">
              <a:off x="2101" y="1996"/>
              <a:ext cx="1" cy="217"/>
            </a:xfrm>
            <a:prstGeom prst="line">
              <a:avLst/>
            </a:prstGeom>
            <a:ln w="28575" cap="flat" cmpd="sng">
              <a:solidFill>
                <a:srgbClr val="000000"/>
              </a:solidFill>
              <a:prstDash val="solid"/>
              <a:headEnd type="none" w="med" len="med"/>
              <a:tailEnd type="none" w="med" len="med"/>
            </a:ln>
          </p:spPr>
        </p:sp>
        <p:sp>
          <p:nvSpPr>
            <p:cNvPr id="45111" name="直接连接符 45110"/>
            <p:cNvSpPr/>
            <p:nvPr/>
          </p:nvSpPr>
          <p:spPr>
            <a:xfrm>
              <a:off x="2105" y="2013"/>
              <a:ext cx="2535" cy="1"/>
            </a:xfrm>
            <a:prstGeom prst="line">
              <a:avLst/>
            </a:prstGeom>
            <a:ln w="28575" cap="flat" cmpd="sng">
              <a:solidFill>
                <a:srgbClr val="000000"/>
              </a:solidFill>
              <a:prstDash val="solid"/>
              <a:headEnd type="none" w="med" len="med"/>
              <a:tailEnd type="none" w="med" len="med"/>
            </a:ln>
          </p:spPr>
        </p:sp>
        <p:sp>
          <p:nvSpPr>
            <p:cNvPr id="45112" name="直接连接符 45111"/>
            <p:cNvSpPr/>
            <p:nvPr/>
          </p:nvSpPr>
          <p:spPr>
            <a:xfrm>
              <a:off x="4635" y="2009"/>
              <a:ext cx="1" cy="218"/>
            </a:xfrm>
            <a:prstGeom prst="line">
              <a:avLst/>
            </a:prstGeom>
            <a:ln w="28575" cap="flat" cmpd="sng">
              <a:solidFill>
                <a:srgbClr val="000000"/>
              </a:solidFill>
              <a:prstDash val="solid"/>
              <a:headEnd type="none" w="med" len="med"/>
              <a:tailEnd type="none" w="med" len="med"/>
            </a:ln>
          </p:spPr>
        </p:sp>
        <p:sp>
          <p:nvSpPr>
            <p:cNvPr id="45113" name="直接连接符 45112"/>
            <p:cNvSpPr/>
            <p:nvPr/>
          </p:nvSpPr>
          <p:spPr>
            <a:xfrm flipH="1">
              <a:off x="4618" y="2215"/>
              <a:ext cx="359" cy="1"/>
            </a:xfrm>
            <a:prstGeom prst="line">
              <a:avLst/>
            </a:prstGeom>
            <a:ln w="28575" cap="flat" cmpd="sng">
              <a:solidFill>
                <a:srgbClr val="000000"/>
              </a:solidFill>
              <a:prstDash val="solid"/>
              <a:headEnd type="none" w="med" len="med"/>
              <a:tailEnd type="none" w="med" len="med"/>
            </a:ln>
          </p:spPr>
        </p:sp>
        <p:sp>
          <p:nvSpPr>
            <p:cNvPr id="45114" name="直接连接符 45113"/>
            <p:cNvSpPr/>
            <p:nvPr/>
          </p:nvSpPr>
          <p:spPr>
            <a:xfrm>
              <a:off x="1001" y="2212"/>
              <a:ext cx="1105" cy="1"/>
            </a:xfrm>
            <a:prstGeom prst="line">
              <a:avLst/>
            </a:prstGeom>
            <a:ln w="28575" cap="flat" cmpd="sng">
              <a:solidFill>
                <a:srgbClr val="000000"/>
              </a:solidFill>
              <a:prstDash val="solid"/>
              <a:headEnd type="none" w="med" len="med"/>
              <a:tailEnd type="none" w="med" len="med"/>
            </a:ln>
          </p:spPr>
        </p:sp>
        <p:sp>
          <p:nvSpPr>
            <p:cNvPr id="45115" name="直接连接符 45114"/>
            <p:cNvSpPr/>
            <p:nvPr/>
          </p:nvSpPr>
          <p:spPr>
            <a:xfrm>
              <a:off x="4147" y="2412"/>
              <a:ext cx="1" cy="200"/>
            </a:xfrm>
            <a:prstGeom prst="line">
              <a:avLst/>
            </a:prstGeom>
            <a:ln w="28575" cap="flat" cmpd="sng">
              <a:solidFill>
                <a:srgbClr val="000000"/>
              </a:solidFill>
              <a:prstDash val="solid"/>
              <a:headEnd type="none" w="med" len="med"/>
              <a:tailEnd type="none" w="med" len="med"/>
            </a:ln>
          </p:spPr>
        </p:sp>
        <p:sp>
          <p:nvSpPr>
            <p:cNvPr id="45116" name="直接连接符 45115"/>
            <p:cNvSpPr/>
            <p:nvPr/>
          </p:nvSpPr>
          <p:spPr>
            <a:xfrm>
              <a:off x="4472" y="2408"/>
              <a:ext cx="574" cy="1"/>
            </a:xfrm>
            <a:prstGeom prst="line">
              <a:avLst/>
            </a:prstGeom>
            <a:ln w="28575" cap="flat" cmpd="sng">
              <a:solidFill>
                <a:srgbClr val="000000"/>
              </a:solidFill>
              <a:prstDash val="solid"/>
              <a:headEnd type="none" w="med" len="med"/>
              <a:tailEnd type="none" w="med" len="med"/>
            </a:ln>
          </p:spPr>
        </p:sp>
        <p:sp>
          <p:nvSpPr>
            <p:cNvPr id="45117" name="直接连接符 45116"/>
            <p:cNvSpPr/>
            <p:nvPr/>
          </p:nvSpPr>
          <p:spPr>
            <a:xfrm flipH="1">
              <a:off x="4472" y="2412"/>
              <a:ext cx="6" cy="200"/>
            </a:xfrm>
            <a:prstGeom prst="line">
              <a:avLst/>
            </a:prstGeom>
            <a:ln w="28575" cap="flat" cmpd="sng">
              <a:solidFill>
                <a:srgbClr val="000000"/>
              </a:solidFill>
              <a:prstDash val="solid"/>
              <a:headEnd type="none" w="med" len="med"/>
              <a:tailEnd type="none" w="med" len="med"/>
            </a:ln>
          </p:spPr>
        </p:sp>
        <p:sp>
          <p:nvSpPr>
            <p:cNvPr id="45118" name="直接连接符 45117"/>
            <p:cNvSpPr/>
            <p:nvPr/>
          </p:nvSpPr>
          <p:spPr>
            <a:xfrm>
              <a:off x="1017" y="2408"/>
              <a:ext cx="3131" cy="1"/>
            </a:xfrm>
            <a:prstGeom prst="line">
              <a:avLst/>
            </a:prstGeom>
            <a:ln w="28575" cap="flat" cmpd="sng">
              <a:solidFill>
                <a:srgbClr val="000000"/>
              </a:solidFill>
              <a:prstDash val="solid"/>
              <a:headEnd type="none" w="med" len="med"/>
              <a:tailEnd type="none" w="med" len="med"/>
            </a:ln>
          </p:spPr>
        </p:sp>
        <p:sp>
          <p:nvSpPr>
            <p:cNvPr id="45119" name="直接连接符 45118"/>
            <p:cNvSpPr/>
            <p:nvPr/>
          </p:nvSpPr>
          <p:spPr>
            <a:xfrm>
              <a:off x="4314" y="2590"/>
              <a:ext cx="1" cy="587"/>
            </a:xfrm>
            <a:prstGeom prst="line">
              <a:avLst/>
            </a:prstGeom>
            <a:ln w="28575" cap="flat" cmpd="sng">
              <a:solidFill>
                <a:schemeClr val="folHlink"/>
              </a:solidFill>
              <a:prstDash val="solid"/>
              <a:headEnd type="none" w="med" len="med"/>
              <a:tailEnd type="arrow" w="sm" len="sm"/>
            </a:ln>
          </p:spPr>
        </p:sp>
        <p:sp>
          <p:nvSpPr>
            <p:cNvPr id="45120" name="直接连接符 45119"/>
            <p:cNvSpPr/>
            <p:nvPr/>
          </p:nvSpPr>
          <p:spPr>
            <a:xfrm>
              <a:off x="4314" y="2612"/>
              <a:ext cx="1" cy="0"/>
            </a:xfrm>
            <a:prstGeom prst="line">
              <a:avLst/>
            </a:prstGeom>
            <a:ln w="28575" cap="flat" cmpd="sng">
              <a:solidFill>
                <a:srgbClr val="000000"/>
              </a:solidFill>
              <a:prstDash val="solid"/>
              <a:headEnd type="none" w="med" len="med"/>
              <a:tailEnd type="none" w="med" len="med"/>
            </a:ln>
          </p:spPr>
        </p:sp>
        <p:sp>
          <p:nvSpPr>
            <p:cNvPr id="45121" name="直接连接符 45120"/>
            <p:cNvSpPr/>
            <p:nvPr/>
          </p:nvSpPr>
          <p:spPr>
            <a:xfrm>
              <a:off x="1634" y="270"/>
              <a:ext cx="1" cy="1"/>
            </a:xfrm>
            <a:prstGeom prst="line">
              <a:avLst/>
            </a:prstGeom>
            <a:ln w="28575" cap="flat" cmpd="sng">
              <a:solidFill>
                <a:srgbClr val="000000"/>
              </a:solidFill>
              <a:prstDash val="solid"/>
              <a:headEnd type="none" w="med" len="med"/>
              <a:tailEnd type="none" w="med" len="med"/>
            </a:ln>
          </p:spPr>
        </p:sp>
        <p:grpSp>
          <p:nvGrpSpPr>
            <p:cNvPr id="45122" name="组合 45121"/>
            <p:cNvGrpSpPr/>
            <p:nvPr/>
          </p:nvGrpSpPr>
          <p:grpSpPr>
            <a:xfrm>
              <a:off x="1796" y="2864"/>
              <a:ext cx="228" cy="188"/>
              <a:chOff x="0" y="0"/>
              <a:chExt cx="20000" cy="20000"/>
            </a:xfrm>
          </p:grpSpPr>
          <p:sp>
            <p:nvSpPr>
              <p:cNvPr id="45123" name="直接连接符 45122"/>
              <p:cNvSpPr/>
              <p:nvPr/>
            </p:nvSpPr>
            <p:spPr>
              <a:xfrm flipH="1">
                <a:off x="0" y="0"/>
                <a:ext cx="20000" cy="11273"/>
              </a:xfrm>
              <a:prstGeom prst="line">
                <a:avLst/>
              </a:prstGeom>
              <a:ln w="28575" cap="flat" cmpd="sng">
                <a:solidFill>
                  <a:srgbClr val="000000"/>
                </a:solidFill>
                <a:prstDash val="solid"/>
                <a:headEnd type="none" w="med" len="med"/>
                <a:tailEnd type="none" w="med" len="med"/>
              </a:ln>
            </p:spPr>
          </p:sp>
          <p:sp>
            <p:nvSpPr>
              <p:cNvPr id="45124" name="直接连接符 45123"/>
              <p:cNvSpPr/>
              <p:nvPr/>
            </p:nvSpPr>
            <p:spPr>
              <a:xfrm flipH="1" flipV="1">
                <a:off x="0" y="8707"/>
                <a:ext cx="20000" cy="11293"/>
              </a:xfrm>
              <a:prstGeom prst="line">
                <a:avLst/>
              </a:prstGeom>
              <a:ln w="28575" cap="flat" cmpd="sng">
                <a:solidFill>
                  <a:srgbClr val="000000"/>
                </a:solidFill>
                <a:prstDash val="solid"/>
                <a:headEnd type="none" w="med" len="med"/>
                <a:tailEnd type="none" w="med" len="med"/>
              </a:ln>
            </p:spPr>
          </p:sp>
        </p:grpSp>
        <p:grpSp>
          <p:nvGrpSpPr>
            <p:cNvPr id="45125" name="组合 45124"/>
            <p:cNvGrpSpPr/>
            <p:nvPr/>
          </p:nvGrpSpPr>
          <p:grpSpPr>
            <a:xfrm>
              <a:off x="2029" y="2863"/>
              <a:ext cx="451" cy="192"/>
              <a:chOff x="0" y="0"/>
              <a:chExt cx="20000" cy="19941"/>
            </a:xfrm>
          </p:grpSpPr>
          <p:sp>
            <p:nvSpPr>
              <p:cNvPr id="45126" name="直接连接符 45125"/>
              <p:cNvSpPr/>
              <p:nvPr/>
            </p:nvSpPr>
            <p:spPr>
              <a:xfrm>
                <a:off x="0" y="0"/>
                <a:ext cx="20000" cy="83"/>
              </a:xfrm>
              <a:prstGeom prst="line">
                <a:avLst/>
              </a:prstGeom>
              <a:ln w="28575" cap="flat" cmpd="sng">
                <a:solidFill>
                  <a:srgbClr val="000000"/>
                </a:solidFill>
                <a:prstDash val="solid"/>
                <a:headEnd type="none" w="med" len="med"/>
                <a:tailEnd type="none" w="med" len="med"/>
              </a:ln>
            </p:spPr>
          </p:sp>
          <p:sp>
            <p:nvSpPr>
              <p:cNvPr id="45127" name="直接连接符 45126"/>
              <p:cNvSpPr/>
              <p:nvPr/>
            </p:nvSpPr>
            <p:spPr>
              <a:xfrm>
                <a:off x="0" y="19858"/>
                <a:ext cx="20000" cy="83"/>
              </a:xfrm>
              <a:prstGeom prst="line">
                <a:avLst/>
              </a:prstGeom>
              <a:ln w="28575" cap="flat" cmpd="sng">
                <a:solidFill>
                  <a:srgbClr val="000000"/>
                </a:solidFill>
                <a:prstDash val="solid"/>
                <a:headEnd type="none" w="med" len="med"/>
                <a:tailEnd type="none" w="med" len="med"/>
              </a:ln>
            </p:spPr>
          </p:sp>
        </p:grpSp>
        <p:grpSp>
          <p:nvGrpSpPr>
            <p:cNvPr id="45128" name="组合 45127"/>
            <p:cNvGrpSpPr/>
            <p:nvPr/>
          </p:nvGrpSpPr>
          <p:grpSpPr>
            <a:xfrm>
              <a:off x="2480" y="2864"/>
              <a:ext cx="227" cy="188"/>
              <a:chOff x="0" y="0"/>
              <a:chExt cx="20000" cy="20000"/>
            </a:xfrm>
          </p:grpSpPr>
          <p:sp>
            <p:nvSpPr>
              <p:cNvPr id="45129" name="直接连接符 45128"/>
              <p:cNvSpPr/>
              <p:nvPr/>
            </p:nvSpPr>
            <p:spPr>
              <a:xfrm>
                <a:off x="0" y="0"/>
                <a:ext cx="20000" cy="11273"/>
              </a:xfrm>
              <a:prstGeom prst="line">
                <a:avLst/>
              </a:prstGeom>
              <a:ln w="28575" cap="flat" cmpd="sng">
                <a:solidFill>
                  <a:srgbClr val="000000"/>
                </a:solidFill>
                <a:prstDash val="solid"/>
                <a:headEnd type="none" w="med" len="med"/>
                <a:tailEnd type="none" w="med" len="med"/>
              </a:ln>
            </p:spPr>
          </p:sp>
          <p:sp>
            <p:nvSpPr>
              <p:cNvPr id="45130" name="直接连接符 45129"/>
              <p:cNvSpPr/>
              <p:nvPr/>
            </p:nvSpPr>
            <p:spPr>
              <a:xfrm flipV="1">
                <a:off x="0" y="8707"/>
                <a:ext cx="20000" cy="11293"/>
              </a:xfrm>
              <a:prstGeom prst="line">
                <a:avLst/>
              </a:prstGeom>
              <a:ln w="28575" cap="flat" cmpd="sng">
                <a:solidFill>
                  <a:srgbClr val="000000"/>
                </a:solidFill>
                <a:prstDash val="solid"/>
                <a:headEnd type="none" w="med" len="med"/>
                <a:tailEnd type="none" w="med" len="med"/>
              </a:ln>
            </p:spPr>
          </p:sp>
        </p:grpSp>
        <p:grpSp>
          <p:nvGrpSpPr>
            <p:cNvPr id="45131" name="组合 45130"/>
            <p:cNvGrpSpPr/>
            <p:nvPr/>
          </p:nvGrpSpPr>
          <p:grpSpPr>
            <a:xfrm>
              <a:off x="2868" y="2864"/>
              <a:ext cx="228" cy="188"/>
              <a:chOff x="0" y="0"/>
              <a:chExt cx="20000" cy="20000"/>
            </a:xfrm>
          </p:grpSpPr>
          <p:sp>
            <p:nvSpPr>
              <p:cNvPr id="45132" name="直接连接符 45131"/>
              <p:cNvSpPr/>
              <p:nvPr/>
            </p:nvSpPr>
            <p:spPr>
              <a:xfrm flipH="1">
                <a:off x="0" y="0"/>
                <a:ext cx="20000" cy="11273"/>
              </a:xfrm>
              <a:prstGeom prst="line">
                <a:avLst/>
              </a:prstGeom>
              <a:ln w="28575" cap="flat" cmpd="sng">
                <a:solidFill>
                  <a:srgbClr val="000000"/>
                </a:solidFill>
                <a:prstDash val="solid"/>
                <a:headEnd type="none" w="med" len="med"/>
                <a:tailEnd type="none" w="med" len="med"/>
              </a:ln>
            </p:spPr>
          </p:sp>
          <p:sp>
            <p:nvSpPr>
              <p:cNvPr id="45133" name="直接连接符 45132"/>
              <p:cNvSpPr/>
              <p:nvPr/>
            </p:nvSpPr>
            <p:spPr>
              <a:xfrm flipH="1" flipV="1">
                <a:off x="0" y="8707"/>
                <a:ext cx="20000" cy="11293"/>
              </a:xfrm>
              <a:prstGeom prst="line">
                <a:avLst/>
              </a:prstGeom>
              <a:ln w="28575" cap="flat" cmpd="sng">
                <a:solidFill>
                  <a:srgbClr val="000000"/>
                </a:solidFill>
                <a:prstDash val="solid"/>
                <a:headEnd type="none" w="med" len="med"/>
                <a:tailEnd type="none" w="med" len="med"/>
              </a:ln>
            </p:spPr>
          </p:sp>
        </p:grpSp>
        <p:grpSp>
          <p:nvGrpSpPr>
            <p:cNvPr id="45134" name="组合 45133"/>
            <p:cNvGrpSpPr/>
            <p:nvPr/>
          </p:nvGrpSpPr>
          <p:grpSpPr>
            <a:xfrm>
              <a:off x="3101" y="2863"/>
              <a:ext cx="581" cy="192"/>
              <a:chOff x="0" y="0"/>
              <a:chExt cx="20000" cy="19941"/>
            </a:xfrm>
          </p:grpSpPr>
          <p:sp>
            <p:nvSpPr>
              <p:cNvPr id="45135" name="直接连接符 45134"/>
              <p:cNvSpPr/>
              <p:nvPr/>
            </p:nvSpPr>
            <p:spPr>
              <a:xfrm>
                <a:off x="0" y="0"/>
                <a:ext cx="20000" cy="83"/>
              </a:xfrm>
              <a:prstGeom prst="line">
                <a:avLst/>
              </a:prstGeom>
              <a:ln w="28575" cap="flat" cmpd="sng">
                <a:solidFill>
                  <a:srgbClr val="000000"/>
                </a:solidFill>
                <a:prstDash val="solid"/>
                <a:headEnd type="none" w="med" len="med"/>
                <a:tailEnd type="none" w="med" len="med"/>
              </a:ln>
            </p:spPr>
          </p:sp>
          <p:sp>
            <p:nvSpPr>
              <p:cNvPr id="45136" name="直接连接符 45135"/>
              <p:cNvSpPr/>
              <p:nvPr/>
            </p:nvSpPr>
            <p:spPr>
              <a:xfrm>
                <a:off x="0" y="19858"/>
                <a:ext cx="20000" cy="83"/>
              </a:xfrm>
              <a:prstGeom prst="line">
                <a:avLst/>
              </a:prstGeom>
              <a:ln w="28575" cap="flat" cmpd="sng">
                <a:solidFill>
                  <a:srgbClr val="000000"/>
                </a:solidFill>
                <a:prstDash val="solid"/>
                <a:headEnd type="none" w="med" len="med"/>
                <a:tailEnd type="none" w="med" len="med"/>
              </a:ln>
            </p:spPr>
          </p:sp>
        </p:grpSp>
        <p:grpSp>
          <p:nvGrpSpPr>
            <p:cNvPr id="45137" name="组合 45136"/>
            <p:cNvGrpSpPr/>
            <p:nvPr/>
          </p:nvGrpSpPr>
          <p:grpSpPr>
            <a:xfrm>
              <a:off x="3682" y="2864"/>
              <a:ext cx="227" cy="188"/>
              <a:chOff x="0" y="0"/>
              <a:chExt cx="20000" cy="20000"/>
            </a:xfrm>
          </p:grpSpPr>
          <p:sp>
            <p:nvSpPr>
              <p:cNvPr id="45138" name="直接连接符 45137"/>
              <p:cNvSpPr/>
              <p:nvPr/>
            </p:nvSpPr>
            <p:spPr>
              <a:xfrm>
                <a:off x="0" y="0"/>
                <a:ext cx="20000" cy="11273"/>
              </a:xfrm>
              <a:prstGeom prst="line">
                <a:avLst/>
              </a:prstGeom>
              <a:ln w="28575" cap="flat" cmpd="sng">
                <a:solidFill>
                  <a:srgbClr val="000000"/>
                </a:solidFill>
                <a:prstDash val="solid"/>
                <a:headEnd type="none" w="med" len="med"/>
                <a:tailEnd type="none" w="med" len="med"/>
              </a:ln>
            </p:spPr>
          </p:sp>
          <p:sp>
            <p:nvSpPr>
              <p:cNvPr id="45139" name="直接连接符 45138"/>
              <p:cNvSpPr/>
              <p:nvPr/>
            </p:nvSpPr>
            <p:spPr>
              <a:xfrm flipV="1">
                <a:off x="0" y="8707"/>
                <a:ext cx="20000" cy="11293"/>
              </a:xfrm>
              <a:prstGeom prst="line">
                <a:avLst/>
              </a:prstGeom>
              <a:ln w="28575" cap="flat" cmpd="sng">
                <a:solidFill>
                  <a:srgbClr val="000000"/>
                </a:solidFill>
                <a:prstDash val="solid"/>
                <a:headEnd type="none" w="med" len="med"/>
                <a:tailEnd type="none" w="med" len="med"/>
              </a:ln>
            </p:spPr>
          </p:sp>
        </p:grpSp>
        <p:sp>
          <p:nvSpPr>
            <p:cNvPr id="45140" name="直接连接符 45139"/>
            <p:cNvSpPr/>
            <p:nvPr/>
          </p:nvSpPr>
          <p:spPr>
            <a:xfrm flipH="1">
              <a:off x="2641" y="2958"/>
              <a:ext cx="245" cy="0"/>
            </a:xfrm>
            <a:prstGeom prst="line">
              <a:avLst/>
            </a:prstGeom>
            <a:ln w="28575" cap="flat" cmpd="sng">
              <a:solidFill>
                <a:srgbClr val="000000"/>
              </a:solidFill>
              <a:prstDash val="solid"/>
              <a:headEnd type="none" w="med" len="med"/>
              <a:tailEnd type="none" w="med" len="med"/>
            </a:ln>
          </p:spPr>
        </p:sp>
        <p:grpSp>
          <p:nvGrpSpPr>
            <p:cNvPr id="45141" name="组合 45140"/>
            <p:cNvGrpSpPr/>
            <p:nvPr/>
          </p:nvGrpSpPr>
          <p:grpSpPr>
            <a:xfrm>
              <a:off x="3875" y="3197"/>
              <a:ext cx="228" cy="187"/>
              <a:chOff x="0" y="0"/>
              <a:chExt cx="20000" cy="20000"/>
            </a:xfrm>
          </p:grpSpPr>
          <p:sp>
            <p:nvSpPr>
              <p:cNvPr id="45142" name="直接连接符 45141"/>
              <p:cNvSpPr/>
              <p:nvPr/>
            </p:nvSpPr>
            <p:spPr>
              <a:xfrm flipH="1">
                <a:off x="0" y="0"/>
                <a:ext cx="20000" cy="11273"/>
              </a:xfrm>
              <a:prstGeom prst="line">
                <a:avLst/>
              </a:prstGeom>
              <a:ln w="28575" cap="flat" cmpd="sng">
                <a:solidFill>
                  <a:srgbClr val="000000"/>
                </a:solidFill>
                <a:prstDash val="solid"/>
                <a:headEnd type="none" w="med" len="med"/>
                <a:tailEnd type="none" w="med" len="med"/>
              </a:ln>
            </p:spPr>
          </p:sp>
          <p:sp>
            <p:nvSpPr>
              <p:cNvPr id="45143" name="直接连接符 45142"/>
              <p:cNvSpPr/>
              <p:nvPr/>
            </p:nvSpPr>
            <p:spPr>
              <a:xfrm flipH="1" flipV="1">
                <a:off x="0" y="8707"/>
                <a:ext cx="20000" cy="11293"/>
              </a:xfrm>
              <a:prstGeom prst="line">
                <a:avLst/>
              </a:prstGeom>
              <a:ln w="28575" cap="flat" cmpd="sng">
                <a:solidFill>
                  <a:srgbClr val="000000"/>
                </a:solidFill>
                <a:prstDash val="solid"/>
                <a:headEnd type="none" w="med" len="med"/>
                <a:tailEnd type="none" w="med" len="med"/>
              </a:ln>
            </p:spPr>
          </p:sp>
        </p:grpSp>
        <p:grpSp>
          <p:nvGrpSpPr>
            <p:cNvPr id="45144" name="组合 45143"/>
            <p:cNvGrpSpPr/>
            <p:nvPr/>
          </p:nvGrpSpPr>
          <p:grpSpPr>
            <a:xfrm>
              <a:off x="4108" y="3195"/>
              <a:ext cx="451" cy="193"/>
              <a:chOff x="0" y="0"/>
              <a:chExt cx="20000" cy="19941"/>
            </a:xfrm>
          </p:grpSpPr>
          <p:sp>
            <p:nvSpPr>
              <p:cNvPr id="45145" name="直接连接符 45144"/>
              <p:cNvSpPr/>
              <p:nvPr/>
            </p:nvSpPr>
            <p:spPr>
              <a:xfrm>
                <a:off x="0" y="0"/>
                <a:ext cx="20000" cy="83"/>
              </a:xfrm>
              <a:prstGeom prst="line">
                <a:avLst/>
              </a:prstGeom>
              <a:ln w="28575" cap="flat" cmpd="sng">
                <a:solidFill>
                  <a:srgbClr val="000000"/>
                </a:solidFill>
                <a:prstDash val="solid"/>
                <a:headEnd type="none" w="med" len="med"/>
                <a:tailEnd type="none" w="med" len="med"/>
              </a:ln>
            </p:spPr>
          </p:sp>
          <p:sp>
            <p:nvSpPr>
              <p:cNvPr id="45146" name="直接连接符 45145"/>
              <p:cNvSpPr/>
              <p:nvPr/>
            </p:nvSpPr>
            <p:spPr>
              <a:xfrm>
                <a:off x="0" y="19858"/>
                <a:ext cx="20000" cy="83"/>
              </a:xfrm>
              <a:prstGeom prst="line">
                <a:avLst/>
              </a:prstGeom>
              <a:ln w="28575" cap="flat" cmpd="sng">
                <a:solidFill>
                  <a:srgbClr val="000000"/>
                </a:solidFill>
                <a:prstDash val="solid"/>
                <a:headEnd type="none" w="med" len="med"/>
                <a:tailEnd type="none" w="med" len="med"/>
              </a:ln>
            </p:spPr>
          </p:sp>
        </p:grpSp>
        <p:grpSp>
          <p:nvGrpSpPr>
            <p:cNvPr id="45147" name="组合 45146"/>
            <p:cNvGrpSpPr/>
            <p:nvPr/>
          </p:nvGrpSpPr>
          <p:grpSpPr>
            <a:xfrm>
              <a:off x="4559" y="3197"/>
              <a:ext cx="227" cy="187"/>
              <a:chOff x="0" y="0"/>
              <a:chExt cx="20000" cy="20000"/>
            </a:xfrm>
          </p:grpSpPr>
          <p:sp>
            <p:nvSpPr>
              <p:cNvPr id="45148" name="直接连接符 45147"/>
              <p:cNvSpPr/>
              <p:nvPr/>
            </p:nvSpPr>
            <p:spPr>
              <a:xfrm>
                <a:off x="0" y="0"/>
                <a:ext cx="20000" cy="11273"/>
              </a:xfrm>
              <a:prstGeom prst="line">
                <a:avLst/>
              </a:prstGeom>
              <a:ln w="28575" cap="flat" cmpd="sng">
                <a:solidFill>
                  <a:srgbClr val="000000"/>
                </a:solidFill>
                <a:prstDash val="solid"/>
                <a:headEnd type="none" w="med" len="med"/>
                <a:tailEnd type="none" w="med" len="med"/>
              </a:ln>
            </p:spPr>
          </p:sp>
          <p:sp>
            <p:nvSpPr>
              <p:cNvPr id="45149" name="直接连接符 45148"/>
              <p:cNvSpPr/>
              <p:nvPr/>
            </p:nvSpPr>
            <p:spPr>
              <a:xfrm flipV="1">
                <a:off x="0" y="8707"/>
                <a:ext cx="20000" cy="11293"/>
              </a:xfrm>
              <a:prstGeom prst="line">
                <a:avLst/>
              </a:prstGeom>
              <a:ln w="28575" cap="flat" cmpd="sng">
                <a:solidFill>
                  <a:srgbClr val="000000"/>
                </a:solidFill>
                <a:prstDash val="solid"/>
                <a:headEnd type="none" w="med" len="med"/>
                <a:tailEnd type="none" w="med" len="med"/>
              </a:ln>
            </p:spPr>
          </p:sp>
        </p:grpSp>
        <p:sp>
          <p:nvSpPr>
            <p:cNvPr id="45150" name="直接连接符 45149"/>
            <p:cNvSpPr/>
            <p:nvPr/>
          </p:nvSpPr>
          <p:spPr>
            <a:xfrm flipH="1">
              <a:off x="4753" y="3290"/>
              <a:ext cx="244" cy="1"/>
            </a:xfrm>
            <a:prstGeom prst="line">
              <a:avLst/>
            </a:prstGeom>
            <a:ln w="28575" cap="flat" cmpd="sng">
              <a:solidFill>
                <a:srgbClr val="000000"/>
              </a:solidFill>
              <a:prstDash val="solid"/>
              <a:headEnd type="none" w="med" len="med"/>
              <a:tailEnd type="none" w="med" len="med"/>
            </a:ln>
          </p:spPr>
        </p:sp>
        <p:sp>
          <p:nvSpPr>
            <p:cNvPr id="45151" name="直接连接符 45150"/>
            <p:cNvSpPr/>
            <p:nvPr/>
          </p:nvSpPr>
          <p:spPr>
            <a:xfrm flipH="1">
              <a:off x="3892" y="2958"/>
              <a:ext cx="1219" cy="0"/>
            </a:xfrm>
            <a:prstGeom prst="line">
              <a:avLst/>
            </a:prstGeom>
            <a:ln w="28575" cap="flat" cmpd="sng">
              <a:solidFill>
                <a:srgbClr val="000000"/>
              </a:solidFill>
              <a:prstDash val="solid"/>
              <a:headEnd type="none" w="med" len="med"/>
              <a:tailEnd type="none" w="med" len="med"/>
            </a:ln>
          </p:spPr>
        </p:sp>
        <p:sp>
          <p:nvSpPr>
            <p:cNvPr id="45152" name="直接连接符 45151"/>
            <p:cNvSpPr/>
            <p:nvPr/>
          </p:nvSpPr>
          <p:spPr>
            <a:xfrm flipH="1">
              <a:off x="1017" y="2958"/>
              <a:ext cx="764" cy="0"/>
            </a:xfrm>
            <a:prstGeom prst="line">
              <a:avLst/>
            </a:prstGeom>
            <a:ln w="28575" cap="flat" cmpd="sng">
              <a:solidFill>
                <a:srgbClr val="000000"/>
              </a:solidFill>
              <a:prstDash val="solid"/>
              <a:headEnd type="none" w="med" len="med"/>
              <a:tailEnd type="none" w="med" len="med"/>
            </a:ln>
          </p:spPr>
        </p:sp>
        <p:sp>
          <p:nvSpPr>
            <p:cNvPr id="45153" name="直接连接符 45152"/>
            <p:cNvSpPr/>
            <p:nvPr/>
          </p:nvSpPr>
          <p:spPr>
            <a:xfrm>
              <a:off x="2219" y="1850"/>
              <a:ext cx="1" cy="1005"/>
            </a:xfrm>
            <a:prstGeom prst="line">
              <a:avLst/>
            </a:prstGeom>
            <a:ln w="28575" cap="flat" cmpd="sng">
              <a:solidFill>
                <a:schemeClr val="folHlink"/>
              </a:solidFill>
              <a:prstDash val="solid"/>
              <a:headEnd type="none" w="med" len="med"/>
              <a:tailEnd type="arrow" w="sm" len="sm"/>
            </a:ln>
          </p:spPr>
        </p:sp>
        <p:sp>
          <p:nvSpPr>
            <p:cNvPr id="45154" name="直接连接符 45153"/>
            <p:cNvSpPr/>
            <p:nvPr/>
          </p:nvSpPr>
          <p:spPr>
            <a:xfrm>
              <a:off x="3323" y="1401"/>
              <a:ext cx="1" cy="1454"/>
            </a:xfrm>
            <a:prstGeom prst="line">
              <a:avLst/>
            </a:prstGeom>
            <a:ln w="28575" cap="flat" cmpd="sng">
              <a:solidFill>
                <a:srgbClr val="A50021"/>
              </a:solidFill>
              <a:prstDash val="solid"/>
              <a:headEnd type="none" w="med" len="med"/>
              <a:tailEnd type="arrow" w="sm" len="sm"/>
            </a:ln>
          </p:spPr>
        </p:sp>
        <p:sp>
          <p:nvSpPr>
            <p:cNvPr id="45155" name="直接连接符 45154"/>
            <p:cNvSpPr/>
            <p:nvPr/>
          </p:nvSpPr>
          <p:spPr>
            <a:xfrm>
              <a:off x="4165" y="2601"/>
              <a:ext cx="308" cy="1"/>
            </a:xfrm>
            <a:prstGeom prst="line">
              <a:avLst/>
            </a:prstGeom>
            <a:ln w="28575" cap="flat" cmpd="sng">
              <a:solidFill>
                <a:srgbClr val="000000"/>
              </a:solidFill>
              <a:prstDash val="solid"/>
              <a:headEnd type="none" w="med" len="med"/>
              <a:tailEnd type="none" w="med" len="med"/>
            </a:ln>
          </p:spPr>
        </p:sp>
        <p:sp>
          <p:nvSpPr>
            <p:cNvPr id="45156" name="直接连接符 45155"/>
            <p:cNvSpPr/>
            <p:nvPr/>
          </p:nvSpPr>
          <p:spPr>
            <a:xfrm flipH="1">
              <a:off x="3481" y="1208"/>
              <a:ext cx="1562" cy="1"/>
            </a:xfrm>
            <a:prstGeom prst="line">
              <a:avLst/>
            </a:prstGeom>
            <a:ln w="28575" cap="flat" cmpd="sng">
              <a:solidFill>
                <a:srgbClr val="000000"/>
              </a:solidFill>
              <a:prstDash val="solid"/>
              <a:headEnd type="none" w="med" len="med"/>
              <a:tailEnd type="none" w="med" len="med"/>
            </a:ln>
          </p:spPr>
        </p:sp>
        <p:sp>
          <p:nvSpPr>
            <p:cNvPr id="45157" name="直接连接符 45156"/>
            <p:cNvSpPr/>
            <p:nvPr/>
          </p:nvSpPr>
          <p:spPr>
            <a:xfrm flipH="1">
              <a:off x="1176" y="1208"/>
              <a:ext cx="1999" cy="1"/>
            </a:xfrm>
            <a:prstGeom prst="line">
              <a:avLst/>
            </a:prstGeom>
            <a:ln w="28575" cap="flat" cmpd="sng">
              <a:solidFill>
                <a:srgbClr val="000000"/>
              </a:solidFill>
              <a:prstDash val="solid"/>
              <a:headEnd type="none" w="med" len="med"/>
              <a:tailEnd type="none" w="med" len="med"/>
            </a:ln>
          </p:spPr>
        </p:sp>
        <p:grpSp>
          <p:nvGrpSpPr>
            <p:cNvPr id="45158" name="组合 45157"/>
            <p:cNvGrpSpPr/>
            <p:nvPr/>
          </p:nvGrpSpPr>
          <p:grpSpPr>
            <a:xfrm>
              <a:off x="246" y="39"/>
              <a:ext cx="753" cy="366"/>
              <a:chOff x="0" y="0"/>
              <a:chExt cx="753" cy="366"/>
            </a:xfrm>
          </p:grpSpPr>
          <p:sp>
            <p:nvSpPr>
              <p:cNvPr id="45159" name="矩形 45158"/>
              <p:cNvSpPr/>
              <p:nvPr/>
            </p:nvSpPr>
            <p:spPr>
              <a:xfrm>
                <a:off x="0" y="0"/>
                <a:ext cx="753" cy="366"/>
              </a:xfrm>
              <a:prstGeom prst="rect">
                <a:avLst/>
              </a:prstGeom>
              <a:noFill/>
              <a:ln w="9525">
                <a:noFill/>
              </a:ln>
            </p:spPr>
            <p:txBody>
              <a:bodyPr lIns="12700" tIns="12700" rIns="12700" bIns="12700"/>
              <a:lstStyle/>
              <a:p>
                <a:pPr algn="r" eaLnBrk="0" hangingPunct="0"/>
                <a:r>
                  <a:rPr lang="en-US" altLang="zh-CN" sz="2400" b="1">
                    <a:latin typeface="Times New Roman" panose="02020603050405020304" pitchFamily="18" charset="0"/>
                  </a:rPr>
                  <a:t>WR</a:t>
                </a:r>
              </a:p>
            </p:txBody>
          </p:sp>
          <p:sp>
            <p:nvSpPr>
              <p:cNvPr id="45160" name="直接连接符 45159"/>
              <p:cNvSpPr/>
              <p:nvPr/>
            </p:nvSpPr>
            <p:spPr>
              <a:xfrm>
                <a:off x="435" y="17"/>
                <a:ext cx="292" cy="1"/>
              </a:xfrm>
              <a:prstGeom prst="line">
                <a:avLst/>
              </a:prstGeom>
              <a:ln w="28575" cap="flat" cmpd="sng">
                <a:solidFill>
                  <a:srgbClr val="000000"/>
                </a:solidFill>
                <a:prstDash val="solid"/>
                <a:headEnd type="none" w="med" len="med"/>
                <a:tailEnd type="none" w="med" len="med"/>
              </a:ln>
            </p:spPr>
          </p:sp>
        </p:grpSp>
        <p:grpSp>
          <p:nvGrpSpPr>
            <p:cNvPr id="45161" name="组合 45160"/>
            <p:cNvGrpSpPr/>
            <p:nvPr/>
          </p:nvGrpSpPr>
          <p:grpSpPr>
            <a:xfrm>
              <a:off x="218" y="383"/>
              <a:ext cx="753" cy="366"/>
              <a:chOff x="0" y="0"/>
              <a:chExt cx="753" cy="366"/>
            </a:xfrm>
          </p:grpSpPr>
          <p:sp>
            <p:nvSpPr>
              <p:cNvPr id="45162" name="矩形 45161"/>
              <p:cNvSpPr/>
              <p:nvPr/>
            </p:nvSpPr>
            <p:spPr>
              <a:xfrm>
                <a:off x="0" y="0"/>
                <a:ext cx="753" cy="366"/>
              </a:xfrm>
              <a:prstGeom prst="rect">
                <a:avLst/>
              </a:prstGeom>
              <a:noFill/>
              <a:ln w="9525">
                <a:noFill/>
              </a:ln>
            </p:spPr>
            <p:txBody>
              <a:bodyPr lIns="12700" tIns="12700" rIns="12700" bIns="12700"/>
              <a:lstStyle/>
              <a:p>
                <a:pPr algn="r" eaLnBrk="0" hangingPunct="0"/>
                <a:r>
                  <a:rPr lang="en-US" altLang="zh-CN" sz="2400" b="1">
                    <a:latin typeface="Times New Roman" panose="02020603050405020304" pitchFamily="18" charset="0"/>
                  </a:rPr>
                  <a:t>OBF</a:t>
                </a:r>
              </a:p>
            </p:txBody>
          </p:sp>
          <p:sp>
            <p:nvSpPr>
              <p:cNvPr id="45163" name="直接连接符 45162"/>
              <p:cNvSpPr/>
              <p:nvPr/>
            </p:nvSpPr>
            <p:spPr>
              <a:xfrm>
                <a:off x="366" y="17"/>
                <a:ext cx="361" cy="1"/>
              </a:xfrm>
              <a:prstGeom prst="line">
                <a:avLst/>
              </a:prstGeom>
              <a:ln w="28575" cap="flat" cmpd="sng">
                <a:solidFill>
                  <a:srgbClr val="000000"/>
                </a:solidFill>
                <a:prstDash val="solid"/>
                <a:headEnd type="none" w="med" len="med"/>
                <a:tailEnd type="none" w="med" len="med"/>
              </a:ln>
            </p:spPr>
          </p:sp>
        </p:grpSp>
        <p:sp>
          <p:nvSpPr>
            <p:cNvPr id="45164" name="矩形 45163"/>
            <p:cNvSpPr/>
            <p:nvPr/>
          </p:nvSpPr>
          <p:spPr>
            <a:xfrm>
              <a:off x="257" y="1081"/>
              <a:ext cx="753" cy="366"/>
            </a:xfrm>
            <a:prstGeom prst="rect">
              <a:avLst/>
            </a:prstGeom>
            <a:noFill/>
            <a:ln w="9525">
              <a:noFill/>
            </a:ln>
          </p:spPr>
          <p:txBody>
            <a:bodyPr lIns="12700" tIns="12700" rIns="12700" bIns="12700"/>
            <a:lstStyle/>
            <a:p>
              <a:pPr algn="r" eaLnBrk="0" hangingPunct="0"/>
              <a:r>
                <a:rPr lang="en-US" altLang="zh-CN" sz="2400" b="1">
                  <a:latin typeface="Times New Roman" panose="02020603050405020304" pitchFamily="18" charset="0"/>
                </a:rPr>
                <a:t>ACK</a:t>
              </a:r>
            </a:p>
          </p:txBody>
        </p:sp>
        <p:grpSp>
          <p:nvGrpSpPr>
            <p:cNvPr id="45165" name="组合 45164"/>
            <p:cNvGrpSpPr/>
            <p:nvPr/>
          </p:nvGrpSpPr>
          <p:grpSpPr>
            <a:xfrm>
              <a:off x="186" y="1603"/>
              <a:ext cx="753" cy="366"/>
              <a:chOff x="0" y="0"/>
              <a:chExt cx="753" cy="366"/>
            </a:xfrm>
          </p:grpSpPr>
          <p:sp>
            <p:nvSpPr>
              <p:cNvPr id="45166" name="矩形 45165"/>
              <p:cNvSpPr/>
              <p:nvPr/>
            </p:nvSpPr>
            <p:spPr>
              <a:xfrm>
                <a:off x="0" y="0"/>
                <a:ext cx="753" cy="366"/>
              </a:xfrm>
              <a:prstGeom prst="rect">
                <a:avLst/>
              </a:prstGeom>
              <a:noFill/>
              <a:ln w="9525">
                <a:noFill/>
              </a:ln>
            </p:spPr>
            <p:txBody>
              <a:bodyPr lIns="12700" tIns="12700" rIns="12700" bIns="12700"/>
              <a:lstStyle/>
              <a:p>
                <a:pPr algn="r" eaLnBrk="0" hangingPunct="0"/>
                <a:r>
                  <a:rPr lang="en-US" altLang="zh-CN" sz="2400" b="1">
                    <a:latin typeface="Times New Roman" panose="02020603050405020304" pitchFamily="18" charset="0"/>
                  </a:rPr>
                  <a:t>STB</a:t>
                </a:r>
              </a:p>
            </p:txBody>
          </p:sp>
          <p:sp>
            <p:nvSpPr>
              <p:cNvPr id="45167" name="直接连接符 45166"/>
              <p:cNvSpPr/>
              <p:nvPr/>
            </p:nvSpPr>
            <p:spPr>
              <a:xfrm>
                <a:off x="476" y="17"/>
                <a:ext cx="251" cy="1"/>
              </a:xfrm>
              <a:prstGeom prst="line">
                <a:avLst/>
              </a:prstGeom>
              <a:ln w="28575" cap="flat" cmpd="sng">
                <a:solidFill>
                  <a:srgbClr val="000000"/>
                </a:solidFill>
                <a:prstDash val="solid"/>
                <a:headEnd type="none" w="med" len="med"/>
                <a:tailEnd type="none" w="med" len="med"/>
              </a:ln>
            </p:spPr>
          </p:sp>
        </p:grpSp>
        <p:grpSp>
          <p:nvGrpSpPr>
            <p:cNvPr id="45168" name="组合 45167"/>
            <p:cNvGrpSpPr/>
            <p:nvPr/>
          </p:nvGrpSpPr>
          <p:grpSpPr>
            <a:xfrm>
              <a:off x="103" y="2427"/>
              <a:ext cx="753" cy="366"/>
              <a:chOff x="0" y="0"/>
              <a:chExt cx="753" cy="366"/>
            </a:xfrm>
          </p:grpSpPr>
          <p:sp>
            <p:nvSpPr>
              <p:cNvPr id="45169" name="矩形 45168"/>
              <p:cNvSpPr/>
              <p:nvPr/>
            </p:nvSpPr>
            <p:spPr>
              <a:xfrm>
                <a:off x="0" y="0"/>
                <a:ext cx="753" cy="366"/>
              </a:xfrm>
              <a:prstGeom prst="rect">
                <a:avLst/>
              </a:prstGeom>
              <a:noFill/>
              <a:ln w="9525">
                <a:noFill/>
              </a:ln>
            </p:spPr>
            <p:txBody>
              <a:bodyPr lIns="12700" tIns="12700" rIns="12700" bIns="12700"/>
              <a:lstStyle/>
              <a:p>
                <a:pPr algn="r" eaLnBrk="0" hangingPunct="0"/>
                <a:r>
                  <a:rPr lang="en-US" altLang="zh-CN" sz="2400" b="1">
                    <a:latin typeface="Times New Roman" panose="02020603050405020304" pitchFamily="18" charset="0"/>
                  </a:rPr>
                  <a:t>RD</a:t>
                </a:r>
              </a:p>
            </p:txBody>
          </p:sp>
          <p:sp>
            <p:nvSpPr>
              <p:cNvPr id="45170" name="直接连接符 45169"/>
              <p:cNvSpPr/>
              <p:nvPr/>
            </p:nvSpPr>
            <p:spPr>
              <a:xfrm>
                <a:off x="476" y="17"/>
                <a:ext cx="251" cy="1"/>
              </a:xfrm>
              <a:prstGeom prst="line">
                <a:avLst/>
              </a:prstGeom>
              <a:ln w="28575" cap="flat" cmpd="sng">
                <a:solidFill>
                  <a:srgbClr val="000000"/>
                </a:solidFill>
                <a:prstDash val="solid"/>
                <a:headEnd type="none" w="med" len="med"/>
                <a:tailEnd type="none" w="med" len="med"/>
              </a:ln>
            </p:spPr>
          </p:sp>
        </p:grpSp>
      </p:gr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4" name="TextBox 6"/>
          <p:cNvSpPr txBox="1"/>
          <p:nvPr/>
        </p:nvSpPr>
        <p:spPr>
          <a:xfrm>
            <a:off x="4225296" y="2291695"/>
            <a:ext cx="3834300" cy="553998"/>
          </a:xfrm>
          <a:prstGeom prst="rect">
            <a:avLst/>
          </a:prstGeom>
          <a:noFill/>
        </p:spPr>
        <p:txBody>
          <a:bodyPr vert="horz" wrap="square" lIns="0" tIns="0" rIns="0" bIns="0" rtlCol="0" anchor="ctr">
            <a:spAutoFit/>
          </a:bodyPr>
          <a:lstStyle/>
          <a:p>
            <a:r>
              <a:rPr lang="en-US" altLang="zh-CN" sz="3600" b="1" dirty="0" smtClean="0">
                <a:solidFill>
                  <a:schemeClr val="bg1"/>
                </a:solidFill>
                <a:latin typeface="Impact" panose="020B0806030902050204" pitchFamily="34" charset="0"/>
                <a:ea typeface="微软雅黑" panose="020B0503020204020204" pitchFamily="34" charset="-122"/>
              </a:rPr>
              <a:t>01    </a:t>
            </a:r>
            <a:r>
              <a:rPr lang="zh-CN" altLang="en-US" sz="3600" b="1" dirty="0" smtClean="0">
                <a:solidFill>
                  <a:schemeClr val="bg1"/>
                </a:solidFill>
                <a:latin typeface="Impact" panose="020B0806030902050204" pitchFamily="34" charset="0"/>
                <a:ea typeface="微软雅黑" panose="020B0503020204020204" pitchFamily="34" charset="-122"/>
              </a:rPr>
              <a:t>基金资助概况</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77" name="TextBox 10"/>
          <p:cNvSpPr txBox="1"/>
          <p:nvPr/>
        </p:nvSpPr>
        <p:spPr>
          <a:xfrm>
            <a:off x="4215130" y="2298065"/>
            <a:ext cx="6415405"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sz="3600" b="1" dirty="0" smtClean="0">
                <a:latin typeface="Impact" panose="020B0806030902050204" pitchFamily="34" charset="0"/>
                <a:ea typeface="微软雅黑" panose="020B0503020204020204" pitchFamily="34" charset="-122"/>
              </a:rPr>
              <a:t>825</a:t>
            </a:r>
            <a:r>
              <a:rPr lang="en-US" sz="3600" b="1" dirty="0" smtClean="0">
                <a:latin typeface="Impact" panose="020B0806030902050204" pitchFamily="34" charset="0"/>
                <a:ea typeface="微软雅黑" panose="020B0503020204020204" pitchFamily="34" charset="-122"/>
              </a:rPr>
              <a:t>5</a:t>
            </a:r>
            <a:r>
              <a:rPr sz="3600" b="1" dirty="0" smtClean="0">
                <a:latin typeface="Impact" panose="020B0806030902050204" pitchFamily="34" charset="0"/>
                <a:ea typeface="微软雅黑" panose="020B0503020204020204" pitchFamily="34" charset="-122"/>
              </a:rPr>
              <a:t>的</a:t>
            </a:r>
            <a:r>
              <a:rPr lang="zh-CN" sz="3600" b="1" dirty="0" smtClean="0">
                <a:latin typeface="Impact" panose="020B0806030902050204" pitchFamily="34" charset="0"/>
                <a:ea typeface="微软雅黑" panose="020B0503020204020204" pitchFamily="34" charset="-122"/>
              </a:rPr>
              <a:t>结构</a:t>
            </a:r>
            <a:r>
              <a:rPr sz="3600" b="1" dirty="0" smtClean="0">
                <a:latin typeface="Impact" panose="020B0806030902050204" pitchFamily="34" charset="0"/>
                <a:ea typeface="微软雅黑" panose="020B0503020204020204" pitchFamily="34" charset="-122"/>
              </a:rPr>
              <a:t>和工作方式</a:t>
            </a: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4225296" y="3500577"/>
            <a:ext cx="6728488"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二、825</a:t>
            </a:r>
            <a:r>
              <a:rPr lang="en-US" altLang="zh-CN" sz="3600" b="1" dirty="0" smtClean="0">
                <a:latin typeface="Impact" panose="020B0806030902050204" pitchFamily="34" charset="0"/>
                <a:ea typeface="微软雅黑" panose="020B0503020204020204" pitchFamily="34" charset="-122"/>
              </a:rPr>
              <a:t>5</a:t>
            </a:r>
            <a:r>
              <a:rPr lang="zh-CN" altLang="en-US" sz="3600" b="1" dirty="0" smtClean="0">
                <a:latin typeface="Impact" panose="020B0806030902050204" pitchFamily="34" charset="0"/>
                <a:ea typeface="微软雅黑" panose="020B0503020204020204" pitchFamily="34" charset="-122"/>
              </a:rPr>
              <a:t>的编程</a:t>
            </a:r>
          </a:p>
        </p:txBody>
      </p:sp>
      <p:sp>
        <p:nvSpPr>
          <p:cNvPr id="13" name="TextBox 11"/>
          <p:cNvSpPr txBox="1"/>
          <p:nvPr/>
        </p:nvSpPr>
        <p:spPr>
          <a:xfrm>
            <a:off x="4225296" y="4747349"/>
            <a:ext cx="5399096"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三、825</a:t>
            </a:r>
            <a:r>
              <a:rPr lang="en-US" altLang="zh-CN" sz="3600" b="1" dirty="0" smtClean="0">
                <a:latin typeface="Impact" panose="020B0806030902050204" pitchFamily="34" charset="0"/>
                <a:ea typeface="微软雅黑" panose="020B0503020204020204" pitchFamily="34" charset="-122"/>
              </a:rPr>
              <a:t>5</a:t>
            </a:r>
            <a:r>
              <a:rPr lang="zh-CN" altLang="en-US" sz="3600" b="1" dirty="0" smtClean="0">
                <a:latin typeface="Impact" panose="020B0806030902050204" pitchFamily="34" charset="0"/>
                <a:ea typeface="微软雅黑" panose="020B0503020204020204" pitchFamily="34" charset="-122"/>
              </a:rPr>
              <a:t>的应用</a:t>
            </a:r>
          </a:p>
        </p:txBody>
      </p:sp>
      <p:pic>
        <p:nvPicPr>
          <p:cNvPr id="5122" name="Picture 2"/>
          <p:cNvPicPr>
            <a:picLocks noChangeAspect="1" noChangeArrowheads="1"/>
          </p:cNvPicPr>
          <p:nvPr/>
        </p:nvPicPr>
        <p:blipFill>
          <a:blip r:embed="rId3" cstate="print"/>
          <a:srcRect/>
          <a:stretch>
            <a:fillRect/>
          </a:stretch>
        </p:blipFill>
        <p:spPr bwMode="auto">
          <a:xfrm>
            <a:off x="309522" y="1500174"/>
            <a:ext cx="2757488" cy="18669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cstate="print"/>
          <a:srcRect/>
          <a:stretch>
            <a:fillRect/>
          </a:stretch>
        </p:blipFill>
        <p:spPr bwMode="auto">
          <a:xfrm>
            <a:off x="309522" y="3786189"/>
            <a:ext cx="2725574" cy="1736761"/>
          </a:xfrm>
          <a:prstGeom prst="rect">
            <a:avLst/>
          </a:prstGeom>
          <a:noFill/>
          <a:ln w="9525">
            <a:noFill/>
            <a:miter lim="800000"/>
            <a:headEnd/>
            <a:tailEnd/>
          </a:ln>
          <a:effectLst/>
        </p:spPr>
      </p:pic>
    </p:spTree>
    <p:custDataLst>
      <p:tags r:id="rId1"/>
    </p:custDataLst>
  </p:cSld>
  <p:clrMapOvr>
    <a:masterClrMapping/>
  </p:clrMapOvr>
  <p:transition spd="med" advClick="0" advTm="0">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3362951"/>
            <a:ext cx="6533348"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3" cstate="print"/>
          <a:srcRect/>
          <a:stretch>
            <a:fillRect/>
          </a:stretch>
        </p:blipFill>
        <p:spPr bwMode="auto">
          <a:xfrm>
            <a:off x="309522" y="1500174"/>
            <a:ext cx="2757488" cy="1866900"/>
          </a:xfrm>
          <a:prstGeom prst="rect">
            <a:avLst/>
          </a:prstGeom>
          <a:noFill/>
          <a:ln w="9525">
            <a:noFill/>
            <a:miter lim="800000"/>
            <a:headEnd/>
            <a:tailEnd/>
          </a:ln>
          <a:effectLst/>
        </p:spPr>
      </p:pic>
      <p:pic>
        <p:nvPicPr>
          <p:cNvPr id="17" name="Picture 3"/>
          <p:cNvPicPr>
            <a:picLocks noChangeAspect="1" noChangeArrowheads="1"/>
          </p:cNvPicPr>
          <p:nvPr/>
        </p:nvPicPr>
        <p:blipFill>
          <a:blip r:embed="rId4" cstate="print"/>
          <a:srcRect/>
          <a:stretch>
            <a:fillRect/>
          </a:stretch>
        </p:blipFill>
        <p:spPr bwMode="auto">
          <a:xfrm>
            <a:off x="309522" y="3786189"/>
            <a:ext cx="2725574" cy="1736761"/>
          </a:xfrm>
          <a:prstGeom prst="rect">
            <a:avLst/>
          </a:prstGeom>
          <a:noFill/>
          <a:ln w="9525">
            <a:noFill/>
            <a:miter lim="800000"/>
            <a:headEnd/>
            <a:tailEnd/>
          </a:ln>
          <a:effectLst/>
        </p:spPr>
      </p:pic>
      <p:sp>
        <p:nvSpPr>
          <p:cNvPr id="77" name="TextBox 10"/>
          <p:cNvSpPr txBox="1"/>
          <p:nvPr/>
        </p:nvSpPr>
        <p:spPr>
          <a:xfrm>
            <a:off x="4215130" y="2298065"/>
            <a:ext cx="6415405" cy="553720"/>
          </a:xfrm>
          <a:prstGeom prst="rect">
            <a:avLst/>
          </a:prstGeom>
          <a:noFill/>
        </p:spPr>
        <p:txBody>
          <a:bodyPr vert="horz" wrap="square" lIns="0" tIns="0" rIns="0" bIns="0" rtlCol="0" anchor="ctr">
            <a:spAutoFit/>
          </a:bodyPr>
          <a:lstStyle/>
          <a:p>
            <a:r>
              <a:rPr lang="zh-CN" altLang="en-US" sz="3600" b="1" dirty="0" smtClean="0">
                <a:solidFill>
                  <a:schemeClr val="tx1"/>
                </a:solidFill>
                <a:latin typeface="Impact" panose="020B0806030902050204" pitchFamily="34" charset="0"/>
                <a:ea typeface="微软雅黑" panose="020B0503020204020204" pitchFamily="34" charset="-122"/>
              </a:rPr>
              <a:t>一、</a:t>
            </a:r>
            <a:r>
              <a:rPr sz="3600" b="1" dirty="0" smtClean="0">
                <a:solidFill>
                  <a:schemeClr val="tx1"/>
                </a:solidFill>
                <a:latin typeface="Impact" panose="020B0806030902050204" pitchFamily="34" charset="0"/>
                <a:ea typeface="微软雅黑" panose="020B0503020204020204" pitchFamily="34" charset="-122"/>
              </a:rPr>
              <a:t>825</a:t>
            </a:r>
            <a:r>
              <a:rPr lang="en-US" sz="3600" b="1" dirty="0" smtClean="0">
                <a:solidFill>
                  <a:schemeClr val="tx1"/>
                </a:solidFill>
                <a:latin typeface="Impact" panose="020B0806030902050204" pitchFamily="34" charset="0"/>
                <a:ea typeface="微软雅黑" panose="020B0503020204020204" pitchFamily="34" charset="-122"/>
              </a:rPr>
              <a:t>5</a:t>
            </a:r>
            <a:r>
              <a:rPr sz="3600" b="1" dirty="0" smtClean="0">
                <a:solidFill>
                  <a:schemeClr val="tx1"/>
                </a:solidFill>
                <a:latin typeface="Impact" panose="020B0806030902050204" pitchFamily="34" charset="0"/>
                <a:ea typeface="微软雅黑" panose="020B0503020204020204" pitchFamily="34" charset="-122"/>
              </a:rPr>
              <a:t>的</a:t>
            </a:r>
            <a:r>
              <a:rPr lang="zh-CN" sz="3600" b="1" dirty="0" smtClean="0">
                <a:solidFill>
                  <a:schemeClr val="tx1"/>
                </a:solidFill>
                <a:latin typeface="Impact" panose="020B0806030902050204" pitchFamily="34" charset="0"/>
                <a:ea typeface="微软雅黑" panose="020B0503020204020204" pitchFamily="34" charset="-122"/>
              </a:rPr>
              <a:t>结构</a:t>
            </a:r>
            <a:r>
              <a:rPr sz="3600" b="1" dirty="0" smtClean="0">
                <a:solidFill>
                  <a:schemeClr val="tx1"/>
                </a:solidFill>
                <a:latin typeface="Impact" panose="020B0806030902050204" pitchFamily="34" charset="0"/>
                <a:ea typeface="微软雅黑" panose="020B0503020204020204" pitchFamily="34" charset="-122"/>
              </a:rPr>
              <a:t>和工作方式</a:t>
            </a:r>
          </a:p>
        </p:txBody>
      </p:sp>
      <p:sp>
        <p:nvSpPr>
          <p:cNvPr id="2" name="TextBox 10"/>
          <p:cNvSpPr txBox="1"/>
          <p:nvPr/>
        </p:nvSpPr>
        <p:spPr>
          <a:xfrm>
            <a:off x="4225296" y="3500577"/>
            <a:ext cx="6728488" cy="553720"/>
          </a:xfrm>
          <a:prstGeom prst="rect">
            <a:avLst/>
          </a:prstGeom>
          <a:noFill/>
        </p:spPr>
        <p:txBody>
          <a:bodyPr vert="horz" wrap="square" lIns="0" tIns="0" rIns="0" bIns="0" rtlCol="0" anchor="ctr">
            <a:spAutoFit/>
          </a:bodyPr>
          <a:lstStyle/>
          <a:p>
            <a:r>
              <a:rPr lang="zh-CN" altLang="en-US" sz="3600" b="1" dirty="0" smtClean="0">
                <a:solidFill>
                  <a:schemeClr val="bg1"/>
                </a:solidFill>
                <a:latin typeface="Impact" panose="020B0806030902050204" pitchFamily="34" charset="0"/>
                <a:ea typeface="微软雅黑" panose="020B0503020204020204" pitchFamily="34" charset="-122"/>
              </a:rPr>
              <a:t>二、825</a:t>
            </a:r>
            <a:r>
              <a:rPr lang="en-US" altLang="zh-CN" sz="3600" b="1" dirty="0" smtClean="0">
                <a:solidFill>
                  <a:schemeClr val="bg1"/>
                </a:solidFill>
                <a:latin typeface="Impact" panose="020B0806030902050204" pitchFamily="34" charset="0"/>
                <a:ea typeface="微软雅黑" panose="020B0503020204020204" pitchFamily="34" charset="-122"/>
              </a:rPr>
              <a:t>5</a:t>
            </a:r>
            <a:r>
              <a:rPr lang="zh-CN" altLang="en-US" sz="3600" b="1" dirty="0" smtClean="0">
                <a:solidFill>
                  <a:schemeClr val="bg1"/>
                </a:solidFill>
                <a:latin typeface="Impact" panose="020B0806030902050204" pitchFamily="34" charset="0"/>
                <a:ea typeface="微软雅黑" panose="020B0503020204020204" pitchFamily="34" charset="-122"/>
              </a:rPr>
              <a:t>的编程</a:t>
            </a:r>
          </a:p>
        </p:txBody>
      </p:sp>
      <p:sp>
        <p:nvSpPr>
          <p:cNvPr id="13" name="TextBox 11"/>
          <p:cNvSpPr txBox="1"/>
          <p:nvPr/>
        </p:nvSpPr>
        <p:spPr>
          <a:xfrm>
            <a:off x="4225296" y="4747349"/>
            <a:ext cx="5399096"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三、825</a:t>
            </a:r>
            <a:r>
              <a:rPr lang="en-US" altLang="zh-CN" sz="3600" b="1" dirty="0" smtClean="0">
                <a:latin typeface="Impact" panose="020B0806030902050204" pitchFamily="34" charset="0"/>
                <a:ea typeface="微软雅黑" panose="020B0503020204020204" pitchFamily="34" charset="-122"/>
              </a:rPr>
              <a:t>5</a:t>
            </a:r>
            <a:r>
              <a:rPr lang="zh-CN" altLang="en-US" sz="3600" b="1" dirty="0" smtClean="0">
                <a:latin typeface="Impact" panose="020B0806030902050204" pitchFamily="34" charset="0"/>
                <a:ea typeface="微软雅黑" panose="020B0503020204020204" pitchFamily="34" charset="-122"/>
              </a:rPr>
              <a:t>的应用</a:t>
            </a:r>
          </a:p>
        </p:txBody>
      </p:sp>
    </p:spTree>
    <p:custDataLst>
      <p:tags r:id="rId1"/>
    </p:custDataLst>
  </p:cSld>
  <p:clrMapOvr>
    <a:masterClrMapping/>
  </p:clrMapOvr>
  <p:transition spd="slow">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2289"/>
          <p:cNvSpPr>
            <a:spLocks noGrp="1"/>
          </p:cNvSpPr>
          <p:nvPr>
            <p:ph type="title"/>
          </p:nvPr>
        </p:nvSpPr>
        <p:spPr/>
        <p:txBody>
          <a:bodyPr anchor="ctr"/>
          <a:lstStyle/>
          <a:p>
            <a:r>
              <a:rPr lang="en-US" altLang="zh-CN">
                <a:solidFill>
                  <a:schemeClr val="bg1"/>
                </a:solidFill>
              </a:rPr>
              <a:t>8255A</a:t>
            </a:r>
            <a:r>
              <a:rPr lang="zh-CN" altLang="en-US">
                <a:solidFill>
                  <a:schemeClr val="bg1"/>
                </a:solidFill>
              </a:rPr>
              <a:t>的编程</a:t>
            </a:r>
          </a:p>
        </p:txBody>
      </p:sp>
      <p:sp>
        <p:nvSpPr>
          <p:cNvPr id="12291" name="内容占位符 12290"/>
          <p:cNvSpPr>
            <a:spLocks noGrp="1"/>
          </p:cNvSpPr>
          <p:nvPr>
            <p:ph idx="1"/>
          </p:nvPr>
        </p:nvSpPr>
        <p:spPr>
          <a:xfrm>
            <a:off x="914400" y="927734"/>
            <a:ext cx="11014248" cy="5021545"/>
          </a:xfrm>
        </p:spPr>
        <p:txBody>
          <a:bodyPr/>
          <a:lstStyle/>
          <a:p>
            <a:pPr algn="just">
              <a:lnSpc>
                <a:spcPct val="130000"/>
              </a:lnSpc>
              <a:buNone/>
            </a:pPr>
            <a:r>
              <a:rPr lang="zh-CN" altLang="en-US" dirty="0">
                <a:latin typeface="Times New Roman" panose="02020603050405020304" pitchFamily="18" charset="0"/>
              </a:rPr>
              <a:t>8255在工作前，也必须先对其进行初始化编程，以设定其工作方式之后，才能进行其它的操作。8255只有两条控制命令，其它均为对数据端口的数据传送</a:t>
            </a:r>
          </a:p>
          <a:p>
            <a:pPr algn="just">
              <a:lnSpc>
                <a:spcPct val="130000"/>
              </a:lnSpc>
            </a:pPr>
            <a:r>
              <a:rPr lang="zh-CN" altLang="en-US" b="1" dirty="0">
                <a:solidFill>
                  <a:schemeClr val="hlink"/>
                </a:solidFill>
                <a:latin typeface="Times New Roman" panose="02020603050405020304" pitchFamily="18" charset="0"/>
              </a:rPr>
              <a:t>初始化编程：</a:t>
            </a:r>
            <a:r>
              <a:rPr lang="zh-CN" altLang="en-US" dirty="0">
                <a:latin typeface="Times New Roman" panose="02020603050405020304" pitchFamily="18" charset="0"/>
              </a:rPr>
              <a:t>一个方式控制字</a:t>
            </a:r>
          </a:p>
          <a:p>
            <a:pPr lvl="1" algn="just">
              <a:lnSpc>
                <a:spcPct val="130000"/>
              </a:lnSpc>
            </a:pPr>
            <a:r>
              <a:rPr lang="zh-CN" altLang="en-US" dirty="0">
                <a:latin typeface="Times New Roman" panose="02020603050405020304" pitchFamily="18" charset="0"/>
              </a:rPr>
              <a:t>写入到8255的控制口中（</a:t>
            </a:r>
            <a:r>
              <a:rPr lang="zh-CN" altLang="en-US" dirty="0"/>
              <a:t>A</a:t>
            </a:r>
            <a:r>
              <a:rPr lang="zh-CN" altLang="en-US" sz="2400" dirty="0">
                <a:latin typeface="Times New Roman" panose="02020603050405020304" pitchFamily="18" charset="0"/>
              </a:rPr>
              <a:t>1</a:t>
            </a:r>
            <a:r>
              <a:rPr lang="zh-CN" altLang="en-US" dirty="0"/>
              <a:t>A</a:t>
            </a:r>
            <a:r>
              <a:rPr lang="zh-CN" altLang="en-US" sz="2400" dirty="0">
                <a:latin typeface="Times New Roman" panose="02020603050405020304" pitchFamily="18" charset="0"/>
              </a:rPr>
              <a:t>0</a:t>
            </a:r>
            <a:r>
              <a:rPr lang="zh-CN" altLang="en-US" dirty="0">
                <a:latin typeface="Times New Roman" panose="02020603050405020304" pitchFamily="18" charset="0"/>
              </a:rPr>
              <a:t>＝</a:t>
            </a:r>
            <a:r>
              <a:rPr lang="zh-CN" altLang="en-US" dirty="0" smtClean="0"/>
              <a:t>11，PC中控制</a:t>
            </a:r>
            <a:r>
              <a:rPr lang="zh-CN" altLang="en-US" dirty="0"/>
              <a:t>口的地址为63</a:t>
            </a:r>
            <a:r>
              <a:rPr lang="zh-CN" altLang="en-US" dirty="0" smtClean="0"/>
              <a:t>H）</a:t>
            </a:r>
            <a:endParaRPr lang="zh-CN" altLang="en-US" dirty="0">
              <a:latin typeface="Times New Roman" panose="02020603050405020304" pitchFamily="18" charset="0"/>
            </a:endParaRPr>
          </a:p>
          <a:p>
            <a:pPr algn="just">
              <a:lnSpc>
                <a:spcPct val="130000"/>
              </a:lnSpc>
            </a:pPr>
            <a:r>
              <a:rPr lang="zh-CN" altLang="en-US" b="1" dirty="0">
                <a:solidFill>
                  <a:schemeClr val="hlink"/>
                </a:solidFill>
                <a:latin typeface="Times New Roman" panose="02020603050405020304" pitchFamily="18" charset="0"/>
              </a:rPr>
              <a:t>C口的位操作命令：</a:t>
            </a:r>
            <a:r>
              <a:rPr lang="zh-CN" altLang="en-US" dirty="0">
                <a:latin typeface="Times New Roman" panose="02020603050405020304" pitchFamily="18" charset="0"/>
              </a:rPr>
              <a:t>也写入控制口</a:t>
            </a:r>
          </a:p>
          <a:p>
            <a:pPr algn="just">
              <a:lnSpc>
                <a:spcPct val="130000"/>
              </a:lnSpc>
            </a:pPr>
            <a:r>
              <a:rPr lang="zh-CN" altLang="en-US" b="1" dirty="0">
                <a:solidFill>
                  <a:schemeClr val="hlink"/>
                </a:solidFill>
                <a:latin typeface="Times New Roman" panose="02020603050405020304" pitchFamily="18" charset="0"/>
              </a:rPr>
              <a:t>工作过程中的数据读写：</a:t>
            </a:r>
            <a:r>
              <a:rPr lang="zh-CN" altLang="en-US" dirty="0">
                <a:latin typeface="Times New Roman" panose="02020603050405020304" pitchFamily="18" charset="0"/>
              </a:rPr>
              <a:t>主要是通过数据端口(PA、PB、PC)对外设数据进行读/写操作</a:t>
            </a:r>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13313"/>
          <p:cNvPicPr>
            <a:picLocks noChangeAspect="1"/>
          </p:cNvPicPr>
          <p:nvPr/>
        </p:nvPicPr>
        <p:blipFill>
          <a:blip r:embed="rId2"/>
          <a:srcRect b="3601"/>
          <a:stretch>
            <a:fillRect/>
          </a:stretch>
        </p:blipFill>
        <p:spPr>
          <a:xfrm>
            <a:off x="2763520" y="1052195"/>
            <a:ext cx="8113395" cy="5377815"/>
          </a:xfrm>
          <a:prstGeom prst="rect">
            <a:avLst/>
          </a:prstGeom>
          <a:noFill/>
          <a:ln w="9525">
            <a:noFill/>
          </a:ln>
        </p:spPr>
      </p:pic>
      <p:sp>
        <p:nvSpPr>
          <p:cNvPr id="13315" name="标题 13314"/>
          <p:cNvSpPr>
            <a:spLocks noGrp="1"/>
          </p:cNvSpPr>
          <p:nvPr>
            <p:ph type="title"/>
          </p:nvPr>
        </p:nvSpPr>
        <p:spPr/>
        <p:txBody>
          <a:bodyPr anchor="ctr"/>
          <a:lstStyle/>
          <a:p>
            <a:r>
              <a:rPr lang="en-US" altLang="zh-CN"/>
              <a:t>① </a:t>
            </a:r>
            <a:r>
              <a:rPr lang="zh-CN" altLang="en-US"/>
              <a:t>方式控制字格式</a:t>
            </a:r>
          </a:p>
        </p:txBody>
      </p:sp>
      <p:sp>
        <p:nvSpPr>
          <p:cNvPr id="13316" name="圆角矩形标注 13315"/>
          <p:cNvSpPr/>
          <p:nvPr/>
        </p:nvSpPr>
        <p:spPr>
          <a:xfrm>
            <a:off x="263352" y="908720"/>
            <a:ext cx="3364230" cy="1456055"/>
          </a:xfrm>
          <a:prstGeom prst="wedgeRoundRectCallout">
            <a:avLst>
              <a:gd name="adj1" fmla="val 76126"/>
              <a:gd name="adj2" fmla="val 21036"/>
              <a:gd name="adj3" fmla="val 16667"/>
            </a:avLst>
          </a:prstGeom>
          <a:gradFill>
            <a:gsLst>
              <a:gs pos="0">
                <a:srgbClr val="012D86"/>
              </a:gs>
              <a:gs pos="100000">
                <a:srgbClr val="0E2557"/>
              </a:gs>
            </a:gsLst>
            <a:lin ang="5400000" scaled="0"/>
          </a:gradFill>
          <a:ln w="9525" cap="flat" cmpd="sng">
            <a:solidFill>
              <a:schemeClr val="tx1"/>
            </a:solidFill>
            <a:prstDash val="solid"/>
            <a:miter/>
            <a:headEnd type="none" w="med" len="med"/>
            <a:tailEnd type="none" w="med" len="med"/>
          </a:ln>
        </p:spPr>
        <p:txBody>
          <a:bodyPr anchor="ctr"/>
          <a:lstStyle/>
          <a:p>
            <a:pPr algn="l">
              <a:buClrTx/>
            </a:pPr>
            <a:r>
              <a:rPr lang="zh-CN" altLang="en-US" sz="2400" b="1">
                <a:solidFill>
                  <a:schemeClr val="bg1"/>
                </a:solidFill>
                <a:latin typeface="Arial" panose="020B0604020202020204" pitchFamily="34" charset="0"/>
              </a:rPr>
              <a:t>最高位为特征位，这里必须为</a:t>
            </a:r>
            <a:r>
              <a:rPr lang="en-US" altLang="zh-CN" sz="2400" b="1">
                <a:solidFill>
                  <a:schemeClr val="bg1"/>
                </a:solidFill>
                <a:latin typeface="Arial" panose="020B0604020202020204" pitchFamily="34" charset="0"/>
              </a:rPr>
              <a:t>1</a:t>
            </a:r>
            <a:r>
              <a:rPr lang="zh-CN" altLang="en-US" sz="2400" b="1">
                <a:solidFill>
                  <a:schemeClr val="bg1"/>
                </a:solidFill>
                <a:latin typeface="Arial" panose="020B0604020202020204" pitchFamily="34" charset="0"/>
              </a:rPr>
              <a:t>，以区别后面的</a:t>
            </a:r>
            <a:r>
              <a:rPr lang="en-US" altLang="zh-CN" sz="2400" b="1">
                <a:solidFill>
                  <a:schemeClr val="bg1"/>
                </a:solidFill>
                <a:latin typeface="Arial" panose="020B0604020202020204" pitchFamily="34" charset="0"/>
              </a:rPr>
              <a:t>C</a:t>
            </a:r>
            <a:r>
              <a:rPr lang="zh-CN" altLang="en-US" sz="2400" b="1">
                <a:solidFill>
                  <a:schemeClr val="bg1"/>
                </a:solidFill>
                <a:latin typeface="Arial" panose="020B0604020202020204" pitchFamily="34" charset="0"/>
              </a:rPr>
              <a:t>口的位操作命令</a:t>
            </a:r>
          </a:p>
        </p:txBody>
      </p:sp>
    </p:spTree>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4337"/>
          <p:cNvSpPr>
            <a:spLocks noGrp="1"/>
          </p:cNvSpPr>
          <p:nvPr>
            <p:ph type="title"/>
          </p:nvPr>
        </p:nvSpPr>
        <p:spPr/>
        <p:txBody>
          <a:bodyPr anchor="ctr"/>
          <a:lstStyle/>
          <a:p>
            <a:r>
              <a:rPr lang="zh-CN" altLang="en-US"/>
              <a:t>示例</a:t>
            </a:r>
          </a:p>
        </p:txBody>
      </p:sp>
      <p:sp>
        <p:nvSpPr>
          <p:cNvPr id="14339" name="内容占位符 14338"/>
          <p:cNvSpPr>
            <a:spLocks noGrp="1"/>
          </p:cNvSpPr>
          <p:nvPr>
            <p:ph idx="1"/>
          </p:nvPr>
        </p:nvSpPr>
        <p:spPr/>
        <p:txBody>
          <a:bodyPr/>
          <a:lstStyle/>
          <a:p>
            <a:pPr defTabSz="0">
              <a:lnSpc>
                <a:spcPct val="110000"/>
              </a:lnSpc>
              <a:tabLst>
                <a:tab pos="3714750" algn="l"/>
              </a:tabLst>
            </a:pPr>
            <a:r>
              <a:rPr lang="zh-CN" altLang="en-US" sz="2800" dirty="0"/>
              <a:t>要求：</a:t>
            </a:r>
          </a:p>
          <a:p>
            <a:pPr lvl="1" defTabSz="0">
              <a:lnSpc>
                <a:spcPct val="110000"/>
              </a:lnSpc>
              <a:tabLst>
                <a:tab pos="3714750" algn="l"/>
              </a:tabLst>
            </a:pPr>
            <a:r>
              <a:rPr lang="en-US" altLang="zh-CN" sz="2400" b="1" dirty="0"/>
              <a:t>A</a:t>
            </a:r>
            <a:r>
              <a:rPr lang="zh-CN" altLang="en-US" sz="2400" b="1" dirty="0"/>
              <a:t>端口：方式</a:t>
            </a:r>
            <a:r>
              <a:rPr lang="en-US" altLang="zh-CN" sz="2400" b="1" dirty="0"/>
              <a:t>1</a:t>
            </a:r>
            <a:r>
              <a:rPr lang="zh-CN" altLang="en-US" sz="2400" b="1" dirty="0"/>
              <a:t>输入</a:t>
            </a:r>
          </a:p>
          <a:p>
            <a:pPr lvl="1" defTabSz="0">
              <a:lnSpc>
                <a:spcPct val="110000"/>
              </a:lnSpc>
              <a:tabLst>
                <a:tab pos="3714750" algn="l"/>
              </a:tabLst>
            </a:pPr>
            <a:r>
              <a:rPr lang="en-US" altLang="zh-CN" sz="2400" b="1" dirty="0"/>
              <a:t>C</a:t>
            </a:r>
            <a:r>
              <a:rPr lang="zh-CN" altLang="en-US" sz="2400" b="1" dirty="0"/>
              <a:t>端口上半部：输出，</a:t>
            </a:r>
            <a:r>
              <a:rPr lang="en-US" altLang="zh-CN" sz="2400" b="1" dirty="0"/>
              <a:t>C</a:t>
            </a:r>
            <a:r>
              <a:rPr lang="zh-CN" altLang="en-US" sz="2400" b="1" dirty="0"/>
              <a:t>口下半部：输入</a:t>
            </a:r>
          </a:p>
          <a:p>
            <a:pPr lvl="1" defTabSz="0">
              <a:lnSpc>
                <a:spcPct val="110000"/>
              </a:lnSpc>
              <a:tabLst>
                <a:tab pos="3714750" algn="l"/>
              </a:tabLst>
            </a:pPr>
            <a:r>
              <a:rPr lang="en-US" altLang="zh-CN" sz="2400" b="1" dirty="0"/>
              <a:t>B</a:t>
            </a:r>
            <a:r>
              <a:rPr lang="zh-CN" altLang="en-US" sz="2400" b="1" dirty="0"/>
              <a:t>端口：方式</a:t>
            </a:r>
            <a:r>
              <a:rPr lang="en-US" altLang="zh-CN" sz="2400" b="1" dirty="0"/>
              <a:t>0</a:t>
            </a:r>
            <a:r>
              <a:rPr lang="zh-CN" altLang="en-US" sz="2400" b="1" dirty="0"/>
              <a:t>输出</a:t>
            </a:r>
          </a:p>
          <a:p>
            <a:pPr defTabSz="0">
              <a:lnSpc>
                <a:spcPct val="110000"/>
              </a:lnSpc>
              <a:tabLst>
                <a:tab pos="3714750" algn="l"/>
              </a:tabLst>
            </a:pPr>
            <a:r>
              <a:rPr lang="zh-CN" altLang="en-US" sz="2800" dirty="0"/>
              <a:t>方式控制字：</a:t>
            </a:r>
            <a:r>
              <a:rPr lang="en-US" altLang="zh-CN" sz="2800" b="1" dirty="0">
                <a:solidFill>
                  <a:schemeClr val="hlink"/>
                </a:solidFill>
              </a:rPr>
              <a:t>10110001B</a:t>
            </a:r>
            <a:r>
              <a:rPr lang="zh-CN" altLang="en-US" sz="2800" b="1" dirty="0">
                <a:solidFill>
                  <a:schemeClr val="hlink"/>
                </a:solidFill>
              </a:rPr>
              <a:t>或</a:t>
            </a:r>
            <a:r>
              <a:rPr lang="en-US" altLang="zh-CN" sz="2800" b="1" dirty="0">
                <a:solidFill>
                  <a:schemeClr val="hlink"/>
                </a:solidFill>
              </a:rPr>
              <a:t>B1H</a:t>
            </a:r>
          </a:p>
          <a:p>
            <a:pPr defTabSz="0">
              <a:lnSpc>
                <a:spcPct val="110000"/>
              </a:lnSpc>
              <a:tabLst>
                <a:tab pos="3714750" algn="l"/>
              </a:tabLst>
            </a:pPr>
            <a:r>
              <a:rPr lang="zh-CN" altLang="en-US" sz="2800" dirty="0"/>
              <a:t>初始化的程序段：</a:t>
            </a:r>
          </a:p>
          <a:p>
            <a:pPr defTabSz="0">
              <a:lnSpc>
                <a:spcPct val="110000"/>
              </a:lnSpc>
              <a:buNone/>
              <a:tabLst>
                <a:tab pos="3714750" algn="l"/>
              </a:tabLst>
            </a:pPr>
            <a:r>
              <a:rPr lang="en-US" altLang="zh-CN" sz="2800" dirty="0"/>
              <a:t>;</a:t>
            </a:r>
            <a:r>
              <a:rPr lang="zh-CN" altLang="en-US" sz="2800" dirty="0"/>
              <a:t>假设控制端口为</a:t>
            </a:r>
            <a:r>
              <a:rPr lang="en-US" altLang="zh-CN" sz="2800" dirty="0"/>
              <a:t>63H</a:t>
            </a:r>
          </a:p>
          <a:p>
            <a:pPr defTabSz="0">
              <a:lnSpc>
                <a:spcPct val="110000"/>
              </a:lnSpc>
              <a:buNone/>
              <a:tabLst>
                <a:tab pos="3714750" algn="l"/>
              </a:tabLst>
            </a:pPr>
            <a:r>
              <a:rPr lang="en-US" altLang="zh-CN" sz="2800" dirty="0"/>
              <a:t>	</a:t>
            </a:r>
            <a:r>
              <a:rPr lang="en-US" altLang="zh-CN" b="1" dirty="0" err="1">
                <a:solidFill>
                  <a:schemeClr val="hlink"/>
                </a:solidFill>
                <a:latin typeface="Times New Roman" panose="02020603050405020304" pitchFamily="18" charset="0"/>
              </a:rPr>
              <a:t>mov</a:t>
            </a:r>
            <a:r>
              <a:rPr lang="en-US" altLang="zh-CN" b="1" dirty="0">
                <a:solidFill>
                  <a:schemeClr val="hlink"/>
                </a:solidFill>
                <a:latin typeface="Times New Roman" panose="02020603050405020304" pitchFamily="18" charset="0"/>
              </a:rPr>
              <a:t> al</a:t>
            </a:r>
            <a:r>
              <a:rPr lang="zh-CN" altLang="en-US" b="1" dirty="0">
                <a:solidFill>
                  <a:schemeClr val="hlink"/>
                </a:solidFill>
                <a:latin typeface="Times New Roman" panose="02020603050405020304" pitchFamily="18" charset="0"/>
              </a:rPr>
              <a:t>，</a:t>
            </a:r>
            <a:r>
              <a:rPr lang="en-US" altLang="zh-CN" b="1" dirty="0">
                <a:solidFill>
                  <a:schemeClr val="hlink"/>
                </a:solidFill>
                <a:latin typeface="Times New Roman" panose="02020603050405020304" pitchFamily="18" charset="0"/>
              </a:rPr>
              <a:t>0b1h</a:t>
            </a:r>
            <a:r>
              <a:rPr lang="en-US" altLang="zh-CN" b="1" dirty="0">
                <a:latin typeface="Times New Roman" panose="02020603050405020304" pitchFamily="18" charset="0"/>
              </a:rPr>
              <a:t>	;</a:t>
            </a:r>
            <a:r>
              <a:rPr lang="zh-CN" altLang="en-US" b="1" dirty="0">
                <a:latin typeface="Times New Roman" panose="02020603050405020304" pitchFamily="18" charset="0"/>
              </a:rPr>
              <a:t>方式控制字 </a:t>
            </a:r>
            <a:r>
              <a:rPr lang="en-US" altLang="zh-CN" b="1" dirty="0">
                <a:latin typeface="Times New Roman" panose="02020603050405020304" pitchFamily="18" charset="0"/>
              </a:rPr>
              <a:t>1011 0001</a:t>
            </a:r>
          </a:p>
          <a:p>
            <a:pPr defTabSz="0">
              <a:lnSpc>
                <a:spcPct val="110000"/>
              </a:lnSpc>
              <a:buNone/>
              <a:tabLst>
                <a:tab pos="3714750" algn="l"/>
              </a:tabLst>
            </a:pPr>
            <a:r>
              <a:rPr lang="en-US" altLang="zh-CN" b="1" dirty="0">
                <a:latin typeface="Times New Roman" panose="02020603050405020304" pitchFamily="18" charset="0"/>
              </a:rPr>
              <a:t>	</a:t>
            </a:r>
            <a:r>
              <a:rPr lang="en-US" altLang="zh-CN" b="1" dirty="0">
                <a:solidFill>
                  <a:schemeClr val="hlink"/>
                </a:solidFill>
                <a:latin typeface="Times New Roman" panose="02020603050405020304" pitchFamily="18" charset="0"/>
              </a:rPr>
              <a:t>out 63H</a:t>
            </a:r>
            <a:r>
              <a:rPr lang="zh-CN" altLang="en-US" b="1" dirty="0">
                <a:solidFill>
                  <a:schemeClr val="hlink"/>
                </a:solidFill>
                <a:latin typeface="Times New Roman" panose="02020603050405020304" pitchFamily="18" charset="0"/>
              </a:rPr>
              <a:t>，</a:t>
            </a:r>
            <a:r>
              <a:rPr lang="en-US" altLang="zh-CN" b="1" dirty="0">
                <a:solidFill>
                  <a:schemeClr val="hlink"/>
                </a:solidFill>
                <a:latin typeface="Times New Roman" panose="02020603050405020304" pitchFamily="18" charset="0"/>
              </a:rPr>
              <a:t>al</a:t>
            </a:r>
            <a:r>
              <a:rPr lang="en-US" altLang="zh-CN" b="1" dirty="0"/>
              <a:t>	;</a:t>
            </a:r>
            <a:r>
              <a:rPr lang="zh-CN" altLang="en-US" b="1" dirty="0"/>
              <a:t>送到控制端口</a:t>
            </a: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2143116"/>
            <a:ext cx="6533348"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3" cstate="print"/>
          <a:srcRect/>
          <a:stretch>
            <a:fillRect/>
          </a:stretch>
        </p:blipFill>
        <p:spPr bwMode="auto">
          <a:xfrm>
            <a:off x="309522" y="1500174"/>
            <a:ext cx="2757488" cy="1866900"/>
          </a:xfrm>
          <a:prstGeom prst="rect">
            <a:avLst/>
          </a:prstGeom>
          <a:noFill/>
          <a:ln w="9525">
            <a:noFill/>
            <a:miter lim="800000"/>
            <a:headEnd/>
            <a:tailEnd/>
          </a:ln>
          <a:effectLst/>
        </p:spPr>
      </p:pic>
      <p:pic>
        <p:nvPicPr>
          <p:cNvPr id="17" name="Picture 3"/>
          <p:cNvPicPr>
            <a:picLocks noChangeAspect="1" noChangeArrowheads="1"/>
          </p:cNvPicPr>
          <p:nvPr/>
        </p:nvPicPr>
        <p:blipFill>
          <a:blip r:embed="rId4" cstate="print"/>
          <a:srcRect/>
          <a:stretch>
            <a:fillRect/>
          </a:stretch>
        </p:blipFill>
        <p:spPr bwMode="auto">
          <a:xfrm>
            <a:off x="309522" y="3786189"/>
            <a:ext cx="2725574" cy="1736761"/>
          </a:xfrm>
          <a:prstGeom prst="rect">
            <a:avLst/>
          </a:prstGeom>
          <a:noFill/>
          <a:ln w="9525">
            <a:noFill/>
            <a:miter lim="800000"/>
            <a:headEnd/>
            <a:tailEnd/>
          </a:ln>
          <a:effectLst/>
        </p:spPr>
      </p:pic>
      <p:sp>
        <p:nvSpPr>
          <p:cNvPr id="77" name="TextBox 10"/>
          <p:cNvSpPr txBox="1"/>
          <p:nvPr/>
        </p:nvSpPr>
        <p:spPr>
          <a:xfrm>
            <a:off x="4215130" y="2298065"/>
            <a:ext cx="6415405" cy="553720"/>
          </a:xfrm>
          <a:prstGeom prst="rect">
            <a:avLst/>
          </a:prstGeom>
          <a:noFill/>
        </p:spPr>
        <p:txBody>
          <a:bodyPr vert="horz" wrap="square" lIns="0" tIns="0" rIns="0" bIns="0" rtlCol="0" anchor="ctr">
            <a:spAutoFit/>
          </a:bodyPr>
          <a:lstStyle/>
          <a:p>
            <a:r>
              <a:rPr lang="zh-CN" altLang="en-US" sz="3600" b="1" dirty="0" smtClean="0">
                <a:solidFill>
                  <a:schemeClr val="bg1"/>
                </a:solidFill>
                <a:latin typeface="Impact" panose="020B0806030902050204" pitchFamily="34" charset="0"/>
                <a:ea typeface="微软雅黑" panose="020B0503020204020204" pitchFamily="34" charset="-122"/>
              </a:rPr>
              <a:t>一、</a:t>
            </a:r>
            <a:r>
              <a:rPr sz="3600" b="1" dirty="0" smtClean="0">
                <a:solidFill>
                  <a:schemeClr val="bg1"/>
                </a:solidFill>
                <a:latin typeface="Impact" panose="020B0806030902050204" pitchFamily="34" charset="0"/>
                <a:ea typeface="微软雅黑" panose="020B0503020204020204" pitchFamily="34" charset="-122"/>
              </a:rPr>
              <a:t>825</a:t>
            </a:r>
            <a:r>
              <a:rPr lang="en-US" sz="3600" b="1" dirty="0" smtClean="0">
                <a:solidFill>
                  <a:schemeClr val="bg1"/>
                </a:solidFill>
                <a:latin typeface="Impact" panose="020B0806030902050204" pitchFamily="34" charset="0"/>
                <a:ea typeface="微软雅黑" panose="020B0503020204020204" pitchFamily="34" charset="-122"/>
              </a:rPr>
              <a:t>5</a:t>
            </a:r>
            <a:r>
              <a:rPr sz="3600" b="1" dirty="0" smtClean="0">
                <a:solidFill>
                  <a:schemeClr val="bg1"/>
                </a:solidFill>
                <a:latin typeface="Impact" panose="020B0806030902050204" pitchFamily="34" charset="0"/>
                <a:ea typeface="微软雅黑" panose="020B0503020204020204" pitchFamily="34" charset="-122"/>
              </a:rPr>
              <a:t>的</a:t>
            </a:r>
            <a:r>
              <a:rPr lang="zh-CN" sz="3600" b="1" dirty="0" smtClean="0">
                <a:solidFill>
                  <a:schemeClr val="bg1"/>
                </a:solidFill>
                <a:latin typeface="Impact" panose="020B0806030902050204" pitchFamily="34" charset="0"/>
                <a:ea typeface="微软雅黑" panose="020B0503020204020204" pitchFamily="34" charset="-122"/>
              </a:rPr>
              <a:t>结构</a:t>
            </a:r>
            <a:r>
              <a:rPr sz="3600" b="1" dirty="0" smtClean="0">
                <a:solidFill>
                  <a:schemeClr val="bg1"/>
                </a:solidFill>
                <a:latin typeface="Impact" panose="020B0806030902050204" pitchFamily="34" charset="0"/>
                <a:ea typeface="微软雅黑" panose="020B0503020204020204" pitchFamily="34" charset="-122"/>
              </a:rPr>
              <a:t>和工作方式</a:t>
            </a:r>
          </a:p>
        </p:txBody>
      </p:sp>
      <p:sp>
        <p:nvSpPr>
          <p:cNvPr id="2" name="TextBox 10"/>
          <p:cNvSpPr txBox="1"/>
          <p:nvPr/>
        </p:nvSpPr>
        <p:spPr>
          <a:xfrm>
            <a:off x="4225296" y="3500577"/>
            <a:ext cx="6728488"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二、825</a:t>
            </a:r>
            <a:r>
              <a:rPr lang="en-US" altLang="zh-CN" sz="3600" b="1" dirty="0" smtClean="0">
                <a:latin typeface="Impact" panose="020B0806030902050204" pitchFamily="34" charset="0"/>
                <a:ea typeface="微软雅黑" panose="020B0503020204020204" pitchFamily="34" charset="-122"/>
              </a:rPr>
              <a:t>5</a:t>
            </a:r>
            <a:r>
              <a:rPr lang="zh-CN" altLang="en-US" sz="3600" b="1" dirty="0" smtClean="0">
                <a:latin typeface="Impact" panose="020B0806030902050204" pitchFamily="34" charset="0"/>
                <a:ea typeface="微软雅黑" panose="020B0503020204020204" pitchFamily="34" charset="-122"/>
              </a:rPr>
              <a:t>的编程</a:t>
            </a:r>
          </a:p>
        </p:txBody>
      </p:sp>
      <p:sp>
        <p:nvSpPr>
          <p:cNvPr id="13" name="TextBox 11"/>
          <p:cNvSpPr txBox="1"/>
          <p:nvPr/>
        </p:nvSpPr>
        <p:spPr>
          <a:xfrm>
            <a:off x="4225296" y="4747349"/>
            <a:ext cx="5399096"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三、825</a:t>
            </a:r>
            <a:r>
              <a:rPr lang="en-US" altLang="zh-CN" sz="3600" b="1" dirty="0" smtClean="0">
                <a:latin typeface="Impact" panose="020B0806030902050204" pitchFamily="34" charset="0"/>
                <a:ea typeface="微软雅黑" panose="020B0503020204020204" pitchFamily="34" charset="-122"/>
              </a:rPr>
              <a:t>5</a:t>
            </a:r>
            <a:r>
              <a:rPr lang="zh-CN" altLang="en-US" sz="3600" b="1" dirty="0" smtClean="0">
                <a:latin typeface="Impact" panose="020B0806030902050204" pitchFamily="34" charset="0"/>
                <a:ea typeface="微软雅黑" panose="020B0503020204020204" pitchFamily="34" charset="-122"/>
              </a:rPr>
              <a:t>的应用</a:t>
            </a:r>
          </a:p>
        </p:txBody>
      </p:sp>
    </p:spTree>
    <p:custDataLst>
      <p:tags r:id="rId1"/>
    </p:custDataLst>
  </p:cSld>
  <p:clrMapOvr>
    <a:masterClrMapping/>
  </p:clrMapOvr>
  <p:transition spd="slow">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7409"/>
          <p:cNvSpPr>
            <a:spLocks noGrp="1"/>
          </p:cNvSpPr>
          <p:nvPr>
            <p:ph type="title"/>
          </p:nvPr>
        </p:nvSpPr>
        <p:spPr/>
        <p:txBody>
          <a:bodyPr anchor="ctr"/>
          <a:lstStyle/>
          <a:p>
            <a:r>
              <a:rPr lang="en-US" altLang="x-none" sz="3600" dirty="0" smtClean="0"/>
              <a:t>② </a:t>
            </a:r>
            <a:r>
              <a:rPr lang="zh-CN" altLang="en-US" sz="3200" dirty="0" smtClean="0"/>
              <a:t>读写</a:t>
            </a:r>
            <a:r>
              <a:rPr lang="zh-CN" altLang="en-US" sz="3200" dirty="0"/>
              <a:t>数据端口</a:t>
            </a:r>
          </a:p>
        </p:txBody>
      </p:sp>
      <p:sp>
        <p:nvSpPr>
          <p:cNvPr id="17411" name="内容占位符 17410"/>
          <p:cNvSpPr>
            <a:spLocks noGrp="1"/>
          </p:cNvSpPr>
          <p:nvPr>
            <p:ph idx="1"/>
          </p:nvPr>
        </p:nvSpPr>
        <p:spPr/>
        <p:txBody>
          <a:bodyPr/>
          <a:lstStyle/>
          <a:p>
            <a:pPr defTabSz="0">
              <a:lnSpc>
                <a:spcPct val="150000"/>
              </a:lnSpc>
              <a:tabLst>
                <a:tab pos="3714750" algn="l"/>
              </a:tabLst>
            </a:pPr>
            <a:r>
              <a:rPr lang="zh-CN" altLang="en-US" dirty="0"/>
              <a:t>初始化编程</a:t>
            </a:r>
            <a:r>
              <a:rPr lang="zh-CN" altLang="en-US" dirty="0" smtClean="0"/>
              <a:t>后，即可对相应的数据端口进行读写操作</a:t>
            </a:r>
            <a:endParaRPr lang="zh-CN" altLang="en-US" dirty="0"/>
          </a:p>
          <a:p>
            <a:pPr lvl="1" algn="just" defTabSz="0">
              <a:lnSpc>
                <a:spcPct val="150000"/>
              </a:lnSpc>
              <a:tabLst>
                <a:tab pos="3714750" algn="l"/>
              </a:tabLst>
            </a:pPr>
            <a:r>
              <a:rPr lang="zh-CN" altLang="en-US" dirty="0" smtClean="0"/>
              <a:t>对输入端口执行</a:t>
            </a:r>
            <a:r>
              <a:rPr lang="en-US" altLang="zh-CN" b="1" dirty="0">
                <a:solidFill>
                  <a:srgbClr val="FF0000"/>
                </a:solidFill>
              </a:rPr>
              <a:t>IN</a:t>
            </a:r>
            <a:r>
              <a:rPr lang="zh-CN" altLang="en-US" b="1" dirty="0">
                <a:solidFill>
                  <a:srgbClr val="FF0000"/>
                </a:solidFill>
              </a:rPr>
              <a:t>指令</a:t>
            </a:r>
            <a:r>
              <a:rPr lang="zh-CN" altLang="en-US" dirty="0"/>
              <a:t>将从</a:t>
            </a:r>
            <a:r>
              <a:rPr lang="en-US" altLang="zh-CN" b="1" dirty="0" err="1">
                <a:solidFill>
                  <a:srgbClr val="FF0000"/>
                </a:solidFill>
              </a:rPr>
              <a:t>输入</a:t>
            </a:r>
            <a:r>
              <a:rPr lang="zh-CN" altLang="en-US" dirty="0"/>
              <a:t>设备得到外设数据</a:t>
            </a:r>
          </a:p>
          <a:p>
            <a:pPr lvl="1" defTabSz="0">
              <a:lnSpc>
                <a:spcPct val="150000"/>
              </a:lnSpc>
              <a:tabLst>
                <a:tab pos="3714750" algn="l"/>
              </a:tabLst>
            </a:pPr>
            <a:r>
              <a:rPr lang="zh-CN" altLang="en-US" dirty="0" smtClean="0"/>
              <a:t>对输出端口执行</a:t>
            </a:r>
            <a:r>
              <a:rPr lang="en-US" altLang="zh-CN" b="1" dirty="0" err="1">
                <a:solidFill>
                  <a:srgbClr val="FF0000"/>
                </a:solidFill>
              </a:rPr>
              <a:t>OUT指令</a:t>
            </a:r>
            <a:r>
              <a:rPr lang="zh-CN" altLang="en-US" dirty="0"/>
              <a:t>将把</a:t>
            </a:r>
            <a:r>
              <a:rPr lang="en-US" altLang="zh-CN" dirty="0"/>
              <a:t>CPU</a:t>
            </a:r>
            <a:r>
              <a:rPr lang="zh-CN" altLang="en-US" dirty="0"/>
              <a:t>的数据送给</a:t>
            </a:r>
            <a:r>
              <a:rPr lang="en-US" altLang="zh-CN" b="1" dirty="0" err="1">
                <a:solidFill>
                  <a:srgbClr val="FF0000"/>
                </a:solidFill>
              </a:rPr>
              <a:t>输出</a:t>
            </a:r>
            <a:r>
              <a:rPr lang="zh-CN" altLang="en-US" dirty="0"/>
              <a:t>设备</a:t>
            </a:r>
          </a:p>
          <a:p>
            <a:pPr defTabSz="0">
              <a:lnSpc>
                <a:spcPct val="150000"/>
              </a:lnSpc>
              <a:tabLst>
                <a:tab pos="3714750" algn="l"/>
              </a:tabLst>
            </a:pPr>
            <a:r>
              <a:rPr lang="zh-CN" altLang="en-US" dirty="0"/>
              <a:t>因为</a:t>
            </a:r>
            <a:r>
              <a:rPr lang="en-US" altLang="zh-CN" dirty="0"/>
              <a:t>8255A</a:t>
            </a:r>
            <a:r>
              <a:rPr lang="zh-CN" altLang="en-US" dirty="0"/>
              <a:t>具有锁存输出数据的能力，所以对</a:t>
            </a:r>
            <a:r>
              <a:rPr lang="zh-CN" altLang="en-US" dirty="0" smtClean="0"/>
              <a:t>输出端口</a:t>
            </a:r>
            <a:r>
              <a:rPr lang="zh-CN" altLang="en-US" dirty="0"/>
              <a:t>同样可以</a:t>
            </a:r>
            <a:r>
              <a:rPr lang="zh-CN" altLang="en-US" dirty="0" smtClean="0"/>
              <a:t>用 </a:t>
            </a:r>
            <a:r>
              <a:rPr lang="en-US" altLang="zh-CN" dirty="0" smtClean="0"/>
              <a:t>in </a:t>
            </a:r>
            <a:r>
              <a:rPr lang="zh-CN" altLang="en-US" dirty="0" smtClean="0"/>
              <a:t>指令</a:t>
            </a:r>
            <a:r>
              <a:rPr lang="zh-CN" altLang="en-US" dirty="0"/>
              <a:t>来读入，但读取的不是外设的数据，而是上次</a:t>
            </a:r>
            <a:r>
              <a:rPr lang="en-US" altLang="zh-CN" dirty="0"/>
              <a:t>CPU</a:t>
            </a:r>
            <a:r>
              <a:rPr lang="zh-CN" altLang="en-US" dirty="0"/>
              <a:t>给外设的数据</a:t>
            </a:r>
          </a:p>
        </p:txBody>
      </p:sp>
    </p:spTree>
    <p:extLst>
      <p:ext uri="{BB962C8B-B14F-4D97-AF65-F5344CB8AC3E}">
        <p14:creationId xmlns:p14="http://schemas.microsoft.com/office/powerpoint/2010/main" val="2931461597"/>
      </p:ext>
    </p:extLst>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28673"/>
          <p:cNvSpPr>
            <a:spLocks noGrp="1"/>
          </p:cNvSpPr>
          <p:nvPr>
            <p:ph type="title"/>
          </p:nvPr>
        </p:nvSpPr>
        <p:spPr/>
        <p:txBody>
          <a:bodyPr anchor="ctr"/>
          <a:lstStyle/>
          <a:p>
            <a:r>
              <a:rPr lang="en-US" altLang="zh-CN" sz="3200"/>
              <a:t>0</a:t>
            </a:r>
            <a:r>
              <a:rPr lang="zh-CN" altLang="en-US" sz="3200"/>
              <a:t>方式作为简单传送的例子：输入输出接口</a:t>
            </a:r>
          </a:p>
        </p:txBody>
      </p:sp>
      <p:grpSp>
        <p:nvGrpSpPr>
          <p:cNvPr id="28675" name="组合 28674"/>
          <p:cNvGrpSpPr/>
          <p:nvPr/>
        </p:nvGrpSpPr>
        <p:grpSpPr>
          <a:xfrm>
            <a:off x="1343472" y="2702768"/>
            <a:ext cx="4343400" cy="4038600"/>
            <a:chOff x="0" y="0"/>
            <a:chExt cx="2736" cy="2544"/>
          </a:xfrm>
        </p:grpSpPr>
        <p:grpSp>
          <p:nvGrpSpPr>
            <p:cNvPr id="28676" name="组合 28675"/>
            <p:cNvGrpSpPr/>
            <p:nvPr/>
          </p:nvGrpSpPr>
          <p:grpSpPr>
            <a:xfrm>
              <a:off x="748" y="1150"/>
              <a:ext cx="1811" cy="1394"/>
              <a:chOff x="0" y="0"/>
              <a:chExt cx="1811" cy="1394"/>
            </a:xfrm>
          </p:grpSpPr>
          <p:grpSp>
            <p:nvGrpSpPr>
              <p:cNvPr id="28677" name="组合 28676"/>
              <p:cNvGrpSpPr/>
              <p:nvPr/>
            </p:nvGrpSpPr>
            <p:grpSpPr>
              <a:xfrm>
                <a:off x="596" y="0"/>
                <a:ext cx="1204" cy="1394"/>
                <a:chOff x="0" y="0"/>
                <a:chExt cx="1980" cy="2652"/>
              </a:xfrm>
            </p:grpSpPr>
            <p:sp>
              <p:nvSpPr>
                <p:cNvPr id="28678" name="文本框 28677"/>
                <p:cNvSpPr txBox="1"/>
                <p:nvPr/>
              </p:nvSpPr>
              <p:spPr>
                <a:xfrm>
                  <a:off x="1260" y="2184"/>
                  <a:ext cx="720" cy="468"/>
                </a:xfrm>
                <a:prstGeom prst="rect">
                  <a:avLst/>
                </a:prstGeom>
                <a:solidFill>
                  <a:srgbClr val="FFFFFF"/>
                </a:solidFill>
                <a:ln w="9525">
                  <a:noFill/>
                </a:ln>
              </p:spPr>
              <p:txBody>
                <a:bodyPr/>
                <a:lstStyle/>
                <a:p>
                  <a:pPr algn="r" eaLnBrk="0" hangingPunct="0"/>
                  <a:r>
                    <a:rPr lang="en-US" altLang="zh-CN" b="1">
                      <a:latin typeface="Times New Roman" panose="02020603050405020304" pitchFamily="18" charset="0"/>
                    </a:rPr>
                    <a:t>+5V</a:t>
                  </a:r>
                </a:p>
              </p:txBody>
            </p:sp>
            <p:sp>
              <p:nvSpPr>
                <p:cNvPr id="28679" name="文本框 28678"/>
                <p:cNvSpPr txBox="1"/>
                <p:nvPr/>
              </p:nvSpPr>
              <p:spPr>
                <a:xfrm>
                  <a:off x="0" y="780"/>
                  <a:ext cx="720" cy="468"/>
                </a:xfrm>
                <a:prstGeom prst="rect">
                  <a:avLst/>
                </a:prstGeom>
                <a:solidFill>
                  <a:srgbClr val="FFFFFF"/>
                </a:solidFill>
                <a:ln w="9525">
                  <a:noFill/>
                </a:ln>
              </p:spPr>
              <p:txBody>
                <a:bodyPr/>
                <a:lstStyle/>
                <a:p>
                  <a:pPr algn="just" eaLnBrk="0" hangingPunct="0"/>
                  <a:r>
                    <a:rPr lang="en-US" altLang="zh-CN">
                      <a:latin typeface="Times New Roman" panose="02020603050405020304" pitchFamily="18" charset="0"/>
                    </a:rPr>
                    <a:t>…</a:t>
                  </a:r>
                </a:p>
              </p:txBody>
            </p:sp>
            <p:sp>
              <p:nvSpPr>
                <p:cNvPr id="28680" name="文本框 28679"/>
                <p:cNvSpPr txBox="1"/>
                <p:nvPr/>
              </p:nvSpPr>
              <p:spPr>
                <a:xfrm>
                  <a:off x="900" y="936"/>
                  <a:ext cx="720" cy="468"/>
                </a:xfrm>
                <a:prstGeom prst="rect">
                  <a:avLst/>
                </a:prstGeom>
                <a:solidFill>
                  <a:srgbClr val="FFFFFF"/>
                </a:solidFill>
                <a:ln w="9525">
                  <a:noFill/>
                </a:ln>
              </p:spPr>
              <p:txBody>
                <a:bodyPr/>
                <a:lstStyle/>
                <a:p>
                  <a:pPr algn="just" eaLnBrk="0" hangingPunct="0"/>
                  <a:r>
                    <a:rPr lang="en-US" altLang="zh-CN" b="1">
                      <a:latin typeface="Times New Roman" panose="02020603050405020304" pitchFamily="18" charset="0"/>
                    </a:rPr>
                    <a:t>K7</a:t>
                  </a:r>
                </a:p>
              </p:txBody>
            </p:sp>
            <p:sp>
              <p:nvSpPr>
                <p:cNvPr id="28681" name="文本框 28680"/>
                <p:cNvSpPr txBox="1"/>
                <p:nvPr/>
              </p:nvSpPr>
              <p:spPr>
                <a:xfrm>
                  <a:off x="900" y="0"/>
                  <a:ext cx="720" cy="468"/>
                </a:xfrm>
                <a:prstGeom prst="rect">
                  <a:avLst/>
                </a:prstGeom>
                <a:solidFill>
                  <a:srgbClr val="FFFFFF"/>
                </a:solidFill>
                <a:ln w="9525">
                  <a:noFill/>
                </a:ln>
              </p:spPr>
              <p:txBody>
                <a:bodyPr/>
                <a:lstStyle/>
                <a:p>
                  <a:pPr algn="just" eaLnBrk="0" hangingPunct="0"/>
                  <a:r>
                    <a:rPr lang="en-US" altLang="zh-CN" b="1">
                      <a:latin typeface="Times New Roman" panose="02020603050405020304" pitchFamily="18" charset="0"/>
                    </a:rPr>
                    <a:t>K0</a:t>
                  </a:r>
                </a:p>
              </p:txBody>
            </p:sp>
          </p:grpSp>
          <p:grpSp>
            <p:nvGrpSpPr>
              <p:cNvPr id="28682" name="组合 28681"/>
              <p:cNvGrpSpPr/>
              <p:nvPr/>
            </p:nvGrpSpPr>
            <p:grpSpPr>
              <a:xfrm>
                <a:off x="0" y="85"/>
                <a:ext cx="1811" cy="1020"/>
                <a:chOff x="0" y="0"/>
                <a:chExt cx="1811" cy="1020"/>
              </a:xfrm>
            </p:grpSpPr>
            <p:sp>
              <p:nvSpPr>
                <p:cNvPr id="28683" name="直接连接符 28682"/>
                <p:cNvSpPr/>
                <p:nvPr/>
              </p:nvSpPr>
              <p:spPr>
                <a:xfrm>
                  <a:off x="0" y="124"/>
                  <a:ext cx="1380" cy="0"/>
                </a:xfrm>
                <a:prstGeom prst="line">
                  <a:avLst/>
                </a:prstGeom>
                <a:ln w="38100" cap="flat" cmpd="sng">
                  <a:solidFill>
                    <a:srgbClr val="000000"/>
                  </a:solidFill>
                  <a:prstDash val="solid"/>
                  <a:headEnd type="none" w="med" len="med"/>
                  <a:tailEnd type="none" w="med" len="med"/>
                </a:ln>
              </p:spPr>
            </p:sp>
            <p:sp>
              <p:nvSpPr>
                <p:cNvPr id="28684" name="直接连接符 28683"/>
                <p:cNvSpPr/>
                <p:nvPr/>
              </p:nvSpPr>
              <p:spPr>
                <a:xfrm>
                  <a:off x="0" y="288"/>
                  <a:ext cx="1380" cy="0"/>
                </a:xfrm>
                <a:prstGeom prst="line">
                  <a:avLst/>
                </a:prstGeom>
                <a:ln w="38100" cap="flat" cmpd="sng">
                  <a:solidFill>
                    <a:srgbClr val="000000"/>
                  </a:solidFill>
                  <a:prstDash val="solid"/>
                  <a:headEnd type="none" w="med" len="med"/>
                  <a:tailEnd type="none" w="med" len="med"/>
                </a:ln>
              </p:spPr>
            </p:sp>
            <p:sp>
              <p:nvSpPr>
                <p:cNvPr id="28685" name="直接连接符 28684"/>
                <p:cNvSpPr/>
                <p:nvPr/>
              </p:nvSpPr>
              <p:spPr>
                <a:xfrm>
                  <a:off x="0" y="614"/>
                  <a:ext cx="1380" cy="0"/>
                </a:xfrm>
                <a:prstGeom prst="line">
                  <a:avLst/>
                </a:prstGeom>
                <a:ln w="38100" cap="flat" cmpd="sng">
                  <a:solidFill>
                    <a:srgbClr val="000000"/>
                  </a:solidFill>
                  <a:prstDash val="solid"/>
                  <a:headEnd type="none" w="med" len="med"/>
                  <a:tailEnd type="none" w="med" len="med"/>
                </a:ln>
              </p:spPr>
            </p:sp>
            <p:grpSp>
              <p:nvGrpSpPr>
                <p:cNvPr id="28686" name="组合 28685"/>
                <p:cNvGrpSpPr/>
                <p:nvPr/>
              </p:nvGrpSpPr>
              <p:grpSpPr>
                <a:xfrm>
                  <a:off x="517" y="0"/>
                  <a:ext cx="1294" cy="1020"/>
                  <a:chOff x="0" y="0"/>
                  <a:chExt cx="1294" cy="1020"/>
                </a:xfrm>
              </p:grpSpPr>
              <p:grpSp>
                <p:nvGrpSpPr>
                  <p:cNvPr id="28687" name="组合 28686"/>
                  <p:cNvGrpSpPr/>
                  <p:nvPr/>
                </p:nvGrpSpPr>
                <p:grpSpPr>
                  <a:xfrm>
                    <a:off x="863" y="0"/>
                    <a:ext cx="172" cy="82"/>
                    <a:chOff x="0" y="0"/>
                    <a:chExt cx="360" cy="156"/>
                  </a:xfrm>
                </p:grpSpPr>
                <p:sp>
                  <p:nvSpPr>
                    <p:cNvPr id="28688" name="直接连接符 28687"/>
                    <p:cNvSpPr/>
                    <p:nvPr/>
                  </p:nvSpPr>
                  <p:spPr>
                    <a:xfrm>
                      <a:off x="0" y="153"/>
                      <a:ext cx="360" cy="0"/>
                    </a:xfrm>
                    <a:prstGeom prst="line">
                      <a:avLst/>
                    </a:prstGeom>
                    <a:ln w="38100" cap="flat" cmpd="sng">
                      <a:solidFill>
                        <a:srgbClr val="000000"/>
                      </a:solidFill>
                      <a:prstDash val="solid"/>
                      <a:headEnd type="none" w="med" len="med"/>
                      <a:tailEnd type="none" w="med" len="med"/>
                    </a:ln>
                  </p:spPr>
                </p:sp>
                <p:sp>
                  <p:nvSpPr>
                    <p:cNvPr id="28689" name="直接连接符 28688"/>
                    <p:cNvSpPr/>
                    <p:nvPr/>
                  </p:nvSpPr>
                  <p:spPr>
                    <a:xfrm>
                      <a:off x="183" y="0"/>
                      <a:ext cx="0" cy="156"/>
                    </a:xfrm>
                    <a:prstGeom prst="line">
                      <a:avLst/>
                    </a:prstGeom>
                    <a:ln w="38100" cap="flat" cmpd="sng">
                      <a:solidFill>
                        <a:srgbClr val="000000"/>
                      </a:solidFill>
                      <a:prstDash val="solid"/>
                      <a:headEnd type="none" w="med" len="med"/>
                      <a:tailEnd type="none" w="med" len="med"/>
                    </a:ln>
                  </p:spPr>
                </p:sp>
              </p:grpSp>
              <p:grpSp>
                <p:nvGrpSpPr>
                  <p:cNvPr id="28690" name="组合 28689"/>
                  <p:cNvGrpSpPr/>
                  <p:nvPr/>
                </p:nvGrpSpPr>
                <p:grpSpPr>
                  <a:xfrm>
                    <a:off x="863" y="163"/>
                    <a:ext cx="172" cy="82"/>
                    <a:chOff x="0" y="0"/>
                    <a:chExt cx="360" cy="156"/>
                  </a:xfrm>
                </p:grpSpPr>
                <p:sp>
                  <p:nvSpPr>
                    <p:cNvPr id="28691" name="直接连接符 28690"/>
                    <p:cNvSpPr/>
                    <p:nvPr/>
                  </p:nvSpPr>
                  <p:spPr>
                    <a:xfrm>
                      <a:off x="0" y="153"/>
                      <a:ext cx="360" cy="0"/>
                    </a:xfrm>
                    <a:prstGeom prst="line">
                      <a:avLst/>
                    </a:prstGeom>
                    <a:ln w="38100" cap="flat" cmpd="sng">
                      <a:solidFill>
                        <a:srgbClr val="000000"/>
                      </a:solidFill>
                      <a:prstDash val="solid"/>
                      <a:headEnd type="none" w="med" len="med"/>
                      <a:tailEnd type="none" w="med" len="med"/>
                    </a:ln>
                  </p:spPr>
                </p:sp>
                <p:sp>
                  <p:nvSpPr>
                    <p:cNvPr id="28692" name="直接连接符 28691"/>
                    <p:cNvSpPr/>
                    <p:nvPr/>
                  </p:nvSpPr>
                  <p:spPr>
                    <a:xfrm>
                      <a:off x="183" y="0"/>
                      <a:ext cx="0" cy="156"/>
                    </a:xfrm>
                    <a:prstGeom prst="line">
                      <a:avLst/>
                    </a:prstGeom>
                    <a:ln w="38100" cap="flat" cmpd="sng">
                      <a:solidFill>
                        <a:srgbClr val="000000"/>
                      </a:solidFill>
                      <a:prstDash val="solid"/>
                      <a:headEnd type="none" w="med" len="med"/>
                      <a:tailEnd type="none" w="med" len="med"/>
                    </a:ln>
                  </p:spPr>
                </p:sp>
              </p:grpSp>
              <p:grpSp>
                <p:nvGrpSpPr>
                  <p:cNvPr id="28693" name="组合 28692"/>
                  <p:cNvGrpSpPr/>
                  <p:nvPr/>
                </p:nvGrpSpPr>
                <p:grpSpPr>
                  <a:xfrm>
                    <a:off x="863" y="490"/>
                    <a:ext cx="172" cy="82"/>
                    <a:chOff x="0" y="0"/>
                    <a:chExt cx="360" cy="156"/>
                  </a:xfrm>
                </p:grpSpPr>
                <p:sp>
                  <p:nvSpPr>
                    <p:cNvPr id="28694" name="直接连接符 28693"/>
                    <p:cNvSpPr/>
                    <p:nvPr/>
                  </p:nvSpPr>
                  <p:spPr>
                    <a:xfrm>
                      <a:off x="0" y="153"/>
                      <a:ext cx="360" cy="0"/>
                    </a:xfrm>
                    <a:prstGeom prst="line">
                      <a:avLst/>
                    </a:prstGeom>
                    <a:ln w="38100" cap="flat" cmpd="sng">
                      <a:solidFill>
                        <a:srgbClr val="000000"/>
                      </a:solidFill>
                      <a:prstDash val="solid"/>
                      <a:headEnd type="none" w="med" len="med"/>
                      <a:tailEnd type="none" w="med" len="med"/>
                    </a:ln>
                  </p:spPr>
                </p:sp>
                <p:sp>
                  <p:nvSpPr>
                    <p:cNvPr id="28695" name="直接连接符 28694"/>
                    <p:cNvSpPr/>
                    <p:nvPr/>
                  </p:nvSpPr>
                  <p:spPr>
                    <a:xfrm>
                      <a:off x="183" y="0"/>
                      <a:ext cx="0" cy="156"/>
                    </a:xfrm>
                    <a:prstGeom prst="line">
                      <a:avLst/>
                    </a:prstGeom>
                    <a:ln w="38100" cap="flat" cmpd="sng">
                      <a:solidFill>
                        <a:srgbClr val="000000"/>
                      </a:solidFill>
                      <a:prstDash val="solid"/>
                      <a:headEnd type="none" w="med" len="med"/>
                      <a:tailEnd type="none" w="med" len="med"/>
                    </a:ln>
                  </p:spPr>
                </p:sp>
              </p:grpSp>
              <p:grpSp>
                <p:nvGrpSpPr>
                  <p:cNvPr id="28696" name="组合 28695"/>
                  <p:cNvGrpSpPr/>
                  <p:nvPr/>
                </p:nvGrpSpPr>
                <p:grpSpPr>
                  <a:xfrm>
                    <a:off x="1035" y="121"/>
                    <a:ext cx="259" cy="899"/>
                    <a:chOff x="0" y="0"/>
                    <a:chExt cx="259" cy="899"/>
                  </a:xfrm>
                </p:grpSpPr>
                <p:sp>
                  <p:nvSpPr>
                    <p:cNvPr id="28697" name="直接连接符 28696"/>
                    <p:cNvSpPr/>
                    <p:nvPr/>
                  </p:nvSpPr>
                  <p:spPr>
                    <a:xfrm>
                      <a:off x="0" y="0"/>
                      <a:ext cx="259" cy="0"/>
                    </a:xfrm>
                    <a:prstGeom prst="line">
                      <a:avLst/>
                    </a:prstGeom>
                    <a:ln w="38100" cap="flat" cmpd="sng">
                      <a:solidFill>
                        <a:srgbClr val="000000"/>
                      </a:solidFill>
                      <a:prstDash val="solid"/>
                      <a:headEnd type="none" w="med" len="med"/>
                      <a:tailEnd type="none" w="med" len="med"/>
                    </a:ln>
                  </p:spPr>
                </p:sp>
                <p:sp>
                  <p:nvSpPr>
                    <p:cNvPr id="28698" name="直接连接符 28697"/>
                    <p:cNvSpPr/>
                    <p:nvPr/>
                  </p:nvSpPr>
                  <p:spPr>
                    <a:xfrm>
                      <a:off x="259" y="0"/>
                      <a:ext cx="0" cy="899"/>
                    </a:xfrm>
                    <a:prstGeom prst="line">
                      <a:avLst/>
                    </a:prstGeom>
                    <a:ln w="38100" cap="flat" cmpd="sng">
                      <a:solidFill>
                        <a:srgbClr val="000000"/>
                      </a:solidFill>
                      <a:prstDash val="solid"/>
                      <a:headEnd type="none" w="med" len="med"/>
                      <a:tailEnd type="none" w="med" len="med"/>
                    </a:ln>
                  </p:spPr>
                </p:sp>
                <p:sp>
                  <p:nvSpPr>
                    <p:cNvPr id="28699" name="直接连接符 28698"/>
                    <p:cNvSpPr/>
                    <p:nvPr/>
                  </p:nvSpPr>
                  <p:spPr>
                    <a:xfrm>
                      <a:off x="0" y="159"/>
                      <a:ext cx="259" cy="0"/>
                    </a:xfrm>
                    <a:prstGeom prst="line">
                      <a:avLst/>
                    </a:prstGeom>
                    <a:ln w="38100" cap="flat" cmpd="sng">
                      <a:solidFill>
                        <a:srgbClr val="000000"/>
                      </a:solidFill>
                      <a:prstDash val="solid"/>
                      <a:headEnd type="none" w="med" len="med"/>
                      <a:tailEnd type="none" w="med" len="med"/>
                    </a:ln>
                  </p:spPr>
                </p:sp>
                <p:sp>
                  <p:nvSpPr>
                    <p:cNvPr id="28700" name="直接连接符 28699"/>
                    <p:cNvSpPr/>
                    <p:nvPr/>
                  </p:nvSpPr>
                  <p:spPr>
                    <a:xfrm>
                      <a:off x="0" y="483"/>
                      <a:ext cx="259" cy="0"/>
                    </a:xfrm>
                    <a:prstGeom prst="line">
                      <a:avLst/>
                    </a:prstGeom>
                    <a:ln w="38100" cap="flat" cmpd="sng">
                      <a:solidFill>
                        <a:srgbClr val="000000"/>
                      </a:solidFill>
                      <a:prstDash val="solid"/>
                      <a:headEnd type="none" w="med" len="med"/>
                      <a:tailEnd type="none" w="med" len="med"/>
                    </a:ln>
                  </p:spPr>
                </p:sp>
              </p:grpSp>
              <p:sp>
                <p:nvSpPr>
                  <p:cNvPr id="28701" name="直接连接符 28700"/>
                  <p:cNvSpPr/>
                  <p:nvPr/>
                </p:nvSpPr>
                <p:spPr>
                  <a:xfrm>
                    <a:off x="0" y="163"/>
                    <a:ext cx="0" cy="0"/>
                  </a:xfrm>
                  <a:prstGeom prst="line">
                    <a:avLst/>
                  </a:prstGeom>
                  <a:ln w="38100" cap="flat" cmpd="sng">
                    <a:solidFill>
                      <a:srgbClr val="000000"/>
                    </a:solidFill>
                    <a:prstDash val="solid"/>
                    <a:headEnd type="none" w="med" len="med"/>
                    <a:tailEnd type="none" w="med" len="med"/>
                  </a:ln>
                </p:spPr>
              </p:sp>
            </p:grpSp>
          </p:grpSp>
        </p:grpSp>
        <p:grpSp>
          <p:nvGrpSpPr>
            <p:cNvPr id="28702" name="组合 28701"/>
            <p:cNvGrpSpPr/>
            <p:nvPr/>
          </p:nvGrpSpPr>
          <p:grpSpPr>
            <a:xfrm>
              <a:off x="0" y="0"/>
              <a:ext cx="2736" cy="2453"/>
              <a:chOff x="0" y="0"/>
              <a:chExt cx="4500" cy="4391"/>
            </a:xfrm>
          </p:grpSpPr>
          <p:sp>
            <p:nvSpPr>
              <p:cNvPr id="28703" name="文本框 28702"/>
              <p:cNvSpPr txBox="1"/>
              <p:nvPr/>
            </p:nvSpPr>
            <p:spPr>
              <a:xfrm>
                <a:off x="1440" y="483"/>
                <a:ext cx="675" cy="881"/>
              </a:xfrm>
              <a:prstGeom prst="rect">
                <a:avLst/>
              </a:prstGeom>
              <a:solidFill>
                <a:srgbClr val="FFFFFF"/>
              </a:solidFill>
              <a:ln w="9525">
                <a:noFill/>
              </a:ln>
            </p:spPr>
            <p:txBody>
              <a:bodyPr/>
              <a:lstStyle/>
              <a:p>
                <a:pPr algn="just" eaLnBrk="0" hangingPunct="0"/>
                <a:r>
                  <a:rPr lang="en-US" altLang="zh-CN">
                    <a:latin typeface="Times New Roman" panose="02020603050405020304" pitchFamily="18" charset="0"/>
                  </a:rPr>
                  <a:t>…</a:t>
                </a:r>
              </a:p>
              <a:p>
                <a:pPr algn="just" eaLnBrk="0" hangingPunct="0"/>
                <a:r>
                  <a:rPr lang="en-US" altLang="zh-CN" b="1">
                    <a:latin typeface="Times New Roman" panose="02020603050405020304" pitchFamily="18" charset="0"/>
                  </a:rPr>
                  <a:t>D7</a:t>
                </a:r>
              </a:p>
            </p:txBody>
          </p:sp>
          <p:sp>
            <p:nvSpPr>
              <p:cNvPr id="28704" name="文本框 28703"/>
              <p:cNvSpPr txBox="1"/>
              <p:nvPr/>
            </p:nvSpPr>
            <p:spPr>
              <a:xfrm>
                <a:off x="0" y="0"/>
                <a:ext cx="1211" cy="4391"/>
              </a:xfrm>
              <a:prstGeom prst="rect">
                <a:avLst/>
              </a:prstGeom>
              <a:solidFill>
                <a:srgbClr val="FFFFFF"/>
              </a:solidFill>
              <a:ln w="38100" cap="flat" cmpd="sng">
                <a:solidFill>
                  <a:srgbClr val="000000"/>
                </a:solidFill>
                <a:prstDash val="solid"/>
                <a:miter/>
                <a:headEnd type="none" w="med" len="med"/>
                <a:tailEnd type="none" w="med" len="med"/>
              </a:ln>
            </p:spPr>
            <p:txBody>
              <a:bodyPr/>
              <a:lstStyle/>
              <a:p>
                <a:pPr algn="r" eaLnBrk="0" hangingPunct="0"/>
                <a:r>
                  <a:rPr lang="en-US" altLang="zh-CN">
                    <a:latin typeface="Times New Roman" panose="02020603050405020304" pitchFamily="18" charset="0"/>
                  </a:rPr>
                  <a:t>PA0</a:t>
                </a:r>
              </a:p>
              <a:p>
                <a:pPr algn="r" eaLnBrk="0" hangingPunct="0"/>
                <a:r>
                  <a:rPr lang="en-US" altLang="zh-CN">
                    <a:latin typeface="Times New Roman" panose="02020603050405020304" pitchFamily="18" charset="0"/>
                  </a:rPr>
                  <a:t>PA1</a:t>
                </a:r>
              </a:p>
              <a:p>
                <a:pPr algn="r" eaLnBrk="0" hangingPunct="0"/>
                <a:r>
                  <a:rPr lang="zh-CN" altLang="en-US">
                    <a:latin typeface="Times New Roman" panose="02020603050405020304" pitchFamily="18" charset="0"/>
                  </a:rPr>
                  <a:t>：</a:t>
                </a:r>
              </a:p>
              <a:p>
                <a:pPr algn="r" eaLnBrk="0" hangingPunct="0"/>
                <a:r>
                  <a:rPr lang="en-US" altLang="zh-CN">
                    <a:latin typeface="Times New Roman" panose="02020603050405020304" pitchFamily="18" charset="0"/>
                  </a:rPr>
                  <a:t>PA7</a:t>
                </a:r>
              </a:p>
              <a:p>
                <a:pPr algn="r" eaLnBrk="0" hangingPunct="0"/>
                <a:endParaRPr lang="en-US" altLang="zh-CN">
                  <a:latin typeface="Times New Roman" panose="02020603050405020304" pitchFamily="18" charset="0"/>
                </a:endParaRPr>
              </a:p>
              <a:p>
                <a:pPr algn="r" eaLnBrk="0" hangingPunct="0"/>
                <a:endParaRPr lang="en-US" altLang="zh-CN">
                  <a:latin typeface="Times New Roman" panose="02020603050405020304" pitchFamily="18" charset="0"/>
                </a:endParaRPr>
              </a:p>
              <a:p>
                <a:pPr algn="r" eaLnBrk="0" hangingPunct="0"/>
                <a:endParaRPr lang="en-US" altLang="zh-CN">
                  <a:latin typeface="Times New Roman" panose="02020603050405020304" pitchFamily="18" charset="0"/>
                </a:endParaRPr>
              </a:p>
              <a:p>
                <a:pPr algn="r" eaLnBrk="0" hangingPunct="0"/>
                <a:r>
                  <a:rPr lang="en-US" altLang="zh-CN">
                    <a:latin typeface="Times New Roman" panose="02020603050405020304" pitchFamily="18" charset="0"/>
                  </a:rPr>
                  <a:t>PB0</a:t>
                </a:r>
              </a:p>
              <a:p>
                <a:pPr algn="r" eaLnBrk="0" hangingPunct="0"/>
                <a:r>
                  <a:rPr lang="en-US" altLang="zh-CN">
                    <a:latin typeface="Times New Roman" panose="02020603050405020304" pitchFamily="18" charset="0"/>
                  </a:rPr>
                  <a:t>PB1</a:t>
                </a:r>
              </a:p>
              <a:p>
                <a:pPr algn="r" eaLnBrk="0" hangingPunct="0"/>
                <a:r>
                  <a:rPr lang="zh-CN" altLang="en-US">
                    <a:latin typeface="Times New Roman" panose="02020603050405020304" pitchFamily="18" charset="0"/>
                  </a:rPr>
                  <a:t>：</a:t>
                </a:r>
              </a:p>
              <a:p>
                <a:pPr algn="r" eaLnBrk="0" hangingPunct="0"/>
                <a:r>
                  <a:rPr lang="en-US" altLang="zh-CN">
                    <a:latin typeface="Times New Roman" panose="02020603050405020304" pitchFamily="18" charset="0"/>
                  </a:rPr>
                  <a:t>PB7</a:t>
                </a:r>
              </a:p>
              <a:p>
                <a:pPr algn="r" eaLnBrk="0" hangingPunct="0"/>
                <a:endParaRPr lang="en-US" altLang="zh-CN">
                  <a:latin typeface="Times New Roman" panose="02020603050405020304" pitchFamily="18" charset="0"/>
                </a:endParaRPr>
              </a:p>
              <a:p>
                <a:pPr algn="r" eaLnBrk="0" hangingPunct="0"/>
                <a:endParaRPr lang="en-US" altLang="zh-CN">
                  <a:latin typeface="Times New Roman" panose="02020603050405020304" pitchFamily="18" charset="0"/>
                </a:endParaRPr>
              </a:p>
              <a:p>
                <a:pPr algn="r" eaLnBrk="0" hangingPunct="0"/>
                <a:r>
                  <a:rPr lang="en-US" altLang="zh-CN">
                    <a:latin typeface="Times New Roman" panose="02020603050405020304" pitchFamily="18" charset="0"/>
                  </a:rPr>
                  <a:t>PC0</a:t>
                </a:r>
              </a:p>
              <a:p>
                <a:pPr algn="r" eaLnBrk="0" hangingPunct="0"/>
                <a:endParaRPr lang="en-US" altLang="zh-CN">
                  <a:latin typeface="Times New Roman" panose="02020603050405020304" pitchFamily="18" charset="0"/>
                </a:endParaRPr>
              </a:p>
            </p:txBody>
          </p:sp>
          <p:grpSp>
            <p:nvGrpSpPr>
              <p:cNvPr id="28705" name="组合 28704"/>
              <p:cNvGrpSpPr/>
              <p:nvPr/>
            </p:nvGrpSpPr>
            <p:grpSpPr>
              <a:xfrm>
                <a:off x="1211" y="68"/>
                <a:ext cx="3289" cy="1614"/>
                <a:chOff x="0" y="0"/>
                <a:chExt cx="3289" cy="1614"/>
              </a:xfrm>
            </p:grpSpPr>
            <p:sp>
              <p:nvSpPr>
                <p:cNvPr id="28706" name="直接连接符 28705"/>
                <p:cNvSpPr/>
                <p:nvPr/>
              </p:nvSpPr>
              <p:spPr>
                <a:xfrm>
                  <a:off x="0" y="78"/>
                  <a:ext cx="1134" cy="0"/>
                </a:xfrm>
                <a:prstGeom prst="line">
                  <a:avLst/>
                </a:prstGeom>
                <a:ln w="38100" cap="flat" cmpd="sng">
                  <a:solidFill>
                    <a:srgbClr val="000000"/>
                  </a:solidFill>
                  <a:prstDash val="solid"/>
                  <a:headEnd type="none" w="med" len="med"/>
                  <a:tailEnd type="none" w="med" len="med"/>
                </a:ln>
              </p:spPr>
            </p:sp>
            <p:sp>
              <p:nvSpPr>
                <p:cNvPr id="28707" name="直接连接符 28706"/>
                <p:cNvSpPr/>
                <p:nvPr/>
              </p:nvSpPr>
              <p:spPr>
                <a:xfrm>
                  <a:off x="0" y="371"/>
                  <a:ext cx="1134" cy="0"/>
                </a:xfrm>
                <a:prstGeom prst="line">
                  <a:avLst/>
                </a:prstGeom>
                <a:ln w="38100" cap="flat" cmpd="sng">
                  <a:solidFill>
                    <a:srgbClr val="000000"/>
                  </a:solidFill>
                  <a:prstDash val="solid"/>
                  <a:headEnd type="none" w="med" len="med"/>
                  <a:tailEnd type="none" w="med" len="med"/>
                </a:ln>
              </p:spPr>
            </p:sp>
            <p:sp>
              <p:nvSpPr>
                <p:cNvPr id="28708" name="直接连接符 28707"/>
                <p:cNvSpPr/>
                <p:nvPr/>
              </p:nvSpPr>
              <p:spPr>
                <a:xfrm>
                  <a:off x="0" y="1103"/>
                  <a:ext cx="1134" cy="0"/>
                </a:xfrm>
                <a:prstGeom prst="line">
                  <a:avLst/>
                </a:prstGeom>
                <a:ln w="38100" cap="flat" cmpd="sng">
                  <a:solidFill>
                    <a:srgbClr val="000000"/>
                  </a:solidFill>
                  <a:prstDash val="solid"/>
                  <a:headEnd type="none" w="med" len="med"/>
                  <a:tailEnd type="none" w="med" len="med"/>
                </a:ln>
              </p:spPr>
            </p:sp>
            <p:grpSp>
              <p:nvGrpSpPr>
                <p:cNvPr id="28709" name="组合 28708"/>
                <p:cNvGrpSpPr/>
                <p:nvPr/>
              </p:nvGrpSpPr>
              <p:grpSpPr>
                <a:xfrm>
                  <a:off x="1126" y="291"/>
                  <a:ext cx="360" cy="180"/>
                  <a:chOff x="0" y="0"/>
                  <a:chExt cx="360" cy="180"/>
                </a:xfrm>
              </p:grpSpPr>
              <p:sp>
                <p:nvSpPr>
                  <p:cNvPr id="28710" name="流程图: 摘录 28709"/>
                  <p:cNvSpPr/>
                  <p:nvPr/>
                </p:nvSpPr>
                <p:spPr>
                  <a:xfrm rot="5400000">
                    <a:off x="66" y="-66"/>
                    <a:ext cx="180" cy="312"/>
                  </a:xfrm>
                  <a:prstGeom prst="flowChartExtract">
                    <a:avLst/>
                  </a:prstGeom>
                  <a:noFill/>
                  <a:ln w="38100" cap="flat" cmpd="sng">
                    <a:solidFill>
                      <a:srgbClr val="000000"/>
                    </a:solidFill>
                    <a:prstDash val="solid"/>
                    <a:miter/>
                    <a:headEnd type="none" w="med" len="med"/>
                    <a:tailEnd type="none" w="med" len="med"/>
                  </a:ln>
                </p:spPr>
                <p:txBody>
                  <a:bodyPr/>
                  <a:lstStyle/>
                  <a:p>
                    <a:endParaRPr lang="zh-CN" altLang="en-US"/>
                  </a:p>
                </p:txBody>
              </p:sp>
              <p:sp>
                <p:nvSpPr>
                  <p:cNvPr id="28711" name="直接连接符 28710"/>
                  <p:cNvSpPr/>
                  <p:nvPr/>
                </p:nvSpPr>
                <p:spPr>
                  <a:xfrm>
                    <a:off x="360" y="24"/>
                    <a:ext cx="0" cy="156"/>
                  </a:xfrm>
                  <a:prstGeom prst="line">
                    <a:avLst/>
                  </a:prstGeom>
                  <a:ln w="38100" cap="flat" cmpd="sng">
                    <a:solidFill>
                      <a:srgbClr val="000000"/>
                    </a:solidFill>
                    <a:prstDash val="solid"/>
                    <a:headEnd type="none" w="med" len="med"/>
                    <a:tailEnd type="none" w="med" len="med"/>
                  </a:ln>
                </p:spPr>
              </p:sp>
            </p:grpSp>
            <p:grpSp>
              <p:nvGrpSpPr>
                <p:cNvPr id="28712" name="组合 28711"/>
                <p:cNvGrpSpPr/>
                <p:nvPr/>
              </p:nvGrpSpPr>
              <p:grpSpPr>
                <a:xfrm>
                  <a:off x="1126" y="1005"/>
                  <a:ext cx="360" cy="180"/>
                  <a:chOff x="0" y="0"/>
                  <a:chExt cx="360" cy="180"/>
                </a:xfrm>
              </p:grpSpPr>
              <p:sp>
                <p:nvSpPr>
                  <p:cNvPr id="28713" name="流程图: 摘录 28712"/>
                  <p:cNvSpPr/>
                  <p:nvPr/>
                </p:nvSpPr>
                <p:spPr>
                  <a:xfrm rot="5400000">
                    <a:off x="66" y="-66"/>
                    <a:ext cx="180" cy="312"/>
                  </a:xfrm>
                  <a:prstGeom prst="flowChartExtract">
                    <a:avLst/>
                  </a:prstGeom>
                  <a:noFill/>
                  <a:ln w="38100" cap="flat" cmpd="sng">
                    <a:solidFill>
                      <a:srgbClr val="000000"/>
                    </a:solidFill>
                    <a:prstDash val="solid"/>
                    <a:miter/>
                    <a:headEnd type="none" w="med" len="med"/>
                    <a:tailEnd type="none" w="med" len="med"/>
                  </a:ln>
                </p:spPr>
                <p:txBody>
                  <a:bodyPr/>
                  <a:lstStyle/>
                  <a:p>
                    <a:endParaRPr lang="zh-CN" altLang="en-US"/>
                  </a:p>
                </p:txBody>
              </p:sp>
              <p:sp>
                <p:nvSpPr>
                  <p:cNvPr id="28714" name="直接连接符 28713"/>
                  <p:cNvSpPr/>
                  <p:nvPr/>
                </p:nvSpPr>
                <p:spPr>
                  <a:xfrm>
                    <a:off x="360" y="24"/>
                    <a:ext cx="0" cy="156"/>
                  </a:xfrm>
                  <a:prstGeom prst="line">
                    <a:avLst/>
                  </a:prstGeom>
                  <a:ln w="38100" cap="flat" cmpd="sng">
                    <a:solidFill>
                      <a:srgbClr val="000000"/>
                    </a:solidFill>
                    <a:prstDash val="solid"/>
                    <a:headEnd type="none" w="med" len="med"/>
                    <a:tailEnd type="none" w="med" len="med"/>
                  </a:ln>
                </p:spPr>
              </p:sp>
            </p:grpSp>
            <p:grpSp>
              <p:nvGrpSpPr>
                <p:cNvPr id="28715" name="组合 28714"/>
                <p:cNvGrpSpPr/>
                <p:nvPr/>
              </p:nvGrpSpPr>
              <p:grpSpPr>
                <a:xfrm>
                  <a:off x="1129" y="0"/>
                  <a:ext cx="360" cy="180"/>
                  <a:chOff x="0" y="0"/>
                  <a:chExt cx="360" cy="180"/>
                </a:xfrm>
              </p:grpSpPr>
              <p:sp>
                <p:nvSpPr>
                  <p:cNvPr id="28716" name="流程图: 摘录 28715"/>
                  <p:cNvSpPr/>
                  <p:nvPr/>
                </p:nvSpPr>
                <p:spPr>
                  <a:xfrm rot="5400000">
                    <a:off x="66" y="-66"/>
                    <a:ext cx="180" cy="312"/>
                  </a:xfrm>
                  <a:prstGeom prst="flowChartExtract">
                    <a:avLst/>
                  </a:prstGeom>
                  <a:noFill/>
                  <a:ln w="38100" cap="flat" cmpd="sng">
                    <a:solidFill>
                      <a:srgbClr val="000000"/>
                    </a:solidFill>
                    <a:prstDash val="solid"/>
                    <a:miter/>
                    <a:headEnd type="none" w="med" len="med"/>
                    <a:tailEnd type="none" w="med" len="med"/>
                  </a:ln>
                </p:spPr>
                <p:txBody>
                  <a:bodyPr/>
                  <a:lstStyle/>
                  <a:p>
                    <a:endParaRPr lang="zh-CN" altLang="en-US"/>
                  </a:p>
                </p:txBody>
              </p:sp>
              <p:sp>
                <p:nvSpPr>
                  <p:cNvPr id="28717" name="直接连接符 28716"/>
                  <p:cNvSpPr/>
                  <p:nvPr/>
                </p:nvSpPr>
                <p:spPr>
                  <a:xfrm>
                    <a:off x="360" y="24"/>
                    <a:ext cx="0" cy="156"/>
                  </a:xfrm>
                  <a:prstGeom prst="line">
                    <a:avLst/>
                  </a:prstGeom>
                  <a:ln w="38100" cap="flat" cmpd="sng">
                    <a:solidFill>
                      <a:srgbClr val="000000"/>
                    </a:solidFill>
                    <a:prstDash val="solid"/>
                    <a:headEnd type="none" w="med" len="med"/>
                    <a:tailEnd type="none" w="med" len="med"/>
                  </a:ln>
                </p:spPr>
              </p:sp>
            </p:grpSp>
            <p:grpSp>
              <p:nvGrpSpPr>
                <p:cNvPr id="28718" name="组合 28717"/>
                <p:cNvGrpSpPr/>
                <p:nvPr/>
              </p:nvGrpSpPr>
              <p:grpSpPr>
                <a:xfrm>
                  <a:off x="1489" y="99"/>
                  <a:ext cx="1800" cy="1515"/>
                  <a:chOff x="0" y="0"/>
                  <a:chExt cx="1800" cy="1515"/>
                </a:xfrm>
              </p:grpSpPr>
              <p:grpSp>
                <p:nvGrpSpPr>
                  <p:cNvPr id="28719" name="组合 28718"/>
                  <p:cNvGrpSpPr/>
                  <p:nvPr/>
                </p:nvGrpSpPr>
                <p:grpSpPr>
                  <a:xfrm>
                    <a:off x="0" y="0"/>
                    <a:ext cx="1620" cy="1404"/>
                    <a:chOff x="0" y="0"/>
                    <a:chExt cx="1620" cy="1404"/>
                  </a:xfrm>
                </p:grpSpPr>
                <p:sp>
                  <p:nvSpPr>
                    <p:cNvPr id="28720" name="直接连接符 28719"/>
                    <p:cNvSpPr/>
                    <p:nvPr/>
                  </p:nvSpPr>
                  <p:spPr>
                    <a:xfrm>
                      <a:off x="0" y="0"/>
                      <a:ext cx="1620" cy="0"/>
                    </a:xfrm>
                    <a:prstGeom prst="line">
                      <a:avLst/>
                    </a:prstGeom>
                    <a:ln w="38100" cap="flat" cmpd="sng">
                      <a:solidFill>
                        <a:srgbClr val="000000"/>
                      </a:solidFill>
                      <a:prstDash val="solid"/>
                      <a:headEnd type="none" w="med" len="med"/>
                      <a:tailEnd type="none" w="med" len="med"/>
                    </a:ln>
                  </p:spPr>
                </p:sp>
                <p:sp>
                  <p:nvSpPr>
                    <p:cNvPr id="28721" name="直接连接符 28720"/>
                    <p:cNvSpPr/>
                    <p:nvPr/>
                  </p:nvSpPr>
                  <p:spPr>
                    <a:xfrm>
                      <a:off x="0" y="282"/>
                      <a:ext cx="1620" cy="0"/>
                    </a:xfrm>
                    <a:prstGeom prst="line">
                      <a:avLst/>
                    </a:prstGeom>
                    <a:ln w="38100" cap="flat" cmpd="sng">
                      <a:solidFill>
                        <a:srgbClr val="000000"/>
                      </a:solidFill>
                      <a:prstDash val="solid"/>
                      <a:headEnd type="none" w="med" len="med"/>
                      <a:tailEnd type="none" w="med" len="med"/>
                    </a:ln>
                  </p:spPr>
                </p:sp>
                <p:sp>
                  <p:nvSpPr>
                    <p:cNvPr id="28722" name="直接连接符 28721"/>
                    <p:cNvSpPr/>
                    <p:nvPr/>
                  </p:nvSpPr>
                  <p:spPr>
                    <a:xfrm>
                      <a:off x="0" y="996"/>
                      <a:ext cx="1620" cy="0"/>
                    </a:xfrm>
                    <a:prstGeom prst="line">
                      <a:avLst/>
                    </a:prstGeom>
                    <a:ln w="38100" cap="flat" cmpd="sng">
                      <a:solidFill>
                        <a:srgbClr val="000000"/>
                      </a:solidFill>
                      <a:prstDash val="solid"/>
                      <a:headEnd type="none" w="med" len="med"/>
                      <a:tailEnd type="none" w="med" len="med"/>
                    </a:ln>
                  </p:spPr>
                </p:sp>
                <p:sp>
                  <p:nvSpPr>
                    <p:cNvPr id="28723" name="直接连接符 28722"/>
                    <p:cNvSpPr/>
                    <p:nvPr/>
                  </p:nvSpPr>
                  <p:spPr>
                    <a:xfrm>
                      <a:off x="1620" y="0"/>
                      <a:ext cx="0" cy="1404"/>
                    </a:xfrm>
                    <a:prstGeom prst="line">
                      <a:avLst/>
                    </a:prstGeom>
                    <a:ln w="38100" cap="flat" cmpd="sng">
                      <a:solidFill>
                        <a:srgbClr val="000000"/>
                      </a:solidFill>
                      <a:prstDash val="solid"/>
                      <a:headEnd type="none" w="med" len="med"/>
                      <a:tailEnd type="none" w="med" len="med"/>
                    </a:ln>
                  </p:spPr>
                </p:sp>
              </p:grpSp>
              <p:sp>
                <p:nvSpPr>
                  <p:cNvPr id="28724" name="直接连接符 28723"/>
                  <p:cNvSpPr/>
                  <p:nvPr/>
                </p:nvSpPr>
                <p:spPr>
                  <a:xfrm>
                    <a:off x="1440" y="1389"/>
                    <a:ext cx="360" cy="0"/>
                  </a:xfrm>
                  <a:prstGeom prst="line">
                    <a:avLst/>
                  </a:prstGeom>
                  <a:ln w="38100" cap="flat" cmpd="sng">
                    <a:solidFill>
                      <a:srgbClr val="000000"/>
                    </a:solidFill>
                    <a:prstDash val="solid"/>
                    <a:headEnd type="none" w="med" len="med"/>
                    <a:tailEnd type="none" w="med" len="med"/>
                  </a:ln>
                </p:spPr>
              </p:sp>
              <p:sp>
                <p:nvSpPr>
                  <p:cNvPr id="28725" name="直接连接符 28724"/>
                  <p:cNvSpPr/>
                  <p:nvPr/>
                </p:nvSpPr>
                <p:spPr>
                  <a:xfrm>
                    <a:off x="1530" y="1449"/>
                    <a:ext cx="180" cy="0"/>
                  </a:xfrm>
                  <a:prstGeom prst="line">
                    <a:avLst/>
                  </a:prstGeom>
                  <a:ln w="38100" cap="flat" cmpd="sng">
                    <a:solidFill>
                      <a:srgbClr val="000000"/>
                    </a:solidFill>
                    <a:prstDash val="solid"/>
                    <a:headEnd type="none" w="med" len="med"/>
                    <a:tailEnd type="none" w="med" len="med"/>
                  </a:ln>
                </p:spPr>
              </p:sp>
              <p:sp>
                <p:nvSpPr>
                  <p:cNvPr id="28726" name="直接连接符 28725"/>
                  <p:cNvSpPr/>
                  <p:nvPr/>
                </p:nvSpPr>
                <p:spPr>
                  <a:xfrm>
                    <a:off x="1530" y="1515"/>
                    <a:ext cx="180" cy="0"/>
                  </a:xfrm>
                  <a:prstGeom prst="line">
                    <a:avLst/>
                  </a:prstGeom>
                  <a:ln w="38100" cap="flat" cmpd="sng">
                    <a:solidFill>
                      <a:srgbClr val="000000"/>
                    </a:solidFill>
                    <a:prstDash val="solid"/>
                    <a:headEnd type="none" w="med" len="med"/>
                    <a:tailEnd type="none" w="med" len="med"/>
                  </a:ln>
                </p:spPr>
              </p:sp>
            </p:grpSp>
          </p:grpSp>
        </p:grpSp>
      </p:grpSp>
      <p:sp>
        <p:nvSpPr>
          <p:cNvPr id="28727" name="内容占位符 28726" descr="Rectangle: Click to edit Master text styles&#10;Second level&#10;Third level&#10;Fourth level&#10;Fifth level"/>
          <p:cNvSpPr>
            <a:spLocks noGrp="1"/>
          </p:cNvSpPr>
          <p:nvPr>
            <p:ph idx="1"/>
          </p:nvPr>
        </p:nvSpPr>
        <p:spPr>
          <a:xfrm>
            <a:off x="914400" y="927735"/>
            <a:ext cx="10767060" cy="4611370"/>
          </a:xfrm>
        </p:spPr>
        <p:txBody>
          <a:bodyPr vert="horz" wrap="square" anchor="t"/>
          <a:lstStyle/>
          <a:p>
            <a:pPr algn="just">
              <a:lnSpc>
                <a:spcPct val="150000"/>
              </a:lnSpc>
            </a:pPr>
            <a:r>
              <a:rPr lang="zh-CN" altLang="en-US" sz="2400" dirty="0"/>
              <a:t>使用</a:t>
            </a:r>
            <a:r>
              <a:rPr lang="en-US" altLang="zh-CN" sz="2400" dirty="0"/>
              <a:t>8255A</a:t>
            </a:r>
            <a:r>
              <a:rPr lang="zh-CN" altLang="en-US" sz="2400" dirty="0"/>
              <a:t>作为开关和共阴极</a:t>
            </a:r>
            <a:r>
              <a:rPr lang="en-US" altLang="zh-CN" sz="2400" dirty="0"/>
              <a:t>LED</a:t>
            </a:r>
            <a:r>
              <a:rPr lang="zh-CN" altLang="en-US" sz="2400" dirty="0"/>
              <a:t>显示器的接口，设</a:t>
            </a:r>
            <a:r>
              <a:rPr lang="en-US" altLang="zh-CN" sz="2400" dirty="0"/>
              <a:t>8255A</a:t>
            </a:r>
            <a:r>
              <a:rPr lang="zh-CN" altLang="en-US" sz="2400" dirty="0"/>
              <a:t>的</a:t>
            </a:r>
            <a:r>
              <a:rPr lang="en-US" altLang="zh-CN" sz="2400" dirty="0"/>
              <a:t>A</a:t>
            </a:r>
            <a:r>
              <a:rPr lang="zh-CN" altLang="en-US" sz="2400" dirty="0"/>
              <a:t>口连接</a:t>
            </a:r>
            <a:r>
              <a:rPr lang="en-US" altLang="zh-CN" sz="2400" dirty="0"/>
              <a:t>8</a:t>
            </a:r>
            <a:r>
              <a:rPr lang="zh-CN" altLang="en-US" sz="2400" dirty="0"/>
              <a:t>个</a:t>
            </a:r>
            <a:r>
              <a:rPr lang="en-US" altLang="zh-CN" sz="2400" dirty="0"/>
              <a:t>LED</a:t>
            </a:r>
            <a:r>
              <a:rPr lang="zh-CN" altLang="en-US" sz="2400" dirty="0"/>
              <a:t>指示灯，</a:t>
            </a:r>
            <a:r>
              <a:rPr lang="en-US" altLang="zh-CN" sz="2400" dirty="0"/>
              <a:t>B</a:t>
            </a:r>
            <a:r>
              <a:rPr lang="zh-CN" altLang="en-US" sz="2400" dirty="0"/>
              <a:t>口连接</a:t>
            </a:r>
            <a:r>
              <a:rPr lang="en-US" altLang="zh-CN" sz="2400" dirty="0"/>
              <a:t>8</a:t>
            </a:r>
            <a:r>
              <a:rPr lang="zh-CN" altLang="en-US" sz="2400" dirty="0"/>
              <a:t>个开关，要求将</a:t>
            </a:r>
            <a:r>
              <a:rPr lang="en-US" altLang="zh-CN" sz="2400" dirty="0"/>
              <a:t>B</a:t>
            </a:r>
            <a:r>
              <a:rPr lang="zh-CN" altLang="en-US" sz="2400" dirty="0"/>
              <a:t>口的开关状态读入，然后送至</a:t>
            </a:r>
            <a:r>
              <a:rPr lang="en-US" altLang="zh-CN" sz="2400" dirty="0"/>
              <a:t>A</a:t>
            </a:r>
            <a:r>
              <a:rPr lang="zh-CN" altLang="en-US" sz="2400" dirty="0"/>
              <a:t>口控制指示灯亮、灭。（设</a:t>
            </a:r>
            <a:r>
              <a:rPr lang="en-US" altLang="zh-CN" sz="2400" dirty="0"/>
              <a:t>8255A</a:t>
            </a:r>
            <a:r>
              <a:rPr lang="zh-CN" altLang="en-US" sz="2400" dirty="0"/>
              <a:t>的</a:t>
            </a:r>
            <a:r>
              <a:rPr lang="en-US" altLang="zh-CN" sz="2400" dirty="0"/>
              <a:t>A</a:t>
            </a:r>
            <a:r>
              <a:rPr lang="zh-CN" altLang="en-US" sz="2400" dirty="0"/>
              <a:t>口的地址为</a:t>
            </a:r>
            <a:r>
              <a:rPr lang="en-US" altLang="zh-CN" sz="2400" dirty="0"/>
              <a:t>60H</a:t>
            </a:r>
            <a:r>
              <a:rPr lang="zh-CN" altLang="en-US" sz="2400" dirty="0"/>
              <a:t>）	</a:t>
            </a:r>
          </a:p>
        </p:txBody>
      </p:sp>
      <p:sp>
        <p:nvSpPr>
          <p:cNvPr id="28728" name="文本框 28727"/>
          <p:cNvSpPr txBox="1"/>
          <p:nvPr/>
        </p:nvSpPr>
        <p:spPr>
          <a:xfrm>
            <a:off x="7032104" y="2854280"/>
            <a:ext cx="4170362" cy="3815080"/>
          </a:xfrm>
          <a:prstGeom prst="rect">
            <a:avLst/>
          </a:prstGeom>
          <a:gradFill>
            <a:gsLst>
              <a:gs pos="0">
                <a:srgbClr val="012D86"/>
              </a:gs>
              <a:gs pos="100000">
                <a:srgbClr val="0E2557"/>
              </a:gs>
            </a:gsLst>
            <a:lin ang="5400000" scaled="0"/>
          </a:gradFill>
          <a:ln w="9525">
            <a:noFill/>
          </a:ln>
        </p:spPr>
        <p:txBody>
          <a:bodyPr>
            <a:spAutoFit/>
          </a:bodyPr>
          <a:lstStyle/>
          <a:p>
            <a:pPr algn="just">
              <a:lnSpc>
                <a:spcPct val="90000"/>
              </a:lnSpc>
              <a:spcBef>
                <a:spcPct val="50000"/>
              </a:spcBef>
            </a:pPr>
            <a:r>
              <a:rPr lang="en-US" altLang="zh-CN" sz="2000" b="1" dirty="0">
                <a:solidFill>
                  <a:schemeClr val="bg1"/>
                </a:solidFill>
                <a:latin typeface="Times New Roman" panose="02020603050405020304" pitchFamily="18" charset="0"/>
              </a:rPr>
              <a:t>……</a:t>
            </a:r>
          </a:p>
          <a:p>
            <a:pPr algn="just">
              <a:lnSpc>
                <a:spcPct val="90000"/>
              </a:lnSpc>
              <a:spcBef>
                <a:spcPct val="50000"/>
              </a:spcBef>
            </a:pPr>
            <a:r>
              <a:rPr lang="en-US" altLang="zh-CN" sz="2000" b="1" dirty="0">
                <a:solidFill>
                  <a:schemeClr val="bg1"/>
                </a:solidFill>
                <a:latin typeface="Times New Roman" panose="02020603050405020304" pitchFamily="18" charset="0"/>
              </a:rPr>
              <a:t>MOV	AL</a:t>
            </a:r>
            <a:r>
              <a:rPr lang="zh-CN" altLang="en-US" sz="2000" b="1" dirty="0">
                <a:solidFill>
                  <a:schemeClr val="bg1"/>
                </a:solidFill>
                <a:latin typeface="Times New Roman" panose="02020603050405020304" pitchFamily="18" charset="0"/>
              </a:rPr>
              <a:t>，</a:t>
            </a:r>
            <a:r>
              <a:rPr lang="en-US" altLang="zh-CN" sz="2000" b="1" dirty="0">
                <a:solidFill>
                  <a:schemeClr val="bg1"/>
                </a:solidFill>
                <a:latin typeface="Times New Roman" panose="02020603050405020304" pitchFamily="18" charset="0"/>
              </a:rPr>
              <a:t>82H  </a:t>
            </a:r>
            <a:r>
              <a:rPr lang="zh-CN" altLang="en-US" sz="2000" b="1" dirty="0">
                <a:solidFill>
                  <a:schemeClr val="bg1"/>
                </a:solidFill>
                <a:latin typeface="Times New Roman" panose="02020603050405020304" pitchFamily="18" charset="0"/>
              </a:rPr>
              <a:t>；初始化</a:t>
            </a:r>
            <a:r>
              <a:rPr lang="en-US" altLang="zh-CN" sz="2000" b="1" dirty="0">
                <a:solidFill>
                  <a:schemeClr val="bg1"/>
                </a:solidFill>
                <a:latin typeface="Times New Roman" panose="02020603050405020304" pitchFamily="18" charset="0"/>
              </a:rPr>
              <a:t>8255 </a:t>
            </a:r>
          </a:p>
          <a:p>
            <a:pPr algn="just">
              <a:lnSpc>
                <a:spcPct val="90000"/>
              </a:lnSpc>
              <a:spcBef>
                <a:spcPct val="50000"/>
              </a:spcBef>
            </a:pPr>
            <a:r>
              <a:rPr lang="en-US" altLang="zh-CN" sz="2000" b="1" dirty="0">
                <a:solidFill>
                  <a:schemeClr val="bg1"/>
                </a:solidFill>
                <a:latin typeface="Times New Roman" panose="02020603050405020304" pitchFamily="18" charset="0"/>
              </a:rPr>
              <a:t>OUT	63H</a:t>
            </a:r>
            <a:r>
              <a:rPr lang="zh-CN" altLang="en-US" sz="2000" b="1" dirty="0">
                <a:solidFill>
                  <a:schemeClr val="bg1"/>
                </a:solidFill>
                <a:latin typeface="Times New Roman" panose="02020603050405020304" pitchFamily="18" charset="0"/>
              </a:rPr>
              <a:t>，</a:t>
            </a:r>
            <a:r>
              <a:rPr lang="en-US" altLang="zh-CN" sz="2000" b="1" dirty="0">
                <a:solidFill>
                  <a:schemeClr val="bg1"/>
                </a:solidFill>
                <a:latin typeface="Times New Roman" panose="02020603050405020304" pitchFamily="18" charset="0"/>
              </a:rPr>
              <a:t>AL</a:t>
            </a:r>
          </a:p>
          <a:p>
            <a:pPr algn="just">
              <a:lnSpc>
                <a:spcPct val="90000"/>
              </a:lnSpc>
              <a:spcBef>
                <a:spcPct val="50000"/>
              </a:spcBef>
            </a:pPr>
            <a:r>
              <a:rPr lang="en-US" altLang="zh-CN" sz="2000" b="1" dirty="0">
                <a:solidFill>
                  <a:schemeClr val="bg1"/>
                </a:solidFill>
                <a:latin typeface="Times New Roman" panose="02020603050405020304" pitchFamily="18" charset="0"/>
              </a:rPr>
              <a:t>A1</a:t>
            </a:r>
            <a:r>
              <a:rPr lang="zh-CN" altLang="en-US" sz="2000" b="1" dirty="0">
                <a:solidFill>
                  <a:schemeClr val="bg1"/>
                </a:solidFill>
                <a:latin typeface="Times New Roman" panose="02020603050405020304" pitchFamily="18" charset="0"/>
              </a:rPr>
              <a:t>：</a:t>
            </a:r>
          </a:p>
          <a:p>
            <a:pPr algn="just">
              <a:lnSpc>
                <a:spcPct val="90000"/>
              </a:lnSpc>
              <a:spcBef>
                <a:spcPct val="50000"/>
              </a:spcBef>
            </a:pPr>
            <a:r>
              <a:rPr lang="en-US" altLang="zh-CN" sz="2000" b="1" dirty="0">
                <a:solidFill>
                  <a:schemeClr val="bg1"/>
                </a:solidFill>
                <a:latin typeface="Times New Roman" panose="02020603050405020304" pitchFamily="18" charset="0"/>
              </a:rPr>
              <a:t>IN	AL</a:t>
            </a:r>
            <a:r>
              <a:rPr lang="zh-CN" altLang="en-US" sz="2000" b="1" dirty="0">
                <a:solidFill>
                  <a:schemeClr val="bg1"/>
                </a:solidFill>
                <a:latin typeface="Times New Roman" panose="02020603050405020304" pitchFamily="18" charset="0"/>
              </a:rPr>
              <a:t>，</a:t>
            </a:r>
            <a:r>
              <a:rPr lang="en-US" altLang="zh-CN" sz="2000" b="1" dirty="0">
                <a:solidFill>
                  <a:schemeClr val="bg1"/>
                </a:solidFill>
                <a:latin typeface="Times New Roman" panose="02020603050405020304" pitchFamily="18" charset="0"/>
              </a:rPr>
              <a:t>61H  </a:t>
            </a:r>
            <a:r>
              <a:rPr lang="zh-CN" altLang="en-US" sz="2000" b="1" dirty="0">
                <a:solidFill>
                  <a:schemeClr val="bg1"/>
                </a:solidFill>
                <a:latin typeface="Times New Roman" panose="02020603050405020304" pitchFamily="18" charset="0"/>
              </a:rPr>
              <a:t>；读</a:t>
            </a:r>
            <a:r>
              <a:rPr lang="en-US" altLang="zh-CN" sz="2000" b="1" dirty="0">
                <a:solidFill>
                  <a:schemeClr val="bg1"/>
                </a:solidFill>
                <a:latin typeface="Times New Roman" panose="02020603050405020304" pitchFamily="18" charset="0"/>
              </a:rPr>
              <a:t>B</a:t>
            </a:r>
            <a:r>
              <a:rPr lang="zh-CN" altLang="en-US" sz="2000" b="1" dirty="0">
                <a:solidFill>
                  <a:schemeClr val="bg1"/>
                </a:solidFill>
                <a:latin typeface="Times New Roman" panose="02020603050405020304" pitchFamily="18" charset="0"/>
              </a:rPr>
              <a:t>口</a:t>
            </a:r>
          </a:p>
          <a:p>
            <a:pPr algn="just">
              <a:lnSpc>
                <a:spcPct val="90000"/>
              </a:lnSpc>
              <a:spcBef>
                <a:spcPct val="50000"/>
              </a:spcBef>
            </a:pPr>
            <a:r>
              <a:rPr lang="en-US" altLang="zh-CN" sz="2000" b="1" dirty="0">
                <a:solidFill>
                  <a:schemeClr val="bg1"/>
                </a:solidFill>
                <a:latin typeface="Times New Roman" panose="02020603050405020304" pitchFamily="18" charset="0"/>
              </a:rPr>
              <a:t>OUT	60H</a:t>
            </a:r>
            <a:r>
              <a:rPr lang="zh-CN" altLang="en-US" sz="2000" b="1" dirty="0">
                <a:solidFill>
                  <a:schemeClr val="bg1"/>
                </a:solidFill>
                <a:latin typeface="Times New Roman" panose="02020603050405020304" pitchFamily="18" charset="0"/>
              </a:rPr>
              <a:t>，</a:t>
            </a:r>
            <a:r>
              <a:rPr lang="en-US" altLang="zh-CN" sz="2000" b="1" dirty="0">
                <a:solidFill>
                  <a:schemeClr val="bg1"/>
                </a:solidFill>
                <a:latin typeface="Times New Roman" panose="02020603050405020304" pitchFamily="18" charset="0"/>
              </a:rPr>
              <a:t>AL  </a:t>
            </a:r>
            <a:r>
              <a:rPr lang="zh-CN" altLang="en-US" sz="2000" b="1" dirty="0">
                <a:solidFill>
                  <a:schemeClr val="bg1"/>
                </a:solidFill>
                <a:latin typeface="Times New Roman" panose="02020603050405020304" pitchFamily="18" charset="0"/>
              </a:rPr>
              <a:t>；将</a:t>
            </a:r>
            <a:r>
              <a:rPr lang="en-US" altLang="zh-CN" sz="2000" b="1" dirty="0">
                <a:solidFill>
                  <a:schemeClr val="bg1"/>
                </a:solidFill>
                <a:latin typeface="Times New Roman" panose="02020603050405020304" pitchFamily="18" charset="0"/>
              </a:rPr>
              <a:t>B</a:t>
            </a:r>
            <a:r>
              <a:rPr lang="zh-CN" altLang="en-US" sz="2000" b="1" dirty="0">
                <a:solidFill>
                  <a:schemeClr val="bg1"/>
                </a:solidFill>
                <a:latin typeface="Times New Roman" panose="02020603050405020304" pitchFamily="18" charset="0"/>
              </a:rPr>
              <a:t>口中的</a:t>
            </a:r>
          </a:p>
          <a:p>
            <a:pPr algn="just">
              <a:lnSpc>
                <a:spcPct val="90000"/>
              </a:lnSpc>
              <a:spcBef>
                <a:spcPct val="50000"/>
              </a:spcBef>
            </a:pPr>
            <a:r>
              <a:rPr lang="zh-CN" altLang="en-US" sz="2000" b="1" dirty="0">
                <a:solidFill>
                  <a:schemeClr val="bg1"/>
                </a:solidFill>
                <a:latin typeface="Times New Roman" panose="02020603050405020304" pitchFamily="18" charset="0"/>
              </a:rPr>
              <a:t>		    ； 状态写入</a:t>
            </a:r>
            <a:r>
              <a:rPr lang="en-US" altLang="zh-CN" sz="2000" b="1" dirty="0">
                <a:solidFill>
                  <a:schemeClr val="bg1"/>
                </a:solidFill>
                <a:latin typeface="Times New Roman" panose="02020603050405020304" pitchFamily="18" charset="0"/>
              </a:rPr>
              <a:t>A</a:t>
            </a:r>
            <a:r>
              <a:rPr lang="zh-CN" altLang="en-US" sz="2000" b="1" dirty="0">
                <a:solidFill>
                  <a:schemeClr val="bg1"/>
                </a:solidFill>
                <a:latin typeface="Times New Roman" panose="02020603050405020304" pitchFamily="18" charset="0"/>
              </a:rPr>
              <a:t>口</a:t>
            </a:r>
          </a:p>
          <a:p>
            <a:pPr algn="just">
              <a:lnSpc>
                <a:spcPct val="90000"/>
              </a:lnSpc>
              <a:spcBef>
                <a:spcPct val="50000"/>
              </a:spcBef>
            </a:pPr>
            <a:r>
              <a:rPr lang="en-US" altLang="zh-CN" sz="2000" b="1" dirty="0">
                <a:solidFill>
                  <a:schemeClr val="bg1"/>
                </a:solidFill>
                <a:latin typeface="Times New Roman" panose="02020603050405020304" pitchFamily="18" charset="0"/>
              </a:rPr>
              <a:t>JMP	A1</a:t>
            </a:r>
          </a:p>
          <a:p>
            <a:pPr algn="just">
              <a:lnSpc>
                <a:spcPct val="90000"/>
              </a:lnSpc>
              <a:spcBef>
                <a:spcPct val="50000"/>
              </a:spcBef>
            </a:pPr>
            <a:r>
              <a:rPr lang="en-US" altLang="zh-CN" sz="2000" b="1" dirty="0">
                <a:solidFill>
                  <a:schemeClr val="bg1"/>
                </a:solidFill>
                <a:latin typeface="Times New Roman" panose="02020603050405020304" pitchFamily="18" charset="0"/>
              </a:rPr>
              <a:t>……</a:t>
            </a:r>
            <a:endParaRPr lang="en-US" altLang="zh-CN" sz="2400" b="1" dirty="0">
              <a:solidFill>
                <a:schemeClr val="bg1"/>
              </a:solidFill>
              <a:latin typeface="Tahoma" panose="020B0604030504040204" pitchFamily="34" charset="0"/>
            </a:endParaRPr>
          </a:p>
        </p:txBody>
      </p:sp>
    </p:spTree>
    <p:extLst>
      <p:ext uri="{BB962C8B-B14F-4D97-AF65-F5344CB8AC3E}">
        <p14:creationId xmlns:p14="http://schemas.microsoft.com/office/powerpoint/2010/main" val="200317091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8728"/>
                                        </p:tgtEl>
                                        <p:attrNameLst>
                                          <p:attrName>style.visibility</p:attrName>
                                        </p:attrNameLst>
                                      </p:cBhvr>
                                      <p:to>
                                        <p:strVal val="visible"/>
                                      </p:to>
                                    </p:set>
                                    <p:animEffect transition="in" filter="barn(outHorizontal)">
                                      <p:cBhvr>
                                        <p:cTn id="7" dur="500"/>
                                        <p:tgtEl>
                                          <p:spTgt spid="28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28"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8433"/>
          <p:cNvSpPr>
            <a:spLocks noGrp="1"/>
          </p:cNvSpPr>
          <p:nvPr>
            <p:ph type="title"/>
          </p:nvPr>
        </p:nvSpPr>
        <p:spPr/>
        <p:txBody>
          <a:bodyPr anchor="ctr"/>
          <a:lstStyle/>
          <a:p>
            <a:r>
              <a:rPr lang="zh-CN" altLang="en-US" sz="3200"/>
              <a:t>读写数据端口：示例</a:t>
            </a:r>
          </a:p>
        </p:txBody>
      </p:sp>
      <p:sp>
        <p:nvSpPr>
          <p:cNvPr id="18435" name="内容占位符 18434"/>
          <p:cNvSpPr>
            <a:spLocks noGrp="1"/>
          </p:cNvSpPr>
          <p:nvPr>
            <p:ph idx="1"/>
          </p:nvPr>
        </p:nvSpPr>
        <p:spPr>
          <a:xfrm>
            <a:off x="914400" y="1071245"/>
            <a:ext cx="10729595" cy="4611370"/>
          </a:xfrm>
        </p:spPr>
        <p:txBody>
          <a:bodyPr/>
          <a:lstStyle/>
          <a:p>
            <a:pPr defTabSz="0">
              <a:lnSpc>
                <a:spcPct val="120000"/>
              </a:lnSpc>
              <a:tabLst>
                <a:tab pos="3714750" algn="l"/>
              </a:tabLst>
            </a:pPr>
            <a:r>
              <a:rPr lang="zh-CN" altLang="en-US" dirty="0">
                <a:latin typeface="Times New Roman" panose="02020603050405020304" pitchFamily="18" charset="0"/>
              </a:rPr>
              <a:t>利用8255A的输出锁存能力，可实现对数据口的按位输出控制</a:t>
            </a:r>
            <a:r>
              <a:rPr lang="zh-CN" altLang="en-US" dirty="0"/>
              <a:t> </a:t>
            </a:r>
          </a:p>
          <a:p>
            <a:pPr defTabSz="0">
              <a:lnSpc>
                <a:spcPct val="120000"/>
              </a:lnSpc>
              <a:tabLst>
                <a:tab pos="3714750" algn="l"/>
              </a:tabLst>
            </a:pPr>
            <a:r>
              <a:rPr lang="zh-CN" altLang="en-US" dirty="0">
                <a:solidFill>
                  <a:srgbClr val="000066"/>
                </a:solidFill>
              </a:rPr>
              <a:t>例：对输出端口B的PB7位置位的程序段：</a:t>
            </a:r>
          </a:p>
          <a:p>
            <a:pPr defTabSz="0">
              <a:lnSpc>
                <a:spcPct val="120000"/>
              </a:lnSpc>
              <a:buNone/>
              <a:tabLst>
                <a:tab pos="3714750" algn="l"/>
              </a:tabLst>
            </a:pPr>
            <a:r>
              <a:rPr lang="zh-CN" altLang="en-US" dirty="0"/>
              <a:t>	;B端口假设为61H</a:t>
            </a:r>
          </a:p>
          <a:p>
            <a:pPr defTabSz="0">
              <a:lnSpc>
                <a:spcPct val="120000"/>
              </a:lnSpc>
              <a:buNone/>
              <a:tabLst>
                <a:tab pos="3714750" algn="l"/>
              </a:tabLst>
            </a:pPr>
            <a:r>
              <a:rPr lang="zh-CN" altLang="en-US" dirty="0"/>
              <a:t>	</a:t>
            </a:r>
            <a:r>
              <a:rPr lang="zh-CN" altLang="en-US" b="1" dirty="0">
                <a:solidFill>
                  <a:schemeClr val="hlink"/>
                </a:solidFill>
                <a:latin typeface="Times New Roman" panose="02020603050405020304" pitchFamily="18" charset="0"/>
              </a:rPr>
              <a:t>in al,61H</a:t>
            </a:r>
            <a:r>
              <a:rPr lang="zh-CN" altLang="en-US" dirty="0">
                <a:latin typeface="Times New Roman" panose="02020603050405020304" pitchFamily="18" charset="0"/>
              </a:rPr>
              <a:t>	;读出B端口原输出内容</a:t>
            </a:r>
          </a:p>
          <a:p>
            <a:pPr defTabSz="0">
              <a:lnSpc>
                <a:spcPct val="120000"/>
              </a:lnSpc>
              <a:buNone/>
              <a:tabLst>
                <a:tab pos="3714750" algn="l"/>
              </a:tabLst>
            </a:pPr>
            <a:r>
              <a:rPr lang="zh-CN" altLang="en-US" dirty="0">
                <a:latin typeface="Times New Roman" panose="02020603050405020304" pitchFamily="18" charset="0"/>
              </a:rPr>
              <a:t>	</a:t>
            </a:r>
            <a:r>
              <a:rPr lang="zh-CN" altLang="en-US" b="1" dirty="0">
                <a:solidFill>
                  <a:schemeClr val="hlink"/>
                </a:solidFill>
                <a:latin typeface="Times New Roman" panose="02020603050405020304" pitchFamily="18" charset="0"/>
              </a:rPr>
              <a:t>or al,80h</a:t>
            </a:r>
            <a:r>
              <a:rPr lang="zh-CN" altLang="en-US" dirty="0">
                <a:latin typeface="Times New Roman" panose="02020603050405020304" pitchFamily="18" charset="0"/>
              </a:rPr>
              <a:t>	;使PB</a:t>
            </a:r>
            <a:r>
              <a:rPr lang="zh-CN" altLang="en-US" sz="2800" dirty="0">
                <a:latin typeface="Times New Roman" panose="02020603050405020304" pitchFamily="18" charset="0"/>
              </a:rPr>
              <a:t>7</a:t>
            </a:r>
            <a:r>
              <a:rPr lang="zh-CN" altLang="en-US" dirty="0">
                <a:latin typeface="Times New Roman" panose="02020603050405020304" pitchFamily="18" charset="0"/>
              </a:rPr>
              <a:t>＝1</a:t>
            </a:r>
          </a:p>
          <a:p>
            <a:pPr defTabSz="0">
              <a:lnSpc>
                <a:spcPct val="120000"/>
              </a:lnSpc>
              <a:buNone/>
              <a:tabLst>
                <a:tab pos="3714750" algn="l"/>
              </a:tabLst>
            </a:pPr>
            <a:r>
              <a:rPr lang="zh-CN" altLang="en-US" dirty="0">
                <a:latin typeface="Times New Roman" panose="02020603050405020304" pitchFamily="18" charset="0"/>
              </a:rPr>
              <a:t>	</a:t>
            </a:r>
            <a:r>
              <a:rPr lang="zh-CN" altLang="en-US" b="1" dirty="0">
                <a:solidFill>
                  <a:schemeClr val="hlink"/>
                </a:solidFill>
                <a:latin typeface="Times New Roman" panose="02020603050405020304" pitchFamily="18" charset="0"/>
              </a:rPr>
              <a:t>out 61H,al</a:t>
            </a:r>
            <a:r>
              <a:rPr lang="zh-CN" altLang="en-US" dirty="0"/>
              <a:t>	;输出新的内容</a:t>
            </a:r>
          </a:p>
        </p:txBody>
      </p:sp>
    </p:spTree>
    <p:extLst>
      <p:ext uri="{BB962C8B-B14F-4D97-AF65-F5344CB8AC3E}">
        <p14:creationId xmlns:p14="http://schemas.microsoft.com/office/powerpoint/2010/main" val="3014565640"/>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15361"/>
          <p:cNvPicPr>
            <a:picLocks noChangeAspect="1"/>
          </p:cNvPicPr>
          <p:nvPr/>
        </p:nvPicPr>
        <p:blipFill>
          <a:blip r:embed="rId2"/>
          <a:stretch>
            <a:fillRect/>
          </a:stretch>
        </p:blipFill>
        <p:spPr>
          <a:xfrm>
            <a:off x="3046095" y="2142490"/>
            <a:ext cx="6548755" cy="4728210"/>
          </a:xfrm>
          <a:prstGeom prst="rect">
            <a:avLst/>
          </a:prstGeom>
          <a:noFill/>
          <a:ln w="9525">
            <a:noFill/>
          </a:ln>
        </p:spPr>
      </p:pic>
      <p:sp>
        <p:nvSpPr>
          <p:cNvPr id="15363" name="标题 15362"/>
          <p:cNvSpPr>
            <a:spLocks noGrp="1"/>
          </p:cNvSpPr>
          <p:nvPr>
            <p:ph type="title"/>
          </p:nvPr>
        </p:nvSpPr>
        <p:spPr/>
        <p:txBody>
          <a:bodyPr anchor="ctr"/>
          <a:lstStyle/>
          <a:p>
            <a:r>
              <a:rPr lang="en-US" altLang="zh-CN" dirty="0" smtClean="0"/>
              <a:t>③  </a:t>
            </a:r>
            <a:r>
              <a:rPr lang="zh-CN" altLang="en-US" dirty="0"/>
              <a:t>端口</a:t>
            </a:r>
            <a:r>
              <a:rPr lang="en-US" altLang="zh-CN" dirty="0"/>
              <a:t>C</a:t>
            </a:r>
            <a:r>
              <a:rPr lang="zh-CN" altLang="en-US" dirty="0"/>
              <a:t>的位控制字</a:t>
            </a:r>
          </a:p>
        </p:txBody>
      </p:sp>
      <p:sp>
        <p:nvSpPr>
          <p:cNvPr id="15364" name="内容占位符 15363"/>
          <p:cNvSpPr>
            <a:spLocks noGrp="1"/>
          </p:cNvSpPr>
          <p:nvPr>
            <p:ph idx="1"/>
          </p:nvPr>
        </p:nvSpPr>
        <p:spPr>
          <a:xfrm>
            <a:off x="953135" y="1169035"/>
            <a:ext cx="10709910" cy="1160145"/>
          </a:xfrm>
          <a:solidFill>
            <a:schemeClr val="bg1"/>
          </a:solidFill>
          <a:ln w="76200" cmpd="tri">
            <a:solidFill>
              <a:srgbClr val="006600"/>
            </a:solidFill>
            <a:miter/>
          </a:ln>
        </p:spPr>
        <p:txBody>
          <a:bodyPr/>
          <a:lstStyle/>
          <a:p>
            <a:pPr defTabSz="0">
              <a:tabLst>
                <a:tab pos="3714750" algn="l"/>
              </a:tabLst>
            </a:pPr>
            <a:r>
              <a:rPr lang="zh-CN" altLang="en-US" sz="2800" dirty="0">
                <a:latin typeface="Times New Roman" panose="02020603050405020304" pitchFamily="18" charset="0"/>
              </a:rPr>
              <a:t>位控制字写入控制端口</a:t>
            </a:r>
          </a:p>
          <a:p>
            <a:pPr defTabSz="0">
              <a:tabLst>
                <a:tab pos="3714750" algn="l"/>
              </a:tabLst>
            </a:pPr>
            <a:r>
              <a:rPr lang="zh-CN" altLang="en-US" sz="2800" dirty="0">
                <a:latin typeface="Times New Roman" panose="02020603050405020304" pitchFamily="18" charset="0"/>
              </a:rPr>
              <a:t>主要功能：</a:t>
            </a:r>
            <a:r>
              <a:rPr lang="zh-CN" altLang="en-US" sz="2800" b="1" dirty="0">
                <a:solidFill>
                  <a:srgbClr val="FF0000"/>
                </a:solidFill>
                <a:latin typeface="Times New Roman" panose="02020603050405020304" pitchFamily="18" charset="0"/>
              </a:rPr>
              <a:t>设置</a:t>
            </a:r>
            <a:r>
              <a:rPr lang="en-US" altLang="zh-CN" sz="2800" b="1" dirty="0">
                <a:solidFill>
                  <a:srgbClr val="FF0000"/>
                </a:solidFill>
                <a:latin typeface="Times New Roman" panose="02020603050405020304" pitchFamily="18" charset="0"/>
              </a:rPr>
              <a:t>8255</a:t>
            </a:r>
            <a:r>
              <a:rPr lang="zh-CN" altLang="en-US" sz="2800" b="1" dirty="0">
                <a:solidFill>
                  <a:srgbClr val="FF0000"/>
                </a:solidFill>
                <a:latin typeface="Times New Roman" panose="02020603050405020304" pitchFamily="18" charset="0"/>
              </a:rPr>
              <a:t>内部中断允许触发器</a:t>
            </a:r>
            <a:r>
              <a:rPr lang="en-US" altLang="zh-CN" sz="2800" b="1" dirty="0">
                <a:solidFill>
                  <a:srgbClr val="FF0000"/>
                </a:solidFill>
                <a:latin typeface="Times New Roman" panose="02020603050405020304" pitchFamily="18" charset="0"/>
              </a:rPr>
              <a:t>INTE</a:t>
            </a:r>
          </a:p>
        </p:txBody>
      </p:sp>
      <p:sp>
        <p:nvSpPr>
          <p:cNvPr id="15365" name="圆角矩形标注 15364"/>
          <p:cNvSpPr/>
          <p:nvPr/>
        </p:nvSpPr>
        <p:spPr>
          <a:xfrm>
            <a:off x="285750" y="3230245"/>
            <a:ext cx="3935095" cy="960755"/>
          </a:xfrm>
          <a:prstGeom prst="wedgeRoundRectCallout">
            <a:avLst>
              <a:gd name="adj1" fmla="val 62296"/>
              <a:gd name="adj2" fmla="val 527"/>
              <a:gd name="adj3" fmla="val 16667"/>
            </a:avLst>
          </a:prstGeom>
          <a:gradFill>
            <a:gsLst>
              <a:gs pos="0">
                <a:srgbClr val="012D86"/>
              </a:gs>
              <a:gs pos="100000">
                <a:srgbClr val="0E2557"/>
              </a:gs>
            </a:gsLst>
            <a:lin ang="5400000" scaled="0"/>
          </a:gradFill>
          <a:ln w="9525" cap="flat" cmpd="sng">
            <a:solidFill>
              <a:schemeClr val="tx1"/>
            </a:solidFill>
            <a:prstDash val="solid"/>
            <a:miter/>
            <a:headEnd type="none" w="med" len="med"/>
            <a:tailEnd type="none" w="med" len="med"/>
          </a:ln>
        </p:spPr>
        <p:txBody>
          <a:bodyPr anchor="ctr"/>
          <a:lstStyle/>
          <a:p>
            <a:pPr algn="l">
              <a:buClrTx/>
            </a:pPr>
            <a:r>
              <a:rPr lang="zh-CN" altLang="en-US" sz="2400" b="1">
                <a:solidFill>
                  <a:schemeClr val="bg1"/>
                </a:solidFill>
                <a:latin typeface="Arial" panose="020B0604020202020204" pitchFamily="34" charset="0"/>
              </a:rPr>
              <a:t>特征位，这里必须为</a:t>
            </a:r>
            <a:r>
              <a:rPr lang="en-US" altLang="zh-CN" sz="2400" b="1">
                <a:solidFill>
                  <a:schemeClr val="bg1"/>
                </a:solidFill>
                <a:latin typeface="Arial" panose="020B0604020202020204" pitchFamily="34" charset="0"/>
              </a:rPr>
              <a:t>0</a:t>
            </a:r>
            <a:r>
              <a:rPr lang="zh-CN" altLang="en-US" sz="2400" b="1">
                <a:solidFill>
                  <a:schemeClr val="bg1"/>
                </a:solidFill>
                <a:latin typeface="Arial" panose="020B0604020202020204" pitchFamily="34" charset="0"/>
              </a:rPr>
              <a:t>，与前面的方式选择字相区别</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p:cTn id="7" dur="500" fill="hold"/>
                                        <p:tgtEl>
                                          <p:spTgt spid="15364"/>
                                        </p:tgtEl>
                                        <p:attrNameLst>
                                          <p:attrName>ppt_w</p:attrName>
                                        </p:attrNameLst>
                                      </p:cBhvr>
                                      <p:tavLst>
                                        <p:tav tm="0">
                                          <p:val>
                                            <p:fltVal val="0"/>
                                          </p:val>
                                        </p:tav>
                                        <p:tav tm="100000">
                                          <p:val>
                                            <p:strVal val="#ppt_w"/>
                                          </p:val>
                                        </p:tav>
                                      </p:tavLst>
                                    </p:anim>
                                    <p:anim calcmode="lin" valueType="num">
                                      <p:cBhvr>
                                        <p:cTn id="8" dur="500" fill="hold"/>
                                        <p:tgtEl>
                                          <p:spTgt spid="1536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6385"/>
          <p:cNvSpPr>
            <a:spLocks noGrp="1"/>
          </p:cNvSpPr>
          <p:nvPr>
            <p:ph type="title"/>
          </p:nvPr>
        </p:nvSpPr>
        <p:spPr/>
        <p:txBody>
          <a:bodyPr anchor="ctr"/>
          <a:lstStyle/>
          <a:p>
            <a:r>
              <a:rPr lang="zh-CN" altLang="en-US"/>
              <a:t>示例</a:t>
            </a:r>
          </a:p>
        </p:txBody>
      </p:sp>
      <p:sp>
        <p:nvSpPr>
          <p:cNvPr id="16387" name="内容占位符 16386"/>
          <p:cNvSpPr>
            <a:spLocks noGrp="1"/>
          </p:cNvSpPr>
          <p:nvPr>
            <p:ph idx="1"/>
          </p:nvPr>
        </p:nvSpPr>
        <p:spPr>
          <a:xfrm>
            <a:off x="914400" y="1071245"/>
            <a:ext cx="10730230" cy="4611370"/>
          </a:xfrm>
        </p:spPr>
        <p:txBody>
          <a:bodyPr/>
          <a:lstStyle/>
          <a:p>
            <a:pPr defTabSz="0">
              <a:tabLst>
                <a:tab pos="3714750" algn="l"/>
              </a:tabLst>
            </a:pPr>
            <a:r>
              <a:rPr lang="zh-CN" altLang="en-US"/>
              <a:t>这一控制字多用在</a:t>
            </a:r>
            <a:r>
              <a:rPr lang="en-US" altLang="zh-CN"/>
              <a:t>PC</a:t>
            </a:r>
            <a:r>
              <a:rPr lang="zh-CN" altLang="en-US"/>
              <a:t>口作为应答信号或中断信号时。 </a:t>
            </a:r>
          </a:p>
          <a:p>
            <a:pPr defTabSz="0">
              <a:tabLst>
                <a:tab pos="3714750" algn="l"/>
              </a:tabLst>
            </a:pPr>
            <a:r>
              <a:rPr lang="zh-CN" altLang="en-US"/>
              <a:t>利用置位／复位控制字可将</a:t>
            </a:r>
            <a:r>
              <a:rPr lang="en-US" altLang="zh-CN"/>
              <a:t>PC</a:t>
            </a:r>
            <a:r>
              <a:rPr lang="zh-CN" altLang="en-US"/>
              <a:t>端口</a:t>
            </a:r>
            <a:r>
              <a:rPr lang="en-US" altLang="zh-CN"/>
              <a:t>8</a:t>
            </a:r>
            <a:r>
              <a:rPr lang="zh-CN" altLang="en-US"/>
              <a:t>位中的任意一位置成高电平或低电平；</a:t>
            </a:r>
          </a:p>
          <a:p>
            <a:pPr defTabSz="0">
              <a:tabLst>
                <a:tab pos="3714750" algn="l"/>
              </a:tabLst>
            </a:pPr>
            <a:r>
              <a:rPr lang="zh-CN" altLang="en-US"/>
              <a:t>例如：把</a:t>
            </a:r>
            <a:r>
              <a:rPr lang="en-US" altLang="zh-CN">
                <a:solidFill>
                  <a:schemeClr val="hlink"/>
                </a:solidFill>
                <a:effectLst>
                  <a:outerShdw blurRad="38100" dist="38100" dir="2700000">
                    <a:srgbClr val="C0C0C0"/>
                  </a:outerShdw>
                </a:effectLst>
              </a:rPr>
              <a:t>PC3</a:t>
            </a:r>
            <a:r>
              <a:rPr lang="zh-CN" altLang="en-US"/>
              <a:t>置成高电平，则相应的置位字为：</a:t>
            </a:r>
            <a:r>
              <a:rPr lang="en-US" altLang="zh-CN">
                <a:solidFill>
                  <a:schemeClr val="hlink"/>
                </a:solidFill>
                <a:effectLst>
                  <a:outerShdw blurRad="38100" dist="38100" dir="2700000">
                    <a:srgbClr val="C0C0C0"/>
                  </a:outerShdw>
                </a:effectLst>
              </a:rPr>
              <a:t>00000111B</a:t>
            </a:r>
            <a:r>
              <a:rPr lang="zh-CN" altLang="en-US"/>
              <a:t>或</a:t>
            </a:r>
            <a:r>
              <a:rPr lang="en-US" altLang="zh-CN">
                <a:solidFill>
                  <a:schemeClr val="hlink"/>
                </a:solidFill>
                <a:effectLst>
                  <a:outerShdw blurRad="38100" dist="38100" dir="2700000">
                    <a:srgbClr val="C0C0C0"/>
                  </a:outerShdw>
                </a:effectLst>
              </a:rPr>
              <a:t>07</a:t>
            </a:r>
            <a:r>
              <a:rPr lang="en-US" altLang="zh-CN"/>
              <a:t>H</a:t>
            </a:r>
            <a:r>
              <a:rPr lang="zh-CN" altLang="en-US"/>
              <a:t>；</a:t>
            </a:r>
          </a:p>
          <a:p>
            <a:pPr defTabSz="0">
              <a:tabLst>
                <a:tab pos="3714750" algn="l"/>
              </a:tabLst>
            </a:pPr>
            <a:r>
              <a:rPr lang="zh-CN" altLang="en-US"/>
              <a:t>程序段为：</a:t>
            </a:r>
          </a:p>
          <a:p>
            <a:pPr lvl="1" defTabSz="0">
              <a:buNone/>
              <a:tabLst>
                <a:tab pos="3714750" algn="l"/>
              </a:tabLst>
            </a:pPr>
            <a:r>
              <a:rPr lang="zh-CN" altLang="en-US" sz="2400">
                <a:solidFill>
                  <a:schemeClr val="folHlink"/>
                </a:solidFill>
                <a:effectLst>
                  <a:outerShdw blurRad="38100" dist="38100" dir="2700000">
                    <a:srgbClr val="C0C0C0"/>
                  </a:outerShdw>
                </a:effectLst>
                <a:latin typeface="Times New Roman" panose="02020603050405020304" pitchFamily="18" charset="0"/>
              </a:rPr>
              <a:t>  </a:t>
            </a:r>
            <a:r>
              <a:rPr lang="en-US" altLang="zh-CN" b="1">
                <a:solidFill>
                  <a:srgbClr val="FF0000"/>
                </a:solidFill>
                <a:effectLst>
                  <a:outerShdw blurRad="38100" dist="38100" dir="2700000">
                    <a:srgbClr val="C0C0C0"/>
                  </a:outerShdw>
                </a:effectLst>
                <a:latin typeface="Times New Roman" panose="02020603050405020304" pitchFamily="18" charset="0"/>
              </a:rPr>
              <a:t>MOV  DX</a:t>
            </a:r>
            <a:r>
              <a:rPr lang="zh-CN" altLang="en-US" b="1">
                <a:solidFill>
                  <a:srgbClr val="FF0000"/>
                </a:solidFill>
                <a:effectLst>
                  <a:outerShdw blurRad="38100" dist="38100" dir="2700000">
                    <a:srgbClr val="C0C0C0"/>
                  </a:outerShdw>
                </a:effectLst>
                <a:latin typeface="Times New Roman" panose="02020603050405020304" pitchFamily="18" charset="0"/>
              </a:rPr>
              <a:t>，</a:t>
            </a:r>
            <a:r>
              <a:rPr lang="en-US" altLang="zh-CN" b="1">
                <a:solidFill>
                  <a:srgbClr val="FF0000"/>
                </a:solidFill>
                <a:effectLst>
                  <a:outerShdw blurRad="38100" dist="38100" dir="2700000">
                    <a:srgbClr val="C0C0C0"/>
                  </a:outerShdw>
                </a:effectLst>
                <a:latin typeface="Times New Roman" panose="02020603050405020304" pitchFamily="18" charset="0"/>
              </a:rPr>
              <a:t>8255_CWR</a:t>
            </a:r>
          </a:p>
          <a:p>
            <a:pPr lvl="1" defTabSz="0">
              <a:buNone/>
              <a:tabLst>
                <a:tab pos="3714750" algn="l"/>
              </a:tabLst>
            </a:pPr>
            <a:r>
              <a:rPr lang="en-US" altLang="zh-CN" b="1">
                <a:solidFill>
                  <a:srgbClr val="FF0000"/>
                </a:solidFill>
                <a:effectLst>
                  <a:outerShdw blurRad="38100" dist="38100" dir="2700000">
                    <a:srgbClr val="C0C0C0"/>
                  </a:outerShdw>
                </a:effectLst>
                <a:latin typeface="Times New Roman" panose="02020603050405020304" pitchFamily="18" charset="0"/>
              </a:rPr>
              <a:t>  MOV  AL</a:t>
            </a:r>
            <a:r>
              <a:rPr lang="zh-CN" altLang="en-US" b="1">
                <a:solidFill>
                  <a:srgbClr val="FF0000"/>
                </a:solidFill>
                <a:effectLst>
                  <a:outerShdw blurRad="38100" dist="38100" dir="2700000">
                    <a:srgbClr val="C0C0C0"/>
                  </a:outerShdw>
                </a:effectLst>
                <a:latin typeface="Times New Roman" panose="02020603050405020304" pitchFamily="18" charset="0"/>
              </a:rPr>
              <a:t>，</a:t>
            </a:r>
            <a:r>
              <a:rPr lang="en-US" altLang="zh-CN" b="1">
                <a:solidFill>
                  <a:srgbClr val="FF0000"/>
                </a:solidFill>
                <a:effectLst>
                  <a:outerShdw blurRad="38100" dist="38100" dir="2700000">
                    <a:srgbClr val="C0C0C0"/>
                  </a:outerShdw>
                </a:effectLst>
                <a:latin typeface="Times New Roman" panose="02020603050405020304" pitchFamily="18" charset="0"/>
              </a:rPr>
              <a:t>00000111B</a:t>
            </a:r>
          </a:p>
          <a:p>
            <a:pPr lvl="1" defTabSz="0">
              <a:buNone/>
              <a:tabLst>
                <a:tab pos="3714750" algn="l"/>
              </a:tabLst>
            </a:pPr>
            <a:r>
              <a:rPr lang="en-US" altLang="zh-CN" b="1">
                <a:solidFill>
                  <a:srgbClr val="FF0000"/>
                </a:solidFill>
                <a:effectLst>
                  <a:outerShdw blurRad="38100" dist="38100" dir="2700000">
                    <a:srgbClr val="C0C0C0"/>
                  </a:outerShdw>
                </a:effectLst>
                <a:latin typeface="Times New Roman" panose="02020603050405020304" pitchFamily="18" charset="0"/>
              </a:rPr>
              <a:t>  OUT   DX</a:t>
            </a:r>
            <a:r>
              <a:rPr lang="zh-CN" altLang="en-US" b="1">
                <a:solidFill>
                  <a:srgbClr val="FF0000"/>
                </a:solidFill>
                <a:effectLst>
                  <a:outerShdw blurRad="38100" dist="38100" dir="2700000">
                    <a:srgbClr val="C0C0C0"/>
                  </a:outerShdw>
                </a:effectLst>
                <a:latin typeface="Times New Roman" panose="02020603050405020304" pitchFamily="18" charset="0"/>
              </a:rPr>
              <a:t>，</a:t>
            </a:r>
            <a:r>
              <a:rPr lang="en-US" altLang="zh-CN" b="1">
                <a:solidFill>
                  <a:srgbClr val="FF0000"/>
                </a:solidFill>
                <a:effectLst>
                  <a:outerShdw blurRad="38100" dist="38100" dir="2700000">
                    <a:srgbClr val="C0C0C0"/>
                  </a:outerShdw>
                </a:effectLst>
                <a:latin typeface="Times New Roman" panose="02020603050405020304" pitchFamily="18" charset="0"/>
              </a:rPr>
              <a:t>AL</a:t>
            </a:r>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9457"/>
          <p:cNvSpPr>
            <a:spLocks noGrp="1"/>
          </p:cNvSpPr>
          <p:nvPr>
            <p:ph idx="1"/>
          </p:nvPr>
        </p:nvSpPr>
        <p:spPr>
          <a:xfrm>
            <a:off x="914400" y="1071245"/>
            <a:ext cx="10742295" cy="4611370"/>
          </a:xfrm>
        </p:spPr>
        <p:txBody>
          <a:bodyPr/>
          <a:lstStyle/>
          <a:p>
            <a:pPr algn="just" defTabSz="0">
              <a:lnSpc>
                <a:spcPct val="120000"/>
              </a:lnSpc>
              <a:tabLst>
                <a:tab pos="3714750" algn="l"/>
              </a:tabLst>
            </a:pPr>
            <a:r>
              <a:rPr lang="zh-CN" altLang="en-US">
                <a:solidFill>
                  <a:schemeClr val="hlink"/>
                </a:solidFill>
              </a:rPr>
              <a:t>当</a:t>
            </a:r>
            <a:r>
              <a:rPr lang="en-US" altLang="zh-CN">
                <a:solidFill>
                  <a:schemeClr val="hlink"/>
                </a:solidFill>
              </a:rPr>
              <a:t>8255</a:t>
            </a:r>
            <a:r>
              <a:rPr lang="zh-CN" altLang="en-US">
                <a:solidFill>
                  <a:schemeClr val="hlink"/>
                </a:solidFill>
              </a:rPr>
              <a:t>工作于</a:t>
            </a:r>
            <a:r>
              <a:rPr lang="en-US" altLang="zh-CN">
                <a:solidFill>
                  <a:schemeClr val="hlink"/>
                </a:solidFill>
              </a:rPr>
              <a:t>0</a:t>
            </a:r>
            <a:r>
              <a:rPr lang="zh-CN" altLang="en-US">
                <a:solidFill>
                  <a:schemeClr val="hlink"/>
                </a:solidFill>
              </a:rPr>
              <a:t>方式时</a:t>
            </a:r>
            <a:r>
              <a:rPr lang="zh-CN" altLang="en-US"/>
              <a:t>，如需要对</a:t>
            </a:r>
            <a:r>
              <a:rPr lang="en-US" altLang="zh-CN"/>
              <a:t>PC</a:t>
            </a:r>
            <a:r>
              <a:rPr lang="zh-CN" altLang="en-US"/>
              <a:t>口的多位同时置位或复位，可直接从</a:t>
            </a:r>
            <a:r>
              <a:rPr lang="en-US" altLang="zh-CN"/>
              <a:t>PC</a:t>
            </a:r>
            <a:r>
              <a:rPr lang="zh-CN" altLang="en-US"/>
              <a:t>输出相应的数据即可，如将</a:t>
            </a:r>
            <a:r>
              <a:rPr lang="en-US" altLang="zh-CN"/>
              <a:t>PC1</a:t>
            </a:r>
            <a:r>
              <a:rPr lang="zh-CN" altLang="en-US"/>
              <a:t>、</a:t>
            </a:r>
            <a:r>
              <a:rPr lang="en-US" altLang="zh-CN"/>
              <a:t>PC3</a:t>
            </a:r>
            <a:r>
              <a:rPr lang="zh-CN" altLang="en-US"/>
              <a:t>、</a:t>
            </a:r>
            <a:r>
              <a:rPr lang="en-US" altLang="zh-CN"/>
              <a:t>PC6</a:t>
            </a:r>
            <a:r>
              <a:rPr lang="zh-CN" altLang="en-US"/>
              <a:t>置成高电平，其余为低电平，程序段为：</a:t>
            </a:r>
          </a:p>
          <a:p>
            <a:pPr lvl="2" algn="just" defTabSz="0">
              <a:lnSpc>
                <a:spcPct val="120000"/>
              </a:lnSpc>
              <a:buNone/>
              <a:tabLst>
                <a:tab pos="3714750" algn="l"/>
              </a:tabLst>
            </a:pPr>
            <a:r>
              <a:rPr lang="en-US" altLang="zh-CN" b="1">
                <a:solidFill>
                  <a:srgbClr val="FF0000"/>
                </a:solidFill>
                <a:latin typeface="Times New Roman" panose="02020603050405020304" pitchFamily="18" charset="0"/>
              </a:rPr>
              <a:t>MOV    DX</a:t>
            </a:r>
            <a:r>
              <a:rPr lang="zh-CN" altLang="en-US" b="1">
                <a:solidFill>
                  <a:srgbClr val="FF0000"/>
                </a:solidFill>
                <a:latin typeface="Times New Roman" panose="02020603050405020304" pitchFamily="18" charset="0"/>
              </a:rPr>
              <a:t>，</a:t>
            </a:r>
            <a:r>
              <a:rPr lang="en-US" altLang="zh-CN" b="1">
                <a:solidFill>
                  <a:srgbClr val="FF0000"/>
                </a:solidFill>
                <a:latin typeface="Times New Roman" panose="02020603050405020304" pitchFamily="18" charset="0"/>
              </a:rPr>
              <a:t>8255PC</a:t>
            </a:r>
          </a:p>
          <a:p>
            <a:pPr lvl="2" algn="just" defTabSz="0">
              <a:lnSpc>
                <a:spcPct val="120000"/>
              </a:lnSpc>
              <a:buNone/>
              <a:tabLst>
                <a:tab pos="3714750" algn="l"/>
              </a:tabLst>
            </a:pPr>
            <a:r>
              <a:rPr lang="en-US" altLang="zh-CN" b="1">
                <a:solidFill>
                  <a:srgbClr val="FF0000"/>
                </a:solidFill>
                <a:latin typeface="Times New Roman" panose="02020603050405020304" pitchFamily="18" charset="0"/>
              </a:rPr>
              <a:t>MOV    AL</a:t>
            </a:r>
            <a:r>
              <a:rPr lang="zh-CN" altLang="en-US" b="1">
                <a:solidFill>
                  <a:srgbClr val="FF0000"/>
                </a:solidFill>
                <a:latin typeface="Times New Roman" panose="02020603050405020304" pitchFamily="18" charset="0"/>
              </a:rPr>
              <a:t>，</a:t>
            </a:r>
            <a:r>
              <a:rPr lang="en-US" altLang="zh-CN" b="1">
                <a:solidFill>
                  <a:srgbClr val="FF0000"/>
                </a:solidFill>
                <a:latin typeface="Times New Roman" panose="02020603050405020304" pitchFamily="18" charset="0"/>
              </a:rPr>
              <a:t>01001010B</a:t>
            </a:r>
          </a:p>
          <a:p>
            <a:pPr lvl="2" algn="just" defTabSz="0">
              <a:lnSpc>
                <a:spcPct val="120000"/>
              </a:lnSpc>
              <a:buNone/>
              <a:tabLst>
                <a:tab pos="3714750" algn="l"/>
              </a:tabLst>
            </a:pPr>
            <a:r>
              <a:rPr lang="en-US" altLang="zh-CN" b="1">
                <a:solidFill>
                  <a:srgbClr val="FF0000"/>
                </a:solidFill>
                <a:latin typeface="Times New Roman" panose="02020603050405020304" pitchFamily="18" charset="0"/>
              </a:rPr>
              <a:t>OUT     DX</a:t>
            </a:r>
            <a:r>
              <a:rPr lang="zh-CN" altLang="en-US" b="1">
                <a:solidFill>
                  <a:srgbClr val="FF0000"/>
                </a:solidFill>
                <a:latin typeface="Times New Roman" panose="02020603050405020304" pitchFamily="18" charset="0"/>
              </a:rPr>
              <a:t>，</a:t>
            </a:r>
            <a:r>
              <a:rPr lang="en-US" altLang="zh-CN" b="1">
                <a:solidFill>
                  <a:srgbClr val="FF0000"/>
                </a:solidFill>
                <a:latin typeface="Times New Roman" panose="02020603050405020304" pitchFamily="18" charset="0"/>
              </a:rPr>
              <a:t>AL</a:t>
            </a:r>
          </a:p>
          <a:p>
            <a:pPr algn="just" defTabSz="0">
              <a:lnSpc>
                <a:spcPct val="120000"/>
              </a:lnSpc>
              <a:tabLst>
                <a:tab pos="3714750" algn="l"/>
              </a:tabLst>
            </a:pPr>
            <a:r>
              <a:rPr lang="zh-CN" altLang="en-US">
                <a:solidFill>
                  <a:schemeClr val="hlink"/>
                </a:solidFill>
              </a:rPr>
              <a:t>但是当</a:t>
            </a:r>
            <a:r>
              <a:rPr lang="en-US" altLang="zh-CN">
                <a:solidFill>
                  <a:schemeClr val="hlink"/>
                </a:solidFill>
              </a:rPr>
              <a:t>8255</a:t>
            </a:r>
            <a:r>
              <a:rPr lang="zh-CN" altLang="en-US">
                <a:solidFill>
                  <a:schemeClr val="hlink"/>
                </a:solidFill>
              </a:rPr>
              <a:t>工作于</a:t>
            </a:r>
            <a:r>
              <a:rPr lang="en-US" altLang="zh-CN">
                <a:solidFill>
                  <a:schemeClr val="hlink"/>
                </a:solidFill>
              </a:rPr>
              <a:t>l</a:t>
            </a:r>
            <a:r>
              <a:rPr lang="zh-CN" altLang="en-US">
                <a:solidFill>
                  <a:schemeClr val="hlink"/>
                </a:solidFill>
              </a:rPr>
              <a:t>方式、</a:t>
            </a:r>
            <a:r>
              <a:rPr lang="en-US" altLang="zh-CN">
                <a:solidFill>
                  <a:schemeClr val="hlink"/>
                </a:solidFill>
              </a:rPr>
              <a:t>2</a:t>
            </a:r>
            <a:r>
              <a:rPr lang="zh-CN" altLang="en-US">
                <a:solidFill>
                  <a:schemeClr val="hlink"/>
                </a:solidFill>
              </a:rPr>
              <a:t>方式时</a:t>
            </a:r>
            <a:r>
              <a:rPr lang="zh-CN" altLang="en-US"/>
              <a:t>，若需要对内部某些控制位（</a:t>
            </a:r>
            <a:r>
              <a:rPr lang="zh-CN" altLang="en-US">
                <a:solidFill>
                  <a:schemeClr val="hlink"/>
                </a:solidFill>
              </a:rPr>
              <a:t>如中断允许</a:t>
            </a:r>
            <a:r>
              <a:rPr lang="en-US" altLang="zh-CN">
                <a:solidFill>
                  <a:schemeClr val="hlink"/>
                </a:solidFill>
              </a:rPr>
              <a:t>INTE</a:t>
            </a:r>
            <a:r>
              <a:rPr lang="zh-CN" altLang="en-US">
                <a:solidFill>
                  <a:schemeClr val="hlink"/>
                </a:solidFill>
              </a:rPr>
              <a:t>等</a:t>
            </a:r>
            <a:r>
              <a:rPr lang="zh-CN" altLang="en-US"/>
              <a:t>）复位／置位，则必须用</a:t>
            </a:r>
            <a:r>
              <a:rPr lang="en-US" altLang="zh-CN"/>
              <a:t>8255</a:t>
            </a:r>
            <a:r>
              <a:rPr lang="zh-CN" altLang="en-US"/>
              <a:t>的置位字／复位字，而不能采用直接输出数据方式。 </a:t>
            </a:r>
          </a:p>
        </p:txBody>
      </p:sp>
      <p:sp>
        <p:nvSpPr>
          <p:cNvPr id="19459" name="标题 19458"/>
          <p:cNvSpPr>
            <a:spLocks noGrp="1"/>
          </p:cNvSpPr>
          <p:nvPr>
            <p:ph type="title"/>
          </p:nvPr>
        </p:nvSpPr>
        <p:spPr/>
        <p:txBody>
          <a:bodyPr anchor="ctr"/>
          <a:lstStyle/>
          <a:p>
            <a:r>
              <a:rPr lang="en-US" altLang="zh-CN" sz="4400"/>
              <a:t>④</a:t>
            </a:r>
            <a:r>
              <a:rPr lang="zh-CN" altLang="en-US"/>
              <a:t>读写端口</a:t>
            </a:r>
            <a:r>
              <a:rPr lang="en-US" altLang="zh-CN"/>
              <a:t>C</a:t>
            </a:r>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0481"/>
          <p:cNvSpPr>
            <a:spLocks noGrp="1"/>
          </p:cNvSpPr>
          <p:nvPr>
            <p:ph type="title"/>
          </p:nvPr>
        </p:nvSpPr>
        <p:spPr/>
        <p:txBody>
          <a:bodyPr anchor="ctr"/>
          <a:lstStyle/>
          <a:p>
            <a:r>
              <a:rPr lang="zh-CN" altLang="en-US"/>
              <a:t>写端口</a:t>
            </a:r>
            <a:r>
              <a:rPr lang="en-US" altLang="zh-CN"/>
              <a:t>C</a:t>
            </a:r>
          </a:p>
        </p:txBody>
      </p:sp>
      <p:sp>
        <p:nvSpPr>
          <p:cNvPr id="20483" name="内容占位符 20482"/>
          <p:cNvSpPr>
            <a:spLocks noGrp="1"/>
          </p:cNvSpPr>
          <p:nvPr>
            <p:ph idx="1"/>
          </p:nvPr>
        </p:nvSpPr>
        <p:spPr/>
        <p:txBody>
          <a:bodyPr/>
          <a:lstStyle/>
          <a:p>
            <a:pPr algn="just" defTabSz="0">
              <a:lnSpc>
                <a:spcPct val="120000"/>
              </a:lnSpc>
              <a:buNone/>
              <a:tabLst>
                <a:tab pos="3714750" algn="l"/>
              </a:tabLst>
            </a:pPr>
            <a:r>
              <a:rPr lang="zh-CN" altLang="en-US" dirty="0">
                <a:latin typeface="Times New Roman" panose="02020603050405020304" pitchFamily="18" charset="0"/>
              </a:rPr>
              <a:t>这样，对端口</a:t>
            </a:r>
            <a:r>
              <a:rPr lang="en-US" altLang="zh-CN" dirty="0">
                <a:latin typeface="Times New Roman" panose="02020603050405020304" pitchFamily="18" charset="0"/>
              </a:rPr>
              <a:t>C</a:t>
            </a:r>
            <a:r>
              <a:rPr lang="zh-CN" altLang="en-US" dirty="0">
                <a:latin typeface="Times New Roman" panose="02020603050405020304" pitchFamily="18" charset="0"/>
              </a:rPr>
              <a:t>的数据输出有两种办法</a:t>
            </a:r>
          </a:p>
          <a:p>
            <a:pPr algn="just" defTabSz="0">
              <a:lnSpc>
                <a:spcPct val="120000"/>
              </a:lnSpc>
              <a:tabLst>
                <a:tab pos="3714750" algn="l"/>
              </a:tabLst>
            </a:pPr>
            <a:r>
              <a:rPr lang="zh-CN" altLang="en-US" b="1" dirty="0">
                <a:solidFill>
                  <a:schemeClr val="hlink"/>
                </a:solidFill>
                <a:latin typeface="Times New Roman" panose="02020603050405020304" pitchFamily="18" charset="0"/>
              </a:rPr>
              <a:t>向</a:t>
            </a:r>
            <a:r>
              <a:rPr lang="en-US" altLang="zh-CN" b="1" dirty="0">
                <a:solidFill>
                  <a:schemeClr val="hlink"/>
                </a:solidFill>
                <a:latin typeface="Times New Roman" panose="02020603050405020304" pitchFamily="18" charset="0"/>
              </a:rPr>
              <a:t>C</a:t>
            </a:r>
            <a:r>
              <a:rPr lang="zh-CN" altLang="en-US" b="1" dirty="0">
                <a:solidFill>
                  <a:schemeClr val="hlink"/>
                </a:solidFill>
                <a:latin typeface="Times New Roman" panose="02020603050405020304" pitchFamily="18" charset="0"/>
              </a:rPr>
              <a:t>端口直接写入字节数据</a:t>
            </a:r>
            <a:r>
              <a:rPr lang="zh-CN" altLang="en-US" dirty="0">
                <a:latin typeface="Times New Roman" panose="02020603050405020304" pitchFamily="18" charset="0"/>
              </a:rPr>
              <a:t>。这一数据被写进</a:t>
            </a:r>
            <a:r>
              <a:rPr lang="en-US" altLang="zh-CN" dirty="0">
                <a:latin typeface="Times New Roman" panose="02020603050405020304" pitchFamily="18" charset="0"/>
              </a:rPr>
              <a:t>C</a:t>
            </a:r>
            <a:r>
              <a:rPr lang="zh-CN" altLang="en-US" dirty="0">
                <a:latin typeface="Times New Roman" panose="02020603050405020304" pitchFamily="18" charset="0"/>
              </a:rPr>
              <a:t>端口的输出锁存器，并从输出引脚输出，但对设置为输入的引脚无效，一般只用于０方式</a:t>
            </a:r>
          </a:p>
          <a:p>
            <a:pPr algn="just" defTabSz="0">
              <a:lnSpc>
                <a:spcPct val="120000"/>
              </a:lnSpc>
              <a:tabLst>
                <a:tab pos="3714750" algn="l"/>
              </a:tabLst>
            </a:pPr>
            <a:r>
              <a:rPr lang="zh-CN" altLang="en-US" b="1" dirty="0" smtClean="0">
                <a:solidFill>
                  <a:schemeClr val="hlink"/>
                </a:solidFill>
                <a:latin typeface="Times New Roman" panose="02020603050405020304" pitchFamily="18" charset="0"/>
              </a:rPr>
              <a:t>通过控制端口：</a:t>
            </a:r>
            <a:r>
              <a:rPr lang="zh-CN" altLang="en-US" b="1" dirty="0" smtClean="0">
                <a:solidFill>
                  <a:srgbClr val="FF0000"/>
                </a:solidFill>
                <a:latin typeface="Times New Roman" panose="02020603050405020304" pitchFamily="18" charset="0"/>
              </a:rPr>
              <a:t>向命令口写入位控字</a:t>
            </a:r>
            <a:r>
              <a:rPr lang="zh-CN" altLang="en-US" dirty="0" smtClean="0">
                <a:latin typeface="Times New Roman" panose="02020603050405020304" pitchFamily="18" charset="0"/>
              </a:rPr>
              <a:t>，使</a:t>
            </a:r>
            <a:r>
              <a:rPr lang="en-US" altLang="zh-CN" dirty="0" smtClean="0">
                <a:latin typeface="Times New Roman" panose="02020603050405020304" pitchFamily="18" charset="0"/>
              </a:rPr>
              <a:t>C</a:t>
            </a:r>
            <a:r>
              <a:rPr lang="zh-CN" altLang="en-US" dirty="0" smtClean="0">
                <a:latin typeface="Times New Roman" panose="02020603050405020304" pitchFamily="18" charset="0"/>
              </a:rPr>
              <a:t>端口的某个引脚输出</a:t>
            </a:r>
            <a:r>
              <a:rPr lang="en-US" altLang="zh-CN" dirty="0" smtClean="0">
                <a:latin typeface="Times New Roman" panose="02020603050405020304" pitchFamily="18" charset="0"/>
              </a:rPr>
              <a:t>1</a:t>
            </a:r>
            <a:r>
              <a:rPr lang="zh-CN" altLang="en-US" dirty="0" smtClean="0">
                <a:latin typeface="Times New Roman" panose="02020603050405020304" pitchFamily="18" charset="0"/>
              </a:rPr>
              <a:t>或</a:t>
            </a:r>
            <a:r>
              <a:rPr lang="en-US" altLang="zh-CN" dirty="0" smtClean="0">
                <a:latin typeface="Times New Roman" panose="02020603050405020304" pitchFamily="18" charset="0"/>
              </a:rPr>
              <a:t>0</a:t>
            </a:r>
            <a:r>
              <a:rPr lang="zh-CN" altLang="en-US" dirty="0" smtClean="0">
                <a:latin typeface="Times New Roman" panose="02020603050405020304" pitchFamily="18" charset="0"/>
              </a:rPr>
              <a:t>，或置位复位内部的中断允许触发器。一般用于１方式或２方式</a:t>
            </a:r>
            <a:endParaRPr lang="zh-CN" altLang="en-US"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21505"/>
          <p:cNvSpPr>
            <a:spLocks noGrp="1"/>
          </p:cNvSpPr>
          <p:nvPr>
            <p:ph type="title"/>
          </p:nvPr>
        </p:nvSpPr>
        <p:spPr/>
        <p:txBody>
          <a:bodyPr anchor="ctr"/>
          <a:lstStyle/>
          <a:p>
            <a:r>
              <a:rPr lang="zh-CN" altLang="en-US"/>
              <a:t>读端口</a:t>
            </a:r>
            <a:r>
              <a:rPr lang="en-US" altLang="zh-CN"/>
              <a:t>C</a:t>
            </a:r>
          </a:p>
        </p:txBody>
      </p:sp>
      <p:sp>
        <p:nvSpPr>
          <p:cNvPr id="21507" name="内容占位符 21506"/>
          <p:cNvSpPr>
            <a:spLocks noGrp="1"/>
          </p:cNvSpPr>
          <p:nvPr>
            <p:ph idx="1"/>
          </p:nvPr>
        </p:nvSpPr>
        <p:spPr/>
        <p:txBody>
          <a:bodyPr/>
          <a:lstStyle/>
          <a:p>
            <a:pPr defTabSz="0">
              <a:lnSpc>
                <a:spcPct val="150000"/>
              </a:lnSpc>
              <a:buNone/>
              <a:tabLst>
                <a:tab pos="3714750" algn="l"/>
              </a:tabLst>
            </a:pPr>
            <a:r>
              <a:rPr lang="zh-CN" altLang="en-US" b="1" dirty="0">
                <a:latin typeface="Times New Roman" panose="02020603050405020304" pitchFamily="18" charset="0"/>
              </a:rPr>
              <a:t>读取的</a:t>
            </a:r>
            <a:r>
              <a:rPr lang="en-US" altLang="zh-CN" b="1" dirty="0">
                <a:latin typeface="Times New Roman" panose="02020603050405020304" pitchFamily="18" charset="0"/>
              </a:rPr>
              <a:t>C</a:t>
            </a:r>
            <a:r>
              <a:rPr lang="zh-CN" altLang="en-US" b="1" dirty="0">
                <a:latin typeface="Times New Roman" panose="02020603050405020304" pitchFamily="18" charset="0"/>
              </a:rPr>
              <a:t>端口数据有两种情况</a:t>
            </a:r>
          </a:p>
          <a:p>
            <a:pPr defTabSz="0">
              <a:lnSpc>
                <a:spcPct val="150000"/>
              </a:lnSpc>
              <a:tabLst>
                <a:tab pos="3714750" algn="l"/>
              </a:tabLst>
            </a:pPr>
            <a:r>
              <a:rPr lang="zh-CN" altLang="en-US" b="1" dirty="0">
                <a:solidFill>
                  <a:schemeClr val="hlink"/>
                </a:solidFill>
                <a:latin typeface="Times New Roman" panose="02020603050405020304" pitchFamily="18" charset="0"/>
              </a:rPr>
              <a:t>未被</a:t>
            </a:r>
            <a:r>
              <a:rPr lang="en-US" altLang="zh-CN" b="1" dirty="0">
                <a:solidFill>
                  <a:schemeClr val="hlink"/>
                </a:solidFill>
                <a:latin typeface="Times New Roman" panose="02020603050405020304" pitchFamily="18" charset="0"/>
              </a:rPr>
              <a:t>A</a:t>
            </a:r>
            <a:r>
              <a:rPr lang="zh-CN" altLang="en-US" b="1" dirty="0">
                <a:solidFill>
                  <a:schemeClr val="hlink"/>
                </a:solidFill>
                <a:latin typeface="Times New Roman" panose="02020603050405020304" pitchFamily="18" charset="0"/>
              </a:rPr>
              <a:t>和</a:t>
            </a:r>
            <a:r>
              <a:rPr lang="en-US" altLang="zh-CN" b="1" dirty="0">
                <a:solidFill>
                  <a:schemeClr val="hlink"/>
                </a:solidFill>
                <a:latin typeface="Times New Roman" panose="02020603050405020304" pitchFamily="18" charset="0"/>
              </a:rPr>
              <a:t>B</a:t>
            </a:r>
            <a:r>
              <a:rPr lang="zh-CN" altLang="en-US" b="1" dirty="0">
                <a:solidFill>
                  <a:schemeClr val="hlink"/>
                </a:solidFill>
                <a:latin typeface="Times New Roman" panose="02020603050405020304" pitchFamily="18" charset="0"/>
              </a:rPr>
              <a:t>端口征用的引脚</a:t>
            </a:r>
            <a:r>
              <a:rPr lang="zh-CN" altLang="en-US" b="1" dirty="0">
                <a:latin typeface="Times New Roman" panose="02020603050405020304" pitchFamily="18" charset="0"/>
              </a:rPr>
              <a:t>：</a:t>
            </a:r>
          </a:p>
          <a:p>
            <a:pPr lvl="1" defTabSz="0">
              <a:lnSpc>
                <a:spcPct val="150000"/>
              </a:lnSpc>
              <a:tabLst>
                <a:tab pos="3714750" algn="l"/>
              </a:tabLst>
            </a:pPr>
            <a:r>
              <a:rPr lang="zh-CN" altLang="en-US" dirty="0">
                <a:latin typeface="Times New Roman" panose="02020603050405020304" pitchFamily="18" charset="0"/>
              </a:rPr>
              <a:t>从定义为输入的端口读到引脚输入信息；</a:t>
            </a:r>
          </a:p>
          <a:p>
            <a:pPr lvl="1" defTabSz="0">
              <a:lnSpc>
                <a:spcPct val="150000"/>
              </a:lnSpc>
              <a:tabLst>
                <a:tab pos="3714750" algn="l"/>
              </a:tabLst>
            </a:pPr>
            <a:r>
              <a:rPr lang="zh-CN" altLang="en-US" dirty="0">
                <a:latin typeface="Times New Roman" panose="02020603050405020304" pitchFamily="18" charset="0"/>
              </a:rPr>
              <a:t>从定义为输出的端口读到输出锁存器中的信息</a:t>
            </a:r>
          </a:p>
          <a:p>
            <a:pPr defTabSz="0">
              <a:lnSpc>
                <a:spcPct val="150000"/>
              </a:lnSpc>
              <a:tabLst>
                <a:tab pos="3714750" algn="l"/>
              </a:tabLst>
            </a:pPr>
            <a:r>
              <a:rPr lang="zh-CN" altLang="en-US" b="1" dirty="0">
                <a:solidFill>
                  <a:schemeClr val="hlink"/>
                </a:solidFill>
                <a:latin typeface="Times New Roman" panose="02020603050405020304" pitchFamily="18" charset="0"/>
              </a:rPr>
              <a:t>被</a:t>
            </a:r>
            <a:r>
              <a:rPr lang="en-US" altLang="zh-CN" b="1" dirty="0">
                <a:solidFill>
                  <a:schemeClr val="hlink"/>
                </a:solidFill>
                <a:latin typeface="Times New Roman" panose="02020603050405020304" pitchFamily="18" charset="0"/>
              </a:rPr>
              <a:t>A</a:t>
            </a:r>
            <a:r>
              <a:rPr lang="zh-CN" altLang="en-US" b="1" dirty="0">
                <a:solidFill>
                  <a:schemeClr val="hlink"/>
                </a:solidFill>
                <a:latin typeface="Times New Roman" panose="02020603050405020304" pitchFamily="18" charset="0"/>
              </a:rPr>
              <a:t>和</a:t>
            </a:r>
            <a:r>
              <a:rPr lang="en-US" altLang="zh-CN" b="1" dirty="0">
                <a:solidFill>
                  <a:schemeClr val="hlink"/>
                </a:solidFill>
                <a:latin typeface="Times New Roman" panose="02020603050405020304" pitchFamily="18" charset="0"/>
              </a:rPr>
              <a:t>B</a:t>
            </a:r>
            <a:r>
              <a:rPr lang="zh-CN" altLang="en-US" b="1" dirty="0">
                <a:solidFill>
                  <a:schemeClr val="hlink"/>
                </a:solidFill>
                <a:latin typeface="Times New Roman" panose="02020603050405020304" pitchFamily="18" charset="0"/>
              </a:rPr>
              <a:t>端口征用作为联络线的引脚</a:t>
            </a:r>
            <a:r>
              <a:rPr lang="zh-CN" altLang="en-US" b="1" dirty="0">
                <a:latin typeface="Times New Roman" panose="02020603050405020304" pitchFamily="18" charset="0"/>
              </a:rPr>
              <a:t>：</a:t>
            </a:r>
          </a:p>
          <a:p>
            <a:pPr lvl="1" defTabSz="0">
              <a:lnSpc>
                <a:spcPct val="150000"/>
              </a:lnSpc>
              <a:tabLst>
                <a:tab pos="3714750" algn="l"/>
              </a:tabLst>
            </a:pPr>
            <a:r>
              <a:rPr lang="zh-CN" altLang="en-US" b="1" dirty="0">
                <a:solidFill>
                  <a:srgbClr val="FF0000"/>
                </a:solidFill>
                <a:latin typeface="Times New Roman" panose="02020603050405020304" pitchFamily="18" charset="0"/>
              </a:rPr>
              <a:t>读到反映</a:t>
            </a:r>
            <a:r>
              <a:rPr lang="en-US" altLang="zh-CN" b="1" dirty="0">
                <a:solidFill>
                  <a:srgbClr val="FF0000"/>
                </a:solidFill>
                <a:latin typeface="Times New Roman" panose="02020603050405020304" pitchFamily="18" charset="0"/>
              </a:rPr>
              <a:t>8255A</a:t>
            </a:r>
            <a:r>
              <a:rPr lang="zh-CN" altLang="en-US" b="1" dirty="0">
                <a:solidFill>
                  <a:srgbClr val="FF0000"/>
                </a:solidFill>
                <a:latin typeface="Times New Roman" panose="02020603050405020304" pitchFamily="18" charset="0"/>
              </a:rPr>
              <a:t>状态的状态字</a:t>
            </a:r>
          </a:p>
        </p:txBody>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表格 22529"/>
          <p:cNvGraphicFramePr/>
          <p:nvPr/>
        </p:nvGraphicFramePr>
        <p:xfrm>
          <a:off x="2036763" y="1697038"/>
          <a:ext cx="8093075" cy="3931222"/>
        </p:xfrm>
        <a:graphic>
          <a:graphicData uri="http://schemas.openxmlformats.org/drawingml/2006/table">
            <a:tbl>
              <a:tblPr/>
              <a:tblGrid>
                <a:gridCol w="1012825">
                  <a:extLst>
                    <a:ext uri="{9D8B030D-6E8A-4147-A177-3AD203B41FA5}">
                      <a16:colId xmlns="" xmlns:a16="http://schemas.microsoft.com/office/drawing/2014/main" val="20000"/>
                    </a:ext>
                  </a:extLst>
                </a:gridCol>
                <a:gridCol w="1011555">
                  <a:extLst>
                    <a:ext uri="{9D8B030D-6E8A-4147-A177-3AD203B41FA5}">
                      <a16:colId xmlns="" xmlns:a16="http://schemas.microsoft.com/office/drawing/2014/main" val="20001"/>
                    </a:ext>
                  </a:extLst>
                </a:gridCol>
                <a:gridCol w="1009650">
                  <a:extLst>
                    <a:ext uri="{9D8B030D-6E8A-4147-A177-3AD203B41FA5}">
                      <a16:colId xmlns="" xmlns:a16="http://schemas.microsoft.com/office/drawing/2014/main" val="20002"/>
                    </a:ext>
                  </a:extLst>
                </a:gridCol>
                <a:gridCol w="1012825">
                  <a:extLst>
                    <a:ext uri="{9D8B030D-6E8A-4147-A177-3AD203B41FA5}">
                      <a16:colId xmlns="" xmlns:a16="http://schemas.microsoft.com/office/drawing/2014/main" val="20003"/>
                    </a:ext>
                  </a:extLst>
                </a:gridCol>
                <a:gridCol w="1012825">
                  <a:extLst>
                    <a:ext uri="{9D8B030D-6E8A-4147-A177-3AD203B41FA5}">
                      <a16:colId xmlns="" xmlns:a16="http://schemas.microsoft.com/office/drawing/2014/main" val="20004"/>
                    </a:ext>
                  </a:extLst>
                </a:gridCol>
                <a:gridCol w="1010920">
                  <a:extLst>
                    <a:ext uri="{9D8B030D-6E8A-4147-A177-3AD203B41FA5}">
                      <a16:colId xmlns="" xmlns:a16="http://schemas.microsoft.com/office/drawing/2014/main" val="20005"/>
                    </a:ext>
                  </a:extLst>
                </a:gridCol>
                <a:gridCol w="1009650">
                  <a:extLst>
                    <a:ext uri="{9D8B030D-6E8A-4147-A177-3AD203B41FA5}">
                      <a16:colId xmlns="" xmlns:a16="http://schemas.microsoft.com/office/drawing/2014/main" val="20006"/>
                    </a:ext>
                  </a:extLst>
                </a:gridCol>
                <a:gridCol w="1012825">
                  <a:extLst>
                    <a:ext uri="{9D8B030D-6E8A-4147-A177-3AD203B41FA5}">
                      <a16:colId xmlns="" xmlns:a16="http://schemas.microsoft.com/office/drawing/2014/main" val="20007"/>
                    </a:ext>
                  </a:extLst>
                </a:gridCol>
              </a:tblGrid>
              <a:tr h="677863">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olidFill>
                            <a:schemeClr val="tx1"/>
                          </a:solidFill>
                          <a:latin typeface="宋体" panose="02010600030101010101" pitchFamily="2" charset="-122"/>
                        </a:rPr>
                        <a:t>D</a:t>
                      </a:r>
                      <a:r>
                        <a:rPr lang="en-US" altLang="zh-CN" sz="2000">
                          <a:solidFill>
                            <a:schemeClr val="tx1"/>
                          </a:solidFill>
                          <a:latin typeface="宋体" panose="02010600030101010101" pitchFamily="2" charset="-122"/>
                        </a:rPr>
                        <a:t>7</a:t>
                      </a:r>
                    </a:p>
                  </a:txBody>
                  <a:tcP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olidFill>
                            <a:schemeClr val="tx1"/>
                          </a:solidFill>
                          <a:latin typeface="宋体" panose="02010600030101010101" pitchFamily="2" charset="-122"/>
                        </a:rPr>
                        <a:t>D</a:t>
                      </a:r>
                      <a:r>
                        <a:rPr lang="en-US" altLang="zh-CN" sz="2000">
                          <a:solidFill>
                            <a:schemeClr val="tx1"/>
                          </a:solidFill>
                          <a:latin typeface="宋体" panose="02010600030101010101" pitchFamily="2" charset="-122"/>
                        </a:rPr>
                        <a:t>6</a:t>
                      </a:r>
                    </a:p>
                  </a:txBody>
                  <a:tcP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olidFill>
                            <a:schemeClr val="tx1"/>
                          </a:solidFill>
                          <a:latin typeface="宋体" panose="02010600030101010101" pitchFamily="2" charset="-122"/>
                        </a:rPr>
                        <a:t>D</a:t>
                      </a:r>
                      <a:r>
                        <a:rPr lang="en-US" altLang="zh-CN" sz="2000">
                          <a:solidFill>
                            <a:schemeClr val="tx1"/>
                          </a:solidFill>
                          <a:latin typeface="宋体" panose="02010600030101010101" pitchFamily="2" charset="-122"/>
                        </a:rPr>
                        <a:t>5</a:t>
                      </a:r>
                    </a:p>
                  </a:txBody>
                  <a:tcP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olidFill>
                            <a:schemeClr val="tx1"/>
                          </a:solidFill>
                          <a:latin typeface="宋体" panose="02010600030101010101" pitchFamily="2" charset="-122"/>
                        </a:rPr>
                        <a:t>D</a:t>
                      </a:r>
                      <a:r>
                        <a:rPr lang="en-US" altLang="zh-CN" sz="2000">
                          <a:solidFill>
                            <a:schemeClr val="tx1"/>
                          </a:solidFill>
                          <a:latin typeface="宋体" panose="02010600030101010101" pitchFamily="2" charset="-122"/>
                        </a:rPr>
                        <a:t>4</a:t>
                      </a:r>
                    </a:p>
                  </a:txBody>
                  <a:tcP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olidFill>
                            <a:schemeClr val="tx1"/>
                          </a:solidFill>
                          <a:latin typeface="宋体" panose="02010600030101010101" pitchFamily="2" charset="-122"/>
                        </a:rPr>
                        <a:t>D</a:t>
                      </a:r>
                      <a:r>
                        <a:rPr lang="en-US" altLang="zh-CN" sz="2000">
                          <a:solidFill>
                            <a:schemeClr val="tx1"/>
                          </a:solidFill>
                          <a:latin typeface="宋体" panose="02010600030101010101" pitchFamily="2" charset="-122"/>
                        </a:rPr>
                        <a:t>3</a:t>
                      </a:r>
                    </a:p>
                  </a:txBody>
                  <a:tcP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olidFill>
                            <a:schemeClr val="tx1"/>
                          </a:solidFill>
                          <a:latin typeface="宋体" panose="02010600030101010101" pitchFamily="2" charset="-122"/>
                        </a:rPr>
                        <a:t>D</a:t>
                      </a:r>
                      <a:r>
                        <a:rPr lang="en-US" altLang="zh-CN" sz="2000">
                          <a:solidFill>
                            <a:schemeClr val="tx1"/>
                          </a:solidFill>
                          <a:latin typeface="宋体" panose="02010600030101010101" pitchFamily="2" charset="-122"/>
                        </a:rPr>
                        <a:t>2</a:t>
                      </a:r>
                    </a:p>
                  </a:txBody>
                  <a:tcP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olidFill>
                            <a:schemeClr val="tx1"/>
                          </a:solidFill>
                          <a:latin typeface="宋体" panose="02010600030101010101" pitchFamily="2" charset="-122"/>
                        </a:rPr>
                        <a:t>D</a:t>
                      </a:r>
                      <a:r>
                        <a:rPr lang="en-US" altLang="zh-CN" sz="2000">
                          <a:solidFill>
                            <a:schemeClr val="tx1"/>
                          </a:solidFill>
                          <a:latin typeface="宋体" panose="02010600030101010101" pitchFamily="2" charset="-122"/>
                        </a:rPr>
                        <a:t>1</a:t>
                      </a:r>
                    </a:p>
                  </a:txBody>
                  <a:tcP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olidFill>
                            <a:schemeClr val="tx1"/>
                          </a:solidFill>
                          <a:latin typeface="宋体" panose="02010600030101010101" pitchFamily="2" charset="-122"/>
                        </a:rPr>
                        <a:t>D</a:t>
                      </a:r>
                      <a:r>
                        <a:rPr lang="en-US" altLang="zh-CN" sz="2000">
                          <a:solidFill>
                            <a:schemeClr val="tx1"/>
                          </a:solidFill>
                          <a:latin typeface="宋体" panose="02010600030101010101" pitchFamily="2" charset="-122"/>
                        </a:rPr>
                        <a:t>0</a:t>
                      </a:r>
                    </a:p>
                  </a:txBody>
                  <a:tcPr>
                    <a:lnL cap="flat">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66737">
                <a:tc gridSpan="8">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zh-CN" altLang="en-US" sz="2400">
                          <a:solidFill>
                            <a:srgbClr val="0000FF"/>
                          </a:solidFill>
                          <a:latin typeface="Times New Roman" panose="02020603050405020304" pitchFamily="18" charset="0"/>
                        </a:rPr>
                        <a:t>方式</a:t>
                      </a:r>
                      <a:r>
                        <a:rPr lang="en-US" altLang="zh-CN" sz="2400">
                          <a:solidFill>
                            <a:srgbClr val="0000FF"/>
                          </a:solidFill>
                          <a:latin typeface="Times New Roman" panose="02020603050405020304" pitchFamily="18" charset="0"/>
                        </a:rPr>
                        <a:t>1</a:t>
                      </a:r>
                      <a:r>
                        <a:rPr lang="zh-CN" altLang="en-US" sz="2400">
                          <a:solidFill>
                            <a:srgbClr val="0000FF"/>
                          </a:solidFill>
                          <a:latin typeface="Times New Roman" panose="02020603050405020304" pitchFamily="18" charset="0"/>
                        </a:rPr>
                        <a:t>输入</a:t>
                      </a:r>
                    </a:p>
                  </a:txBody>
                  <a:tcPr>
                    <a:lnL cap="flat">
                      <a:noFill/>
                    </a:lnL>
                    <a:lnR cap="flat">
                      <a:noFill/>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R cap="flat">
                      <a:noFill/>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extLst>
                  <a:ext uri="{0D108BD9-81ED-4DB2-BD59-A6C34878D82A}">
                    <a16:rowId xmlns="" xmlns:a16="http://schemas.microsoft.com/office/drawing/2014/main" val="10001"/>
                  </a:ext>
                </a:extLst>
              </a:tr>
              <a:tr h="538163">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I/O</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I/O</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IBFA</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INTEA</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INTRA</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INTEB</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IBFB</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INTRB</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566737">
                <a:tc gridSpan="8">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zh-CN" altLang="en-US" sz="2400">
                          <a:solidFill>
                            <a:srgbClr val="0000FF"/>
                          </a:solidFill>
                          <a:latin typeface="Times New Roman" panose="02020603050405020304" pitchFamily="18" charset="0"/>
                        </a:rPr>
                        <a:t>方式</a:t>
                      </a:r>
                      <a:r>
                        <a:rPr lang="en-US" altLang="zh-CN" sz="2400">
                          <a:solidFill>
                            <a:srgbClr val="0000FF"/>
                          </a:solidFill>
                          <a:latin typeface="Times New Roman" panose="02020603050405020304" pitchFamily="18" charset="0"/>
                        </a:rPr>
                        <a:t>1</a:t>
                      </a:r>
                      <a:r>
                        <a:rPr lang="zh-CN" altLang="en-US" sz="2400">
                          <a:solidFill>
                            <a:srgbClr val="0000FF"/>
                          </a:solidFill>
                          <a:latin typeface="Times New Roman" panose="02020603050405020304" pitchFamily="18" charset="0"/>
                        </a:rPr>
                        <a:t>输出</a:t>
                      </a:r>
                    </a:p>
                  </a:txBody>
                  <a:tcPr>
                    <a:lnL cap="flat">
                      <a:noFill/>
                    </a:lnL>
                    <a:lnR cap="flat">
                      <a:noFill/>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R cap="flat">
                      <a:noFill/>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extLst>
                  <a:ext uri="{0D108BD9-81ED-4DB2-BD59-A6C34878D82A}">
                    <a16:rowId xmlns="" xmlns:a16="http://schemas.microsoft.com/office/drawing/2014/main" val="10003"/>
                  </a:ext>
                </a:extLst>
              </a:tr>
              <a:tr h="495300">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OBFA</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INTEA</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I/O</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I/O</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INTRA</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INTEB</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OBFB</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INTRB</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566738">
                <a:tc gridSpan="8">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zh-CN" altLang="en-US" sz="2400">
                          <a:solidFill>
                            <a:srgbClr val="0000FF"/>
                          </a:solidFill>
                          <a:latin typeface="Times New Roman" panose="02020603050405020304" pitchFamily="18" charset="0"/>
                        </a:rPr>
                        <a:t>方式</a:t>
                      </a:r>
                      <a:r>
                        <a:rPr lang="en-US" altLang="zh-CN" sz="2400">
                          <a:solidFill>
                            <a:srgbClr val="0000FF"/>
                          </a:solidFill>
                          <a:latin typeface="Times New Roman" panose="02020603050405020304" pitchFamily="18" charset="0"/>
                        </a:rPr>
                        <a:t>2</a:t>
                      </a:r>
                      <a:r>
                        <a:rPr lang="zh-CN" altLang="en-US" sz="2400">
                          <a:solidFill>
                            <a:srgbClr val="0000FF"/>
                          </a:solidFill>
                          <a:latin typeface="Times New Roman" panose="02020603050405020304" pitchFamily="18" charset="0"/>
                        </a:rPr>
                        <a:t>双向</a:t>
                      </a:r>
                    </a:p>
                  </a:txBody>
                  <a:tcPr>
                    <a:lnL cap="flat">
                      <a:noFill/>
                    </a:lnL>
                    <a:lnR cap="flat">
                      <a:noFill/>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R cap="flat">
                      <a:noFill/>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extLst>
                  <a:ext uri="{0D108BD9-81ED-4DB2-BD59-A6C34878D82A}">
                    <a16:rowId xmlns="" xmlns:a16="http://schemas.microsoft.com/office/drawing/2014/main" val="10005"/>
                  </a:ext>
                </a:extLst>
              </a:tr>
              <a:tr h="519112">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OBFA</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INTE1</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IBFA</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INTE2</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INTRA</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eaLnBrk="1" fontAlgn="base" latinLnBrk="0" hangingPunct="1">
                        <a:lnSpc>
                          <a:spcPct val="100000"/>
                        </a:lnSpc>
                        <a:spcBef>
                          <a:spcPct val="20000"/>
                        </a:spcBef>
                        <a:spcAft>
                          <a:spcPct val="0"/>
                        </a:spcAft>
                        <a:buBlip>
                          <a:blip r:embed="rId2"/>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30000"/>
                        </a:lnSpc>
                        <a:spcBef>
                          <a:spcPct val="0"/>
                        </a:spcBef>
                        <a:buNone/>
                      </a:pPr>
                      <a:r>
                        <a:rPr lang="en-US" altLang="zh-CN" sz="2000">
                          <a:solidFill>
                            <a:schemeClr val="tx1"/>
                          </a:solidFill>
                          <a:latin typeface="Times New Roman" panose="02020603050405020304" pitchFamily="18" charset="0"/>
                        </a:rPr>
                        <a:t>×</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sp>
        <p:nvSpPr>
          <p:cNvPr id="22618" name="标题 22617"/>
          <p:cNvSpPr>
            <a:spLocks noGrp="1"/>
          </p:cNvSpPr>
          <p:nvPr>
            <p:ph type="title"/>
          </p:nvPr>
        </p:nvSpPr>
        <p:spPr/>
        <p:txBody>
          <a:bodyPr anchor="ctr"/>
          <a:lstStyle/>
          <a:p>
            <a:pPr algn="ctr"/>
            <a:r>
              <a:rPr lang="zh-CN" altLang="en-US"/>
              <a:t>端口</a:t>
            </a:r>
            <a:r>
              <a:rPr lang="en-US" altLang="zh-CN"/>
              <a:t>C</a:t>
            </a:r>
            <a:r>
              <a:rPr lang="zh-CN" altLang="en-US"/>
              <a:t>的状态字</a:t>
            </a:r>
          </a:p>
        </p:txBody>
      </p:sp>
      <p:grpSp>
        <p:nvGrpSpPr>
          <p:cNvPr id="22619" name="组合 22618"/>
          <p:cNvGrpSpPr/>
          <p:nvPr/>
        </p:nvGrpSpPr>
        <p:grpSpPr>
          <a:xfrm>
            <a:off x="2273300" y="1003300"/>
            <a:ext cx="7583488" cy="755650"/>
            <a:chOff x="0" y="0"/>
            <a:chExt cx="4777" cy="476"/>
          </a:xfrm>
        </p:grpSpPr>
        <p:grpSp>
          <p:nvGrpSpPr>
            <p:cNvPr id="22620" name="组合 22619"/>
            <p:cNvGrpSpPr/>
            <p:nvPr/>
          </p:nvGrpSpPr>
          <p:grpSpPr>
            <a:xfrm>
              <a:off x="0" y="0"/>
              <a:ext cx="2711" cy="476"/>
              <a:chOff x="0" y="0"/>
              <a:chExt cx="1878" cy="476"/>
            </a:xfrm>
          </p:grpSpPr>
          <p:sp>
            <p:nvSpPr>
              <p:cNvPr id="22621" name="矩形 22620"/>
              <p:cNvSpPr/>
              <p:nvPr/>
            </p:nvSpPr>
            <p:spPr>
              <a:xfrm>
                <a:off x="723" y="0"/>
                <a:ext cx="461" cy="248"/>
              </a:xfrm>
              <a:prstGeom prst="rect">
                <a:avLst/>
              </a:prstGeom>
              <a:noFill/>
              <a:ln w="9525">
                <a:noFill/>
              </a:ln>
            </p:spPr>
            <p:txBody>
              <a:bodyPr lIns="12700" tIns="12700" rIns="12700" bIns="12700"/>
              <a:lstStyle/>
              <a:p>
                <a:pPr eaLnBrk="0" hangingPunct="0"/>
                <a:r>
                  <a:rPr lang="en-US" altLang="zh-CN" sz="2400" b="1">
                    <a:solidFill>
                      <a:schemeClr val="hlink"/>
                    </a:solidFill>
                    <a:latin typeface="Times New Roman" panose="02020603050405020304" pitchFamily="18" charset="0"/>
                  </a:rPr>
                  <a:t>A</a:t>
                </a:r>
                <a:r>
                  <a:rPr lang="zh-CN" altLang="en-US" sz="2400" b="1">
                    <a:solidFill>
                      <a:schemeClr val="hlink"/>
                    </a:solidFill>
                    <a:latin typeface="Times New Roman" panose="02020603050405020304" pitchFamily="18" charset="0"/>
                  </a:rPr>
                  <a:t>组</a:t>
                </a:r>
              </a:p>
            </p:txBody>
          </p:sp>
          <p:sp>
            <p:nvSpPr>
              <p:cNvPr id="22622" name="左大括号 22621"/>
              <p:cNvSpPr/>
              <p:nvPr/>
            </p:nvSpPr>
            <p:spPr>
              <a:xfrm rot="-16200000" flipV="1">
                <a:off x="846" y="-556"/>
                <a:ext cx="186" cy="1878"/>
              </a:xfrm>
              <a:prstGeom prst="leftBrace">
                <a:avLst>
                  <a:gd name="adj1" fmla="val 84139"/>
                  <a:gd name="adj2" fmla="val 50000"/>
                </a:avLst>
              </a:prstGeom>
              <a:noFill/>
              <a:ln w="6350" cap="flat" cmpd="sng">
                <a:solidFill>
                  <a:srgbClr val="000000"/>
                </a:solidFill>
                <a:prstDash val="solid"/>
                <a:headEnd type="none" w="med" len="med"/>
                <a:tailEnd type="none" w="med" len="med"/>
              </a:ln>
            </p:spPr>
            <p:txBody>
              <a:bodyPr/>
              <a:lstStyle/>
              <a:p>
                <a:endParaRPr lang="zh-CN" altLang="en-US"/>
              </a:p>
            </p:txBody>
          </p:sp>
        </p:grpSp>
        <p:grpSp>
          <p:nvGrpSpPr>
            <p:cNvPr id="22623" name="组合 22622"/>
            <p:cNvGrpSpPr/>
            <p:nvPr/>
          </p:nvGrpSpPr>
          <p:grpSpPr>
            <a:xfrm>
              <a:off x="3160" y="24"/>
              <a:ext cx="1617" cy="452"/>
              <a:chOff x="0" y="0"/>
              <a:chExt cx="1087" cy="452"/>
            </a:xfrm>
          </p:grpSpPr>
          <p:sp>
            <p:nvSpPr>
              <p:cNvPr id="22624" name="矩形 22623"/>
              <p:cNvSpPr/>
              <p:nvPr/>
            </p:nvSpPr>
            <p:spPr>
              <a:xfrm>
                <a:off x="341" y="0"/>
                <a:ext cx="461" cy="247"/>
              </a:xfrm>
              <a:prstGeom prst="rect">
                <a:avLst/>
              </a:prstGeom>
              <a:noFill/>
              <a:ln w="9525">
                <a:noFill/>
              </a:ln>
            </p:spPr>
            <p:txBody>
              <a:bodyPr lIns="12700" tIns="12700" rIns="12700" bIns="12700"/>
              <a:lstStyle/>
              <a:p>
                <a:pPr eaLnBrk="0" hangingPunct="0"/>
                <a:r>
                  <a:rPr lang="en-US" altLang="zh-CN" sz="2400" b="1">
                    <a:solidFill>
                      <a:schemeClr val="hlink"/>
                    </a:solidFill>
                    <a:latin typeface="Times New Roman" panose="02020603050405020304" pitchFamily="18" charset="0"/>
                  </a:rPr>
                  <a:t>B</a:t>
                </a:r>
                <a:r>
                  <a:rPr lang="zh-CN" altLang="en-US" sz="2400" b="1">
                    <a:solidFill>
                      <a:schemeClr val="hlink"/>
                    </a:solidFill>
                    <a:latin typeface="Times New Roman" panose="02020603050405020304" pitchFamily="18" charset="0"/>
                  </a:rPr>
                  <a:t>组</a:t>
                </a:r>
              </a:p>
            </p:txBody>
          </p:sp>
          <p:sp>
            <p:nvSpPr>
              <p:cNvPr id="22625" name="左大括号 22624"/>
              <p:cNvSpPr/>
              <p:nvPr/>
            </p:nvSpPr>
            <p:spPr>
              <a:xfrm rot="-16200000" flipV="1">
                <a:off x="462" y="-172"/>
                <a:ext cx="162" cy="1087"/>
              </a:xfrm>
              <a:prstGeom prst="leftBrace">
                <a:avLst>
                  <a:gd name="adj1" fmla="val 55915"/>
                  <a:gd name="adj2" fmla="val 50000"/>
                </a:avLst>
              </a:prstGeom>
              <a:noFill/>
              <a:ln w="6350" cap="flat" cmpd="sng">
                <a:solidFill>
                  <a:srgbClr val="000000"/>
                </a:solidFill>
                <a:prstDash val="solid"/>
                <a:headEnd type="none" w="med" len="med"/>
                <a:tailEnd type="none" w="med" len="med"/>
              </a:ln>
            </p:spPr>
            <p:txBody>
              <a:bodyPr/>
              <a:lstStyle/>
              <a:p>
                <a:endParaRPr lang="zh-CN" altLang="en-US"/>
              </a:p>
            </p:txBody>
          </p:sp>
        </p:grpSp>
      </p:grpSp>
      <p:sp>
        <p:nvSpPr>
          <p:cNvPr id="22626" name="直接连接符 22625"/>
          <p:cNvSpPr/>
          <p:nvPr/>
        </p:nvSpPr>
        <p:spPr>
          <a:xfrm>
            <a:off x="2198688" y="4127500"/>
            <a:ext cx="696912" cy="0"/>
          </a:xfrm>
          <a:prstGeom prst="line">
            <a:avLst/>
          </a:prstGeom>
          <a:ln w="28575" cap="flat" cmpd="sng">
            <a:solidFill>
              <a:schemeClr val="tx1"/>
            </a:solidFill>
            <a:prstDash val="solid"/>
            <a:headEnd type="none" w="med" len="med"/>
            <a:tailEnd type="none" w="med" len="med"/>
          </a:ln>
        </p:spPr>
      </p:sp>
      <p:sp>
        <p:nvSpPr>
          <p:cNvPr id="22627" name="直接连接符 22626"/>
          <p:cNvSpPr/>
          <p:nvPr/>
        </p:nvSpPr>
        <p:spPr>
          <a:xfrm>
            <a:off x="2198688" y="5186363"/>
            <a:ext cx="696912" cy="0"/>
          </a:xfrm>
          <a:prstGeom prst="line">
            <a:avLst/>
          </a:prstGeom>
          <a:ln w="28575" cap="flat" cmpd="sng">
            <a:solidFill>
              <a:schemeClr val="tx1"/>
            </a:solidFill>
            <a:prstDash val="solid"/>
            <a:headEnd type="none" w="med" len="med"/>
            <a:tailEnd type="none" w="med" len="med"/>
          </a:ln>
        </p:spPr>
      </p:sp>
      <p:sp>
        <p:nvSpPr>
          <p:cNvPr id="22628" name="直接连接符 22627"/>
          <p:cNvSpPr/>
          <p:nvPr/>
        </p:nvSpPr>
        <p:spPr>
          <a:xfrm>
            <a:off x="8239125" y="4127500"/>
            <a:ext cx="696913" cy="0"/>
          </a:xfrm>
          <a:prstGeom prst="line">
            <a:avLst/>
          </a:prstGeom>
          <a:ln w="28575" cap="flat" cmpd="sng">
            <a:solidFill>
              <a:schemeClr val="tx1"/>
            </a:solidFill>
            <a:prstDash val="solid"/>
            <a:headEnd type="none" w="med" len="med"/>
            <a:tailEnd type="none" w="med" len="med"/>
          </a:ln>
        </p:spPr>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4" name="TextBox 6"/>
          <p:cNvSpPr txBox="1"/>
          <p:nvPr/>
        </p:nvSpPr>
        <p:spPr>
          <a:xfrm>
            <a:off x="4225296" y="2291695"/>
            <a:ext cx="3834300" cy="553998"/>
          </a:xfrm>
          <a:prstGeom prst="rect">
            <a:avLst/>
          </a:prstGeom>
          <a:noFill/>
        </p:spPr>
        <p:txBody>
          <a:bodyPr vert="horz" wrap="square" lIns="0" tIns="0" rIns="0" bIns="0" rtlCol="0" anchor="ctr">
            <a:spAutoFit/>
          </a:bodyPr>
          <a:lstStyle/>
          <a:p>
            <a:r>
              <a:rPr lang="en-US" altLang="zh-CN" sz="3600" b="1" dirty="0" smtClean="0">
                <a:solidFill>
                  <a:schemeClr val="bg1"/>
                </a:solidFill>
                <a:latin typeface="Impact" panose="020B0806030902050204" pitchFamily="34" charset="0"/>
                <a:ea typeface="微软雅黑" panose="020B0503020204020204" pitchFamily="34" charset="-122"/>
              </a:rPr>
              <a:t>01    </a:t>
            </a:r>
            <a:r>
              <a:rPr lang="zh-CN" altLang="en-US" sz="3600" b="1" dirty="0" smtClean="0">
                <a:solidFill>
                  <a:schemeClr val="bg1"/>
                </a:solidFill>
                <a:latin typeface="Impact" panose="020B0806030902050204" pitchFamily="34" charset="0"/>
                <a:ea typeface="微软雅黑" panose="020B0503020204020204" pitchFamily="34" charset="-122"/>
              </a:rPr>
              <a:t>基金资助概况</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77" name="TextBox 10"/>
          <p:cNvSpPr txBox="1"/>
          <p:nvPr/>
        </p:nvSpPr>
        <p:spPr>
          <a:xfrm>
            <a:off x="4215130" y="2298065"/>
            <a:ext cx="6415405"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sz="3600" b="1" dirty="0" smtClean="0">
                <a:latin typeface="Impact" panose="020B0806030902050204" pitchFamily="34" charset="0"/>
                <a:ea typeface="微软雅黑" panose="020B0503020204020204" pitchFamily="34" charset="-122"/>
              </a:rPr>
              <a:t>825</a:t>
            </a:r>
            <a:r>
              <a:rPr lang="en-US" sz="3600" b="1" dirty="0" smtClean="0">
                <a:latin typeface="Impact" panose="020B0806030902050204" pitchFamily="34" charset="0"/>
                <a:ea typeface="微软雅黑" panose="020B0503020204020204" pitchFamily="34" charset="-122"/>
              </a:rPr>
              <a:t>5</a:t>
            </a:r>
            <a:r>
              <a:rPr sz="3600" b="1" dirty="0" smtClean="0">
                <a:latin typeface="Impact" panose="020B0806030902050204" pitchFamily="34" charset="0"/>
                <a:ea typeface="微软雅黑" panose="020B0503020204020204" pitchFamily="34" charset="-122"/>
              </a:rPr>
              <a:t>的</a:t>
            </a:r>
            <a:r>
              <a:rPr lang="zh-CN" sz="3600" b="1" dirty="0" smtClean="0">
                <a:latin typeface="Impact" panose="020B0806030902050204" pitchFamily="34" charset="0"/>
                <a:ea typeface="微软雅黑" panose="020B0503020204020204" pitchFamily="34" charset="-122"/>
              </a:rPr>
              <a:t>结构</a:t>
            </a:r>
            <a:r>
              <a:rPr sz="3600" b="1" dirty="0" smtClean="0">
                <a:latin typeface="Impact" panose="020B0806030902050204" pitchFamily="34" charset="0"/>
                <a:ea typeface="微软雅黑" panose="020B0503020204020204" pitchFamily="34" charset="-122"/>
              </a:rPr>
              <a:t>和工作方式</a:t>
            </a: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4225296" y="3500577"/>
            <a:ext cx="6728488"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二、825</a:t>
            </a:r>
            <a:r>
              <a:rPr lang="en-US" altLang="zh-CN" sz="3600" b="1" dirty="0" smtClean="0">
                <a:latin typeface="Impact" panose="020B0806030902050204" pitchFamily="34" charset="0"/>
                <a:ea typeface="微软雅黑" panose="020B0503020204020204" pitchFamily="34" charset="-122"/>
              </a:rPr>
              <a:t>5</a:t>
            </a:r>
            <a:r>
              <a:rPr lang="zh-CN" altLang="en-US" sz="3600" b="1" dirty="0" smtClean="0">
                <a:latin typeface="Impact" panose="020B0806030902050204" pitchFamily="34" charset="0"/>
                <a:ea typeface="微软雅黑" panose="020B0503020204020204" pitchFamily="34" charset="-122"/>
              </a:rPr>
              <a:t>的编程</a:t>
            </a:r>
          </a:p>
        </p:txBody>
      </p:sp>
      <p:sp>
        <p:nvSpPr>
          <p:cNvPr id="13" name="TextBox 11"/>
          <p:cNvSpPr txBox="1"/>
          <p:nvPr/>
        </p:nvSpPr>
        <p:spPr>
          <a:xfrm>
            <a:off x="4225296" y="4747349"/>
            <a:ext cx="5399096"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三、825</a:t>
            </a:r>
            <a:r>
              <a:rPr lang="en-US" altLang="zh-CN" sz="3600" b="1" dirty="0" smtClean="0">
                <a:latin typeface="Impact" panose="020B0806030902050204" pitchFamily="34" charset="0"/>
                <a:ea typeface="微软雅黑" panose="020B0503020204020204" pitchFamily="34" charset="-122"/>
              </a:rPr>
              <a:t>5</a:t>
            </a:r>
            <a:r>
              <a:rPr lang="zh-CN" altLang="en-US" sz="3600" b="1" dirty="0" smtClean="0">
                <a:latin typeface="Impact" panose="020B0806030902050204" pitchFamily="34" charset="0"/>
                <a:ea typeface="微软雅黑" panose="020B0503020204020204" pitchFamily="34" charset="-122"/>
              </a:rPr>
              <a:t>的应用</a:t>
            </a:r>
          </a:p>
        </p:txBody>
      </p:sp>
      <p:pic>
        <p:nvPicPr>
          <p:cNvPr id="5122" name="Picture 2"/>
          <p:cNvPicPr>
            <a:picLocks noChangeAspect="1" noChangeArrowheads="1"/>
          </p:cNvPicPr>
          <p:nvPr/>
        </p:nvPicPr>
        <p:blipFill>
          <a:blip r:embed="rId3" cstate="print"/>
          <a:srcRect/>
          <a:stretch>
            <a:fillRect/>
          </a:stretch>
        </p:blipFill>
        <p:spPr bwMode="auto">
          <a:xfrm>
            <a:off x="309522" y="1500174"/>
            <a:ext cx="2757488" cy="18669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cstate="print"/>
          <a:srcRect/>
          <a:stretch>
            <a:fillRect/>
          </a:stretch>
        </p:blipFill>
        <p:spPr bwMode="auto">
          <a:xfrm>
            <a:off x="309522" y="3786189"/>
            <a:ext cx="2725574" cy="1736761"/>
          </a:xfrm>
          <a:prstGeom prst="rect">
            <a:avLst/>
          </a:prstGeom>
          <a:noFill/>
          <a:ln w="9525">
            <a:noFill/>
            <a:miter lim="800000"/>
            <a:headEnd/>
            <a:tailEnd/>
          </a:ln>
          <a:effectLst/>
        </p:spPr>
      </p:pic>
    </p:spTree>
    <p:custDataLst>
      <p:tags r:id="rId1"/>
    </p:custDataLst>
  </p:cSld>
  <p:clrMapOvr>
    <a:masterClrMapping/>
  </p:clrMapOvr>
  <p:transition spd="med" advClick="0" advTm="0">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6145"/>
          <p:cNvSpPr>
            <a:spLocks noGrp="1"/>
          </p:cNvSpPr>
          <p:nvPr>
            <p:ph type="title"/>
          </p:nvPr>
        </p:nvSpPr>
        <p:spPr/>
        <p:txBody>
          <a:bodyPr anchor="ctr"/>
          <a:lstStyle/>
          <a:p>
            <a:r>
              <a:rPr lang="zh-CN" altLang="en-US" sz="3600"/>
              <a:t>并行数据传输方式</a:t>
            </a:r>
          </a:p>
        </p:txBody>
      </p:sp>
      <p:sp>
        <p:nvSpPr>
          <p:cNvPr id="6147" name="内容占位符 6146"/>
          <p:cNvSpPr>
            <a:spLocks noGrp="1"/>
          </p:cNvSpPr>
          <p:nvPr>
            <p:ph idx="1"/>
          </p:nvPr>
        </p:nvSpPr>
        <p:spPr/>
        <p:txBody>
          <a:bodyPr/>
          <a:lstStyle/>
          <a:p>
            <a:r>
              <a:rPr lang="zh-CN" altLang="en-US" b="1">
                <a:solidFill>
                  <a:srgbClr val="0000FF"/>
                </a:solidFill>
              </a:rPr>
              <a:t>并行的概念：</a:t>
            </a:r>
            <a:r>
              <a:rPr lang="zh-CN" altLang="en-US"/>
              <a:t>以计算机的字长，通常是</a:t>
            </a:r>
            <a:r>
              <a:rPr lang="en-US" altLang="zh-CN"/>
              <a:t>8</a:t>
            </a:r>
            <a:r>
              <a:rPr lang="zh-CN" altLang="en-US"/>
              <a:t>位、</a:t>
            </a:r>
            <a:r>
              <a:rPr lang="en-US" altLang="zh-CN"/>
              <a:t>16</a:t>
            </a:r>
            <a:r>
              <a:rPr lang="zh-CN" altLang="en-US"/>
              <a:t>位或</a:t>
            </a:r>
            <a:r>
              <a:rPr lang="en-US" altLang="zh-CN"/>
              <a:t>32</a:t>
            </a:r>
            <a:r>
              <a:rPr lang="zh-CN" altLang="en-US"/>
              <a:t>位为传输单位，一次传送一个字长的数据</a:t>
            </a:r>
          </a:p>
          <a:p>
            <a:r>
              <a:rPr lang="zh-CN" altLang="en-US"/>
              <a:t>适合于外部设备与微机之间进行近距离、大量和快速的信息交换</a:t>
            </a:r>
          </a:p>
          <a:p>
            <a:pPr lvl="1"/>
            <a:r>
              <a:rPr lang="zh-CN" altLang="en-US"/>
              <a:t>例如：微机与并行接口打印机、磁盘驱动器</a:t>
            </a:r>
          </a:p>
          <a:p>
            <a:r>
              <a:rPr lang="zh-CN" altLang="en-US"/>
              <a:t>微机系统中最基本的信息交换方法</a:t>
            </a:r>
          </a:p>
          <a:p>
            <a:pPr lvl="1"/>
            <a:r>
              <a:rPr lang="zh-CN" altLang="en-US"/>
              <a:t>例如：系统板上各部件之间，接口电路板上各部件之间</a:t>
            </a:r>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4582786"/>
            <a:ext cx="6533348"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3" cstate="print"/>
          <a:srcRect/>
          <a:stretch>
            <a:fillRect/>
          </a:stretch>
        </p:blipFill>
        <p:spPr bwMode="auto">
          <a:xfrm>
            <a:off x="309522" y="1500174"/>
            <a:ext cx="2757488" cy="1866900"/>
          </a:xfrm>
          <a:prstGeom prst="rect">
            <a:avLst/>
          </a:prstGeom>
          <a:noFill/>
          <a:ln w="9525">
            <a:noFill/>
            <a:miter lim="800000"/>
            <a:headEnd/>
            <a:tailEnd/>
          </a:ln>
          <a:effectLst/>
        </p:spPr>
      </p:pic>
      <p:pic>
        <p:nvPicPr>
          <p:cNvPr id="17" name="Picture 3"/>
          <p:cNvPicPr>
            <a:picLocks noChangeAspect="1" noChangeArrowheads="1"/>
          </p:cNvPicPr>
          <p:nvPr/>
        </p:nvPicPr>
        <p:blipFill>
          <a:blip r:embed="rId4" cstate="print"/>
          <a:srcRect/>
          <a:stretch>
            <a:fillRect/>
          </a:stretch>
        </p:blipFill>
        <p:spPr bwMode="auto">
          <a:xfrm>
            <a:off x="309522" y="3786189"/>
            <a:ext cx="2725574" cy="1736761"/>
          </a:xfrm>
          <a:prstGeom prst="rect">
            <a:avLst/>
          </a:prstGeom>
          <a:noFill/>
          <a:ln w="9525">
            <a:noFill/>
            <a:miter lim="800000"/>
            <a:headEnd/>
            <a:tailEnd/>
          </a:ln>
          <a:effectLst/>
        </p:spPr>
      </p:pic>
      <p:sp>
        <p:nvSpPr>
          <p:cNvPr id="77" name="TextBox 10"/>
          <p:cNvSpPr txBox="1"/>
          <p:nvPr/>
        </p:nvSpPr>
        <p:spPr>
          <a:xfrm>
            <a:off x="4215130" y="2298065"/>
            <a:ext cx="6415405" cy="553720"/>
          </a:xfrm>
          <a:prstGeom prst="rect">
            <a:avLst/>
          </a:prstGeom>
          <a:noFill/>
        </p:spPr>
        <p:txBody>
          <a:bodyPr vert="horz" wrap="square" lIns="0" tIns="0" rIns="0" bIns="0" rtlCol="0" anchor="ctr">
            <a:spAutoFit/>
          </a:bodyPr>
          <a:lstStyle/>
          <a:p>
            <a:r>
              <a:rPr lang="zh-CN" altLang="en-US" sz="3600" b="1" dirty="0" smtClean="0">
                <a:solidFill>
                  <a:schemeClr val="tx1"/>
                </a:solidFill>
                <a:latin typeface="Impact" panose="020B0806030902050204" pitchFamily="34" charset="0"/>
                <a:ea typeface="微软雅黑" panose="020B0503020204020204" pitchFamily="34" charset="-122"/>
              </a:rPr>
              <a:t>一、</a:t>
            </a:r>
            <a:r>
              <a:rPr sz="3600" b="1" dirty="0" smtClean="0">
                <a:solidFill>
                  <a:schemeClr val="tx1"/>
                </a:solidFill>
                <a:latin typeface="Impact" panose="020B0806030902050204" pitchFamily="34" charset="0"/>
                <a:ea typeface="微软雅黑" panose="020B0503020204020204" pitchFamily="34" charset="-122"/>
              </a:rPr>
              <a:t>825</a:t>
            </a:r>
            <a:r>
              <a:rPr lang="en-US" sz="3600" b="1" dirty="0" smtClean="0">
                <a:solidFill>
                  <a:schemeClr val="tx1"/>
                </a:solidFill>
                <a:latin typeface="Impact" panose="020B0806030902050204" pitchFamily="34" charset="0"/>
                <a:ea typeface="微软雅黑" panose="020B0503020204020204" pitchFamily="34" charset="-122"/>
              </a:rPr>
              <a:t>5</a:t>
            </a:r>
            <a:r>
              <a:rPr sz="3600" b="1" dirty="0" smtClean="0">
                <a:solidFill>
                  <a:schemeClr val="tx1"/>
                </a:solidFill>
                <a:latin typeface="Impact" panose="020B0806030902050204" pitchFamily="34" charset="0"/>
                <a:ea typeface="微软雅黑" panose="020B0503020204020204" pitchFamily="34" charset="-122"/>
              </a:rPr>
              <a:t>的</a:t>
            </a:r>
            <a:r>
              <a:rPr lang="zh-CN" sz="3600" b="1" dirty="0" smtClean="0">
                <a:solidFill>
                  <a:schemeClr val="tx1"/>
                </a:solidFill>
                <a:latin typeface="Impact" panose="020B0806030902050204" pitchFamily="34" charset="0"/>
                <a:ea typeface="微软雅黑" panose="020B0503020204020204" pitchFamily="34" charset="-122"/>
              </a:rPr>
              <a:t>结构</a:t>
            </a:r>
            <a:r>
              <a:rPr sz="3600" b="1" dirty="0" smtClean="0">
                <a:solidFill>
                  <a:schemeClr val="tx1"/>
                </a:solidFill>
                <a:latin typeface="Impact" panose="020B0806030902050204" pitchFamily="34" charset="0"/>
                <a:ea typeface="微软雅黑" panose="020B0503020204020204" pitchFamily="34" charset="-122"/>
              </a:rPr>
              <a:t>和工作方式</a:t>
            </a:r>
          </a:p>
        </p:txBody>
      </p:sp>
      <p:sp>
        <p:nvSpPr>
          <p:cNvPr id="2" name="TextBox 10"/>
          <p:cNvSpPr txBox="1"/>
          <p:nvPr/>
        </p:nvSpPr>
        <p:spPr>
          <a:xfrm>
            <a:off x="4225296" y="3500577"/>
            <a:ext cx="6728488" cy="553720"/>
          </a:xfrm>
          <a:prstGeom prst="rect">
            <a:avLst/>
          </a:prstGeom>
          <a:noFill/>
        </p:spPr>
        <p:txBody>
          <a:bodyPr vert="horz" wrap="square" lIns="0" tIns="0" rIns="0" bIns="0" rtlCol="0" anchor="ctr">
            <a:spAutoFit/>
          </a:bodyPr>
          <a:lstStyle/>
          <a:p>
            <a:r>
              <a:rPr lang="zh-CN" altLang="en-US" sz="3600" b="1" dirty="0" smtClean="0">
                <a:solidFill>
                  <a:schemeClr val="tx1"/>
                </a:solidFill>
                <a:latin typeface="Impact" panose="020B0806030902050204" pitchFamily="34" charset="0"/>
                <a:ea typeface="微软雅黑" panose="020B0503020204020204" pitchFamily="34" charset="-122"/>
              </a:rPr>
              <a:t>二、825</a:t>
            </a:r>
            <a:r>
              <a:rPr lang="en-US" altLang="zh-CN" sz="3600" b="1" dirty="0" smtClean="0">
                <a:solidFill>
                  <a:schemeClr val="tx1"/>
                </a:solidFill>
                <a:latin typeface="Impact" panose="020B0806030902050204" pitchFamily="34" charset="0"/>
                <a:ea typeface="微软雅黑" panose="020B0503020204020204" pitchFamily="34" charset="-122"/>
              </a:rPr>
              <a:t>5</a:t>
            </a:r>
            <a:r>
              <a:rPr lang="zh-CN" altLang="en-US" sz="3600" b="1" dirty="0" smtClean="0">
                <a:solidFill>
                  <a:schemeClr val="tx1"/>
                </a:solidFill>
                <a:latin typeface="Impact" panose="020B0806030902050204" pitchFamily="34" charset="0"/>
                <a:ea typeface="微软雅黑" panose="020B0503020204020204" pitchFamily="34" charset="-122"/>
              </a:rPr>
              <a:t>的编程</a:t>
            </a:r>
          </a:p>
        </p:txBody>
      </p:sp>
      <p:sp>
        <p:nvSpPr>
          <p:cNvPr id="13" name="TextBox 11"/>
          <p:cNvSpPr txBox="1"/>
          <p:nvPr/>
        </p:nvSpPr>
        <p:spPr>
          <a:xfrm>
            <a:off x="4225296" y="4747349"/>
            <a:ext cx="5399096" cy="553720"/>
          </a:xfrm>
          <a:prstGeom prst="rect">
            <a:avLst/>
          </a:prstGeom>
          <a:noFill/>
        </p:spPr>
        <p:txBody>
          <a:bodyPr vert="horz" wrap="square" lIns="0" tIns="0" rIns="0" bIns="0" rtlCol="0" anchor="ctr">
            <a:spAutoFit/>
          </a:bodyPr>
          <a:lstStyle/>
          <a:p>
            <a:r>
              <a:rPr lang="zh-CN" altLang="en-US" sz="3600" b="1" dirty="0" smtClean="0">
                <a:solidFill>
                  <a:schemeClr val="bg1"/>
                </a:solidFill>
                <a:latin typeface="Impact" panose="020B0806030902050204" pitchFamily="34" charset="0"/>
                <a:ea typeface="微软雅黑" panose="020B0503020204020204" pitchFamily="34" charset="-122"/>
              </a:rPr>
              <a:t>三、825</a:t>
            </a:r>
            <a:r>
              <a:rPr lang="en-US" altLang="zh-CN" sz="3600" b="1" dirty="0" smtClean="0">
                <a:solidFill>
                  <a:schemeClr val="bg1"/>
                </a:solidFill>
                <a:latin typeface="Impact" panose="020B0806030902050204" pitchFamily="34" charset="0"/>
                <a:ea typeface="微软雅黑" panose="020B0503020204020204" pitchFamily="34" charset="-122"/>
              </a:rPr>
              <a:t>5</a:t>
            </a:r>
            <a:r>
              <a:rPr lang="zh-CN" altLang="en-US" sz="3600" b="1" dirty="0" smtClean="0">
                <a:solidFill>
                  <a:schemeClr val="bg1"/>
                </a:solidFill>
                <a:latin typeface="Impact" panose="020B0806030902050204" pitchFamily="34" charset="0"/>
                <a:ea typeface="微软雅黑" panose="020B0503020204020204" pitchFamily="34" charset="-122"/>
              </a:rPr>
              <a:t>的应用</a:t>
            </a:r>
          </a:p>
        </p:txBody>
      </p:sp>
    </p:spTree>
    <p:custDataLst>
      <p:tags r:id="rId1"/>
    </p:custDataLst>
  </p:cSld>
  <p:clrMapOvr>
    <a:masterClrMapping/>
  </p:clrMapOvr>
  <p:transition spd="slow">
    <p:split orient="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47105"/>
          <p:cNvSpPr>
            <a:spLocks noGrp="1"/>
          </p:cNvSpPr>
          <p:nvPr>
            <p:ph type="title"/>
          </p:nvPr>
        </p:nvSpPr>
        <p:spPr/>
        <p:txBody>
          <a:bodyPr anchor="ctr"/>
          <a:lstStyle/>
          <a:p>
            <a:r>
              <a:rPr lang="en-US" altLang="zh-CN" sz="3600"/>
              <a:t>8255A</a:t>
            </a:r>
            <a:r>
              <a:rPr lang="zh-CN" altLang="en-US" sz="3600"/>
              <a:t>的应用</a:t>
            </a:r>
          </a:p>
        </p:txBody>
      </p:sp>
      <p:sp>
        <p:nvSpPr>
          <p:cNvPr id="47107" name="内容占位符 47106"/>
          <p:cNvSpPr>
            <a:spLocks noGrp="1"/>
          </p:cNvSpPr>
          <p:nvPr>
            <p:ph idx="1"/>
          </p:nvPr>
        </p:nvSpPr>
        <p:spPr/>
        <p:txBody>
          <a:bodyPr/>
          <a:lstStyle/>
          <a:p>
            <a:pPr>
              <a:lnSpc>
                <a:spcPct val="120000"/>
              </a:lnSpc>
              <a:buNone/>
            </a:pPr>
            <a:r>
              <a:rPr lang="zh-CN" altLang="en-US"/>
              <a:t>作为通用的并行接口电路芯片，</a:t>
            </a:r>
            <a:r>
              <a:rPr lang="en-US" altLang="zh-CN"/>
              <a:t>825A</a:t>
            </a:r>
            <a:r>
              <a:rPr lang="zh-CN" altLang="en-US"/>
              <a:t>具有广泛的应用</a:t>
            </a:r>
          </a:p>
          <a:p>
            <a:pPr>
              <a:lnSpc>
                <a:spcPct val="120000"/>
              </a:lnSpc>
            </a:pPr>
            <a:r>
              <a:rPr lang="zh-CN" altLang="en-US"/>
              <a:t>应用在</a:t>
            </a:r>
            <a:r>
              <a:rPr lang="en-US" altLang="zh-CN"/>
              <a:t>IBM PC/XT</a:t>
            </a:r>
            <a:r>
              <a:rPr lang="zh-CN" altLang="en-US"/>
              <a:t>微机上</a:t>
            </a:r>
          </a:p>
          <a:p>
            <a:pPr>
              <a:lnSpc>
                <a:spcPct val="120000"/>
              </a:lnSpc>
            </a:pPr>
            <a:r>
              <a:rPr lang="zh-CN" altLang="en-US"/>
              <a:t>应用于打印机接口电路</a:t>
            </a:r>
          </a:p>
          <a:p>
            <a:pPr>
              <a:lnSpc>
                <a:spcPct val="120000"/>
              </a:lnSpc>
            </a:pPr>
            <a:r>
              <a:rPr lang="zh-CN" altLang="en-US"/>
              <a:t>连接简易键盘</a:t>
            </a:r>
          </a:p>
          <a:p>
            <a:pPr>
              <a:lnSpc>
                <a:spcPct val="120000"/>
              </a:lnSpc>
            </a:pPr>
            <a:r>
              <a:rPr lang="zh-CN" altLang="en-US"/>
              <a:t>驱动</a:t>
            </a:r>
            <a:r>
              <a:rPr lang="en-US" altLang="zh-CN"/>
              <a:t>LED</a:t>
            </a:r>
            <a:r>
              <a:rPr lang="zh-CN" altLang="en-US"/>
              <a:t>数码管</a:t>
            </a:r>
          </a:p>
          <a:p>
            <a:pPr>
              <a:lnSpc>
                <a:spcPct val="120000"/>
              </a:lnSpc>
            </a:pPr>
            <a:r>
              <a:rPr lang="en-US" altLang="zh-CN">
                <a:latin typeface="Arial" panose="020B0604020202020204" pitchFamily="34" charset="0"/>
              </a:rPr>
              <a:t>……</a:t>
            </a:r>
            <a:endParaRPr lang="en-US" altLang="zh-CN"/>
          </a:p>
        </p:txBody>
      </p:sp>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48129"/>
          <p:cNvSpPr>
            <a:spLocks noGrp="1"/>
          </p:cNvSpPr>
          <p:nvPr>
            <p:ph type="title"/>
          </p:nvPr>
        </p:nvSpPr>
        <p:spPr/>
        <p:txBody>
          <a:bodyPr anchor="ctr"/>
          <a:lstStyle/>
          <a:p>
            <a:r>
              <a:rPr lang="en-US" altLang="zh-CN" sz="3200"/>
              <a:t>1</a:t>
            </a:r>
            <a:r>
              <a:rPr lang="zh-CN" altLang="en-US" sz="3200"/>
              <a:t>、</a:t>
            </a:r>
            <a:r>
              <a:rPr lang="en-US" altLang="zh-CN" sz="3200"/>
              <a:t>8255A</a:t>
            </a:r>
            <a:r>
              <a:rPr lang="zh-CN" altLang="en-US" sz="3200"/>
              <a:t>在</a:t>
            </a:r>
            <a:r>
              <a:rPr lang="en-US" altLang="zh-CN" sz="3200"/>
              <a:t>IBM PC/XT</a:t>
            </a:r>
            <a:r>
              <a:rPr lang="zh-CN" altLang="en-US" sz="3200"/>
              <a:t>上的应用</a:t>
            </a:r>
          </a:p>
        </p:txBody>
      </p:sp>
      <p:sp>
        <p:nvSpPr>
          <p:cNvPr id="48131" name="内容占位符 48130"/>
          <p:cNvSpPr>
            <a:spLocks noGrp="1"/>
          </p:cNvSpPr>
          <p:nvPr>
            <p:ph idx="1"/>
          </p:nvPr>
        </p:nvSpPr>
        <p:spPr/>
        <p:txBody>
          <a:bodyPr/>
          <a:lstStyle/>
          <a:p>
            <a:pPr>
              <a:lnSpc>
                <a:spcPct val="120000"/>
              </a:lnSpc>
            </a:pPr>
            <a:r>
              <a:rPr lang="zh-CN" altLang="en-US" dirty="0"/>
              <a:t>工作在基本输入</a:t>
            </a:r>
            <a:r>
              <a:rPr lang="en-US" altLang="zh-CN" dirty="0"/>
              <a:t>/</a:t>
            </a:r>
            <a:r>
              <a:rPr lang="zh-CN" altLang="en-US" dirty="0"/>
              <a:t>输出方式</a:t>
            </a:r>
            <a:r>
              <a:rPr lang="en-US" altLang="zh-CN" dirty="0"/>
              <a:t>0</a:t>
            </a:r>
          </a:p>
          <a:p>
            <a:pPr lvl="1">
              <a:lnSpc>
                <a:spcPct val="120000"/>
              </a:lnSpc>
            </a:pPr>
            <a:r>
              <a:rPr lang="zh-CN" altLang="en-US" dirty="0"/>
              <a:t>端口</a:t>
            </a:r>
            <a:r>
              <a:rPr lang="en-US" altLang="zh-CN" dirty="0"/>
              <a:t>A</a:t>
            </a:r>
            <a:r>
              <a:rPr lang="zh-CN" altLang="en-US" dirty="0"/>
              <a:t>为方式</a:t>
            </a:r>
            <a:r>
              <a:rPr lang="en-US" altLang="zh-CN" dirty="0"/>
              <a:t>0</a:t>
            </a:r>
            <a:r>
              <a:rPr lang="zh-CN" altLang="en-US" dirty="0"/>
              <a:t>输入，用来读取键盘扫描码</a:t>
            </a:r>
          </a:p>
          <a:p>
            <a:pPr lvl="1">
              <a:lnSpc>
                <a:spcPct val="120000"/>
              </a:lnSpc>
            </a:pPr>
            <a:r>
              <a:rPr lang="zh-CN" altLang="en-US" dirty="0"/>
              <a:t>端口</a:t>
            </a:r>
            <a:r>
              <a:rPr lang="en-US" altLang="zh-CN" dirty="0"/>
              <a:t>B</a:t>
            </a:r>
            <a:r>
              <a:rPr lang="zh-CN" altLang="en-US" dirty="0"/>
              <a:t>工作于方式</a:t>
            </a:r>
            <a:r>
              <a:rPr lang="en-US" altLang="zh-CN" dirty="0"/>
              <a:t>0</a:t>
            </a:r>
            <a:r>
              <a:rPr lang="zh-CN" altLang="en-US" dirty="0"/>
              <a:t>输出，例如控制扬声器等</a:t>
            </a:r>
          </a:p>
          <a:p>
            <a:pPr lvl="1">
              <a:lnSpc>
                <a:spcPct val="120000"/>
              </a:lnSpc>
            </a:pPr>
            <a:r>
              <a:rPr lang="zh-CN" altLang="en-US" dirty="0"/>
              <a:t>端口</a:t>
            </a:r>
            <a:r>
              <a:rPr lang="en-US" altLang="zh-CN" dirty="0"/>
              <a:t>C</a:t>
            </a:r>
            <a:r>
              <a:rPr lang="zh-CN" altLang="en-US" dirty="0"/>
              <a:t>为方式</a:t>
            </a:r>
            <a:r>
              <a:rPr lang="en-US" altLang="zh-CN" dirty="0"/>
              <a:t>0</a:t>
            </a:r>
            <a:r>
              <a:rPr lang="zh-CN" altLang="en-US" dirty="0"/>
              <a:t>输入，读取系统状态和配置</a:t>
            </a:r>
          </a:p>
          <a:p>
            <a:pPr>
              <a:lnSpc>
                <a:spcPct val="120000"/>
              </a:lnSpc>
            </a:pPr>
            <a:r>
              <a:rPr lang="zh-CN" altLang="en-US" dirty="0"/>
              <a:t>系统的初始化编程：</a:t>
            </a:r>
          </a:p>
          <a:p>
            <a:pPr>
              <a:lnSpc>
                <a:spcPct val="120000"/>
              </a:lnSpc>
              <a:buNone/>
            </a:pPr>
            <a:r>
              <a:rPr lang="zh-CN" altLang="en-US" b="1" dirty="0">
                <a:solidFill>
                  <a:schemeClr val="hlink"/>
                </a:solidFill>
              </a:rPr>
              <a:t>	</a:t>
            </a:r>
            <a:r>
              <a:rPr lang="en-US" altLang="zh-CN" b="1" dirty="0" err="1">
                <a:solidFill>
                  <a:schemeClr val="hlink"/>
                </a:solidFill>
              </a:rPr>
              <a:t>mov</a:t>
            </a:r>
            <a:r>
              <a:rPr lang="en-US" altLang="zh-CN" b="1" dirty="0">
                <a:solidFill>
                  <a:schemeClr val="hlink"/>
                </a:solidFill>
              </a:rPr>
              <a:t> al,10011001b</a:t>
            </a:r>
            <a:r>
              <a:rPr lang="en-US" altLang="zh-CN" dirty="0"/>
              <a:t>	;</a:t>
            </a:r>
            <a:r>
              <a:rPr lang="zh-CN" altLang="en-US" dirty="0"/>
              <a:t>方式控制字</a:t>
            </a:r>
            <a:r>
              <a:rPr lang="en-US" altLang="zh-CN" dirty="0"/>
              <a:t>99H</a:t>
            </a:r>
          </a:p>
          <a:p>
            <a:pPr>
              <a:lnSpc>
                <a:spcPct val="120000"/>
              </a:lnSpc>
              <a:buNone/>
            </a:pPr>
            <a:r>
              <a:rPr lang="en-US" altLang="zh-CN" b="1" dirty="0"/>
              <a:t>	</a:t>
            </a:r>
            <a:r>
              <a:rPr lang="en-US" altLang="zh-CN" b="1" dirty="0">
                <a:solidFill>
                  <a:schemeClr val="hlink"/>
                </a:solidFill>
              </a:rPr>
              <a:t>out 63h,al</a:t>
            </a:r>
          </a:p>
        </p:txBody>
      </p:sp>
      <p:sp>
        <p:nvSpPr>
          <p:cNvPr id="48132" name="文本框 48131">
            <a:hlinkClick r:id="rId2" action="ppaction://hlinksldjump"/>
          </p:cNvPr>
          <p:cNvSpPr txBox="1"/>
          <p:nvPr/>
        </p:nvSpPr>
        <p:spPr>
          <a:xfrm>
            <a:off x="8588375" y="1128713"/>
            <a:ext cx="1306513" cy="460375"/>
          </a:xfrm>
          <a:prstGeom prst="rect">
            <a:avLst/>
          </a:prstGeom>
          <a:solidFill>
            <a:schemeClr val="accent1">
              <a:alpha val="50000"/>
            </a:schemeClr>
          </a:solidFill>
          <a:ln w="9525" cap="flat" cmpd="sng">
            <a:solidFill>
              <a:srgbClr val="FF0000"/>
            </a:solidFill>
            <a:prstDash val="solid"/>
            <a:miter/>
            <a:headEnd type="none" w="med" len="med"/>
            <a:tailEnd type="none" w="med" len="med"/>
          </a:ln>
        </p:spPr>
        <p:txBody>
          <a:bodyPr>
            <a:spAutoFit/>
          </a:bodyPr>
          <a:lstStyle/>
          <a:p>
            <a:pPr algn="ctr">
              <a:spcBef>
                <a:spcPct val="50000"/>
              </a:spcBef>
              <a:buClrTx/>
            </a:pPr>
            <a:r>
              <a:rPr lang="zh-CN" altLang="en-US" sz="2400" b="1">
                <a:latin typeface="Arial" panose="020B0604020202020204" pitchFamily="34" charset="0"/>
              </a:rPr>
              <a:t>图示</a:t>
            </a:r>
          </a:p>
        </p:txBody>
      </p:sp>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49153"/>
          <p:cNvSpPr>
            <a:spLocks noGrp="1"/>
          </p:cNvSpPr>
          <p:nvPr>
            <p:ph type="title"/>
          </p:nvPr>
        </p:nvSpPr>
        <p:spPr/>
        <p:txBody>
          <a:bodyPr anchor="ctr"/>
          <a:lstStyle/>
          <a:p>
            <a:r>
              <a:rPr lang="en-US" altLang="zh-CN" sz="3200"/>
              <a:t>2</a:t>
            </a:r>
            <a:r>
              <a:rPr lang="zh-CN" altLang="en-US" sz="3200"/>
              <a:t>、</a:t>
            </a:r>
            <a:r>
              <a:rPr lang="en-US" altLang="zh-CN" sz="3200"/>
              <a:t>8255</a:t>
            </a:r>
            <a:r>
              <a:rPr lang="zh-CN" altLang="en-US" sz="3200"/>
              <a:t>在</a:t>
            </a:r>
            <a:r>
              <a:rPr lang="en-US" altLang="zh-CN" sz="3200"/>
              <a:t>LED</a:t>
            </a:r>
            <a:r>
              <a:rPr lang="zh-CN" altLang="en-US" sz="3200"/>
              <a:t>数码管中的应用</a:t>
            </a:r>
          </a:p>
        </p:txBody>
      </p:sp>
      <p:sp>
        <p:nvSpPr>
          <p:cNvPr id="49155" name="内容占位符 49154"/>
          <p:cNvSpPr>
            <a:spLocks noGrp="1"/>
          </p:cNvSpPr>
          <p:nvPr>
            <p:ph idx="1"/>
          </p:nvPr>
        </p:nvSpPr>
        <p:spPr/>
        <p:txBody>
          <a:bodyPr/>
          <a:lstStyle/>
          <a:p>
            <a:pPr>
              <a:lnSpc>
                <a:spcPct val="130000"/>
              </a:lnSpc>
            </a:pPr>
            <a:r>
              <a:rPr lang="zh-CN" altLang="en-US">
                <a:latin typeface="Times New Roman" panose="02020603050405020304" pitchFamily="18" charset="0"/>
              </a:rPr>
              <a:t>发光二极管</a:t>
            </a:r>
            <a:r>
              <a:rPr lang="en-US" altLang="zh-CN">
                <a:latin typeface="Times New Roman" panose="02020603050405020304" pitchFamily="18" charset="0"/>
              </a:rPr>
              <a:t>LED</a:t>
            </a:r>
            <a:r>
              <a:rPr lang="zh-CN" altLang="en-US"/>
              <a:t>是</a:t>
            </a:r>
            <a:r>
              <a:rPr lang="zh-CN" altLang="en-US">
                <a:latin typeface="Times New Roman" panose="02020603050405020304" pitchFamily="18" charset="0"/>
              </a:rPr>
              <a:t>最简单的显示设备</a:t>
            </a:r>
          </a:p>
          <a:p>
            <a:pPr>
              <a:lnSpc>
                <a:spcPct val="130000"/>
              </a:lnSpc>
            </a:pPr>
            <a:r>
              <a:rPr lang="zh-CN" altLang="en-US">
                <a:latin typeface="Times New Roman" panose="02020603050405020304" pitchFamily="18" charset="0"/>
              </a:rPr>
              <a:t>由</a:t>
            </a:r>
            <a:r>
              <a:rPr lang="en-US" altLang="zh-CN">
                <a:latin typeface="Times New Roman" panose="02020603050405020304" pitchFamily="18" charset="0"/>
              </a:rPr>
              <a:t>7</a:t>
            </a:r>
            <a:r>
              <a:rPr lang="zh-CN" altLang="en-US">
                <a:latin typeface="Times New Roman" panose="02020603050405020304" pitchFamily="18" charset="0"/>
              </a:rPr>
              <a:t>段</a:t>
            </a:r>
            <a:r>
              <a:rPr lang="en-US" altLang="zh-CN">
                <a:latin typeface="Times New Roman" panose="02020603050405020304" pitchFamily="18" charset="0"/>
              </a:rPr>
              <a:t>LED</a:t>
            </a:r>
            <a:r>
              <a:rPr lang="zh-CN" altLang="en-US">
                <a:latin typeface="Times New Roman" panose="02020603050405020304" pitchFamily="18" charset="0"/>
              </a:rPr>
              <a:t>就可以组成的</a:t>
            </a:r>
            <a:r>
              <a:rPr lang="en-US" altLang="zh-CN">
                <a:latin typeface="Times New Roman" panose="02020603050405020304" pitchFamily="18" charset="0"/>
              </a:rPr>
              <a:t>LED</a:t>
            </a:r>
            <a:r>
              <a:rPr lang="zh-CN" altLang="en-US">
                <a:latin typeface="Times New Roman" panose="02020603050405020304" pitchFamily="18" charset="0"/>
              </a:rPr>
              <a:t>数码管</a:t>
            </a:r>
          </a:p>
          <a:p>
            <a:pPr>
              <a:lnSpc>
                <a:spcPct val="130000"/>
              </a:lnSpc>
            </a:pPr>
            <a:r>
              <a:rPr lang="en-US" altLang="zh-CN">
                <a:latin typeface="Times New Roman" panose="02020603050405020304" pitchFamily="18" charset="0"/>
              </a:rPr>
              <a:t>LED</a:t>
            </a:r>
            <a:r>
              <a:rPr lang="zh-CN" altLang="en-US">
                <a:latin typeface="Times New Roman" panose="02020603050405020304" pitchFamily="18" charset="0"/>
              </a:rPr>
              <a:t>数码管广泛用于单板微型机、微型机控制系统及数字化仪器中</a:t>
            </a:r>
          </a:p>
        </p:txBody>
      </p:sp>
      <p:pic>
        <p:nvPicPr>
          <p:cNvPr id="49157" name="图片 49156" descr="136"/>
          <p:cNvPicPr>
            <a:picLocks noChangeAspect="1"/>
          </p:cNvPicPr>
          <p:nvPr/>
        </p:nvPicPr>
        <p:blipFill>
          <a:blip r:embed="rId2"/>
          <a:stretch>
            <a:fillRect/>
          </a:stretch>
        </p:blipFill>
        <p:spPr>
          <a:xfrm>
            <a:off x="2638425" y="5357813"/>
            <a:ext cx="6399213" cy="214312"/>
          </a:xfrm>
          <a:prstGeom prst="rect">
            <a:avLst/>
          </a:prstGeom>
          <a:noFill/>
          <a:ln w="9525">
            <a:noFill/>
          </a:ln>
        </p:spPr>
      </p:pic>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50177"/>
          <p:cNvSpPr>
            <a:spLocks noGrp="1"/>
          </p:cNvSpPr>
          <p:nvPr>
            <p:ph type="title"/>
          </p:nvPr>
        </p:nvSpPr>
        <p:spPr/>
        <p:txBody>
          <a:bodyPr anchor="ctr"/>
          <a:lstStyle/>
          <a:p>
            <a:r>
              <a:rPr sz="3200"/>
              <a:t>（</a:t>
            </a:r>
            <a:r>
              <a:rPr lang="en-US" altLang="zh-CN" sz="3200"/>
              <a:t>1</a:t>
            </a:r>
            <a:r>
              <a:rPr sz="3200"/>
              <a:t>）</a:t>
            </a:r>
            <a:r>
              <a:rPr lang="en-US" altLang="zh-CN" sz="3200"/>
              <a:t>LED</a:t>
            </a:r>
            <a:r>
              <a:rPr lang="zh-CN" altLang="en-US" sz="3200"/>
              <a:t>数码管的工作原理</a:t>
            </a:r>
          </a:p>
        </p:txBody>
      </p:sp>
      <p:sp>
        <p:nvSpPr>
          <p:cNvPr id="50179" name="内容占位符 50178"/>
          <p:cNvSpPr>
            <a:spLocks noGrp="1"/>
          </p:cNvSpPr>
          <p:nvPr>
            <p:ph idx="1"/>
          </p:nvPr>
        </p:nvSpPr>
        <p:spPr/>
        <p:txBody>
          <a:bodyPr/>
          <a:lstStyle/>
          <a:p>
            <a:r>
              <a:rPr lang="zh-CN" altLang="en-US">
                <a:latin typeface="Times New Roman" panose="02020603050405020304" pitchFamily="18" charset="0"/>
              </a:rPr>
              <a:t>主要部分是</a:t>
            </a:r>
            <a:r>
              <a:rPr lang="en-US" altLang="zh-CN"/>
              <a:t>7</a:t>
            </a:r>
            <a:r>
              <a:rPr lang="zh-CN" altLang="en-US">
                <a:latin typeface="Times New Roman" panose="02020603050405020304" pitchFamily="18" charset="0"/>
              </a:rPr>
              <a:t>段发光管</a:t>
            </a:r>
          </a:p>
          <a:p>
            <a:r>
              <a:rPr lang="zh-CN" altLang="en-US">
                <a:latin typeface="Times New Roman" panose="02020603050405020304" pitchFamily="18" charset="0"/>
              </a:rPr>
              <a:t>顺时针分别称为</a:t>
            </a:r>
            <a:r>
              <a:rPr lang="en-US" altLang="zh-CN"/>
              <a:t>a</a:t>
            </a:r>
            <a:r>
              <a:rPr lang="zh-CN" altLang="en-US">
                <a:latin typeface="Times New Roman" panose="02020603050405020304" pitchFamily="18" charset="0"/>
              </a:rPr>
              <a:t>、</a:t>
            </a:r>
            <a:r>
              <a:rPr lang="en-US" altLang="zh-CN"/>
              <a:t>b</a:t>
            </a:r>
            <a:r>
              <a:rPr lang="zh-CN" altLang="en-US">
                <a:latin typeface="Times New Roman" panose="02020603050405020304" pitchFamily="18" charset="0"/>
              </a:rPr>
              <a:t>、</a:t>
            </a:r>
            <a:r>
              <a:rPr lang="en-US" altLang="zh-CN"/>
              <a:t>c</a:t>
            </a:r>
            <a:r>
              <a:rPr lang="zh-CN" altLang="en-US">
                <a:latin typeface="Times New Roman" panose="02020603050405020304" pitchFamily="18" charset="0"/>
              </a:rPr>
              <a:t>、</a:t>
            </a:r>
            <a:r>
              <a:rPr lang="en-US" altLang="zh-CN"/>
              <a:t>d</a:t>
            </a:r>
            <a:r>
              <a:rPr lang="zh-CN" altLang="en-US">
                <a:latin typeface="Times New Roman" panose="02020603050405020304" pitchFamily="18" charset="0"/>
              </a:rPr>
              <a:t>、</a:t>
            </a:r>
            <a:r>
              <a:rPr lang="en-US" altLang="zh-CN"/>
              <a:t>e</a:t>
            </a:r>
            <a:r>
              <a:rPr lang="zh-CN" altLang="en-US">
                <a:latin typeface="Times New Roman" panose="02020603050405020304" pitchFamily="18" charset="0"/>
              </a:rPr>
              <a:t>、</a:t>
            </a:r>
            <a:r>
              <a:rPr lang="en-US" altLang="zh-CN"/>
              <a:t>f</a:t>
            </a:r>
            <a:r>
              <a:rPr lang="zh-CN" altLang="en-US">
                <a:latin typeface="Times New Roman" panose="02020603050405020304" pitchFamily="18" charset="0"/>
              </a:rPr>
              <a:t>、</a:t>
            </a:r>
            <a:r>
              <a:rPr lang="en-US" altLang="zh-CN"/>
              <a:t>g</a:t>
            </a:r>
            <a:endParaRPr lang="en-US" altLang="zh-CN">
              <a:latin typeface="Times New Roman" panose="02020603050405020304" pitchFamily="18" charset="0"/>
            </a:endParaRPr>
          </a:p>
          <a:p>
            <a:r>
              <a:rPr lang="zh-CN" altLang="en-US">
                <a:latin typeface="Times New Roman" panose="02020603050405020304" pitchFamily="18" charset="0"/>
              </a:rPr>
              <a:t>有的产品还附带有一个小数点</a:t>
            </a:r>
            <a:r>
              <a:rPr lang="en-US" altLang="zh-CN"/>
              <a:t>h</a:t>
            </a:r>
          </a:p>
          <a:p>
            <a:r>
              <a:rPr lang="zh-CN" altLang="en-US">
                <a:latin typeface="Times New Roman" panose="02020603050405020304" pitchFamily="18" charset="0"/>
              </a:rPr>
              <a:t>通过</a:t>
            </a:r>
            <a:r>
              <a:rPr lang="en-US" altLang="zh-CN"/>
              <a:t>7</a:t>
            </a:r>
            <a:r>
              <a:rPr lang="zh-CN" altLang="en-US">
                <a:latin typeface="Times New Roman" panose="02020603050405020304" pitchFamily="18" charset="0"/>
              </a:rPr>
              <a:t>个发光段的不同组合</a:t>
            </a:r>
          </a:p>
          <a:p>
            <a:pPr lvl="1"/>
            <a:r>
              <a:rPr lang="zh-CN" altLang="en-US">
                <a:latin typeface="Times New Roman" panose="02020603050405020304" pitchFamily="18" charset="0"/>
              </a:rPr>
              <a:t>主要显示</a:t>
            </a:r>
            <a:r>
              <a:rPr lang="en-US" altLang="zh-CN"/>
              <a:t>0</a:t>
            </a:r>
            <a:r>
              <a:rPr lang="zh-CN" altLang="en-US">
                <a:latin typeface="Times New Roman" panose="02020603050405020304" pitchFamily="18" charset="0"/>
              </a:rPr>
              <a:t>～</a:t>
            </a:r>
            <a:r>
              <a:rPr lang="en-US" altLang="zh-CN"/>
              <a:t>9</a:t>
            </a:r>
          </a:p>
          <a:p>
            <a:pPr lvl="1"/>
            <a:r>
              <a:rPr lang="zh-CN" altLang="en-US"/>
              <a:t>也可显示</a:t>
            </a:r>
            <a:r>
              <a:rPr lang="en-US" altLang="zh-CN"/>
              <a:t>A</a:t>
            </a:r>
            <a:r>
              <a:rPr lang="zh-CN" altLang="en-US">
                <a:latin typeface="Times New Roman" panose="02020603050405020304" pitchFamily="18" charset="0"/>
              </a:rPr>
              <a:t>～</a:t>
            </a:r>
            <a:r>
              <a:rPr lang="en-US" altLang="zh-CN"/>
              <a:t>F</a:t>
            </a:r>
            <a:r>
              <a:rPr lang="zh-CN" altLang="en-US"/>
              <a:t>（</a:t>
            </a:r>
            <a:r>
              <a:rPr lang="en-US" altLang="zh-CN"/>
              <a:t>16</a:t>
            </a:r>
            <a:r>
              <a:rPr lang="zh-CN" altLang="en-US">
                <a:latin typeface="Times New Roman" panose="02020603050405020304" pitchFamily="18" charset="0"/>
              </a:rPr>
              <a:t>进制数）</a:t>
            </a:r>
          </a:p>
          <a:p>
            <a:pPr lvl="1"/>
            <a:r>
              <a:rPr lang="zh-CN" altLang="en-US">
                <a:latin typeface="Times New Roman" panose="02020603050405020304" pitchFamily="18" charset="0"/>
              </a:rPr>
              <a:t>还可显示个别特殊字符：</a:t>
            </a:r>
          </a:p>
          <a:p>
            <a:pPr lvl="2"/>
            <a:r>
              <a:rPr lang="zh-CN" altLang="en-US">
                <a:latin typeface="Times New Roman" panose="02020603050405020304" pitchFamily="18" charset="0"/>
              </a:rPr>
              <a:t>如－、</a:t>
            </a:r>
            <a:r>
              <a:rPr lang="en-US" altLang="zh-CN"/>
              <a:t>P </a:t>
            </a:r>
            <a:r>
              <a:rPr lang="zh-CN" altLang="en-US"/>
              <a:t>、</a:t>
            </a:r>
            <a:r>
              <a:rPr lang="en-US" altLang="zh-CN"/>
              <a:t>L</a:t>
            </a:r>
            <a:r>
              <a:rPr lang="zh-CN" altLang="en-US"/>
              <a:t>、</a:t>
            </a:r>
            <a:r>
              <a:rPr lang="en-US" altLang="zh-CN"/>
              <a:t>Y</a:t>
            </a:r>
            <a:r>
              <a:rPr lang="zh-CN" altLang="en-US"/>
              <a:t>等</a:t>
            </a:r>
          </a:p>
        </p:txBody>
      </p:sp>
      <p:pic>
        <p:nvPicPr>
          <p:cNvPr id="50180" name="图片 50179" descr="3"/>
          <p:cNvPicPr>
            <a:picLocks noChangeAspect="1"/>
          </p:cNvPicPr>
          <p:nvPr/>
        </p:nvPicPr>
        <p:blipFill>
          <a:blip r:embed="rId2"/>
          <a:stretch>
            <a:fillRect/>
          </a:stretch>
        </p:blipFill>
        <p:spPr>
          <a:xfrm>
            <a:off x="10211435" y="1071245"/>
            <a:ext cx="1340485" cy="1340485"/>
          </a:xfrm>
          <a:prstGeom prst="rect">
            <a:avLst/>
          </a:prstGeom>
          <a:noFill/>
          <a:ln w="9525">
            <a:noFill/>
          </a:ln>
        </p:spPr>
      </p:pic>
      <p:grpSp>
        <p:nvGrpSpPr>
          <p:cNvPr id="50181" name="组合 50180"/>
          <p:cNvGrpSpPr/>
          <p:nvPr/>
        </p:nvGrpSpPr>
        <p:grpSpPr>
          <a:xfrm>
            <a:off x="9998075" y="2964498"/>
            <a:ext cx="1766888" cy="2741612"/>
            <a:chOff x="0" y="0"/>
            <a:chExt cx="1657" cy="2855"/>
          </a:xfrm>
        </p:grpSpPr>
        <p:sp>
          <p:nvSpPr>
            <p:cNvPr id="50182" name="矩形 50181"/>
            <p:cNvSpPr/>
            <p:nvPr/>
          </p:nvSpPr>
          <p:spPr>
            <a:xfrm>
              <a:off x="1080" y="2505"/>
              <a:ext cx="504" cy="350"/>
            </a:xfrm>
            <a:prstGeom prst="rect">
              <a:avLst/>
            </a:prstGeom>
            <a:noFill/>
            <a:ln w="9525">
              <a:noFill/>
            </a:ln>
          </p:spPr>
          <p:txBody>
            <a:bodyPr lIns="12700" tIns="12700" rIns="12700" bIns="12700"/>
            <a:lstStyle/>
            <a:p>
              <a:pPr eaLnBrk="0" hangingPunct="0"/>
              <a:r>
                <a:rPr lang="en-US" altLang="zh-CN" sz="2400" b="1">
                  <a:latin typeface="Times New Roman" panose="02020603050405020304" pitchFamily="18" charset="0"/>
                </a:rPr>
                <a:t>h</a:t>
              </a:r>
            </a:p>
          </p:txBody>
        </p:sp>
        <p:sp>
          <p:nvSpPr>
            <p:cNvPr id="50183" name="矩形 50182"/>
            <p:cNvSpPr/>
            <p:nvPr/>
          </p:nvSpPr>
          <p:spPr>
            <a:xfrm>
              <a:off x="576" y="907"/>
              <a:ext cx="505" cy="350"/>
            </a:xfrm>
            <a:prstGeom prst="rect">
              <a:avLst/>
            </a:prstGeom>
            <a:noFill/>
            <a:ln w="9525">
              <a:noFill/>
            </a:ln>
          </p:spPr>
          <p:txBody>
            <a:bodyPr lIns="12700" tIns="12700" rIns="12700" bIns="12700"/>
            <a:lstStyle/>
            <a:p>
              <a:pPr eaLnBrk="0" hangingPunct="0"/>
              <a:r>
                <a:rPr lang="en-US" altLang="zh-CN" sz="2400" b="1">
                  <a:latin typeface="Times New Roman" panose="02020603050405020304" pitchFamily="18" charset="0"/>
                </a:rPr>
                <a:t>g</a:t>
              </a:r>
            </a:p>
          </p:txBody>
        </p:sp>
        <p:sp>
          <p:nvSpPr>
            <p:cNvPr id="50184" name="矩形 50183"/>
            <p:cNvSpPr/>
            <p:nvPr/>
          </p:nvSpPr>
          <p:spPr>
            <a:xfrm>
              <a:off x="0" y="738"/>
              <a:ext cx="505" cy="351"/>
            </a:xfrm>
            <a:prstGeom prst="rect">
              <a:avLst/>
            </a:prstGeom>
            <a:noFill/>
            <a:ln w="9525">
              <a:noFill/>
            </a:ln>
          </p:spPr>
          <p:txBody>
            <a:bodyPr lIns="12700" tIns="12700" rIns="12700" bIns="12700"/>
            <a:lstStyle/>
            <a:p>
              <a:pPr eaLnBrk="0" hangingPunct="0"/>
              <a:r>
                <a:rPr lang="en-US" altLang="zh-CN" sz="2400" b="1">
                  <a:latin typeface="Times New Roman" panose="02020603050405020304" pitchFamily="18" charset="0"/>
                </a:rPr>
                <a:t>f</a:t>
              </a:r>
            </a:p>
          </p:txBody>
        </p:sp>
        <p:sp>
          <p:nvSpPr>
            <p:cNvPr id="50185" name="矩形 50184"/>
            <p:cNvSpPr/>
            <p:nvPr/>
          </p:nvSpPr>
          <p:spPr>
            <a:xfrm>
              <a:off x="24" y="1645"/>
              <a:ext cx="506" cy="351"/>
            </a:xfrm>
            <a:prstGeom prst="rect">
              <a:avLst/>
            </a:prstGeom>
            <a:noFill/>
            <a:ln w="9525">
              <a:noFill/>
            </a:ln>
          </p:spPr>
          <p:txBody>
            <a:bodyPr lIns="12700" tIns="12700" rIns="12700" bIns="12700"/>
            <a:lstStyle/>
            <a:p>
              <a:pPr eaLnBrk="0" hangingPunct="0"/>
              <a:r>
                <a:rPr lang="en-US" altLang="zh-CN" sz="2400" b="1">
                  <a:latin typeface="Times New Roman" panose="02020603050405020304" pitchFamily="18" charset="0"/>
                </a:rPr>
                <a:t>e</a:t>
              </a:r>
            </a:p>
          </p:txBody>
        </p:sp>
        <p:sp>
          <p:nvSpPr>
            <p:cNvPr id="50186" name="矩形 50185"/>
            <p:cNvSpPr/>
            <p:nvPr/>
          </p:nvSpPr>
          <p:spPr>
            <a:xfrm>
              <a:off x="576" y="2386"/>
              <a:ext cx="505" cy="350"/>
            </a:xfrm>
            <a:prstGeom prst="rect">
              <a:avLst/>
            </a:prstGeom>
            <a:noFill/>
            <a:ln w="9525">
              <a:noFill/>
            </a:ln>
          </p:spPr>
          <p:txBody>
            <a:bodyPr lIns="12700" tIns="12700" rIns="12700" bIns="12700"/>
            <a:lstStyle/>
            <a:p>
              <a:pPr eaLnBrk="0" hangingPunct="0"/>
              <a:r>
                <a:rPr lang="en-US" altLang="zh-CN" sz="2400" b="1">
                  <a:latin typeface="Times New Roman" panose="02020603050405020304" pitchFamily="18" charset="0"/>
                </a:rPr>
                <a:t>d</a:t>
              </a:r>
            </a:p>
          </p:txBody>
        </p:sp>
        <p:sp>
          <p:nvSpPr>
            <p:cNvPr id="50187" name="矩形 50186"/>
            <p:cNvSpPr/>
            <p:nvPr/>
          </p:nvSpPr>
          <p:spPr>
            <a:xfrm>
              <a:off x="1127" y="1622"/>
              <a:ext cx="506" cy="350"/>
            </a:xfrm>
            <a:prstGeom prst="rect">
              <a:avLst/>
            </a:prstGeom>
            <a:noFill/>
            <a:ln w="9525">
              <a:noFill/>
            </a:ln>
          </p:spPr>
          <p:txBody>
            <a:bodyPr lIns="12700" tIns="12700" rIns="12700" bIns="12700"/>
            <a:lstStyle/>
            <a:p>
              <a:pPr eaLnBrk="0" hangingPunct="0"/>
              <a:r>
                <a:rPr lang="en-US" altLang="zh-CN" sz="2400" b="1">
                  <a:latin typeface="Times New Roman" panose="02020603050405020304" pitchFamily="18" charset="0"/>
                </a:rPr>
                <a:t>c</a:t>
              </a:r>
            </a:p>
          </p:txBody>
        </p:sp>
        <p:sp>
          <p:nvSpPr>
            <p:cNvPr id="50188" name="矩形 50187"/>
            <p:cNvSpPr/>
            <p:nvPr/>
          </p:nvSpPr>
          <p:spPr>
            <a:xfrm>
              <a:off x="1151" y="740"/>
              <a:ext cx="506" cy="350"/>
            </a:xfrm>
            <a:prstGeom prst="rect">
              <a:avLst/>
            </a:prstGeom>
            <a:noFill/>
            <a:ln w="9525">
              <a:noFill/>
            </a:ln>
          </p:spPr>
          <p:txBody>
            <a:bodyPr lIns="12700" tIns="12700" rIns="12700" bIns="12700"/>
            <a:lstStyle/>
            <a:p>
              <a:pPr eaLnBrk="0" hangingPunct="0"/>
              <a:r>
                <a:rPr lang="en-US" altLang="zh-CN" sz="2400" b="1">
                  <a:latin typeface="Times New Roman" panose="02020603050405020304" pitchFamily="18" charset="0"/>
                </a:rPr>
                <a:t>b</a:t>
              </a:r>
            </a:p>
          </p:txBody>
        </p:sp>
        <p:sp>
          <p:nvSpPr>
            <p:cNvPr id="50189" name="矩形 50188"/>
            <p:cNvSpPr/>
            <p:nvPr/>
          </p:nvSpPr>
          <p:spPr>
            <a:xfrm>
              <a:off x="576" y="0"/>
              <a:ext cx="505" cy="350"/>
            </a:xfrm>
            <a:prstGeom prst="rect">
              <a:avLst/>
            </a:prstGeom>
            <a:noFill/>
            <a:ln w="9525">
              <a:noFill/>
            </a:ln>
          </p:spPr>
          <p:txBody>
            <a:bodyPr lIns="12700" tIns="12700" rIns="12700" bIns="12700"/>
            <a:lstStyle/>
            <a:p>
              <a:pPr eaLnBrk="0" hangingPunct="0"/>
              <a:r>
                <a:rPr lang="en-US" altLang="zh-CN" sz="2400" b="1">
                  <a:latin typeface="Times New Roman" panose="02020603050405020304" pitchFamily="18" charset="0"/>
                </a:rPr>
                <a:t>a</a:t>
              </a:r>
            </a:p>
          </p:txBody>
        </p:sp>
        <p:sp>
          <p:nvSpPr>
            <p:cNvPr id="50190" name="椭圆 50189"/>
            <p:cNvSpPr/>
            <p:nvPr/>
          </p:nvSpPr>
          <p:spPr>
            <a:xfrm>
              <a:off x="1195" y="2359"/>
              <a:ext cx="163" cy="136"/>
            </a:xfrm>
            <a:prstGeom prst="ellipse">
              <a:avLst/>
            </a:prstGeom>
            <a:solidFill>
              <a:srgbClr val="66FFFF"/>
            </a:solidFill>
            <a:ln w="6350" cap="flat" cmpd="sng">
              <a:solidFill>
                <a:srgbClr val="006600"/>
              </a:solidFill>
              <a:prstDash val="solid"/>
              <a:headEnd type="none" w="med" len="med"/>
              <a:tailEnd type="none" w="med" len="med"/>
            </a:ln>
          </p:spPr>
          <p:txBody>
            <a:bodyPr/>
            <a:lstStyle/>
            <a:p>
              <a:endParaRPr lang="zh-CN" altLang="en-US"/>
            </a:p>
          </p:txBody>
        </p:sp>
        <p:grpSp>
          <p:nvGrpSpPr>
            <p:cNvPr id="50191" name="组合 50190"/>
            <p:cNvGrpSpPr/>
            <p:nvPr/>
          </p:nvGrpSpPr>
          <p:grpSpPr>
            <a:xfrm>
              <a:off x="381" y="326"/>
              <a:ext cx="844" cy="2075"/>
              <a:chOff x="0" y="0"/>
              <a:chExt cx="20002" cy="20001"/>
            </a:xfrm>
          </p:grpSpPr>
          <p:sp>
            <p:nvSpPr>
              <p:cNvPr id="50192" name="矩形 50191"/>
              <p:cNvSpPr/>
              <p:nvPr/>
            </p:nvSpPr>
            <p:spPr>
              <a:xfrm>
                <a:off x="0" y="2345"/>
                <a:ext cx="3740" cy="5906"/>
              </a:xfrm>
              <a:prstGeom prst="rect">
                <a:avLst/>
              </a:prstGeom>
              <a:solidFill>
                <a:srgbClr val="66FFFF"/>
              </a:solidFill>
              <a:ln w="6350" cap="flat" cmpd="sng">
                <a:solidFill>
                  <a:srgbClr val="006600"/>
                </a:solidFill>
                <a:prstDash val="solid"/>
                <a:miter/>
                <a:headEnd type="none" w="med" len="med"/>
                <a:tailEnd type="none" w="med" len="med"/>
              </a:ln>
            </p:spPr>
            <p:txBody>
              <a:bodyPr/>
              <a:lstStyle/>
              <a:p>
                <a:endParaRPr lang="zh-CN" altLang="en-US"/>
              </a:p>
            </p:txBody>
          </p:sp>
          <p:sp>
            <p:nvSpPr>
              <p:cNvPr id="50193" name="矩形 50192"/>
              <p:cNvSpPr/>
              <p:nvPr/>
            </p:nvSpPr>
            <p:spPr>
              <a:xfrm>
                <a:off x="16244" y="2345"/>
                <a:ext cx="3758" cy="5906"/>
              </a:xfrm>
              <a:prstGeom prst="rect">
                <a:avLst/>
              </a:prstGeom>
              <a:solidFill>
                <a:srgbClr val="66FFFF"/>
              </a:solidFill>
              <a:ln w="6350" cap="flat" cmpd="sng">
                <a:solidFill>
                  <a:srgbClr val="006600"/>
                </a:solidFill>
                <a:prstDash val="solid"/>
                <a:miter/>
                <a:headEnd type="none" w="med" len="med"/>
                <a:tailEnd type="none" w="med" len="med"/>
              </a:ln>
            </p:spPr>
            <p:txBody>
              <a:bodyPr/>
              <a:lstStyle/>
              <a:p>
                <a:endParaRPr lang="zh-CN" altLang="en-US"/>
              </a:p>
            </p:txBody>
          </p:sp>
          <p:sp>
            <p:nvSpPr>
              <p:cNvPr id="50194" name="矩形 50193"/>
              <p:cNvSpPr/>
              <p:nvPr/>
            </p:nvSpPr>
            <p:spPr>
              <a:xfrm>
                <a:off x="4914" y="0"/>
                <a:ext cx="10156" cy="2207"/>
              </a:xfrm>
              <a:prstGeom prst="rect">
                <a:avLst/>
              </a:prstGeom>
              <a:solidFill>
                <a:srgbClr val="66FFFF"/>
              </a:solidFill>
              <a:ln w="6350" cap="flat" cmpd="sng">
                <a:solidFill>
                  <a:srgbClr val="006600"/>
                </a:solidFill>
                <a:prstDash val="solid"/>
                <a:miter/>
                <a:headEnd type="none" w="med" len="med"/>
                <a:tailEnd type="none" w="med" len="med"/>
              </a:ln>
            </p:spPr>
            <p:txBody>
              <a:bodyPr/>
              <a:lstStyle/>
              <a:p>
                <a:endParaRPr lang="zh-CN" altLang="en-US"/>
              </a:p>
            </p:txBody>
          </p:sp>
          <p:grpSp>
            <p:nvGrpSpPr>
              <p:cNvPr id="50195" name="组合 50194"/>
              <p:cNvGrpSpPr/>
              <p:nvPr/>
            </p:nvGrpSpPr>
            <p:grpSpPr>
              <a:xfrm>
                <a:off x="0" y="8910"/>
                <a:ext cx="20002" cy="8253"/>
                <a:chOff x="0" y="0"/>
                <a:chExt cx="20002" cy="20000"/>
              </a:xfrm>
            </p:grpSpPr>
            <p:sp>
              <p:nvSpPr>
                <p:cNvPr id="50196" name="矩形 50195"/>
                <p:cNvSpPr/>
                <p:nvPr/>
              </p:nvSpPr>
              <p:spPr>
                <a:xfrm>
                  <a:off x="0" y="5690"/>
                  <a:ext cx="3740" cy="14310"/>
                </a:xfrm>
                <a:prstGeom prst="rect">
                  <a:avLst/>
                </a:prstGeom>
                <a:solidFill>
                  <a:srgbClr val="66FFFF"/>
                </a:solidFill>
                <a:ln w="6350" cap="flat" cmpd="sng">
                  <a:solidFill>
                    <a:srgbClr val="006600"/>
                  </a:solidFill>
                  <a:prstDash val="solid"/>
                  <a:miter/>
                  <a:headEnd type="none" w="med" len="med"/>
                  <a:tailEnd type="none" w="med" len="med"/>
                </a:ln>
              </p:spPr>
              <p:txBody>
                <a:bodyPr/>
                <a:lstStyle/>
                <a:p>
                  <a:endParaRPr lang="zh-CN" altLang="en-US"/>
                </a:p>
              </p:txBody>
            </p:sp>
            <p:sp>
              <p:nvSpPr>
                <p:cNvPr id="50197" name="矩形 50196"/>
                <p:cNvSpPr/>
                <p:nvPr/>
              </p:nvSpPr>
              <p:spPr>
                <a:xfrm>
                  <a:off x="16244" y="5690"/>
                  <a:ext cx="3758" cy="14310"/>
                </a:xfrm>
                <a:prstGeom prst="rect">
                  <a:avLst/>
                </a:prstGeom>
                <a:solidFill>
                  <a:srgbClr val="66FFFF"/>
                </a:solidFill>
                <a:ln w="6350" cap="flat" cmpd="sng">
                  <a:solidFill>
                    <a:srgbClr val="006600"/>
                  </a:solidFill>
                  <a:prstDash val="solid"/>
                  <a:miter/>
                  <a:headEnd type="none" w="med" len="med"/>
                  <a:tailEnd type="none" w="med" len="med"/>
                </a:ln>
              </p:spPr>
              <p:txBody>
                <a:bodyPr/>
                <a:lstStyle/>
                <a:p>
                  <a:endParaRPr lang="zh-CN" altLang="en-US"/>
                </a:p>
              </p:txBody>
            </p:sp>
            <p:sp>
              <p:nvSpPr>
                <p:cNvPr id="50198" name="矩形 50197"/>
                <p:cNvSpPr/>
                <p:nvPr/>
              </p:nvSpPr>
              <p:spPr>
                <a:xfrm>
                  <a:off x="4914" y="0"/>
                  <a:ext cx="10156" cy="5353"/>
                </a:xfrm>
                <a:prstGeom prst="rect">
                  <a:avLst/>
                </a:prstGeom>
                <a:solidFill>
                  <a:srgbClr val="66FFFF"/>
                </a:solidFill>
                <a:ln w="6350" cap="flat" cmpd="sng">
                  <a:solidFill>
                    <a:srgbClr val="006600"/>
                  </a:solidFill>
                  <a:prstDash val="solid"/>
                  <a:miter/>
                  <a:headEnd type="none" w="med" len="med"/>
                  <a:tailEnd type="none" w="med" len="med"/>
                </a:ln>
              </p:spPr>
              <p:txBody>
                <a:bodyPr/>
                <a:lstStyle/>
                <a:p>
                  <a:endParaRPr lang="zh-CN" altLang="en-US"/>
                </a:p>
              </p:txBody>
            </p:sp>
          </p:grpSp>
          <p:sp>
            <p:nvSpPr>
              <p:cNvPr id="50199" name="矩形 50198"/>
              <p:cNvSpPr/>
              <p:nvPr/>
            </p:nvSpPr>
            <p:spPr>
              <a:xfrm>
                <a:off x="4914" y="17792"/>
                <a:ext cx="10156" cy="2209"/>
              </a:xfrm>
              <a:prstGeom prst="rect">
                <a:avLst/>
              </a:prstGeom>
              <a:solidFill>
                <a:srgbClr val="66FFFF"/>
              </a:solidFill>
              <a:ln w="6350" cap="flat" cmpd="sng">
                <a:solidFill>
                  <a:srgbClr val="006600"/>
                </a:solidFill>
                <a:prstDash val="solid"/>
                <a:miter/>
                <a:headEnd type="none" w="med" len="med"/>
                <a:tailEnd type="none" w="med" len="med"/>
              </a:ln>
            </p:spPr>
            <p:txBody>
              <a:bodyPr/>
              <a:lstStyle/>
              <a:p>
                <a:endParaRPr lang="zh-CN" altLang="en-US"/>
              </a:p>
            </p:txBody>
          </p:sp>
        </p:grpSp>
        <p:sp>
          <p:nvSpPr>
            <p:cNvPr id="50200" name="矩形 50199"/>
            <p:cNvSpPr/>
            <p:nvPr/>
          </p:nvSpPr>
          <p:spPr>
            <a:xfrm>
              <a:off x="101" y="17"/>
              <a:ext cx="1436" cy="2814"/>
            </a:xfrm>
            <a:prstGeom prst="rect">
              <a:avLst/>
            </a:prstGeom>
            <a:noFill/>
            <a:ln w="6350" cap="flat" cmpd="sng">
              <a:solidFill>
                <a:srgbClr val="000000"/>
              </a:solidFill>
              <a:prstDash val="sysDot"/>
              <a:miter/>
              <a:headEnd type="none" w="med" len="med"/>
              <a:tailEnd type="none" w="med" len="med"/>
            </a:ln>
          </p:spPr>
          <p:txBody>
            <a:bodyPr/>
            <a:lstStyle/>
            <a:p>
              <a:endParaRPr lang="zh-CN" altLang="en-US"/>
            </a:p>
          </p:txBody>
        </p:sp>
      </p:grpSp>
    </p:spTree>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51201"/>
          <p:cNvSpPr>
            <a:spLocks noGrp="1"/>
          </p:cNvSpPr>
          <p:nvPr>
            <p:ph type="title"/>
          </p:nvPr>
        </p:nvSpPr>
        <p:spPr/>
        <p:txBody>
          <a:bodyPr anchor="ctr"/>
          <a:lstStyle/>
          <a:p>
            <a:r>
              <a:rPr lang="en-US" altLang="zh-CN" sz="3200"/>
              <a:t>LED</a:t>
            </a:r>
            <a:r>
              <a:rPr lang="zh-CN" altLang="en-US" sz="3200"/>
              <a:t>数码管的结构</a:t>
            </a:r>
          </a:p>
        </p:txBody>
      </p:sp>
      <p:sp>
        <p:nvSpPr>
          <p:cNvPr id="51203" name="内容占位符 51202"/>
          <p:cNvSpPr>
            <a:spLocks noGrp="1"/>
          </p:cNvSpPr>
          <p:nvPr>
            <p:ph idx="1"/>
          </p:nvPr>
        </p:nvSpPr>
        <p:spPr>
          <a:xfrm>
            <a:off x="3430905" y="2152650"/>
            <a:ext cx="1530985" cy="631190"/>
          </a:xfrm>
          <a:noFill/>
          <a:ln>
            <a:solidFill>
              <a:srgbClr val="006600"/>
            </a:solidFill>
            <a:miter/>
          </a:ln>
        </p:spPr>
        <p:txBody>
          <a:bodyPr/>
          <a:lstStyle/>
          <a:p>
            <a:pPr algn="ctr">
              <a:buNone/>
            </a:pPr>
            <a:r>
              <a:rPr lang="zh-CN" altLang="en-US">
                <a:solidFill>
                  <a:srgbClr val="A50021"/>
                </a:solidFill>
              </a:rPr>
              <a:t>共阳极</a:t>
            </a:r>
          </a:p>
        </p:txBody>
      </p:sp>
      <p:pic>
        <p:nvPicPr>
          <p:cNvPr id="51204" name="图片 51203" descr="3"/>
          <p:cNvPicPr>
            <a:picLocks noChangeAspect="1"/>
          </p:cNvPicPr>
          <p:nvPr/>
        </p:nvPicPr>
        <p:blipFill>
          <a:blip r:embed="rId2"/>
          <a:stretch>
            <a:fillRect/>
          </a:stretch>
        </p:blipFill>
        <p:spPr>
          <a:xfrm>
            <a:off x="10851515" y="1078230"/>
            <a:ext cx="893763" cy="893763"/>
          </a:xfrm>
          <a:prstGeom prst="rect">
            <a:avLst/>
          </a:prstGeom>
          <a:noFill/>
          <a:ln w="9525">
            <a:noFill/>
          </a:ln>
        </p:spPr>
      </p:pic>
      <p:grpSp>
        <p:nvGrpSpPr>
          <p:cNvPr id="51205" name="组合 51204"/>
          <p:cNvGrpSpPr/>
          <p:nvPr/>
        </p:nvGrpSpPr>
        <p:grpSpPr>
          <a:xfrm>
            <a:off x="2687320" y="2840990"/>
            <a:ext cx="2919413" cy="3421063"/>
            <a:chOff x="0" y="0"/>
            <a:chExt cx="1839" cy="2155"/>
          </a:xfrm>
        </p:grpSpPr>
        <p:sp>
          <p:nvSpPr>
            <p:cNvPr id="51206" name="矩形 51205"/>
            <p:cNvSpPr/>
            <p:nvPr/>
          </p:nvSpPr>
          <p:spPr>
            <a:xfrm>
              <a:off x="3" y="633"/>
              <a:ext cx="439" cy="301"/>
            </a:xfrm>
            <a:prstGeom prst="rect">
              <a:avLst/>
            </a:prstGeom>
            <a:noFill/>
            <a:ln w="9525">
              <a:noFill/>
            </a:ln>
          </p:spPr>
          <p:txBody>
            <a:bodyPr lIns="12700" tIns="12700" rIns="12700" bIns="12700"/>
            <a:lstStyle/>
            <a:p>
              <a:pPr algn="r" eaLnBrk="0" hangingPunct="0"/>
              <a:r>
                <a:rPr lang="zh-CN" altLang="en-US" sz="2400" b="1">
                  <a:latin typeface="Times New Roman" panose="02020603050405020304" pitchFamily="18" charset="0"/>
                </a:rPr>
                <a:t>阳极</a:t>
              </a:r>
            </a:p>
          </p:txBody>
        </p:sp>
        <p:sp>
          <p:nvSpPr>
            <p:cNvPr id="51207" name="矩形 51206"/>
            <p:cNvSpPr/>
            <p:nvPr/>
          </p:nvSpPr>
          <p:spPr>
            <a:xfrm>
              <a:off x="0" y="1146"/>
              <a:ext cx="442" cy="346"/>
            </a:xfrm>
            <a:prstGeom prst="rect">
              <a:avLst/>
            </a:prstGeom>
            <a:noFill/>
            <a:ln w="9525">
              <a:noFill/>
            </a:ln>
          </p:spPr>
          <p:txBody>
            <a:bodyPr lIns="12700" tIns="12700" rIns="12700" bIns="12700"/>
            <a:lstStyle/>
            <a:p>
              <a:pPr eaLnBrk="0" hangingPunct="0"/>
              <a:r>
                <a:rPr lang="en-US" altLang="zh-CN" sz="2400" b="1">
                  <a:latin typeface="Times New Roman" panose="02020603050405020304" pitchFamily="18" charset="0"/>
                </a:rPr>
                <a:t>+5V</a:t>
              </a:r>
            </a:p>
          </p:txBody>
        </p:sp>
        <p:grpSp>
          <p:nvGrpSpPr>
            <p:cNvPr id="51208" name="组合 51207"/>
            <p:cNvGrpSpPr/>
            <p:nvPr/>
          </p:nvGrpSpPr>
          <p:grpSpPr>
            <a:xfrm>
              <a:off x="289" y="0"/>
              <a:ext cx="1550" cy="2155"/>
              <a:chOff x="0" y="0"/>
              <a:chExt cx="1550" cy="2155"/>
            </a:xfrm>
          </p:grpSpPr>
          <p:sp>
            <p:nvSpPr>
              <p:cNvPr id="51209" name="矩形 51208"/>
              <p:cNvSpPr/>
              <p:nvPr/>
            </p:nvSpPr>
            <p:spPr>
              <a:xfrm>
                <a:off x="1230" y="57"/>
                <a:ext cx="320" cy="2098"/>
              </a:xfrm>
              <a:prstGeom prst="rect">
                <a:avLst/>
              </a:prstGeom>
              <a:noFill/>
              <a:ln w="9525">
                <a:noFill/>
              </a:ln>
            </p:spPr>
            <p:txBody>
              <a:bodyPr lIns="12700" tIns="12700" rIns="12700" bIns="12700"/>
              <a:lstStyle/>
              <a:p>
                <a:pPr algn="l" eaLnBrk="0" hangingPunct="0">
                  <a:spcBef>
                    <a:spcPts val="150"/>
                  </a:spcBef>
                </a:pPr>
                <a:r>
                  <a:rPr lang="en-US" altLang="zh-CN" sz="2400" b="1">
                    <a:latin typeface="Times New Roman" panose="02020603050405020304" pitchFamily="18" charset="0"/>
                  </a:rPr>
                  <a:t>a</a:t>
                </a:r>
              </a:p>
              <a:p>
                <a:pPr algn="l" eaLnBrk="0" hangingPunct="0">
                  <a:spcBef>
                    <a:spcPts val="150"/>
                  </a:spcBef>
                </a:pPr>
                <a:r>
                  <a:rPr lang="en-US" altLang="zh-CN" sz="2400" b="1">
                    <a:latin typeface="Times New Roman" panose="02020603050405020304" pitchFamily="18" charset="0"/>
                  </a:rPr>
                  <a:t>b</a:t>
                </a:r>
              </a:p>
              <a:p>
                <a:pPr algn="l" eaLnBrk="0" hangingPunct="0">
                  <a:spcBef>
                    <a:spcPts val="150"/>
                  </a:spcBef>
                </a:pPr>
                <a:r>
                  <a:rPr lang="en-US" altLang="zh-CN" sz="2400" b="1">
                    <a:latin typeface="Times New Roman" panose="02020603050405020304" pitchFamily="18" charset="0"/>
                  </a:rPr>
                  <a:t>c</a:t>
                </a:r>
              </a:p>
              <a:p>
                <a:pPr algn="l" eaLnBrk="0" hangingPunct="0">
                  <a:spcBef>
                    <a:spcPts val="150"/>
                  </a:spcBef>
                </a:pPr>
                <a:r>
                  <a:rPr lang="en-US" altLang="zh-CN" sz="2400" b="1">
                    <a:latin typeface="Times New Roman" panose="02020603050405020304" pitchFamily="18" charset="0"/>
                  </a:rPr>
                  <a:t>d</a:t>
                </a:r>
              </a:p>
              <a:p>
                <a:pPr algn="l" eaLnBrk="0" hangingPunct="0">
                  <a:spcBef>
                    <a:spcPts val="150"/>
                  </a:spcBef>
                </a:pPr>
                <a:r>
                  <a:rPr lang="en-US" altLang="zh-CN" sz="2400" b="1">
                    <a:latin typeface="Times New Roman" panose="02020603050405020304" pitchFamily="18" charset="0"/>
                  </a:rPr>
                  <a:t>e</a:t>
                </a:r>
              </a:p>
              <a:p>
                <a:pPr algn="l" eaLnBrk="0" hangingPunct="0">
                  <a:spcBef>
                    <a:spcPts val="150"/>
                  </a:spcBef>
                </a:pPr>
                <a:r>
                  <a:rPr lang="en-US" altLang="zh-CN" sz="2400" b="1">
                    <a:latin typeface="Times New Roman" panose="02020603050405020304" pitchFamily="18" charset="0"/>
                  </a:rPr>
                  <a:t>f</a:t>
                </a:r>
              </a:p>
              <a:p>
                <a:pPr algn="l" eaLnBrk="0" hangingPunct="0">
                  <a:spcBef>
                    <a:spcPts val="150"/>
                  </a:spcBef>
                </a:pPr>
                <a:r>
                  <a:rPr lang="en-US" altLang="zh-CN" sz="2400" b="1">
                    <a:latin typeface="Times New Roman" panose="02020603050405020304" pitchFamily="18" charset="0"/>
                  </a:rPr>
                  <a:t>g</a:t>
                </a:r>
              </a:p>
              <a:p>
                <a:pPr algn="l" eaLnBrk="0" hangingPunct="0">
                  <a:spcBef>
                    <a:spcPts val="150"/>
                  </a:spcBef>
                </a:pPr>
                <a:r>
                  <a:rPr lang="en-US" altLang="zh-CN" sz="2400" b="1">
                    <a:latin typeface="Times New Roman" panose="02020603050405020304" pitchFamily="18" charset="0"/>
                  </a:rPr>
                  <a:t>h</a:t>
                </a:r>
              </a:p>
            </p:txBody>
          </p:sp>
          <p:grpSp>
            <p:nvGrpSpPr>
              <p:cNvPr id="51210" name="组合 51209"/>
              <p:cNvGrpSpPr/>
              <p:nvPr/>
            </p:nvGrpSpPr>
            <p:grpSpPr>
              <a:xfrm>
                <a:off x="0" y="0"/>
                <a:ext cx="1200" cy="2084"/>
                <a:chOff x="0" y="0"/>
                <a:chExt cx="20002" cy="20000"/>
              </a:xfrm>
            </p:grpSpPr>
            <p:sp>
              <p:nvSpPr>
                <p:cNvPr id="51211" name="矩形 51210"/>
                <p:cNvSpPr/>
                <p:nvPr/>
              </p:nvSpPr>
              <p:spPr>
                <a:xfrm>
                  <a:off x="4101" y="0"/>
                  <a:ext cx="11867" cy="20000"/>
                </a:xfrm>
                <a:prstGeom prst="rect">
                  <a:avLst/>
                </a:prstGeom>
                <a:noFill/>
                <a:ln w="6350" cap="flat" cmpd="sng">
                  <a:solidFill>
                    <a:srgbClr val="000000"/>
                  </a:solidFill>
                  <a:prstDash val="sysDot"/>
                  <a:miter/>
                  <a:headEnd type="none" w="med" len="med"/>
                  <a:tailEnd type="none" w="med" len="med"/>
                </a:ln>
              </p:spPr>
              <p:txBody>
                <a:bodyPr/>
                <a:lstStyle/>
                <a:p>
                  <a:endParaRPr lang="zh-CN" altLang="en-US"/>
                </a:p>
              </p:txBody>
            </p:sp>
            <p:sp>
              <p:nvSpPr>
                <p:cNvPr id="51212" name="直接连接符 51211"/>
                <p:cNvSpPr/>
                <p:nvPr/>
              </p:nvSpPr>
              <p:spPr>
                <a:xfrm>
                  <a:off x="12725" y="588"/>
                  <a:ext cx="19" cy="2251"/>
                </a:xfrm>
                <a:prstGeom prst="line">
                  <a:avLst/>
                </a:prstGeom>
                <a:ln w="6350" cap="flat" cmpd="sng">
                  <a:solidFill>
                    <a:srgbClr val="000000"/>
                  </a:solidFill>
                  <a:prstDash val="solid"/>
                  <a:headEnd type="none" w="med" len="med"/>
                  <a:tailEnd type="none" w="med" len="med"/>
                </a:ln>
              </p:spPr>
            </p:sp>
            <p:grpSp>
              <p:nvGrpSpPr>
                <p:cNvPr id="51213" name="组合 51212"/>
                <p:cNvGrpSpPr/>
                <p:nvPr/>
              </p:nvGrpSpPr>
              <p:grpSpPr>
                <a:xfrm>
                  <a:off x="9370" y="656"/>
                  <a:ext cx="3309" cy="2036"/>
                  <a:chOff x="0" y="0"/>
                  <a:chExt cx="20000" cy="20000"/>
                </a:xfrm>
              </p:grpSpPr>
              <p:sp>
                <p:nvSpPr>
                  <p:cNvPr id="51214" name="直接连接符 51213"/>
                  <p:cNvSpPr/>
                  <p:nvPr/>
                </p:nvSpPr>
                <p:spPr>
                  <a:xfrm>
                    <a:off x="0" y="0"/>
                    <a:ext cx="20000" cy="10236"/>
                  </a:xfrm>
                  <a:prstGeom prst="line">
                    <a:avLst/>
                  </a:prstGeom>
                  <a:ln w="6350" cap="flat" cmpd="sng">
                    <a:solidFill>
                      <a:srgbClr val="000000"/>
                    </a:solidFill>
                    <a:prstDash val="solid"/>
                    <a:headEnd type="none" w="med" len="med"/>
                    <a:tailEnd type="none" w="med" len="med"/>
                  </a:ln>
                </p:spPr>
              </p:sp>
              <p:sp>
                <p:nvSpPr>
                  <p:cNvPr id="51215" name="直接连接符 51214"/>
                  <p:cNvSpPr/>
                  <p:nvPr/>
                </p:nvSpPr>
                <p:spPr>
                  <a:xfrm flipV="1">
                    <a:off x="0" y="9666"/>
                    <a:ext cx="20000" cy="10236"/>
                  </a:xfrm>
                  <a:prstGeom prst="line">
                    <a:avLst/>
                  </a:prstGeom>
                  <a:ln w="6350" cap="flat" cmpd="sng">
                    <a:solidFill>
                      <a:srgbClr val="000000"/>
                    </a:solidFill>
                    <a:prstDash val="solid"/>
                    <a:headEnd type="none" w="med" len="med"/>
                    <a:tailEnd type="none" w="med" len="med"/>
                  </a:ln>
                </p:spPr>
              </p:sp>
              <p:sp>
                <p:nvSpPr>
                  <p:cNvPr id="51216" name="直接连接符 51215"/>
                  <p:cNvSpPr/>
                  <p:nvPr/>
                </p:nvSpPr>
                <p:spPr>
                  <a:xfrm>
                    <a:off x="0" y="0"/>
                    <a:ext cx="85" cy="20000"/>
                  </a:xfrm>
                  <a:prstGeom prst="line">
                    <a:avLst/>
                  </a:prstGeom>
                  <a:ln w="6350" cap="flat" cmpd="sng">
                    <a:solidFill>
                      <a:srgbClr val="000000"/>
                    </a:solidFill>
                    <a:prstDash val="solid"/>
                    <a:headEnd type="none" w="med" len="med"/>
                    <a:tailEnd type="none" w="med" len="med"/>
                  </a:ln>
                </p:spPr>
              </p:sp>
            </p:grpSp>
            <p:sp>
              <p:nvSpPr>
                <p:cNvPr id="51217" name="直接连接符 51216"/>
                <p:cNvSpPr/>
                <p:nvPr/>
              </p:nvSpPr>
              <p:spPr>
                <a:xfrm>
                  <a:off x="12725" y="2964"/>
                  <a:ext cx="19" cy="2251"/>
                </a:xfrm>
                <a:prstGeom prst="line">
                  <a:avLst/>
                </a:prstGeom>
                <a:ln w="6350" cap="flat" cmpd="sng">
                  <a:solidFill>
                    <a:srgbClr val="000000"/>
                  </a:solidFill>
                  <a:prstDash val="solid"/>
                  <a:headEnd type="none" w="med" len="med"/>
                  <a:tailEnd type="none" w="med" len="med"/>
                </a:ln>
              </p:spPr>
            </p:sp>
            <p:grpSp>
              <p:nvGrpSpPr>
                <p:cNvPr id="51218" name="组合 51217"/>
                <p:cNvGrpSpPr/>
                <p:nvPr/>
              </p:nvGrpSpPr>
              <p:grpSpPr>
                <a:xfrm>
                  <a:off x="9370" y="3032"/>
                  <a:ext cx="3309" cy="2037"/>
                  <a:chOff x="0" y="0"/>
                  <a:chExt cx="20000" cy="20000"/>
                </a:xfrm>
              </p:grpSpPr>
              <p:sp>
                <p:nvSpPr>
                  <p:cNvPr id="51219" name="直接连接符 51218"/>
                  <p:cNvSpPr/>
                  <p:nvPr/>
                </p:nvSpPr>
                <p:spPr>
                  <a:xfrm>
                    <a:off x="0" y="0"/>
                    <a:ext cx="20000" cy="10211"/>
                  </a:xfrm>
                  <a:prstGeom prst="line">
                    <a:avLst/>
                  </a:prstGeom>
                  <a:ln w="6350" cap="flat" cmpd="sng">
                    <a:solidFill>
                      <a:srgbClr val="000000"/>
                    </a:solidFill>
                    <a:prstDash val="solid"/>
                    <a:headEnd type="none" w="med" len="med"/>
                    <a:tailEnd type="none" w="med" len="med"/>
                  </a:ln>
                </p:spPr>
              </p:sp>
              <p:sp>
                <p:nvSpPr>
                  <p:cNvPr id="51220" name="直接连接符 51219"/>
                  <p:cNvSpPr/>
                  <p:nvPr/>
                </p:nvSpPr>
                <p:spPr>
                  <a:xfrm flipV="1">
                    <a:off x="0" y="9661"/>
                    <a:ext cx="20000" cy="10211"/>
                  </a:xfrm>
                  <a:prstGeom prst="line">
                    <a:avLst/>
                  </a:prstGeom>
                  <a:ln w="6350" cap="flat" cmpd="sng">
                    <a:solidFill>
                      <a:srgbClr val="000000"/>
                    </a:solidFill>
                    <a:prstDash val="solid"/>
                    <a:headEnd type="none" w="med" len="med"/>
                    <a:tailEnd type="none" w="med" len="med"/>
                  </a:ln>
                </p:spPr>
              </p:sp>
              <p:sp>
                <p:nvSpPr>
                  <p:cNvPr id="51221" name="直接连接符 51220"/>
                  <p:cNvSpPr/>
                  <p:nvPr/>
                </p:nvSpPr>
                <p:spPr>
                  <a:xfrm>
                    <a:off x="0" y="0"/>
                    <a:ext cx="85" cy="20000"/>
                  </a:xfrm>
                  <a:prstGeom prst="line">
                    <a:avLst/>
                  </a:prstGeom>
                  <a:ln w="6350" cap="flat" cmpd="sng">
                    <a:solidFill>
                      <a:srgbClr val="000000"/>
                    </a:solidFill>
                    <a:prstDash val="solid"/>
                    <a:headEnd type="none" w="med" len="med"/>
                    <a:tailEnd type="none" w="med" len="med"/>
                  </a:ln>
                </p:spPr>
              </p:sp>
            </p:grpSp>
            <p:sp>
              <p:nvSpPr>
                <p:cNvPr id="51222" name="直接连接符 51221"/>
                <p:cNvSpPr/>
                <p:nvPr/>
              </p:nvSpPr>
              <p:spPr>
                <a:xfrm>
                  <a:off x="12725" y="5339"/>
                  <a:ext cx="19" cy="2252"/>
                </a:xfrm>
                <a:prstGeom prst="line">
                  <a:avLst/>
                </a:prstGeom>
                <a:ln w="6350" cap="flat" cmpd="sng">
                  <a:solidFill>
                    <a:srgbClr val="000000"/>
                  </a:solidFill>
                  <a:prstDash val="solid"/>
                  <a:headEnd type="none" w="med" len="med"/>
                  <a:tailEnd type="none" w="med" len="med"/>
                </a:ln>
              </p:spPr>
            </p:sp>
            <p:grpSp>
              <p:nvGrpSpPr>
                <p:cNvPr id="51223" name="组合 51222"/>
                <p:cNvGrpSpPr/>
                <p:nvPr/>
              </p:nvGrpSpPr>
              <p:grpSpPr>
                <a:xfrm>
                  <a:off x="9370" y="5409"/>
                  <a:ext cx="3309" cy="2035"/>
                  <a:chOff x="0" y="0"/>
                  <a:chExt cx="20000" cy="19999"/>
                </a:xfrm>
              </p:grpSpPr>
              <p:sp>
                <p:nvSpPr>
                  <p:cNvPr id="51224" name="直接连接符 51223"/>
                  <p:cNvSpPr/>
                  <p:nvPr/>
                </p:nvSpPr>
                <p:spPr>
                  <a:xfrm>
                    <a:off x="0" y="0"/>
                    <a:ext cx="20000" cy="10211"/>
                  </a:xfrm>
                  <a:prstGeom prst="line">
                    <a:avLst/>
                  </a:prstGeom>
                  <a:ln w="6350" cap="flat" cmpd="sng">
                    <a:solidFill>
                      <a:srgbClr val="000000"/>
                    </a:solidFill>
                    <a:prstDash val="solid"/>
                    <a:headEnd type="none" w="med" len="med"/>
                    <a:tailEnd type="none" w="med" len="med"/>
                  </a:ln>
                </p:spPr>
              </p:sp>
              <p:sp>
                <p:nvSpPr>
                  <p:cNvPr id="51225" name="直接连接符 51224"/>
                  <p:cNvSpPr/>
                  <p:nvPr/>
                </p:nvSpPr>
                <p:spPr>
                  <a:xfrm flipV="1">
                    <a:off x="0" y="9661"/>
                    <a:ext cx="20000" cy="10230"/>
                  </a:xfrm>
                  <a:prstGeom prst="line">
                    <a:avLst/>
                  </a:prstGeom>
                  <a:ln w="6350" cap="flat" cmpd="sng">
                    <a:solidFill>
                      <a:srgbClr val="000000"/>
                    </a:solidFill>
                    <a:prstDash val="solid"/>
                    <a:headEnd type="none" w="med" len="med"/>
                    <a:tailEnd type="none" w="med" len="med"/>
                  </a:ln>
                </p:spPr>
              </p:sp>
              <p:sp>
                <p:nvSpPr>
                  <p:cNvPr id="51226" name="直接连接符 51225"/>
                  <p:cNvSpPr/>
                  <p:nvPr/>
                </p:nvSpPr>
                <p:spPr>
                  <a:xfrm>
                    <a:off x="0" y="0"/>
                    <a:ext cx="85" cy="19999"/>
                  </a:xfrm>
                  <a:prstGeom prst="line">
                    <a:avLst/>
                  </a:prstGeom>
                  <a:ln w="6350" cap="flat" cmpd="sng">
                    <a:solidFill>
                      <a:srgbClr val="000000"/>
                    </a:solidFill>
                    <a:prstDash val="solid"/>
                    <a:headEnd type="none" w="med" len="med"/>
                    <a:tailEnd type="none" w="med" len="med"/>
                  </a:ln>
                </p:spPr>
              </p:sp>
            </p:grpSp>
            <p:sp>
              <p:nvSpPr>
                <p:cNvPr id="51227" name="直接连接符 51226"/>
                <p:cNvSpPr/>
                <p:nvPr/>
              </p:nvSpPr>
              <p:spPr>
                <a:xfrm>
                  <a:off x="12725" y="7715"/>
                  <a:ext cx="19" cy="2251"/>
                </a:xfrm>
                <a:prstGeom prst="line">
                  <a:avLst/>
                </a:prstGeom>
                <a:ln w="6350" cap="flat" cmpd="sng">
                  <a:solidFill>
                    <a:srgbClr val="000000"/>
                  </a:solidFill>
                  <a:prstDash val="solid"/>
                  <a:headEnd type="none" w="med" len="med"/>
                  <a:tailEnd type="none" w="med" len="med"/>
                </a:ln>
              </p:spPr>
            </p:sp>
            <p:grpSp>
              <p:nvGrpSpPr>
                <p:cNvPr id="51228" name="组合 51227"/>
                <p:cNvGrpSpPr/>
                <p:nvPr/>
              </p:nvGrpSpPr>
              <p:grpSpPr>
                <a:xfrm>
                  <a:off x="9370" y="7783"/>
                  <a:ext cx="3309" cy="2037"/>
                  <a:chOff x="0" y="0"/>
                  <a:chExt cx="20000" cy="20001"/>
                </a:xfrm>
              </p:grpSpPr>
              <p:sp>
                <p:nvSpPr>
                  <p:cNvPr id="51229" name="直接连接符 51228"/>
                  <p:cNvSpPr/>
                  <p:nvPr/>
                </p:nvSpPr>
                <p:spPr>
                  <a:xfrm>
                    <a:off x="0" y="0"/>
                    <a:ext cx="20000" cy="10231"/>
                  </a:xfrm>
                  <a:prstGeom prst="line">
                    <a:avLst/>
                  </a:prstGeom>
                  <a:ln w="6350" cap="flat" cmpd="sng">
                    <a:solidFill>
                      <a:srgbClr val="000000"/>
                    </a:solidFill>
                    <a:prstDash val="solid"/>
                    <a:headEnd type="none" w="med" len="med"/>
                    <a:tailEnd type="none" w="med" len="med"/>
                  </a:ln>
                </p:spPr>
              </p:sp>
              <p:sp>
                <p:nvSpPr>
                  <p:cNvPr id="51230" name="直接连接符 51229"/>
                  <p:cNvSpPr/>
                  <p:nvPr/>
                </p:nvSpPr>
                <p:spPr>
                  <a:xfrm flipV="1">
                    <a:off x="0" y="9662"/>
                    <a:ext cx="20000" cy="10221"/>
                  </a:xfrm>
                  <a:prstGeom prst="line">
                    <a:avLst/>
                  </a:prstGeom>
                  <a:ln w="6350" cap="flat" cmpd="sng">
                    <a:solidFill>
                      <a:srgbClr val="000000"/>
                    </a:solidFill>
                    <a:prstDash val="solid"/>
                    <a:headEnd type="none" w="med" len="med"/>
                    <a:tailEnd type="none" w="med" len="med"/>
                  </a:ln>
                </p:spPr>
              </p:sp>
              <p:sp>
                <p:nvSpPr>
                  <p:cNvPr id="51231" name="直接连接符 51230"/>
                  <p:cNvSpPr/>
                  <p:nvPr/>
                </p:nvSpPr>
                <p:spPr>
                  <a:xfrm>
                    <a:off x="0" y="0"/>
                    <a:ext cx="85" cy="20001"/>
                  </a:xfrm>
                  <a:prstGeom prst="line">
                    <a:avLst/>
                  </a:prstGeom>
                  <a:ln w="6350" cap="flat" cmpd="sng">
                    <a:solidFill>
                      <a:srgbClr val="000000"/>
                    </a:solidFill>
                    <a:prstDash val="solid"/>
                    <a:headEnd type="none" w="med" len="med"/>
                    <a:tailEnd type="none" w="med" len="med"/>
                  </a:ln>
                </p:spPr>
              </p:sp>
            </p:grpSp>
            <p:sp>
              <p:nvSpPr>
                <p:cNvPr id="51232" name="直接连接符 51231"/>
                <p:cNvSpPr/>
                <p:nvPr/>
              </p:nvSpPr>
              <p:spPr>
                <a:xfrm>
                  <a:off x="12725" y="10092"/>
                  <a:ext cx="19" cy="2249"/>
                </a:xfrm>
                <a:prstGeom prst="line">
                  <a:avLst/>
                </a:prstGeom>
                <a:ln w="6350" cap="flat" cmpd="sng">
                  <a:solidFill>
                    <a:srgbClr val="000000"/>
                  </a:solidFill>
                  <a:prstDash val="solid"/>
                  <a:headEnd type="none" w="med" len="med"/>
                  <a:tailEnd type="none" w="med" len="med"/>
                </a:ln>
              </p:spPr>
            </p:sp>
            <p:grpSp>
              <p:nvGrpSpPr>
                <p:cNvPr id="51233" name="组合 51232"/>
                <p:cNvGrpSpPr/>
                <p:nvPr/>
              </p:nvGrpSpPr>
              <p:grpSpPr>
                <a:xfrm>
                  <a:off x="9370" y="10158"/>
                  <a:ext cx="3309" cy="2037"/>
                  <a:chOff x="0" y="0"/>
                  <a:chExt cx="20000" cy="20000"/>
                </a:xfrm>
              </p:grpSpPr>
              <p:sp>
                <p:nvSpPr>
                  <p:cNvPr id="51234" name="直接连接符 51233"/>
                  <p:cNvSpPr/>
                  <p:nvPr/>
                </p:nvSpPr>
                <p:spPr>
                  <a:xfrm>
                    <a:off x="0" y="0"/>
                    <a:ext cx="20000" cy="10221"/>
                  </a:xfrm>
                  <a:prstGeom prst="line">
                    <a:avLst/>
                  </a:prstGeom>
                  <a:ln w="6350" cap="flat" cmpd="sng">
                    <a:solidFill>
                      <a:srgbClr val="000000"/>
                    </a:solidFill>
                    <a:prstDash val="solid"/>
                    <a:headEnd type="none" w="med" len="med"/>
                    <a:tailEnd type="none" w="med" len="med"/>
                  </a:ln>
                </p:spPr>
              </p:sp>
              <p:sp>
                <p:nvSpPr>
                  <p:cNvPr id="51235" name="直接连接符 51234"/>
                  <p:cNvSpPr/>
                  <p:nvPr/>
                </p:nvSpPr>
                <p:spPr>
                  <a:xfrm flipV="1">
                    <a:off x="0" y="9671"/>
                    <a:ext cx="20000" cy="10221"/>
                  </a:xfrm>
                  <a:prstGeom prst="line">
                    <a:avLst/>
                  </a:prstGeom>
                  <a:ln w="6350" cap="flat" cmpd="sng">
                    <a:solidFill>
                      <a:srgbClr val="000000"/>
                    </a:solidFill>
                    <a:prstDash val="solid"/>
                    <a:headEnd type="none" w="med" len="med"/>
                    <a:tailEnd type="none" w="med" len="med"/>
                  </a:ln>
                </p:spPr>
              </p:sp>
              <p:sp>
                <p:nvSpPr>
                  <p:cNvPr id="51236" name="直接连接符 51235"/>
                  <p:cNvSpPr/>
                  <p:nvPr/>
                </p:nvSpPr>
                <p:spPr>
                  <a:xfrm>
                    <a:off x="0" y="0"/>
                    <a:ext cx="85" cy="20000"/>
                  </a:xfrm>
                  <a:prstGeom prst="line">
                    <a:avLst/>
                  </a:prstGeom>
                  <a:ln w="6350" cap="flat" cmpd="sng">
                    <a:solidFill>
                      <a:srgbClr val="000000"/>
                    </a:solidFill>
                    <a:prstDash val="solid"/>
                    <a:headEnd type="none" w="med" len="med"/>
                    <a:tailEnd type="none" w="med" len="med"/>
                  </a:ln>
                </p:spPr>
              </p:sp>
            </p:grpSp>
            <p:sp>
              <p:nvSpPr>
                <p:cNvPr id="51237" name="直接连接符 51236"/>
                <p:cNvSpPr/>
                <p:nvPr/>
              </p:nvSpPr>
              <p:spPr>
                <a:xfrm>
                  <a:off x="12725" y="12465"/>
                  <a:ext cx="19" cy="2254"/>
                </a:xfrm>
                <a:prstGeom prst="line">
                  <a:avLst/>
                </a:prstGeom>
                <a:ln w="6350" cap="flat" cmpd="sng">
                  <a:solidFill>
                    <a:srgbClr val="000000"/>
                  </a:solidFill>
                  <a:prstDash val="solid"/>
                  <a:headEnd type="none" w="med" len="med"/>
                  <a:tailEnd type="none" w="med" len="med"/>
                </a:ln>
              </p:spPr>
            </p:sp>
            <p:grpSp>
              <p:nvGrpSpPr>
                <p:cNvPr id="51238" name="组合 51237"/>
                <p:cNvGrpSpPr/>
                <p:nvPr/>
              </p:nvGrpSpPr>
              <p:grpSpPr>
                <a:xfrm>
                  <a:off x="9370" y="12535"/>
                  <a:ext cx="3309" cy="2037"/>
                  <a:chOff x="0" y="0"/>
                  <a:chExt cx="20000" cy="20001"/>
                </a:xfrm>
              </p:grpSpPr>
              <p:sp>
                <p:nvSpPr>
                  <p:cNvPr id="51239" name="直接连接符 51238"/>
                  <p:cNvSpPr/>
                  <p:nvPr/>
                </p:nvSpPr>
                <p:spPr>
                  <a:xfrm>
                    <a:off x="0" y="0"/>
                    <a:ext cx="20000" cy="10221"/>
                  </a:xfrm>
                  <a:prstGeom prst="line">
                    <a:avLst/>
                  </a:prstGeom>
                  <a:ln w="6350" cap="flat" cmpd="sng">
                    <a:solidFill>
                      <a:srgbClr val="000000"/>
                    </a:solidFill>
                    <a:prstDash val="solid"/>
                    <a:headEnd type="none" w="med" len="med"/>
                    <a:tailEnd type="none" w="med" len="med"/>
                  </a:ln>
                </p:spPr>
              </p:sp>
              <p:sp>
                <p:nvSpPr>
                  <p:cNvPr id="51240" name="直接连接符 51239"/>
                  <p:cNvSpPr/>
                  <p:nvPr/>
                </p:nvSpPr>
                <p:spPr>
                  <a:xfrm flipV="1">
                    <a:off x="0" y="9661"/>
                    <a:ext cx="20000" cy="10212"/>
                  </a:xfrm>
                  <a:prstGeom prst="line">
                    <a:avLst/>
                  </a:prstGeom>
                  <a:ln w="6350" cap="flat" cmpd="sng">
                    <a:solidFill>
                      <a:srgbClr val="000000"/>
                    </a:solidFill>
                    <a:prstDash val="solid"/>
                    <a:headEnd type="none" w="med" len="med"/>
                    <a:tailEnd type="none" w="med" len="med"/>
                  </a:ln>
                </p:spPr>
              </p:sp>
              <p:sp>
                <p:nvSpPr>
                  <p:cNvPr id="51241" name="直接连接符 51240"/>
                  <p:cNvSpPr/>
                  <p:nvPr/>
                </p:nvSpPr>
                <p:spPr>
                  <a:xfrm>
                    <a:off x="0" y="0"/>
                    <a:ext cx="85" cy="20001"/>
                  </a:xfrm>
                  <a:prstGeom prst="line">
                    <a:avLst/>
                  </a:prstGeom>
                  <a:ln w="6350" cap="flat" cmpd="sng">
                    <a:solidFill>
                      <a:srgbClr val="000000"/>
                    </a:solidFill>
                    <a:prstDash val="solid"/>
                    <a:headEnd type="none" w="med" len="med"/>
                    <a:tailEnd type="none" w="med" len="med"/>
                  </a:ln>
                </p:spPr>
              </p:sp>
            </p:grpSp>
            <p:sp>
              <p:nvSpPr>
                <p:cNvPr id="51242" name="直接连接符 51241"/>
                <p:cNvSpPr/>
                <p:nvPr/>
              </p:nvSpPr>
              <p:spPr>
                <a:xfrm>
                  <a:off x="12725" y="14843"/>
                  <a:ext cx="19" cy="2249"/>
                </a:xfrm>
                <a:prstGeom prst="line">
                  <a:avLst/>
                </a:prstGeom>
                <a:ln w="6350" cap="flat" cmpd="sng">
                  <a:solidFill>
                    <a:srgbClr val="000000"/>
                  </a:solidFill>
                  <a:prstDash val="solid"/>
                  <a:headEnd type="none" w="med" len="med"/>
                  <a:tailEnd type="none" w="med" len="med"/>
                </a:ln>
              </p:spPr>
            </p:sp>
            <p:grpSp>
              <p:nvGrpSpPr>
                <p:cNvPr id="51243" name="组合 51242"/>
                <p:cNvGrpSpPr/>
                <p:nvPr/>
              </p:nvGrpSpPr>
              <p:grpSpPr>
                <a:xfrm>
                  <a:off x="9370" y="14911"/>
                  <a:ext cx="3309" cy="2035"/>
                  <a:chOff x="0" y="0"/>
                  <a:chExt cx="20000" cy="20000"/>
                </a:xfrm>
              </p:grpSpPr>
              <p:sp>
                <p:nvSpPr>
                  <p:cNvPr id="51244" name="直接连接符 51243"/>
                  <p:cNvSpPr/>
                  <p:nvPr/>
                </p:nvSpPr>
                <p:spPr>
                  <a:xfrm>
                    <a:off x="0" y="0"/>
                    <a:ext cx="20000" cy="10221"/>
                  </a:xfrm>
                  <a:prstGeom prst="line">
                    <a:avLst/>
                  </a:prstGeom>
                  <a:ln w="6350" cap="flat" cmpd="sng">
                    <a:solidFill>
                      <a:srgbClr val="000000"/>
                    </a:solidFill>
                    <a:prstDash val="solid"/>
                    <a:headEnd type="none" w="med" len="med"/>
                    <a:tailEnd type="none" w="med" len="med"/>
                  </a:ln>
                </p:spPr>
              </p:sp>
              <p:sp>
                <p:nvSpPr>
                  <p:cNvPr id="51245" name="直接连接符 51244"/>
                  <p:cNvSpPr/>
                  <p:nvPr/>
                </p:nvSpPr>
                <p:spPr>
                  <a:xfrm flipV="1">
                    <a:off x="0" y="9671"/>
                    <a:ext cx="20000" cy="10221"/>
                  </a:xfrm>
                  <a:prstGeom prst="line">
                    <a:avLst/>
                  </a:prstGeom>
                  <a:ln w="6350" cap="flat" cmpd="sng">
                    <a:solidFill>
                      <a:srgbClr val="000000"/>
                    </a:solidFill>
                    <a:prstDash val="solid"/>
                    <a:headEnd type="none" w="med" len="med"/>
                    <a:tailEnd type="none" w="med" len="med"/>
                  </a:ln>
                </p:spPr>
              </p:sp>
              <p:sp>
                <p:nvSpPr>
                  <p:cNvPr id="51246" name="直接连接符 51245"/>
                  <p:cNvSpPr/>
                  <p:nvPr/>
                </p:nvSpPr>
                <p:spPr>
                  <a:xfrm>
                    <a:off x="0" y="0"/>
                    <a:ext cx="85" cy="20000"/>
                  </a:xfrm>
                  <a:prstGeom prst="line">
                    <a:avLst/>
                  </a:prstGeom>
                  <a:ln w="6350" cap="flat" cmpd="sng">
                    <a:solidFill>
                      <a:srgbClr val="000000"/>
                    </a:solidFill>
                    <a:prstDash val="solid"/>
                    <a:headEnd type="none" w="med" len="med"/>
                    <a:tailEnd type="none" w="med" len="med"/>
                  </a:ln>
                </p:spPr>
              </p:sp>
            </p:grpSp>
            <p:grpSp>
              <p:nvGrpSpPr>
                <p:cNvPr id="51247" name="组合 51246"/>
                <p:cNvGrpSpPr/>
                <p:nvPr/>
              </p:nvGrpSpPr>
              <p:grpSpPr>
                <a:xfrm>
                  <a:off x="12561" y="1741"/>
                  <a:ext cx="7441" cy="16642"/>
                  <a:chOff x="0" y="0"/>
                  <a:chExt cx="19997" cy="19416"/>
                </a:xfrm>
              </p:grpSpPr>
              <p:sp>
                <p:nvSpPr>
                  <p:cNvPr id="51248" name="直接连接符 51247"/>
                  <p:cNvSpPr/>
                  <p:nvPr/>
                </p:nvSpPr>
                <p:spPr>
                  <a:xfrm flipH="1">
                    <a:off x="0" y="0"/>
                    <a:ext cx="19997" cy="14"/>
                  </a:xfrm>
                  <a:prstGeom prst="line">
                    <a:avLst/>
                  </a:prstGeom>
                  <a:ln w="6350" cap="flat" cmpd="sng">
                    <a:solidFill>
                      <a:srgbClr val="000000"/>
                    </a:solidFill>
                    <a:prstDash val="solid"/>
                    <a:headEnd type="none" w="med" len="med"/>
                    <a:tailEnd type="none" w="med" len="med"/>
                  </a:ln>
                </p:spPr>
              </p:sp>
              <p:sp>
                <p:nvSpPr>
                  <p:cNvPr id="51249" name="直接连接符 51248"/>
                  <p:cNvSpPr/>
                  <p:nvPr/>
                </p:nvSpPr>
                <p:spPr>
                  <a:xfrm flipH="1">
                    <a:off x="0" y="2773"/>
                    <a:ext cx="19997" cy="14"/>
                  </a:xfrm>
                  <a:prstGeom prst="line">
                    <a:avLst/>
                  </a:prstGeom>
                  <a:ln w="6350" cap="flat" cmpd="sng">
                    <a:solidFill>
                      <a:srgbClr val="000000"/>
                    </a:solidFill>
                    <a:prstDash val="solid"/>
                    <a:headEnd type="none" w="med" len="med"/>
                    <a:tailEnd type="none" w="med" len="med"/>
                  </a:ln>
                </p:spPr>
              </p:sp>
              <p:sp>
                <p:nvSpPr>
                  <p:cNvPr id="51250" name="直接连接符 51249"/>
                  <p:cNvSpPr/>
                  <p:nvPr/>
                </p:nvSpPr>
                <p:spPr>
                  <a:xfrm flipH="1">
                    <a:off x="0" y="5543"/>
                    <a:ext cx="19997" cy="15"/>
                  </a:xfrm>
                  <a:prstGeom prst="line">
                    <a:avLst/>
                  </a:prstGeom>
                  <a:ln w="6350" cap="flat" cmpd="sng">
                    <a:solidFill>
                      <a:srgbClr val="000000"/>
                    </a:solidFill>
                    <a:prstDash val="solid"/>
                    <a:headEnd type="none" w="med" len="med"/>
                    <a:tailEnd type="none" w="med" len="med"/>
                  </a:ln>
                </p:spPr>
              </p:sp>
              <p:sp>
                <p:nvSpPr>
                  <p:cNvPr id="51251" name="直接连接符 51250"/>
                  <p:cNvSpPr/>
                  <p:nvPr/>
                </p:nvSpPr>
                <p:spPr>
                  <a:xfrm flipH="1">
                    <a:off x="0" y="8316"/>
                    <a:ext cx="19997" cy="14"/>
                  </a:xfrm>
                  <a:prstGeom prst="line">
                    <a:avLst/>
                  </a:prstGeom>
                  <a:ln w="6350" cap="flat" cmpd="sng">
                    <a:solidFill>
                      <a:srgbClr val="000000"/>
                    </a:solidFill>
                    <a:prstDash val="solid"/>
                    <a:headEnd type="none" w="med" len="med"/>
                    <a:tailEnd type="none" w="med" len="med"/>
                  </a:ln>
                </p:spPr>
              </p:sp>
              <p:sp>
                <p:nvSpPr>
                  <p:cNvPr id="51252" name="直接连接符 51251"/>
                  <p:cNvSpPr/>
                  <p:nvPr/>
                </p:nvSpPr>
                <p:spPr>
                  <a:xfrm flipH="1">
                    <a:off x="0" y="11088"/>
                    <a:ext cx="19997" cy="13"/>
                  </a:xfrm>
                  <a:prstGeom prst="line">
                    <a:avLst/>
                  </a:prstGeom>
                  <a:ln w="6350" cap="flat" cmpd="sng">
                    <a:solidFill>
                      <a:srgbClr val="000000"/>
                    </a:solidFill>
                    <a:prstDash val="solid"/>
                    <a:headEnd type="none" w="med" len="med"/>
                    <a:tailEnd type="none" w="med" len="med"/>
                  </a:ln>
                </p:spPr>
              </p:sp>
              <p:sp>
                <p:nvSpPr>
                  <p:cNvPr id="51253" name="直接连接符 51252"/>
                  <p:cNvSpPr/>
                  <p:nvPr/>
                </p:nvSpPr>
                <p:spPr>
                  <a:xfrm flipH="1">
                    <a:off x="0" y="13859"/>
                    <a:ext cx="19997" cy="14"/>
                  </a:xfrm>
                  <a:prstGeom prst="line">
                    <a:avLst/>
                  </a:prstGeom>
                  <a:ln w="6350" cap="flat" cmpd="sng">
                    <a:solidFill>
                      <a:srgbClr val="000000"/>
                    </a:solidFill>
                    <a:prstDash val="solid"/>
                    <a:headEnd type="none" w="med" len="med"/>
                    <a:tailEnd type="none" w="med" len="med"/>
                  </a:ln>
                </p:spPr>
              </p:sp>
              <p:sp>
                <p:nvSpPr>
                  <p:cNvPr id="51254" name="直接连接符 51253"/>
                  <p:cNvSpPr/>
                  <p:nvPr/>
                </p:nvSpPr>
                <p:spPr>
                  <a:xfrm flipH="1">
                    <a:off x="0" y="16631"/>
                    <a:ext cx="19997" cy="14"/>
                  </a:xfrm>
                  <a:prstGeom prst="line">
                    <a:avLst/>
                  </a:prstGeom>
                  <a:ln w="6350" cap="flat" cmpd="sng">
                    <a:solidFill>
                      <a:srgbClr val="000000"/>
                    </a:solidFill>
                    <a:prstDash val="solid"/>
                    <a:headEnd type="none" w="med" len="med"/>
                    <a:tailEnd type="none" w="med" len="med"/>
                  </a:ln>
                </p:spPr>
              </p:sp>
              <p:sp>
                <p:nvSpPr>
                  <p:cNvPr id="51255" name="直接连接符 51254"/>
                  <p:cNvSpPr/>
                  <p:nvPr/>
                </p:nvSpPr>
                <p:spPr>
                  <a:xfrm flipH="1">
                    <a:off x="0" y="19403"/>
                    <a:ext cx="19997" cy="13"/>
                  </a:xfrm>
                  <a:prstGeom prst="line">
                    <a:avLst/>
                  </a:prstGeom>
                  <a:ln w="6350" cap="flat" cmpd="sng">
                    <a:solidFill>
                      <a:srgbClr val="000000"/>
                    </a:solidFill>
                    <a:prstDash val="solid"/>
                    <a:headEnd type="none" w="med" len="med"/>
                    <a:tailEnd type="none" w="med" len="med"/>
                  </a:ln>
                </p:spPr>
              </p:sp>
            </p:grpSp>
            <p:sp>
              <p:nvSpPr>
                <p:cNvPr id="51256" name="直接连接符 51255"/>
                <p:cNvSpPr/>
                <p:nvPr/>
              </p:nvSpPr>
              <p:spPr>
                <a:xfrm>
                  <a:off x="12725" y="17218"/>
                  <a:ext cx="20" cy="2252"/>
                </a:xfrm>
                <a:prstGeom prst="line">
                  <a:avLst/>
                </a:prstGeom>
                <a:ln w="6350" cap="flat" cmpd="sng">
                  <a:solidFill>
                    <a:srgbClr val="000000"/>
                  </a:solidFill>
                  <a:prstDash val="solid"/>
                  <a:headEnd type="none" w="med" len="med"/>
                  <a:tailEnd type="none" w="med" len="med"/>
                </a:ln>
              </p:spPr>
            </p:sp>
            <p:grpSp>
              <p:nvGrpSpPr>
                <p:cNvPr id="51257" name="组合 51256"/>
                <p:cNvGrpSpPr/>
                <p:nvPr/>
              </p:nvGrpSpPr>
              <p:grpSpPr>
                <a:xfrm>
                  <a:off x="9370" y="17286"/>
                  <a:ext cx="3309" cy="2037"/>
                  <a:chOff x="0" y="0"/>
                  <a:chExt cx="20000" cy="20000"/>
                </a:xfrm>
              </p:grpSpPr>
              <p:sp>
                <p:nvSpPr>
                  <p:cNvPr id="51258" name="直接连接符 51257"/>
                  <p:cNvSpPr/>
                  <p:nvPr/>
                </p:nvSpPr>
                <p:spPr>
                  <a:xfrm>
                    <a:off x="0" y="0"/>
                    <a:ext cx="20000" cy="10211"/>
                  </a:xfrm>
                  <a:prstGeom prst="line">
                    <a:avLst/>
                  </a:prstGeom>
                  <a:ln w="6350" cap="flat" cmpd="sng">
                    <a:solidFill>
                      <a:srgbClr val="000000"/>
                    </a:solidFill>
                    <a:prstDash val="solid"/>
                    <a:headEnd type="none" w="med" len="med"/>
                    <a:tailEnd type="none" w="med" len="med"/>
                  </a:ln>
                </p:spPr>
              </p:sp>
              <p:sp>
                <p:nvSpPr>
                  <p:cNvPr id="51259" name="直接连接符 51258"/>
                  <p:cNvSpPr/>
                  <p:nvPr/>
                </p:nvSpPr>
                <p:spPr>
                  <a:xfrm flipV="1">
                    <a:off x="0" y="9661"/>
                    <a:ext cx="20000" cy="10221"/>
                  </a:xfrm>
                  <a:prstGeom prst="line">
                    <a:avLst/>
                  </a:prstGeom>
                  <a:ln w="6350" cap="flat" cmpd="sng">
                    <a:solidFill>
                      <a:srgbClr val="000000"/>
                    </a:solidFill>
                    <a:prstDash val="solid"/>
                    <a:headEnd type="none" w="med" len="med"/>
                    <a:tailEnd type="none" w="med" len="med"/>
                  </a:ln>
                </p:spPr>
              </p:sp>
              <p:sp>
                <p:nvSpPr>
                  <p:cNvPr id="51260" name="直接连接符 51259"/>
                  <p:cNvSpPr/>
                  <p:nvPr/>
                </p:nvSpPr>
                <p:spPr>
                  <a:xfrm>
                    <a:off x="0" y="0"/>
                    <a:ext cx="85" cy="20000"/>
                  </a:xfrm>
                  <a:prstGeom prst="line">
                    <a:avLst/>
                  </a:prstGeom>
                  <a:ln w="6350" cap="flat" cmpd="sng">
                    <a:solidFill>
                      <a:srgbClr val="000000"/>
                    </a:solidFill>
                    <a:prstDash val="solid"/>
                    <a:headEnd type="none" w="med" len="med"/>
                    <a:tailEnd type="none" w="med" len="med"/>
                  </a:ln>
                </p:spPr>
              </p:sp>
            </p:grpSp>
            <p:grpSp>
              <p:nvGrpSpPr>
                <p:cNvPr id="51261" name="组合 51260"/>
                <p:cNvGrpSpPr/>
                <p:nvPr/>
              </p:nvGrpSpPr>
              <p:grpSpPr>
                <a:xfrm>
                  <a:off x="5977" y="1731"/>
                  <a:ext cx="3362" cy="16641"/>
                  <a:chOff x="0" y="0"/>
                  <a:chExt cx="20000" cy="19967"/>
                </a:xfrm>
              </p:grpSpPr>
              <p:sp>
                <p:nvSpPr>
                  <p:cNvPr id="51262" name="直接连接符 51261"/>
                  <p:cNvSpPr/>
                  <p:nvPr/>
                </p:nvSpPr>
                <p:spPr>
                  <a:xfrm flipH="1">
                    <a:off x="0" y="0"/>
                    <a:ext cx="20000" cy="12"/>
                  </a:xfrm>
                  <a:prstGeom prst="line">
                    <a:avLst/>
                  </a:prstGeom>
                  <a:ln w="6350" cap="flat" cmpd="sng">
                    <a:solidFill>
                      <a:srgbClr val="000000"/>
                    </a:solidFill>
                    <a:prstDash val="solid"/>
                    <a:headEnd type="none" w="med" len="med"/>
                    <a:tailEnd type="none" w="med" len="med"/>
                  </a:ln>
                </p:spPr>
              </p:sp>
              <p:sp>
                <p:nvSpPr>
                  <p:cNvPr id="51263" name="直接连接符 51262"/>
                  <p:cNvSpPr/>
                  <p:nvPr/>
                </p:nvSpPr>
                <p:spPr>
                  <a:xfrm flipH="1">
                    <a:off x="0" y="2850"/>
                    <a:ext cx="20000" cy="14"/>
                  </a:xfrm>
                  <a:prstGeom prst="line">
                    <a:avLst/>
                  </a:prstGeom>
                  <a:ln w="6350" cap="flat" cmpd="sng">
                    <a:solidFill>
                      <a:srgbClr val="000000"/>
                    </a:solidFill>
                    <a:prstDash val="solid"/>
                    <a:headEnd type="none" w="med" len="med"/>
                    <a:tailEnd type="none" w="med" len="med"/>
                  </a:ln>
                </p:spPr>
              </p:sp>
              <p:sp>
                <p:nvSpPr>
                  <p:cNvPr id="51264" name="直接连接符 51263"/>
                  <p:cNvSpPr/>
                  <p:nvPr/>
                </p:nvSpPr>
                <p:spPr>
                  <a:xfrm flipH="1">
                    <a:off x="0" y="5700"/>
                    <a:ext cx="20000" cy="12"/>
                  </a:xfrm>
                  <a:prstGeom prst="line">
                    <a:avLst/>
                  </a:prstGeom>
                  <a:ln w="6350" cap="flat" cmpd="sng">
                    <a:solidFill>
                      <a:srgbClr val="000000"/>
                    </a:solidFill>
                    <a:prstDash val="solid"/>
                    <a:headEnd type="none" w="med" len="med"/>
                    <a:tailEnd type="none" w="med" len="med"/>
                  </a:ln>
                </p:spPr>
              </p:sp>
              <p:sp>
                <p:nvSpPr>
                  <p:cNvPr id="51265" name="直接连接符 51264"/>
                  <p:cNvSpPr/>
                  <p:nvPr/>
                </p:nvSpPr>
                <p:spPr>
                  <a:xfrm flipH="1">
                    <a:off x="0" y="8552"/>
                    <a:ext cx="20000" cy="12"/>
                  </a:xfrm>
                  <a:prstGeom prst="line">
                    <a:avLst/>
                  </a:prstGeom>
                  <a:ln w="6350" cap="flat" cmpd="sng">
                    <a:solidFill>
                      <a:srgbClr val="000000"/>
                    </a:solidFill>
                    <a:prstDash val="solid"/>
                    <a:headEnd type="none" w="med" len="med"/>
                    <a:tailEnd type="none" w="med" len="med"/>
                  </a:ln>
                </p:spPr>
              </p:sp>
              <p:sp>
                <p:nvSpPr>
                  <p:cNvPr id="51266" name="直接连接符 51265"/>
                  <p:cNvSpPr/>
                  <p:nvPr/>
                </p:nvSpPr>
                <p:spPr>
                  <a:xfrm flipH="1">
                    <a:off x="0" y="11401"/>
                    <a:ext cx="20000" cy="14"/>
                  </a:xfrm>
                  <a:prstGeom prst="line">
                    <a:avLst/>
                  </a:prstGeom>
                  <a:ln w="6350" cap="flat" cmpd="sng">
                    <a:solidFill>
                      <a:srgbClr val="000000"/>
                    </a:solidFill>
                    <a:prstDash val="solid"/>
                    <a:headEnd type="none" w="med" len="med"/>
                    <a:tailEnd type="none" w="med" len="med"/>
                  </a:ln>
                </p:spPr>
              </p:sp>
              <p:sp>
                <p:nvSpPr>
                  <p:cNvPr id="51267" name="直接连接符 51266"/>
                  <p:cNvSpPr/>
                  <p:nvPr/>
                </p:nvSpPr>
                <p:spPr>
                  <a:xfrm flipH="1">
                    <a:off x="0" y="14250"/>
                    <a:ext cx="20000" cy="15"/>
                  </a:xfrm>
                  <a:prstGeom prst="line">
                    <a:avLst/>
                  </a:prstGeom>
                  <a:ln w="6350" cap="flat" cmpd="sng">
                    <a:solidFill>
                      <a:srgbClr val="000000"/>
                    </a:solidFill>
                    <a:prstDash val="solid"/>
                    <a:headEnd type="none" w="med" len="med"/>
                    <a:tailEnd type="none" w="med" len="med"/>
                  </a:ln>
                </p:spPr>
              </p:sp>
              <p:sp>
                <p:nvSpPr>
                  <p:cNvPr id="51268" name="直接连接符 51267"/>
                  <p:cNvSpPr/>
                  <p:nvPr/>
                </p:nvSpPr>
                <p:spPr>
                  <a:xfrm flipH="1">
                    <a:off x="0" y="17103"/>
                    <a:ext cx="20000" cy="13"/>
                  </a:xfrm>
                  <a:prstGeom prst="line">
                    <a:avLst/>
                  </a:prstGeom>
                  <a:ln w="6350" cap="flat" cmpd="sng">
                    <a:solidFill>
                      <a:srgbClr val="000000"/>
                    </a:solidFill>
                    <a:prstDash val="solid"/>
                    <a:headEnd type="none" w="med" len="med"/>
                    <a:tailEnd type="none" w="med" len="med"/>
                  </a:ln>
                </p:spPr>
              </p:sp>
              <p:sp>
                <p:nvSpPr>
                  <p:cNvPr id="51269" name="直接连接符 51268"/>
                  <p:cNvSpPr/>
                  <p:nvPr/>
                </p:nvSpPr>
                <p:spPr>
                  <a:xfrm flipH="1">
                    <a:off x="0" y="19954"/>
                    <a:ext cx="20000" cy="13"/>
                  </a:xfrm>
                  <a:prstGeom prst="line">
                    <a:avLst/>
                  </a:prstGeom>
                  <a:ln w="6350" cap="flat" cmpd="sng">
                    <a:solidFill>
                      <a:srgbClr val="000000"/>
                    </a:solidFill>
                    <a:prstDash val="solid"/>
                    <a:headEnd type="none" w="med" len="med"/>
                    <a:tailEnd type="none" w="med" len="med"/>
                  </a:ln>
                </p:spPr>
              </p:sp>
            </p:grpSp>
            <p:grpSp>
              <p:nvGrpSpPr>
                <p:cNvPr id="51270" name="组合 51269"/>
                <p:cNvGrpSpPr/>
                <p:nvPr/>
              </p:nvGrpSpPr>
              <p:grpSpPr>
                <a:xfrm>
                  <a:off x="5774" y="1698"/>
                  <a:ext cx="810" cy="16607"/>
                  <a:chOff x="0" y="0"/>
                  <a:chExt cx="20000" cy="20007"/>
                </a:xfrm>
              </p:grpSpPr>
              <p:sp>
                <p:nvSpPr>
                  <p:cNvPr id="51271" name="椭圆 51270"/>
                  <p:cNvSpPr/>
                  <p:nvPr/>
                </p:nvSpPr>
                <p:spPr>
                  <a:xfrm>
                    <a:off x="0" y="8136"/>
                    <a:ext cx="18741" cy="612"/>
                  </a:xfrm>
                  <a:prstGeom prst="ellipse">
                    <a:avLst/>
                  </a:prstGeom>
                  <a:solidFill>
                    <a:srgbClr val="000000"/>
                  </a:solidFill>
                  <a:ln w="6350" cap="flat" cmpd="sng">
                    <a:solidFill>
                      <a:srgbClr val="000000"/>
                    </a:solidFill>
                    <a:prstDash val="solid"/>
                    <a:headEnd type="none" w="med" len="med"/>
                    <a:tailEnd type="none" w="med" len="med"/>
                  </a:ln>
                </p:spPr>
                <p:txBody>
                  <a:bodyPr/>
                  <a:lstStyle/>
                  <a:p>
                    <a:endParaRPr lang="zh-CN" altLang="en-US"/>
                  </a:p>
                </p:txBody>
              </p:sp>
              <p:sp>
                <p:nvSpPr>
                  <p:cNvPr id="51272" name="直接连接符 51271"/>
                  <p:cNvSpPr/>
                  <p:nvPr/>
                </p:nvSpPr>
                <p:spPr>
                  <a:xfrm>
                    <a:off x="15013" y="0"/>
                    <a:ext cx="345" cy="20007"/>
                  </a:xfrm>
                  <a:prstGeom prst="line">
                    <a:avLst/>
                  </a:prstGeom>
                  <a:ln w="6350" cap="flat" cmpd="sng">
                    <a:solidFill>
                      <a:srgbClr val="000000"/>
                    </a:solidFill>
                    <a:prstDash val="solid"/>
                    <a:headEnd type="none" w="med" len="med"/>
                    <a:tailEnd type="none" w="med" len="med"/>
                  </a:ln>
                </p:spPr>
              </p:sp>
              <p:sp>
                <p:nvSpPr>
                  <p:cNvPr id="51273" name="椭圆 51272"/>
                  <p:cNvSpPr/>
                  <p:nvPr/>
                </p:nvSpPr>
                <p:spPr>
                  <a:xfrm>
                    <a:off x="0" y="2412"/>
                    <a:ext cx="18741" cy="612"/>
                  </a:xfrm>
                  <a:prstGeom prst="ellipse">
                    <a:avLst/>
                  </a:prstGeom>
                  <a:solidFill>
                    <a:srgbClr val="000000"/>
                  </a:solidFill>
                  <a:ln w="6350" cap="flat" cmpd="sng">
                    <a:solidFill>
                      <a:srgbClr val="000000"/>
                    </a:solidFill>
                    <a:prstDash val="solid"/>
                    <a:headEnd type="none" w="med" len="med"/>
                    <a:tailEnd type="none" w="med" len="med"/>
                  </a:ln>
                </p:spPr>
                <p:txBody>
                  <a:bodyPr/>
                  <a:lstStyle/>
                  <a:p>
                    <a:endParaRPr lang="zh-CN" altLang="en-US"/>
                  </a:p>
                </p:txBody>
              </p:sp>
              <p:sp>
                <p:nvSpPr>
                  <p:cNvPr id="51274" name="椭圆 51273"/>
                  <p:cNvSpPr/>
                  <p:nvPr/>
                </p:nvSpPr>
                <p:spPr>
                  <a:xfrm>
                    <a:off x="0" y="5273"/>
                    <a:ext cx="18741" cy="613"/>
                  </a:xfrm>
                  <a:prstGeom prst="ellipse">
                    <a:avLst/>
                  </a:prstGeom>
                  <a:solidFill>
                    <a:srgbClr val="000000"/>
                  </a:solidFill>
                  <a:ln w="6350" cap="flat" cmpd="sng">
                    <a:solidFill>
                      <a:srgbClr val="000000"/>
                    </a:solidFill>
                    <a:prstDash val="solid"/>
                    <a:headEnd type="none" w="med" len="med"/>
                    <a:tailEnd type="none" w="med" len="med"/>
                  </a:ln>
                </p:spPr>
                <p:txBody>
                  <a:bodyPr/>
                  <a:lstStyle/>
                  <a:p>
                    <a:endParaRPr lang="zh-CN" altLang="en-US"/>
                  </a:p>
                </p:txBody>
              </p:sp>
              <p:sp>
                <p:nvSpPr>
                  <p:cNvPr id="51275" name="椭圆 51274"/>
                  <p:cNvSpPr/>
                  <p:nvPr/>
                </p:nvSpPr>
                <p:spPr>
                  <a:xfrm>
                    <a:off x="1284" y="10929"/>
                    <a:ext cx="18716" cy="615"/>
                  </a:xfrm>
                  <a:prstGeom prst="ellipse">
                    <a:avLst/>
                  </a:prstGeom>
                  <a:solidFill>
                    <a:srgbClr val="000000"/>
                  </a:solidFill>
                  <a:ln w="6350" cap="flat" cmpd="sng">
                    <a:solidFill>
                      <a:srgbClr val="000000"/>
                    </a:solidFill>
                    <a:prstDash val="solid"/>
                    <a:headEnd type="none" w="med" len="med"/>
                    <a:tailEnd type="none" w="med" len="med"/>
                  </a:ln>
                </p:spPr>
                <p:txBody>
                  <a:bodyPr/>
                  <a:lstStyle/>
                  <a:p>
                    <a:endParaRPr lang="zh-CN" altLang="en-US"/>
                  </a:p>
                </p:txBody>
              </p:sp>
              <p:sp>
                <p:nvSpPr>
                  <p:cNvPr id="51276" name="椭圆 51275"/>
                  <p:cNvSpPr/>
                  <p:nvPr/>
                </p:nvSpPr>
                <p:spPr>
                  <a:xfrm>
                    <a:off x="1284" y="13792"/>
                    <a:ext cx="18716" cy="613"/>
                  </a:xfrm>
                  <a:prstGeom prst="ellipse">
                    <a:avLst/>
                  </a:prstGeom>
                  <a:solidFill>
                    <a:srgbClr val="000000"/>
                  </a:solidFill>
                  <a:ln w="6350" cap="flat" cmpd="sng">
                    <a:solidFill>
                      <a:srgbClr val="000000"/>
                    </a:solidFill>
                    <a:prstDash val="solid"/>
                    <a:headEnd type="none" w="med" len="med"/>
                    <a:tailEnd type="none" w="med" len="med"/>
                  </a:ln>
                </p:spPr>
                <p:txBody>
                  <a:bodyPr/>
                  <a:lstStyle/>
                  <a:p>
                    <a:endParaRPr lang="zh-CN" altLang="en-US"/>
                  </a:p>
                </p:txBody>
              </p:sp>
              <p:sp>
                <p:nvSpPr>
                  <p:cNvPr id="51277" name="椭圆 51276"/>
                  <p:cNvSpPr/>
                  <p:nvPr/>
                </p:nvSpPr>
                <p:spPr>
                  <a:xfrm>
                    <a:off x="1284" y="16652"/>
                    <a:ext cx="18716" cy="613"/>
                  </a:xfrm>
                  <a:prstGeom prst="ellipse">
                    <a:avLst/>
                  </a:prstGeom>
                  <a:solidFill>
                    <a:srgbClr val="000000"/>
                  </a:solidFill>
                  <a:ln w="6350" cap="flat" cmpd="sng">
                    <a:solidFill>
                      <a:srgbClr val="000000"/>
                    </a:solidFill>
                    <a:prstDash val="solid"/>
                    <a:headEnd type="none" w="med" len="med"/>
                    <a:tailEnd type="none" w="med" len="med"/>
                  </a:ln>
                </p:spPr>
                <p:txBody>
                  <a:bodyPr/>
                  <a:lstStyle/>
                  <a:p>
                    <a:endParaRPr lang="zh-CN" altLang="en-US"/>
                  </a:p>
                </p:txBody>
              </p:sp>
              <p:sp>
                <p:nvSpPr>
                  <p:cNvPr id="51278" name="椭圆 51277"/>
                  <p:cNvSpPr/>
                  <p:nvPr/>
                </p:nvSpPr>
                <p:spPr>
                  <a:xfrm>
                    <a:off x="1284" y="9499"/>
                    <a:ext cx="18716" cy="614"/>
                  </a:xfrm>
                  <a:prstGeom prst="ellipse">
                    <a:avLst/>
                  </a:prstGeom>
                  <a:solidFill>
                    <a:srgbClr val="000000"/>
                  </a:solidFill>
                  <a:ln w="6350" cap="flat" cmpd="sng">
                    <a:solidFill>
                      <a:srgbClr val="000000"/>
                    </a:solidFill>
                    <a:prstDash val="solid"/>
                    <a:headEnd type="none" w="med" len="med"/>
                    <a:tailEnd type="none" w="med" len="med"/>
                  </a:ln>
                </p:spPr>
                <p:txBody>
                  <a:bodyPr/>
                  <a:lstStyle/>
                  <a:p>
                    <a:endParaRPr lang="zh-CN" altLang="en-US"/>
                  </a:p>
                </p:txBody>
              </p:sp>
            </p:grpSp>
            <p:sp>
              <p:nvSpPr>
                <p:cNvPr id="51279" name="直接连接符 51278"/>
                <p:cNvSpPr/>
                <p:nvPr/>
              </p:nvSpPr>
              <p:spPr>
                <a:xfrm>
                  <a:off x="0" y="9955"/>
                  <a:ext cx="6232" cy="11"/>
                </a:xfrm>
                <a:prstGeom prst="line">
                  <a:avLst/>
                </a:prstGeom>
                <a:ln w="6350" cap="flat" cmpd="sng">
                  <a:solidFill>
                    <a:srgbClr val="000000"/>
                  </a:solidFill>
                  <a:prstDash val="solid"/>
                  <a:headEnd type="none" w="med" len="med"/>
                  <a:tailEnd type="none" w="med" len="med"/>
                </a:ln>
              </p:spPr>
            </p:sp>
          </p:grpSp>
        </p:grpSp>
        <p:sp>
          <p:nvSpPr>
            <p:cNvPr id="51280" name="椭圆 51279"/>
            <p:cNvSpPr/>
            <p:nvPr/>
          </p:nvSpPr>
          <p:spPr>
            <a:xfrm>
              <a:off x="225" y="1009"/>
              <a:ext cx="65" cy="64"/>
            </a:xfrm>
            <a:prstGeom prst="ellipse">
              <a:avLst/>
            </a:prstGeom>
            <a:noFill/>
            <a:ln w="6350" cap="flat" cmpd="sng">
              <a:solidFill>
                <a:srgbClr val="000000"/>
              </a:solidFill>
              <a:prstDash val="solid"/>
              <a:headEnd type="none" w="med" len="med"/>
              <a:tailEnd type="none" w="med" len="med"/>
            </a:ln>
          </p:spPr>
          <p:txBody>
            <a:bodyPr/>
            <a:lstStyle/>
            <a:p>
              <a:endParaRPr lang="zh-CN" altLang="en-US"/>
            </a:p>
          </p:txBody>
        </p:sp>
      </p:grpSp>
      <p:grpSp>
        <p:nvGrpSpPr>
          <p:cNvPr id="51281" name="组合 51280"/>
          <p:cNvGrpSpPr/>
          <p:nvPr/>
        </p:nvGrpSpPr>
        <p:grpSpPr>
          <a:xfrm>
            <a:off x="6519545" y="2840990"/>
            <a:ext cx="2640013" cy="3421063"/>
            <a:chOff x="0" y="0"/>
            <a:chExt cx="1663" cy="2155"/>
          </a:xfrm>
        </p:grpSpPr>
        <p:grpSp>
          <p:nvGrpSpPr>
            <p:cNvPr id="51282" name="组合 51281"/>
            <p:cNvGrpSpPr/>
            <p:nvPr/>
          </p:nvGrpSpPr>
          <p:grpSpPr>
            <a:xfrm>
              <a:off x="144" y="0"/>
              <a:ext cx="1519" cy="2084"/>
              <a:chOff x="0" y="0"/>
              <a:chExt cx="1519" cy="2084"/>
            </a:xfrm>
          </p:grpSpPr>
          <p:sp>
            <p:nvSpPr>
              <p:cNvPr id="51283" name="矩形 51282"/>
              <p:cNvSpPr/>
              <p:nvPr/>
            </p:nvSpPr>
            <p:spPr>
              <a:xfrm>
                <a:off x="1080" y="669"/>
                <a:ext cx="439" cy="300"/>
              </a:xfrm>
              <a:prstGeom prst="rect">
                <a:avLst/>
              </a:prstGeom>
              <a:noFill/>
              <a:ln w="9525">
                <a:noFill/>
              </a:ln>
            </p:spPr>
            <p:txBody>
              <a:bodyPr lIns="12700" tIns="12700" rIns="12700" bIns="12700"/>
              <a:lstStyle/>
              <a:p>
                <a:pPr algn="l" eaLnBrk="0" hangingPunct="0"/>
                <a:r>
                  <a:rPr lang="zh-CN" altLang="en-US" sz="2400" b="1">
                    <a:latin typeface="Times New Roman" panose="02020603050405020304" pitchFamily="18" charset="0"/>
                  </a:rPr>
                  <a:t>阴极</a:t>
                </a:r>
              </a:p>
            </p:txBody>
          </p:sp>
          <p:sp>
            <p:nvSpPr>
              <p:cNvPr id="51284" name="矩形 51283"/>
              <p:cNvSpPr/>
              <p:nvPr/>
            </p:nvSpPr>
            <p:spPr>
              <a:xfrm>
                <a:off x="242" y="0"/>
                <a:ext cx="712" cy="2084"/>
              </a:xfrm>
              <a:prstGeom prst="rect">
                <a:avLst/>
              </a:prstGeom>
              <a:noFill/>
              <a:ln w="6350" cap="flat" cmpd="sng">
                <a:solidFill>
                  <a:srgbClr val="000000"/>
                </a:solidFill>
                <a:prstDash val="sysDot"/>
                <a:miter/>
                <a:headEnd type="none" w="med" len="med"/>
                <a:tailEnd type="none" w="med" len="med"/>
              </a:ln>
            </p:spPr>
            <p:txBody>
              <a:bodyPr/>
              <a:lstStyle/>
              <a:p>
                <a:endParaRPr lang="zh-CN" altLang="en-US"/>
              </a:p>
            </p:txBody>
          </p:sp>
          <p:sp>
            <p:nvSpPr>
              <p:cNvPr id="51285" name="直接连接符 51284"/>
              <p:cNvSpPr/>
              <p:nvPr/>
            </p:nvSpPr>
            <p:spPr>
              <a:xfrm>
                <a:off x="637" y="60"/>
                <a:ext cx="1" cy="235"/>
              </a:xfrm>
              <a:prstGeom prst="line">
                <a:avLst/>
              </a:prstGeom>
              <a:ln w="6350" cap="flat" cmpd="sng">
                <a:solidFill>
                  <a:srgbClr val="000000"/>
                </a:solidFill>
                <a:prstDash val="solid"/>
                <a:headEnd type="none" w="med" len="med"/>
                <a:tailEnd type="none" w="med" len="med"/>
              </a:ln>
            </p:spPr>
          </p:sp>
          <p:grpSp>
            <p:nvGrpSpPr>
              <p:cNvPr id="51286" name="组合 51285"/>
              <p:cNvGrpSpPr/>
              <p:nvPr/>
            </p:nvGrpSpPr>
            <p:grpSpPr>
              <a:xfrm>
                <a:off x="435" y="67"/>
                <a:ext cx="199" cy="213"/>
                <a:chOff x="0" y="0"/>
                <a:chExt cx="20000" cy="19999"/>
              </a:xfrm>
            </p:grpSpPr>
            <p:sp>
              <p:nvSpPr>
                <p:cNvPr id="51287" name="直接连接符 51286"/>
                <p:cNvSpPr/>
                <p:nvPr/>
              </p:nvSpPr>
              <p:spPr>
                <a:xfrm>
                  <a:off x="0" y="0"/>
                  <a:ext cx="20000" cy="10223"/>
                </a:xfrm>
                <a:prstGeom prst="line">
                  <a:avLst/>
                </a:prstGeom>
                <a:ln w="6350" cap="flat" cmpd="sng">
                  <a:solidFill>
                    <a:srgbClr val="000000"/>
                  </a:solidFill>
                  <a:prstDash val="solid"/>
                  <a:headEnd type="none" w="med" len="med"/>
                  <a:tailEnd type="none" w="med" len="med"/>
                </a:ln>
              </p:spPr>
            </p:sp>
            <p:sp>
              <p:nvSpPr>
                <p:cNvPr id="51288" name="直接连接符 51287"/>
                <p:cNvSpPr/>
                <p:nvPr/>
              </p:nvSpPr>
              <p:spPr>
                <a:xfrm flipV="1">
                  <a:off x="0" y="9654"/>
                  <a:ext cx="20000" cy="10223"/>
                </a:xfrm>
                <a:prstGeom prst="line">
                  <a:avLst/>
                </a:prstGeom>
                <a:ln w="6350" cap="flat" cmpd="sng">
                  <a:solidFill>
                    <a:srgbClr val="000000"/>
                  </a:solidFill>
                  <a:prstDash val="solid"/>
                  <a:headEnd type="none" w="med" len="med"/>
                  <a:tailEnd type="none" w="med" len="med"/>
                </a:ln>
              </p:spPr>
            </p:sp>
            <p:sp>
              <p:nvSpPr>
                <p:cNvPr id="51289" name="直接连接符 51288"/>
                <p:cNvSpPr/>
                <p:nvPr/>
              </p:nvSpPr>
              <p:spPr>
                <a:xfrm>
                  <a:off x="0" y="0"/>
                  <a:ext cx="77" cy="19999"/>
                </a:xfrm>
                <a:prstGeom prst="line">
                  <a:avLst/>
                </a:prstGeom>
                <a:ln w="6350" cap="flat" cmpd="sng">
                  <a:solidFill>
                    <a:srgbClr val="000000"/>
                  </a:solidFill>
                  <a:prstDash val="solid"/>
                  <a:headEnd type="none" w="med" len="med"/>
                  <a:tailEnd type="none" w="med" len="med"/>
                </a:ln>
              </p:spPr>
            </p:sp>
          </p:grpSp>
          <p:sp>
            <p:nvSpPr>
              <p:cNvPr id="51290" name="直接连接符 51289"/>
              <p:cNvSpPr/>
              <p:nvPr/>
            </p:nvSpPr>
            <p:spPr>
              <a:xfrm>
                <a:off x="637" y="308"/>
                <a:ext cx="1" cy="234"/>
              </a:xfrm>
              <a:prstGeom prst="line">
                <a:avLst/>
              </a:prstGeom>
              <a:ln w="6350" cap="flat" cmpd="sng">
                <a:solidFill>
                  <a:srgbClr val="000000"/>
                </a:solidFill>
                <a:prstDash val="solid"/>
                <a:headEnd type="none" w="med" len="med"/>
                <a:tailEnd type="none" w="med" len="med"/>
              </a:ln>
            </p:spPr>
          </p:sp>
          <p:grpSp>
            <p:nvGrpSpPr>
              <p:cNvPr id="51291" name="组合 51290"/>
              <p:cNvGrpSpPr/>
              <p:nvPr/>
            </p:nvGrpSpPr>
            <p:grpSpPr>
              <a:xfrm>
                <a:off x="435" y="315"/>
                <a:ext cx="199" cy="212"/>
                <a:chOff x="0" y="0"/>
                <a:chExt cx="20000" cy="20001"/>
              </a:xfrm>
            </p:grpSpPr>
            <p:sp>
              <p:nvSpPr>
                <p:cNvPr id="51292" name="直接连接符 51291"/>
                <p:cNvSpPr/>
                <p:nvPr/>
              </p:nvSpPr>
              <p:spPr>
                <a:xfrm>
                  <a:off x="0" y="0"/>
                  <a:ext cx="20000" cy="10224"/>
                </a:xfrm>
                <a:prstGeom prst="line">
                  <a:avLst/>
                </a:prstGeom>
                <a:ln w="6350" cap="flat" cmpd="sng">
                  <a:solidFill>
                    <a:srgbClr val="000000"/>
                  </a:solidFill>
                  <a:prstDash val="solid"/>
                  <a:headEnd type="none" w="med" len="med"/>
                  <a:tailEnd type="none" w="med" len="med"/>
                </a:ln>
              </p:spPr>
            </p:sp>
            <p:sp>
              <p:nvSpPr>
                <p:cNvPr id="51293" name="直接连接符 51292"/>
                <p:cNvSpPr/>
                <p:nvPr/>
              </p:nvSpPr>
              <p:spPr>
                <a:xfrm flipV="1">
                  <a:off x="0" y="9675"/>
                  <a:ext cx="20000" cy="10224"/>
                </a:xfrm>
                <a:prstGeom prst="line">
                  <a:avLst/>
                </a:prstGeom>
                <a:ln w="6350" cap="flat" cmpd="sng">
                  <a:solidFill>
                    <a:srgbClr val="000000"/>
                  </a:solidFill>
                  <a:prstDash val="solid"/>
                  <a:headEnd type="none" w="med" len="med"/>
                  <a:tailEnd type="none" w="med" len="med"/>
                </a:ln>
              </p:spPr>
            </p:sp>
            <p:sp>
              <p:nvSpPr>
                <p:cNvPr id="51294" name="直接连接符 51293"/>
                <p:cNvSpPr/>
                <p:nvPr/>
              </p:nvSpPr>
              <p:spPr>
                <a:xfrm>
                  <a:off x="0" y="0"/>
                  <a:ext cx="77" cy="20001"/>
                </a:xfrm>
                <a:prstGeom prst="line">
                  <a:avLst/>
                </a:prstGeom>
                <a:ln w="6350" cap="flat" cmpd="sng">
                  <a:solidFill>
                    <a:srgbClr val="000000"/>
                  </a:solidFill>
                  <a:prstDash val="solid"/>
                  <a:headEnd type="none" w="med" len="med"/>
                  <a:tailEnd type="none" w="med" len="med"/>
                </a:ln>
              </p:spPr>
            </p:sp>
          </p:grpSp>
          <p:sp>
            <p:nvSpPr>
              <p:cNvPr id="51295" name="直接连接符 51294"/>
              <p:cNvSpPr/>
              <p:nvPr/>
            </p:nvSpPr>
            <p:spPr>
              <a:xfrm>
                <a:off x="637" y="555"/>
                <a:ext cx="1" cy="235"/>
              </a:xfrm>
              <a:prstGeom prst="line">
                <a:avLst/>
              </a:prstGeom>
              <a:ln w="6350" cap="flat" cmpd="sng">
                <a:solidFill>
                  <a:srgbClr val="000000"/>
                </a:solidFill>
                <a:prstDash val="solid"/>
                <a:headEnd type="none" w="med" len="med"/>
                <a:tailEnd type="none" w="med" len="med"/>
              </a:ln>
            </p:spPr>
          </p:sp>
          <p:grpSp>
            <p:nvGrpSpPr>
              <p:cNvPr id="51296" name="组合 51295"/>
              <p:cNvGrpSpPr/>
              <p:nvPr/>
            </p:nvGrpSpPr>
            <p:grpSpPr>
              <a:xfrm>
                <a:off x="435" y="562"/>
                <a:ext cx="199" cy="213"/>
                <a:chOff x="0" y="0"/>
                <a:chExt cx="20000" cy="20001"/>
              </a:xfrm>
            </p:grpSpPr>
            <p:sp>
              <p:nvSpPr>
                <p:cNvPr id="51297" name="直接连接符 51296"/>
                <p:cNvSpPr/>
                <p:nvPr/>
              </p:nvSpPr>
              <p:spPr>
                <a:xfrm>
                  <a:off x="0" y="0"/>
                  <a:ext cx="20000" cy="10234"/>
                </a:xfrm>
                <a:prstGeom prst="line">
                  <a:avLst/>
                </a:prstGeom>
                <a:ln w="6350" cap="flat" cmpd="sng">
                  <a:solidFill>
                    <a:srgbClr val="000000"/>
                  </a:solidFill>
                  <a:prstDash val="solid"/>
                  <a:headEnd type="none" w="med" len="med"/>
                  <a:tailEnd type="none" w="med" len="med"/>
                </a:ln>
              </p:spPr>
            </p:sp>
            <p:sp>
              <p:nvSpPr>
                <p:cNvPr id="51298" name="直接连接符 51297"/>
                <p:cNvSpPr/>
                <p:nvPr/>
              </p:nvSpPr>
              <p:spPr>
                <a:xfrm flipV="1">
                  <a:off x="0" y="9665"/>
                  <a:ext cx="20000" cy="10234"/>
                </a:xfrm>
                <a:prstGeom prst="line">
                  <a:avLst/>
                </a:prstGeom>
                <a:ln w="6350" cap="flat" cmpd="sng">
                  <a:solidFill>
                    <a:srgbClr val="000000"/>
                  </a:solidFill>
                  <a:prstDash val="solid"/>
                  <a:headEnd type="none" w="med" len="med"/>
                  <a:tailEnd type="none" w="med" len="med"/>
                </a:ln>
              </p:spPr>
            </p:sp>
            <p:sp>
              <p:nvSpPr>
                <p:cNvPr id="51299" name="直接连接符 51298"/>
                <p:cNvSpPr/>
                <p:nvPr/>
              </p:nvSpPr>
              <p:spPr>
                <a:xfrm>
                  <a:off x="0" y="0"/>
                  <a:ext cx="77" cy="20001"/>
                </a:xfrm>
                <a:prstGeom prst="line">
                  <a:avLst/>
                </a:prstGeom>
                <a:ln w="6350" cap="flat" cmpd="sng">
                  <a:solidFill>
                    <a:srgbClr val="000000"/>
                  </a:solidFill>
                  <a:prstDash val="solid"/>
                  <a:headEnd type="none" w="med" len="med"/>
                  <a:tailEnd type="none" w="med" len="med"/>
                </a:ln>
              </p:spPr>
            </p:sp>
          </p:grpSp>
          <p:sp>
            <p:nvSpPr>
              <p:cNvPr id="51300" name="直接连接符 51299"/>
              <p:cNvSpPr/>
              <p:nvPr/>
            </p:nvSpPr>
            <p:spPr>
              <a:xfrm>
                <a:off x="637" y="803"/>
                <a:ext cx="1" cy="234"/>
              </a:xfrm>
              <a:prstGeom prst="line">
                <a:avLst/>
              </a:prstGeom>
              <a:ln w="6350" cap="flat" cmpd="sng">
                <a:solidFill>
                  <a:srgbClr val="000000"/>
                </a:solidFill>
                <a:prstDash val="solid"/>
                <a:headEnd type="none" w="med" len="med"/>
                <a:tailEnd type="none" w="med" len="med"/>
              </a:ln>
            </p:spPr>
          </p:sp>
          <p:grpSp>
            <p:nvGrpSpPr>
              <p:cNvPr id="51301" name="组合 51300"/>
              <p:cNvGrpSpPr/>
              <p:nvPr/>
            </p:nvGrpSpPr>
            <p:grpSpPr>
              <a:xfrm>
                <a:off x="435" y="810"/>
                <a:ext cx="199" cy="212"/>
                <a:chOff x="0" y="0"/>
                <a:chExt cx="20000" cy="19999"/>
              </a:xfrm>
            </p:grpSpPr>
            <p:sp>
              <p:nvSpPr>
                <p:cNvPr id="51302" name="直接连接符 51301"/>
                <p:cNvSpPr/>
                <p:nvPr/>
              </p:nvSpPr>
              <p:spPr>
                <a:xfrm>
                  <a:off x="0" y="0"/>
                  <a:ext cx="20000" cy="10223"/>
                </a:xfrm>
                <a:prstGeom prst="line">
                  <a:avLst/>
                </a:prstGeom>
                <a:ln w="6350" cap="flat" cmpd="sng">
                  <a:solidFill>
                    <a:srgbClr val="000000"/>
                  </a:solidFill>
                  <a:prstDash val="solid"/>
                  <a:headEnd type="none" w="med" len="med"/>
                  <a:tailEnd type="none" w="med" len="med"/>
                </a:ln>
              </p:spPr>
            </p:sp>
            <p:sp>
              <p:nvSpPr>
                <p:cNvPr id="51303" name="直接连接符 51302"/>
                <p:cNvSpPr/>
                <p:nvPr/>
              </p:nvSpPr>
              <p:spPr>
                <a:xfrm flipV="1">
                  <a:off x="0" y="9665"/>
                  <a:ext cx="20000" cy="10212"/>
                </a:xfrm>
                <a:prstGeom prst="line">
                  <a:avLst/>
                </a:prstGeom>
                <a:ln w="6350" cap="flat" cmpd="sng">
                  <a:solidFill>
                    <a:srgbClr val="000000"/>
                  </a:solidFill>
                  <a:prstDash val="solid"/>
                  <a:headEnd type="none" w="med" len="med"/>
                  <a:tailEnd type="none" w="med" len="med"/>
                </a:ln>
              </p:spPr>
            </p:sp>
            <p:sp>
              <p:nvSpPr>
                <p:cNvPr id="51304" name="直接连接符 51303"/>
                <p:cNvSpPr/>
                <p:nvPr/>
              </p:nvSpPr>
              <p:spPr>
                <a:xfrm>
                  <a:off x="0" y="0"/>
                  <a:ext cx="77" cy="19999"/>
                </a:xfrm>
                <a:prstGeom prst="line">
                  <a:avLst/>
                </a:prstGeom>
                <a:ln w="6350" cap="flat" cmpd="sng">
                  <a:solidFill>
                    <a:srgbClr val="000000"/>
                  </a:solidFill>
                  <a:prstDash val="solid"/>
                  <a:headEnd type="none" w="med" len="med"/>
                  <a:tailEnd type="none" w="med" len="med"/>
                </a:ln>
              </p:spPr>
            </p:sp>
          </p:grpSp>
          <p:sp>
            <p:nvSpPr>
              <p:cNvPr id="51305" name="直接连接符 51304"/>
              <p:cNvSpPr/>
              <p:nvPr/>
            </p:nvSpPr>
            <p:spPr>
              <a:xfrm>
                <a:off x="637" y="1050"/>
                <a:ext cx="1" cy="235"/>
              </a:xfrm>
              <a:prstGeom prst="line">
                <a:avLst/>
              </a:prstGeom>
              <a:ln w="6350" cap="flat" cmpd="sng">
                <a:solidFill>
                  <a:srgbClr val="000000"/>
                </a:solidFill>
                <a:prstDash val="solid"/>
                <a:headEnd type="none" w="med" len="med"/>
                <a:tailEnd type="none" w="med" len="med"/>
              </a:ln>
            </p:spPr>
          </p:sp>
          <p:grpSp>
            <p:nvGrpSpPr>
              <p:cNvPr id="51306" name="组合 51305"/>
              <p:cNvGrpSpPr/>
              <p:nvPr/>
            </p:nvGrpSpPr>
            <p:grpSpPr>
              <a:xfrm>
                <a:off x="435" y="1058"/>
                <a:ext cx="199" cy="212"/>
                <a:chOff x="0" y="0"/>
                <a:chExt cx="20000" cy="20000"/>
              </a:xfrm>
            </p:grpSpPr>
            <p:sp>
              <p:nvSpPr>
                <p:cNvPr id="51307" name="直接连接符 51306"/>
                <p:cNvSpPr/>
                <p:nvPr/>
              </p:nvSpPr>
              <p:spPr>
                <a:xfrm>
                  <a:off x="0" y="0"/>
                  <a:ext cx="20000" cy="10218"/>
                </a:xfrm>
                <a:prstGeom prst="line">
                  <a:avLst/>
                </a:prstGeom>
                <a:ln w="6350" cap="flat" cmpd="sng">
                  <a:solidFill>
                    <a:srgbClr val="000000"/>
                  </a:solidFill>
                  <a:prstDash val="solid"/>
                  <a:headEnd type="none" w="med" len="med"/>
                  <a:tailEnd type="none" w="med" len="med"/>
                </a:ln>
              </p:spPr>
            </p:sp>
            <p:sp>
              <p:nvSpPr>
                <p:cNvPr id="51308" name="直接连接符 51307"/>
                <p:cNvSpPr/>
                <p:nvPr/>
              </p:nvSpPr>
              <p:spPr>
                <a:xfrm flipV="1">
                  <a:off x="0" y="9670"/>
                  <a:ext cx="20000" cy="10218"/>
                </a:xfrm>
                <a:prstGeom prst="line">
                  <a:avLst/>
                </a:prstGeom>
                <a:ln w="6350" cap="flat" cmpd="sng">
                  <a:solidFill>
                    <a:srgbClr val="000000"/>
                  </a:solidFill>
                  <a:prstDash val="solid"/>
                  <a:headEnd type="none" w="med" len="med"/>
                  <a:tailEnd type="none" w="med" len="med"/>
                </a:ln>
              </p:spPr>
            </p:sp>
            <p:sp>
              <p:nvSpPr>
                <p:cNvPr id="51309" name="直接连接符 51308"/>
                <p:cNvSpPr/>
                <p:nvPr/>
              </p:nvSpPr>
              <p:spPr>
                <a:xfrm>
                  <a:off x="0" y="0"/>
                  <a:ext cx="77" cy="20000"/>
                </a:xfrm>
                <a:prstGeom prst="line">
                  <a:avLst/>
                </a:prstGeom>
                <a:ln w="6350" cap="flat" cmpd="sng">
                  <a:solidFill>
                    <a:srgbClr val="000000"/>
                  </a:solidFill>
                  <a:prstDash val="solid"/>
                  <a:headEnd type="none" w="med" len="med"/>
                  <a:tailEnd type="none" w="med" len="med"/>
                </a:ln>
              </p:spPr>
            </p:sp>
          </p:grpSp>
          <p:sp>
            <p:nvSpPr>
              <p:cNvPr id="51310" name="直接连接符 51309"/>
              <p:cNvSpPr/>
              <p:nvPr/>
            </p:nvSpPr>
            <p:spPr>
              <a:xfrm>
                <a:off x="637" y="1298"/>
                <a:ext cx="1" cy="235"/>
              </a:xfrm>
              <a:prstGeom prst="line">
                <a:avLst/>
              </a:prstGeom>
              <a:ln w="6350" cap="flat" cmpd="sng">
                <a:solidFill>
                  <a:srgbClr val="000000"/>
                </a:solidFill>
                <a:prstDash val="solid"/>
                <a:headEnd type="none" w="med" len="med"/>
                <a:tailEnd type="none" w="med" len="med"/>
              </a:ln>
            </p:spPr>
          </p:sp>
          <p:grpSp>
            <p:nvGrpSpPr>
              <p:cNvPr id="51311" name="组合 51310"/>
              <p:cNvGrpSpPr/>
              <p:nvPr/>
            </p:nvGrpSpPr>
            <p:grpSpPr>
              <a:xfrm>
                <a:off x="435" y="1305"/>
                <a:ext cx="199" cy="212"/>
                <a:chOff x="0" y="0"/>
                <a:chExt cx="20000" cy="20000"/>
              </a:xfrm>
            </p:grpSpPr>
            <p:sp>
              <p:nvSpPr>
                <p:cNvPr id="51312" name="直接连接符 51311"/>
                <p:cNvSpPr/>
                <p:nvPr/>
              </p:nvSpPr>
              <p:spPr>
                <a:xfrm>
                  <a:off x="0" y="0"/>
                  <a:ext cx="20000" cy="10218"/>
                </a:xfrm>
                <a:prstGeom prst="line">
                  <a:avLst/>
                </a:prstGeom>
                <a:ln w="6350" cap="flat" cmpd="sng">
                  <a:solidFill>
                    <a:srgbClr val="000000"/>
                  </a:solidFill>
                  <a:prstDash val="solid"/>
                  <a:headEnd type="none" w="med" len="med"/>
                  <a:tailEnd type="none" w="med" len="med"/>
                </a:ln>
              </p:spPr>
            </p:sp>
            <p:sp>
              <p:nvSpPr>
                <p:cNvPr id="51313" name="直接连接符 51312"/>
                <p:cNvSpPr/>
                <p:nvPr/>
              </p:nvSpPr>
              <p:spPr>
                <a:xfrm flipV="1">
                  <a:off x="0" y="9659"/>
                  <a:ext cx="20000" cy="10229"/>
                </a:xfrm>
                <a:prstGeom prst="line">
                  <a:avLst/>
                </a:prstGeom>
                <a:ln w="6350" cap="flat" cmpd="sng">
                  <a:solidFill>
                    <a:srgbClr val="000000"/>
                  </a:solidFill>
                  <a:prstDash val="solid"/>
                  <a:headEnd type="none" w="med" len="med"/>
                  <a:tailEnd type="none" w="med" len="med"/>
                </a:ln>
              </p:spPr>
            </p:sp>
            <p:sp>
              <p:nvSpPr>
                <p:cNvPr id="51314" name="直接连接符 51313"/>
                <p:cNvSpPr/>
                <p:nvPr/>
              </p:nvSpPr>
              <p:spPr>
                <a:xfrm>
                  <a:off x="0" y="0"/>
                  <a:ext cx="77" cy="20000"/>
                </a:xfrm>
                <a:prstGeom prst="line">
                  <a:avLst/>
                </a:prstGeom>
                <a:ln w="6350" cap="flat" cmpd="sng">
                  <a:solidFill>
                    <a:srgbClr val="000000"/>
                  </a:solidFill>
                  <a:prstDash val="solid"/>
                  <a:headEnd type="none" w="med" len="med"/>
                  <a:tailEnd type="none" w="med" len="med"/>
                </a:ln>
              </p:spPr>
            </p:sp>
          </p:grpSp>
          <p:sp>
            <p:nvSpPr>
              <p:cNvPr id="51315" name="直接连接符 51314"/>
              <p:cNvSpPr/>
              <p:nvPr/>
            </p:nvSpPr>
            <p:spPr>
              <a:xfrm>
                <a:off x="637" y="1546"/>
                <a:ext cx="1" cy="234"/>
              </a:xfrm>
              <a:prstGeom prst="line">
                <a:avLst/>
              </a:prstGeom>
              <a:ln w="6350" cap="flat" cmpd="sng">
                <a:solidFill>
                  <a:srgbClr val="000000"/>
                </a:solidFill>
                <a:prstDash val="solid"/>
                <a:headEnd type="none" w="med" len="med"/>
                <a:tailEnd type="none" w="med" len="med"/>
              </a:ln>
            </p:spPr>
          </p:sp>
          <p:grpSp>
            <p:nvGrpSpPr>
              <p:cNvPr id="51316" name="组合 51315"/>
              <p:cNvGrpSpPr/>
              <p:nvPr/>
            </p:nvGrpSpPr>
            <p:grpSpPr>
              <a:xfrm>
                <a:off x="435" y="1553"/>
                <a:ext cx="199" cy="212"/>
                <a:chOff x="0" y="0"/>
                <a:chExt cx="20000" cy="20000"/>
              </a:xfrm>
            </p:grpSpPr>
            <p:sp>
              <p:nvSpPr>
                <p:cNvPr id="51317" name="直接连接符 51316"/>
                <p:cNvSpPr/>
                <p:nvPr/>
              </p:nvSpPr>
              <p:spPr>
                <a:xfrm>
                  <a:off x="0" y="0"/>
                  <a:ext cx="20000" cy="10218"/>
                </a:xfrm>
                <a:prstGeom prst="line">
                  <a:avLst/>
                </a:prstGeom>
                <a:ln w="6350" cap="flat" cmpd="sng">
                  <a:solidFill>
                    <a:srgbClr val="000000"/>
                  </a:solidFill>
                  <a:prstDash val="solid"/>
                  <a:headEnd type="none" w="med" len="med"/>
                  <a:tailEnd type="none" w="med" len="med"/>
                </a:ln>
              </p:spPr>
            </p:sp>
            <p:sp>
              <p:nvSpPr>
                <p:cNvPr id="51318" name="直接连接符 51317"/>
                <p:cNvSpPr/>
                <p:nvPr/>
              </p:nvSpPr>
              <p:spPr>
                <a:xfrm flipV="1">
                  <a:off x="0" y="9670"/>
                  <a:ext cx="20000" cy="10218"/>
                </a:xfrm>
                <a:prstGeom prst="line">
                  <a:avLst/>
                </a:prstGeom>
                <a:ln w="6350" cap="flat" cmpd="sng">
                  <a:solidFill>
                    <a:srgbClr val="000000"/>
                  </a:solidFill>
                  <a:prstDash val="solid"/>
                  <a:headEnd type="none" w="med" len="med"/>
                  <a:tailEnd type="none" w="med" len="med"/>
                </a:ln>
              </p:spPr>
            </p:sp>
            <p:sp>
              <p:nvSpPr>
                <p:cNvPr id="51319" name="直接连接符 51318"/>
                <p:cNvSpPr/>
                <p:nvPr/>
              </p:nvSpPr>
              <p:spPr>
                <a:xfrm>
                  <a:off x="0" y="0"/>
                  <a:ext cx="77" cy="20000"/>
                </a:xfrm>
                <a:prstGeom prst="line">
                  <a:avLst/>
                </a:prstGeom>
                <a:ln w="6350" cap="flat" cmpd="sng">
                  <a:solidFill>
                    <a:srgbClr val="000000"/>
                  </a:solidFill>
                  <a:prstDash val="solid"/>
                  <a:headEnd type="none" w="med" len="med"/>
                  <a:tailEnd type="none" w="med" len="med"/>
                </a:ln>
              </p:spPr>
            </p:sp>
          </p:grpSp>
          <p:grpSp>
            <p:nvGrpSpPr>
              <p:cNvPr id="51320" name="组合 51319"/>
              <p:cNvGrpSpPr/>
              <p:nvPr/>
            </p:nvGrpSpPr>
            <p:grpSpPr>
              <a:xfrm>
                <a:off x="0" y="182"/>
                <a:ext cx="447" cy="1734"/>
                <a:chOff x="0" y="0"/>
                <a:chExt cx="20000" cy="19316"/>
              </a:xfrm>
            </p:grpSpPr>
            <p:sp>
              <p:nvSpPr>
                <p:cNvPr id="51321" name="直接连接符 51320"/>
                <p:cNvSpPr/>
                <p:nvPr/>
              </p:nvSpPr>
              <p:spPr>
                <a:xfrm>
                  <a:off x="0" y="0"/>
                  <a:ext cx="20000" cy="12"/>
                </a:xfrm>
                <a:prstGeom prst="line">
                  <a:avLst/>
                </a:prstGeom>
                <a:ln w="6350" cap="flat" cmpd="sng">
                  <a:solidFill>
                    <a:srgbClr val="000000"/>
                  </a:solidFill>
                  <a:prstDash val="solid"/>
                  <a:headEnd type="none" w="med" len="med"/>
                  <a:tailEnd type="none" w="med" len="med"/>
                </a:ln>
              </p:spPr>
            </p:sp>
            <p:sp>
              <p:nvSpPr>
                <p:cNvPr id="51322" name="直接连接符 51321"/>
                <p:cNvSpPr/>
                <p:nvPr/>
              </p:nvSpPr>
              <p:spPr>
                <a:xfrm>
                  <a:off x="0" y="2758"/>
                  <a:ext cx="20000" cy="13"/>
                </a:xfrm>
                <a:prstGeom prst="line">
                  <a:avLst/>
                </a:prstGeom>
                <a:ln w="6350" cap="flat" cmpd="sng">
                  <a:solidFill>
                    <a:srgbClr val="000000"/>
                  </a:solidFill>
                  <a:prstDash val="solid"/>
                  <a:headEnd type="none" w="med" len="med"/>
                  <a:tailEnd type="none" w="med" len="med"/>
                </a:ln>
              </p:spPr>
            </p:sp>
            <p:sp>
              <p:nvSpPr>
                <p:cNvPr id="51323" name="直接连接符 51322"/>
                <p:cNvSpPr/>
                <p:nvPr/>
              </p:nvSpPr>
              <p:spPr>
                <a:xfrm>
                  <a:off x="0" y="5513"/>
                  <a:ext cx="20000" cy="15"/>
                </a:xfrm>
                <a:prstGeom prst="line">
                  <a:avLst/>
                </a:prstGeom>
                <a:ln w="6350" cap="flat" cmpd="sng">
                  <a:solidFill>
                    <a:srgbClr val="000000"/>
                  </a:solidFill>
                  <a:prstDash val="solid"/>
                  <a:headEnd type="none" w="med" len="med"/>
                  <a:tailEnd type="none" w="med" len="med"/>
                </a:ln>
              </p:spPr>
            </p:sp>
            <p:sp>
              <p:nvSpPr>
                <p:cNvPr id="51324" name="直接连接符 51323"/>
                <p:cNvSpPr/>
                <p:nvPr/>
              </p:nvSpPr>
              <p:spPr>
                <a:xfrm>
                  <a:off x="0" y="8273"/>
                  <a:ext cx="20000" cy="13"/>
                </a:xfrm>
                <a:prstGeom prst="line">
                  <a:avLst/>
                </a:prstGeom>
                <a:ln w="6350" cap="flat" cmpd="sng">
                  <a:solidFill>
                    <a:srgbClr val="000000"/>
                  </a:solidFill>
                  <a:prstDash val="solid"/>
                  <a:headEnd type="none" w="med" len="med"/>
                  <a:tailEnd type="none" w="med" len="med"/>
                </a:ln>
              </p:spPr>
            </p:sp>
            <p:sp>
              <p:nvSpPr>
                <p:cNvPr id="51325" name="直接连接符 51324"/>
                <p:cNvSpPr/>
                <p:nvPr/>
              </p:nvSpPr>
              <p:spPr>
                <a:xfrm>
                  <a:off x="0" y="11031"/>
                  <a:ext cx="20000" cy="12"/>
                </a:xfrm>
                <a:prstGeom prst="line">
                  <a:avLst/>
                </a:prstGeom>
                <a:ln w="6350" cap="flat" cmpd="sng">
                  <a:solidFill>
                    <a:srgbClr val="000000"/>
                  </a:solidFill>
                  <a:prstDash val="solid"/>
                  <a:headEnd type="none" w="med" len="med"/>
                  <a:tailEnd type="none" w="med" len="med"/>
                </a:ln>
              </p:spPr>
            </p:sp>
            <p:sp>
              <p:nvSpPr>
                <p:cNvPr id="51326" name="直接连接符 51325"/>
                <p:cNvSpPr/>
                <p:nvPr/>
              </p:nvSpPr>
              <p:spPr>
                <a:xfrm>
                  <a:off x="0" y="13789"/>
                  <a:ext cx="20000" cy="12"/>
                </a:xfrm>
                <a:prstGeom prst="line">
                  <a:avLst/>
                </a:prstGeom>
                <a:ln w="6350" cap="flat" cmpd="sng">
                  <a:solidFill>
                    <a:srgbClr val="000000"/>
                  </a:solidFill>
                  <a:prstDash val="solid"/>
                  <a:headEnd type="none" w="med" len="med"/>
                  <a:tailEnd type="none" w="med" len="med"/>
                </a:ln>
              </p:spPr>
            </p:sp>
            <p:sp>
              <p:nvSpPr>
                <p:cNvPr id="51327" name="直接连接符 51326"/>
                <p:cNvSpPr/>
                <p:nvPr/>
              </p:nvSpPr>
              <p:spPr>
                <a:xfrm>
                  <a:off x="0" y="16545"/>
                  <a:ext cx="20000" cy="14"/>
                </a:xfrm>
                <a:prstGeom prst="line">
                  <a:avLst/>
                </a:prstGeom>
                <a:ln w="6350" cap="flat" cmpd="sng">
                  <a:solidFill>
                    <a:srgbClr val="000000"/>
                  </a:solidFill>
                  <a:prstDash val="solid"/>
                  <a:headEnd type="none" w="med" len="med"/>
                  <a:tailEnd type="none" w="med" len="med"/>
                </a:ln>
              </p:spPr>
            </p:sp>
            <p:sp>
              <p:nvSpPr>
                <p:cNvPr id="51328" name="直接连接符 51327"/>
                <p:cNvSpPr/>
                <p:nvPr/>
              </p:nvSpPr>
              <p:spPr>
                <a:xfrm>
                  <a:off x="0" y="19303"/>
                  <a:ext cx="20000" cy="13"/>
                </a:xfrm>
                <a:prstGeom prst="line">
                  <a:avLst/>
                </a:prstGeom>
                <a:ln w="6350" cap="flat" cmpd="sng">
                  <a:solidFill>
                    <a:srgbClr val="000000"/>
                  </a:solidFill>
                  <a:prstDash val="solid"/>
                  <a:headEnd type="none" w="med" len="med"/>
                  <a:tailEnd type="none" w="med" len="med"/>
                </a:ln>
              </p:spPr>
            </p:sp>
          </p:grpSp>
          <p:sp>
            <p:nvSpPr>
              <p:cNvPr id="51329" name="直接连接符 51328"/>
              <p:cNvSpPr/>
              <p:nvPr/>
            </p:nvSpPr>
            <p:spPr>
              <a:xfrm>
                <a:off x="637" y="1793"/>
                <a:ext cx="1" cy="235"/>
              </a:xfrm>
              <a:prstGeom prst="line">
                <a:avLst/>
              </a:prstGeom>
              <a:ln w="6350" cap="flat" cmpd="sng">
                <a:solidFill>
                  <a:srgbClr val="000000"/>
                </a:solidFill>
                <a:prstDash val="solid"/>
                <a:headEnd type="none" w="med" len="med"/>
                <a:tailEnd type="none" w="med" len="med"/>
              </a:ln>
            </p:spPr>
          </p:sp>
          <p:grpSp>
            <p:nvGrpSpPr>
              <p:cNvPr id="51330" name="组合 51329"/>
              <p:cNvGrpSpPr/>
              <p:nvPr/>
            </p:nvGrpSpPr>
            <p:grpSpPr>
              <a:xfrm>
                <a:off x="435" y="1800"/>
                <a:ext cx="199" cy="212"/>
                <a:chOff x="0" y="0"/>
                <a:chExt cx="20000" cy="20000"/>
              </a:xfrm>
            </p:grpSpPr>
            <p:sp>
              <p:nvSpPr>
                <p:cNvPr id="51331" name="直接连接符 51330"/>
                <p:cNvSpPr/>
                <p:nvPr/>
              </p:nvSpPr>
              <p:spPr>
                <a:xfrm>
                  <a:off x="0" y="0"/>
                  <a:ext cx="20000" cy="10223"/>
                </a:xfrm>
                <a:prstGeom prst="line">
                  <a:avLst/>
                </a:prstGeom>
                <a:ln w="6350" cap="flat" cmpd="sng">
                  <a:solidFill>
                    <a:srgbClr val="000000"/>
                  </a:solidFill>
                  <a:prstDash val="solid"/>
                  <a:headEnd type="none" w="med" len="med"/>
                  <a:tailEnd type="none" w="med" len="med"/>
                </a:ln>
              </p:spPr>
            </p:sp>
            <p:sp>
              <p:nvSpPr>
                <p:cNvPr id="51332" name="直接连接符 51331"/>
                <p:cNvSpPr/>
                <p:nvPr/>
              </p:nvSpPr>
              <p:spPr>
                <a:xfrm flipV="1">
                  <a:off x="0" y="9665"/>
                  <a:ext cx="20000" cy="10223"/>
                </a:xfrm>
                <a:prstGeom prst="line">
                  <a:avLst/>
                </a:prstGeom>
                <a:ln w="6350" cap="flat" cmpd="sng">
                  <a:solidFill>
                    <a:srgbClr val="000000"/>
                  </a:solidFill>
                  <a:prstDash val="solid"/>
                  <a:headEnd type="none" w="med" len="med"/>
                  <a:tailEnd type="none" w="med" len="med"/>
                </a:ln>
              </p:spPr>
            </p:sp>
            <p:sp>
              <p:nvSpPr>
                <p:cNvPr id="51333" name="直接连接符 51332"/>
                <p:cNvSpPr/>
                <p:nvPr/>
              </p:nvSpPr>
              <p:spPr>
                <a:xfrm>
                  <a:off x="0" y="0"/>
                  <a:ext cx="77" cy="20000"/>
                </a:xfrm>
                <a:prstGeom prst="line">
                  <a:avLst/>
                </a:prstGeom>
                <a:ln w="6350" cap="flat" cmpd="sng">
                  <a:solidFill>
                    <a:srgbClr val="000000"/>
                  </a:solidFill>
                  <a:prstDash val="solid"/>
                  <a:headEnd type="none" w="med" len="med"/>
                  <a:tailEnd type="none" w="med" len="med"/>
                </a:ln>
              </p:spPr>
            </p:sp>
          </p:grpSp>
          <p:grpSp>
            <p:nvGrpSpPr>
              <p:cNvPr id="51334" name="组合 51333"/>
              <p:cNvGrpSpPr/>
              <p:nvPr/>
            </p:nvGrpSpPr>
            <p:grpSpPr>
              <a:xfrm>
                <a:off x="640" y="180"/>
                <a:ext cx="201" cy="1735"/>
                <a:chOff x="0" y="0"/>
                <a:chExt cx="20000" cy="20484"/>
              </a:xfrm>
            </p:grpSpPr>
            <p:sp>
              <p:nvSpPr>
                <p:cNvPr id="51335" name="直接连接符 51334"/>
                <p:cNvSpPr/>
                <p:nvPr/>
              </p:nvSpPr>
              <p:spPr>
                <a:xfrm>
                  <a:off x="0" y="0"/>
                  <a:ext cx="20000" cy="14"/>
                </a:xfrm>
                <a:prstGeom prst="line">
                  <a:avLst/>
                </a:prstGeom>
                <a:ln w="6350" cap="flat" cmpd="sng">
                  <a:solidFill>
                    <a:srgbClr val="000000"/>
                  </a:solidFill>
                  <a:prstDash val="solid"/>
                  <a:headEnd type="none" w="med" len="med"/>
                  <a:tailEnd type="none" w="med" len="med"/>
                </a:ln>
              </p:spPr>
            </p:sp>
            <p:sp>
              <p:nvSpPr>
                <p:cNvPr id="51336" name="直接连接符 51335"/>
                <p:cNvSpPr/>
                <p:nvPr/>
              </p:nvSpPr>
              <p:spPr>
                <a:xfrm>
                  <a:off x="0" y="2925"/>
                  <a:ext cx="20000" cy="14"/>
                </a:xfrm>
                <a:prstGeom prst="line">
                  <a:avLst/>
                </a:prstGeom>
                <a:ln w="6350" cap="flat" cmpd="sng">
                  <a:solidFill>
                    <a:srgbClr val="000000"/>
                  </a:solidFill>
                  <a:prstDash val="solid"/>
                  <a:headEnd type="none" w="med" len="med"/>
                  <a:tailEnd type="none" w="med" len="med"/>
                </a:ln>
              </p:spPr>
            </p:sp>
            <p:sp>
              <p:nvSpPr>
                <p:cNvPr id="51337" name="直接连接符 51336"/>
                <p:cNvSpPr/>
                <p:nvPr/>
              </p:nvSpPr>
              <p:spPr>
                <a:xfrm>
                  <a:off x="0" y="5847"/>
                  <a:ext cx="20000" cy="14"/>
                </a:xfrm>
                <a:prstGeom prst="line">
                  <a:avLst/>
                </a:prstGeom>
                <a:ln w="6350" cap="flat" cmpd="sng">
                  <a:solidFill>
                    <a:srgbClr val="000000"/>
                  </a:solidFill>
                  <a:prstDash val="solid"/>
                  <a:headEnd type="none" w="med" len="med"/>
                  <a:tailEnd type="none" w="med" len="med"/>
                </a:ln>
              </p:spPr>
            </p:sp>
            <p:sp>
              <p:nvSpPr>
                <p:cNvPr id="51338" name="直接连接符 51337"/>
                <p:cNvSpPr/>
                <p:nvPr/>
              </p:nvSpPr>
              <p:spPr>
                <a:xfrm>
                  <a:off x="0" y="8773"/>
                  <a:ext cx="20000" cy="14"/>
                </a:xfrm>
                <a:prstGeom prst="line">
                  <a:avLst/>
                </a:prstGeom>
                <a:ln w="6350" cap="flat" cmpd="sng">
                  <a:solidFill>
                    <a:srgbClr val="000000"/>
                  </a:solidFill>
                  <a:prstDash val="solid"/>
                  <a:headEnd type="none" w="med" len="med"/>
                  <a:tailEnd type="none" w="med" len="med"/>
                </a:ln>
              </p:spPr>
            </p:sp>
            <p:sp>
              <p:nvSpPr>
                <p:cNvPr id="51339" name="直接连接符 51338"/>
                <p:cNvSpPr/>
                <p:nvPr/>
              </p:nvSpPr>
              <p:spPr>
                <a:xfrm>
                  <a:off x="0" y="11698"/>
                  <a:ext cx="20000" cy="14"/>
                </a:xfrm>
                <a:prstGeom prst="line">
                  <a:avLst/>
                </a:prstGeom>
                <a:ln w="6350" cap="flat" cmpd="sng">
                  <a:solidFill>
                    <a:srgbClr val="000000"/>
                  </a:solidFill>
                  <a:prstDash val="solid"/>
                  <a:headEnd type="none" w="med" len="med"/>
                  <a:tailEnd type="none" w="med" len="med"/>
                </a:ln>
              </p:spPr>
            </p:sp>
            <p:sp>
              <p:nvSpPr>
                <p:cNvPr id="51340" name="直接连接符 51339"/>
                <p:cNvSpPr/>
                <p:nvPr/>
              </p:nvSpPr>
              <p:spPr>
                <a:xfrm>
                  <a:off x="0" y="14622"/>
                  <a:ext cx="20000" cy="15"/>
                </a:xfrm>
                <a:prstGeom prst="line">
                  <a:avLst/>
                </a:prstGeom>
                <a:ln w="6350" cap="flat" cmpd="sng">
                  <a:solidFill>
                    <a:srgbClr val="000000"/>
                  </a:solidFill>
                  <a:prstDash val="solid"/>
                  <a:headEnd type="none" w="med" len="med"/>
                  <a:tailEnd type="none" w="med" len="med"/>
                </a:ln>
              </p:spPr>
            </p:sp>
            <p:sp>
              <p:nvSpPr>
                <p:cNvPr id="51341" name="直接连接符 51340"/>
                <p:cNvSpPr/>
                <p:nvPr/>
              </p:nvSpPr>
              <p:spPr>
                <a:xfrm>
                  <a:off x="0" y="17547"/>
                  <a:ext cx="20000" cy="12"/>
                </a:xfrm>
                <a:prstGeom prst="line">
                  <a:avLst/>
                </a:prstGeom>
                <a:ln w="6350" cap="flat" cmpd="sng">
                  <a:solidFill>
                    <a:srgbClr val="000000"/>
                  </a:solidFill>
                  <a:prstDash val="solid"/>
                  <a:headEnd type="none" w="med" len="med"/>
                  <a:tailEnd type="none" w="med" len="med"/>
                </a:ln>
              </p:spPr>
            </p:sp>
            <p:sp>
              <p:nvSpPr>
                <p:cNvPr id="51342" name="直接连接符 51341"/>
                <p:cNvSpPr/>
                <p:nvPr/>
              </p:nvSpPr>
              <p:spPr>
                <a:xfrm>
                  <a:off x="0" y="20470"/>
                  <a:ext cx="20000" cy="14"/>
                </a:xfrm>
                <a:prstGeom prst="line">
                  <a:avLst/>
                </a:prstGeom>
                <a:ln w="6350" cap="flat" cmpd="sng">
                  <a:solidFill>
                    <a:srgbClr val="000000"/>
                  </a:solidFill>
                  <a:prstDash val="solid"/>
                  <a:headEnd type="none" w="med" len="med"/>
                  <a:tailEnd type="none" w="med" len="med"/>
                </a:ln>
              </p:spPr>
            </p:sp>
          </p:grpSp>
          <p:grpSp>
            <p:nvGrpSpPr>
              <p:cNvPr id="51343" name="组合 51342"/>
              <p:cNvGrpSpPr/>
              <p:nvPr/>
            </p:nvGrpSpPr>
            <p:grpSpPr>
              <a:xfrm>
                <a:off x="805" y="177"/>
                <a:ext cx="49" cy="1730"/>
                <a:chOff x="0" y="0"/>
                <a:chExt cx="20000" cy="19978"/>
              </a:xfrm>
            </p:grpSpPr>
            <p:sp>
              <p:nvSpPr>
                <p:cNvPr id="51344" name="椭圆 51343"/>
                <p:cNvSpPr/>
                <p:nvPr/>
              </p:nvSpPr>
              <p:spPr>
                <a:xfrm>
                  <a:off x="1264" y="8124"/>
                  <a:ext cx="18736" cy="612"/>
                </a:xfrm>
                <a:prstGeom prst="ellipse">
                  <a:avLst/>
                </a:prstGeom>
                <a:solidFill>
                  <a:srgbClr val="000000"/>
                </a:solidFill>
                <a:ln w="6350" cap="flat" cmpd="sng">
                  <a:solidFill>
                    <a:srgbClr val="000000"/>
                  </a:solidFill>
                  <a:prstDash val="solid"/>
                  <a:headEnd type="none" w="med" len="med"/>
                  <a:tailEnd type="none" w="med" len="med"/>
                </a:ln>
              </p:spPr>
              <p:txBody>
                <a:bodyPr/>
                <a:lstStyle/>
                <a:p>
                  <a:endParaRPr lang="zh-CN" altLang="en-US"/>
                </a:p>
              </p:txBody>
            </p:sp>
            <p:sp>
              <p:nvSpPr>
                <p:cNvPr id="51345" name="直接连接符 51344"/>
                <p:cNvSpPr/>
                <p:nvPr/>
              </p:nvSpPr>
              <p:spPr>
                <a:xfrm>
                  <a:off x="4487" y="0"/>
                  <a:ext cx="474" cy="19978"/>
                </a:xfrm>
                <a:prstGeom prst="line">
                  <a:avLst/>
                </a:prstGeom>
                <a:ln w="6350" cap="flat" cmpd="sng">
                  <a:solidFill>
                    <a:srgbClr val="000000"/>
                  </a:solidFill>
                  <a:prstDash val="solid"/>
                  <a:headEnd type="none" w="med" len="med"/>
                  <a:tailEnd type="none" w="med" len="med"/>
                </a:ln>
              </p:spPr>
            </p:sp>
            <p:sp>
              <p:nvSpPr>
                <p:cNvPr id="51346" name="椭圆 51345"/>
                <p:cNvSpPr/>
                <p:nvPr/>
              </p:nvSpPr>
              <p:spPr>
                <a:xfrm>
                  <a:off x="1264" y="2408"/>
                  <a:ext cx="18736" cy="612"/>
                </a:xfrm>
                <a:prstGeom prst="ellipse">
                  <a:avLst/>
                </a:prstGeom>
                <a:solidFill>
                  <a:srgbClr val="000000"/>
                </a:solidFill>
                <a:ln w="6350" cap="flat" cmpd="sng">
                  <a:solidFill>
                    <a:srgbClr val="000000"/>
                  </a:solidFill>
                  <a:prstDash val="solid"/>
                  <a:headEnd type="none" w="med" len="med"/>
                  <a:tailEnd type="none" w="med" len="med"/>
                </a:ln>
              </p:spPr>
              <p:txBody>
                <a:bodyPr/>
                <a:lstStyle/>
                <a:p>
                  <a:endParaRPr lang="zh-CN" altLang="en-US"/>
                </a:p>
              </p:txBody>
            </p:sp>
            <p:sp>
              <p:nvSpPr>
                <p:cNvPr id="51347" name="椭圆 51346"/>
                <p:cNvSpPr/>
                <p:nvPr/>
              </p:nvSpPr>
              <p:spPr>
                <a:xfrm>
                  <a:off x="1264" y="5265"/>
                  <a:ext cx="18736" cy="612"/>
                </a:xfrm>
                <a:prstGeom prst="ellipse">
                  <a:avLst/>
                </a:prstGeom>
                <a:solidFill>
                  <a:srgbClr val="000000"/>
                </a:solidFill>
                <a:ln w="6350" cap="flat" cmpd="sng">
                  <a:solidFill>
                    <a:srgbClr val="000000"/>
                  </a:solidFill>
                  <a:prstDash val="solid"/>
                  <a:headEnd type="none" w="med" len="med"/>
                  <a:tailEnd type="none" w="med" len="med"/>
                </a:ln>
              </p:spPr>
              <p:txBody>
                <a:bodyPr/>
                <a:lstStyle/>
                <a:p>
                  <a:endParaRPr lang="zh-CN" altLang="en-US"/>
                </a:p>
              </p:txBody>
            </p:sp>
            <p:sp>
              <p:nvSpPr>
                <p:cNvPr id="51348" name="椭圆 51347"/>
                <p:cNvSpPr/>
                <p:nvPr/>
              </p:nvSpPr>
              <p:spPr>
                <a:xfrm>
                  <a:off x="0" y="10914"/>
                  <a:ext cx="18705" cy="613"/>
                </a:xfrm>
                <a:prstGeom prst="ellipse">
                  <a:avLst/>
                </a:prstGeom>
                <a:solidFill>
                  <a:srgbClr val="000000"/>
                </a:solidFill>
                <a:ln w="6350" cap="flat" cmpd="sng">
                  <a:solidFill>
                    <a:srgbClr val="000000"/>
                  </a:solidFill>
                  <a:prstDash val="solid"/>
                  <a:headEnd type="none" w="med" len="med"/>
                  <a:tailEnd type="none" w="med" len="med"/>
                </a:ln>
              </p:spPr>
              <p:txBody>
                <a:bodyPr/>
                <a:lstStyle/>
                <a:p>
                  <a:endParaRPr lang="zh-CN" altLang="en-US"/>
                </a:p>
              </p:txBody>
            </p:sp>
            <p:sp>
              <p:nvSpPr>
                <p:cNvPr id="51349" name="椭圆 51348"/>
                <p:cNvSpPr/>
                <p:nvPr/>
              </p:nvSpPr>
              <p:spPr>
                <a:xfrm>
                  <a:off x="0" y="13772"/>
                  <a:ext cx="18705" cy="612"/>
                </a:xfrm>
                <a:prstGeom prst="ellipse">
                  <a:avLst/>
                </a:prstGeom>
                <a:solidFill>
                  <a:srgbClr val="000000"/>
                </a:solidFill>
                <a:ln w="6350" cap="flat" cmpd="sng">
                  <a:solidFill>
                    <a:srgbClr val="000000"/>
                  </a:solidFill>
                  <a:prstDash val="solid"/>
                  <a:headEnd type="none" w="med" len="med"/>
                  <a:tailEnd type="none" w="med" len="med"/>
                </a:ln>
              </p:spPr>
              <p:txBody>
                <a:bodyPr/>
                <a:lstStyle/>
                <a:p>
                  <a:endParaRPr lang="zh-CN" altLang="en-US"/>
                </a:p>
              </p:txBody>
            </p:sp>
            <p:sp>
              <p:nvSpPr>
                <p:cNvPr id="51350" name="椭圆 51349"/>
                <p:cNvSpPr/>
                <p:nvPr/>
              </p:nvSpPr>
              <p:spPr>
                <a:xfrm>
                  <a:off x="0" y="16628"/>
                  <a:ext cx="18705" cy="612"/>
                </a:xfrm>
                <a:prstGeom prst="ellipse">
                  <a:avLst/>
                </a:prstGeom>
                <a:solidFill>
                  <a:srgbClr val="000000"/>
                </a:solidFill>
                <a:ln w="6350" cap="flat" cmpd="sng">
                  <a:solidFill>
                    <a:srgbClr val="000000"/>
                  </a:solidFill>
                  <a:prstDash val="solid"/>
                  <a:headEnd type="none" w="med" len="med"/>
                  <a:tailEnd type="none" w="med" len="med"/>
                </a:ln>
              </p:spPr>
              <p:txBody>
                <a:bodyPr/>
                <a:lstStyle/>
                <a:p>
                  <a:endParaRPr lang="zh-CN" altLang="en-US"/>
                </a:p>
              </p:txBody>
            </p:sp>
            <p:sp>
              <p:nvSpPr>
                <p:cNvPr id="51351" name="椭圆 51350"/>
                <p:cNvSpPr/>
                <p:nvPr/>
              </p:nvSpPr>
              <p:spPr>
                <a:xfrm>
                  <a:off x="0" y="9486"/>
                  <a:ext cx="18705" cy="612"/>
                </a:xfrm>
                <a:prstGeom prst="ellipse">
                  <a:avLst/>
                </a:prstGeom>
                <a:solidFill>
                  <a:srgbClr val="000000"/>
                </a:solidFill>
                <a:ln w="6350" cap="flat" cmpd="sng">
                  <a:solidFill>
                    <a:srgbClr val="000000"/>
                  </a:solidFill>
                  <a:prstDash val="solid"/>
                  <a:headEnd type="none" w="med" len="med"/>
                  <a:tailEnd type="none" w="med" len="med"/>
                </a:ln>
              </p:spPr>
              <p:txBody>
                <a:bodyPr/>
                <a:lstStyle/>
                <a:p>
                  <a:endParaRPr lang="zh-CN" altLang="en-US"/>
                </a:p>
              </p:txBody>
            </p:sp>
          </p:grpSp>
          <p:sp>
            <p:nvSpPr>
              <p:cNvPr id="51352" name="直接连接符 51351"/>
              <p:cNvSpPr/>
              <p:nvPr/>
            </p:nvSpPr>
            <p:spPr>
              <a:xfrm flipH="1">
                <a:off x="826" y="1037"/>
                <a:ext cx="374" cy="2"/>
              </a:xfrm>
              <a:prstGeom prst="line">
                <a:avLst/>
              </a:prstGeom>
              <a:ln w="6350" cap="flat" cmpd="sng">
                <a:solidFill>
                  <a:srgbClr val="000000"/>
                </a:solidFill>
                <a:prstDash val="solid"/>
                <a:headEnd type="none" w="med" len="med"/>
                <a:tailEnd type="none" w="med" len="med"/>
              </a:ln>
            </p:spPr>
          </p:sp>
          <p:grpSp>
            <p:nvGrpSpPr>
              <p:cNvPr id="51353" name="组合 51352"/>
              <p:cNvGrpSpPr/>
              <p:nvPr/>
            </p:nvGrpSpPr>
            <p:grpSpPr>
              <a:xfrm>
                <a:off x="1138" y="1022"/>
                <a:ext cx="123" cy="302"/>
                <a:chOff x="0" y="0"/>
                <a:chExt cx="20000" cy="19887"/>
              </a:xfrm>
            </p:grpSpPr>
            <p:sp>
              <p:nvSpPr>
                <p:cNvPr id="51354" name="直接连接符 51353"/>
                <p:cNvSpPr/>
                <p:nvPr/>
              </p:nvSpPr>
              <p:spPr>
                <a:xfrm>
                  <a:off x="0" y="19816"/>
                  <a:ext cx="20000" cy="71"/>
                </a:xfrm>
                <a:prstGeom prst="line">
                  <a:avLst/>
                </a:prstGeom>
                <a:ln w="6350" cap="flat" cmpd="sng">
                  <a:solidFill>
                    <a:srgbClr val="000000"/>
                  </a:solidFill>
                  <a:prstDash val="solid"/>
                  <a:headEnd type="none" w="med" len="med"/>
                  <a:tailEnd type="none" w="med" len="med"/>
                </a:ln>
              </p:spPr>
            </p:sp>
            <p:sp>
              <p:nvSpPr>
                <p:cNvPr id="51355" name="直接连接符 51354"/>
                <p:cNvSpPr/>
                <p:nvPr/>
              </p:nvSpPr>
              <p:spPr>
                <a:xfrm flipV="1">
                  <a:off x="9902" y="0"/>
                  <a:ext cx="181" cy="19816"/>
                </a:xfrm>
                <a:prstGeom prst="line">
                  <a:avLst/>
                </a:prstGeom>
                <a:ln w="6350" cap="flat" cmpd="sng">
                  <a:solidFill>
                    <a:srgbClr val="000000"/>
                  </a:solidFill>
                  <a:prstDash val="solid"/>
                  <a:headEnd type="none" w="med" len="med"/>
                  <a:tailEnd type="none" w="med" len="med"/>
                </a:ln>
              </p:spPr>
            </p:sp>
          </p:grpSp>
        </p:grpSp>
        <p:sp>
          <p:nvSpPr>
            <p:cNvPr id="51356" name="矩形 51355"/>
            <p:cNvSpPr/>
            <p:nvPr/>
          </p:nvSpPr>
          <p:spPr>
            <a:xfrm>
              <a:off x="0" y="57"/>
              <a:ext cx="320" cy="2098"/>
            </a:xfrm>
            <a:prstGeom prst="rect">
              <a:avLst/>
            </a:prstGeom>
            <a:noFill/>
            <a:ln w="9525">
              <a:noFill/>
            </a:ln>
          </p:spPr>
          <p:txBody>
            <a:bodyPr lIns="12700" tIns="12700" rIns="12700" bIns="12700"/>
            <a:lstStyle/>
            <a:p>
              <a:pPr algn="l" eaLnBrk="0" hangingPunct="0">
                <a:spcBef>
                  <a:spcPts val="150"/>
                </a:spcBef>
              </a:pPr>
              <a:r>
                <a:rPr lang="en-US" altLang="zh-CN" sz="2400" b="1">
                  <a:latin typeface="Times New Roman" panose="02020603050405020304" pitchFamily="18" charset="0"/>
                </a:rPr>
                <a:t>a</a:t>
              </a:r>
            </a:p>
            <a:p>
              <a:pPr algn="l" eaLnBrk="0" hangingPunct="0">
                <a:spcBef>
                  <a:spcPts val="150"/>
                </a:spcBef>
              </a:pPr>
              <a:r>
                <a:rPr lang="en-US" altLang="zh-CN" sz="2400" b="1">
                  <a:latin typeface="Times New Roman" panose="02020603050405020304" pitchFamily="18" charset="0"/>
                </a:rPr>
                <a:t>b</a:t>
              </a:r>
            </a:p>
            <a:p>
              <a:pPr algn="l" eaLnBrk="0" hangingPunct="0">
                <a:spcBef>
                  <a:spcPts val="150"/>
                </a:spcBef>
              </a:pPr>
              <a:r>
                <a:rPr lang="en-US" altLang="zh-CN" sz="2400" b="1">
                  <a:latin typeface="Times New Roman" panose="02020603050405020304" pitchFamily="18" charset="0"/>
                </a:rPr>
                <a:t>c</a:t>
              </a:r>
            </a:p>
            <a:p>
              <a:pPr algn="l" eaLnBrk="0" hangingPunct="0">
                <a:spcBef>
                  <a:spcPts val="150"/>
                </a:spcBef>
              </a:pPr>
              <a:r>
                <a:rPr lang="en-US" altLang="zh-CN" sz="2400" b="1">
                  <a:latin typeface="Times New Roman" panose="02020603050405020304" pitchFamily="18" charset="0"/>
                </a:rPr>
                <a:t>d</a:t>
              </a:r>
            </a:p>
            <a:p>
              <a:pPr algn="l" eaLnBrk="0" hangingPunct="0">
                <a:spcBef>
                  <a:spcPts val="150"/>
                </a:spcBef>
              </a:pPr>
              <a:r>
                <a:rPr lang="en-US" altLang="zh-CN" sz="2400" b="1">
                  <a:latin typeface="Times New Roman" panose="02020603050405020304" pitchFamily="18" charset="0"/>
                </a:rPr>
                <a:t>e</a:t>
              </a:r>
            </a:p>
            <a:p>
              <a:pPr algn="l" eaLnBrk="0" hangingPunct="0">
                <a:spcBef>
                  <a:spcPts val="150"/>
                </a:spcBef>
              </a:pPr>
              <a:r>
                <a:rPr lang="en-US" altLang="zh-CN" sz="2400" b="1">
                  <a:latin typeface="Times New Roman" panose="02020603050405020304" pitchFamily="18" charset="0"/>
                </a:rPr>
                <a:t>f</a:t>
              </a:r>
            </a:p>
            <a:p>
              <a:pPr algn="l" eaLnBrk="0" hangingPunct="0">
                <a:spcBef>
                  <a:spcPts val="150"/>
                </a:spcBef>
              </a:pPr>
              <a:r>
                <a:rPr lang="en-US" altLang="zh-CN" sz="2400" b="1">
                  <a:latin typeface="Times New Roman" panose="02020603050405020304" pitchFamily="18" charset="0"/>
                </a:rPr>
                <a:t>g</a:t>
              </a:r>
            </a:p>
            <a:p>
              <a:pPr algn="l" eaLnBrk="0" hangingPunct="0">
                <a:spcBef>
                  <a:spcPts val="150"/>
                </a:spcBef>
              </a:pPr>
              <a:r>
                <a:rPr lang="en-US" altLang="zh-CN" sz="2400" b="1">
                  <a:latin typeface="Times New Roman" panose="02020603050405020304" pitchFamily="18" charset="0"/>
                </a:rPr>
                <a:t>h</a:t>
              </a:r>
            </a:p>
          </p:txBody>
        </p:sp>
      </p:grpSp>
      <p:sp>
        <p:nvSpPr>
          <p:cNvPr id="51357" name="矩形 51356"/>
          <p:cNvSpPr/>
          <p:nvPr/>
        </p:nvSpPr>
        <p:spPr>
          <a:xfrm>
            <a:off x="6673850" y="2152650"/>
            <a:ext cx="1607185" cy="641350"/>
          </a:xfrm>
          <a:prstGeom prst="rect">
            <a:avLst/>
          </a:prstGeom>
          <a:noFill/>
          <a:ln w="9525" cap="flat" cmpd="sng">
            <a:solidFill>
              <a:srgbClr val="006600"/>
            </a:solidFill>
            <a:prstDash val="solid"/>
            <a:miter/>
            <a:headEnd type="none" w="med" len="med"/>
            <a:tailEnd type="none" w="med" len="med"/>
          </a:ln>
        </p:spPr>
        <p:txBody>
          <a:bodyPr/>
          <a:lstStyle/>
          <a:p>
            <a:pPr marL="342900" indent="-342900">
              <a:spcBef>
                <a:spcPct val="20000"/>
              </a:spcBef>
              <a:buClr>
                <a:schemeClr val="folHlink"/>
              </a:buClr>
              <a:buSzPct val="60000"/>
              <a:buFont typeface="Wingdings" panose="05000000000000000000" pitchFamily="2" charset="2"/>
              <a:buNone/>
            </a:pPr>
            <a:r>
              <a:rPr lang="zh-CN" altLang="en-US" sz="3200" b="1">
                <a:solidFill>
                  <a:srgbClr val="A50021"/>
                </a:solidFill>
                <a:latin typeface="Tahoma" panose="020B0604030504040204" pitchFamily="34" charset="0"/>
              </a:rPr>
              <a:t>共阴极</a:t>
            </a:r>
          </a:p>
        </p:txBody>
      </p:sp>
      <p:sp>
        <p:nvSpPr>
          <p:cNvPr id="51358" name="矩形 51357"/>
          <p:cNvSpPr/>
          <p:nvPr/>
        </p:nvSpPr>
        <p:spPr>
          <a:xfrm>
            <a:off x="952500" y="1078230"/>
            <a:ext cx="10669905" cy="944880"/>
          </a:xfrm>
          <a:prstGeom prst="rect">
            <a:avLst/>
          </a:prstGeom>
          <a:noFill/>
          <a:ln w="9525">
            <a:noFill/>
          </a:ln>
        </p:spPr>
        <p:txBody>
          <a:bodyPr/>
          <a:lstStyle>
            <a:lvl1pPr marL="342900" lvl="0" indent="-342900" algn="just" defTabSz="914400" eaLnBrk="1" fontAlgn="base" latinLnBrk="0" hangingPunct="1">
              <a:lnSpc>
                <a:spcPct val="100000"/>
              </a:lnSpc>
              <a:spcBef>
                <a:spcPct val="20000"/>
              </a:spcBef>
              <a:spcAft>
                <a:spcPct val="0"/>
              </a:spcAft>
              <a:buBlip>
                <a:blip r:embed="rId3"/>
              </a:buBlip>
              <a:defRPr sz="32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4"/>
              </a:buBlip>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457200" lvl="0" indent="-457200">
              <a:buFont typeface="Arial" panose="020B0604020202020204" pitchFamily="34" charset="0"/>
              <a:buChar char="•"/>
            </a:pPr>
            <a:r>
              <a:rPr lang="en-US" altLang="zh-CN">
                <a:solidFill>
                  <a:schemeClr val="tx1"/>
                </a:solidFill>
              </a:rPr>
              <a:t>LED</a:t>
            </a:r>
            <a:r>
              <a:rPr lang="zh-CN" altLang="en-US">
                <a:solidFill>
                  <a:schemeClr val="tx1"/>
                </a:solidFill>
              </a:rPr>
              <a:t>有共阴极连接和共阳极连接两种，如图所示。</a:t>
            </a:r>
          </a:p>
        </p:txBody>
      </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52225"/>
          <p:cNvSpPr>
            <a:spLocks noGrp="1"/>
          </p:cNvSpPr>
          <p:nvPr>
            <p:ph type="title"/>
          </p:nvPr>
        </p:nvSpPr>
        <p:spPr/>
        <p:txBody>
          <a:bodyPr anchor="ctr"/>
          <a:lstStyle/>
          <a:p>
            <a:r>
              <a:rPr sz="3200"/>
              <a:t>（</a:t>
            </a:r>
            <a:r>
              <a:rPr lang="en-US" altLang="zh-CN" sz="3200"/>
              <a:t>2</a:t>
            </a:r>
            <a:r>
              <a:rPr sz="3200"/>
              <a:t>）</a:t>
            </a:r>
            <a:r>
              <a:rPr lang="zh-CN" altLang="en-US" sz="3200"/>
              <a:t>单个</a:t>
            </a:r>
            <a:r>
              <a:rPr lang="en-US" altLang="zh-CN" sz="3200"/>
              <a:t>LED</a:t>
            </a:r>
            <a:r>
              <a:rPr lang="zh-CN" altLang="en-US" sz="3200"/>
              <a:t>数码管的显示</a:t>
            </a:r>
          </a:p>
        </p:txBody>
      </p:sp>
      <p:pic>
        <p:nvPicPr>
          <p:cNvPr id="52227" name="图片 52226" descr="3"/>
          <p:cNvPicPr>
            <a:picLocks noChangeAspect="1"/>
          </p:cNvPicPr>
          <p:nvPr/>
        </p:nvPicPr>
        <p:blipFill>
          <a:blip r:embed="rId2"/>
          <a:stretch>
            <a:fillRect/>
          </a:stretch>
        </p:blipFill>
        <p:spPr>
          <a:xfrm>
            <a:off x="10835640" y="1071245"/>
            <a:ext cx="893763" cy="893763"/>
          </a:xfrm>
          <a:prstGeom prst="rect">
            <a:avLst/>
          </a:prstGeom>
          <a:noFill/>
          <a:ln w="9525">
            <a:noFill/>
          </a:ln>
        </p:spPr>
      </p:pic>
      <p:grpSp>
        <p:nvGrpSpPr>
          <p:cNvPr id="52228" name="组合 52227"/>
          <p:cNvGrpSpPr/>
          <p:nvPr/>
        </p:nvGrpSpPr>
        <p:grpSpPr>
          <a:xfrm>
            <a:off x="4737100" y="1208088"/>
            <a:ext cx="5326063" cy="2862262"/>
            <a:chOff x="0" y="0"/>
            <a:chExt cx="3593" cy="2436"/>
          </a:xfrm>
        </p:grpSpPr>
        <p:sp>
          <p:nvSpPr>
            <p:cNvPr id="52229" name="矩形 52228"/>
            <p:cNvSpPr/>
            <p:nvPr/>
          </p:nvSpPr>
          <p:spPr>
            <a:xfrm>
              <a:off x="0" y="2148"/>
              <a:ext cx="874" cy="288"/>
            </a:xfrm>
            <a:prstGeom prst="rect">
              <a:avLst/>
            </a:prstGeom>
            <a:noFill/>
            <a:ln w="9525">
              <a:noFill/>
            </a:ln>
          </p:spPr>
          <p:txBody>
            <a:bodyPr lIns="12700" tIns="12700" rIns="12700" bIns="12700"/>
            <a:lstStyle/>
            <a:p>
              <a:pPr eaLnBrk="0" hangingPunct="0"/>
              <a:r>
                <a:rPr lang="en-US" altLang="zh-CN" b="1">
                  <a:latin typeface="Times New Roman" panose="02020603050405020304" pitchFamily="18" charset="0"/>
                </a:rPr>
                <a:t>8255A</a:t>
              </a:r>
            </a:p>
          </p:txBody>
        </p:sp>
        <p:sp>
          <p:nvSpPr>
            <p:cNvPr id="52230" name="矩形 52229"/>
            <p:cNvSpPr/>
            <p:nvPr/>
          </p:nvSpPr>
          <p:spPr>
            <a:xfrm>
              <a:off x="0" y="77"/>
              <a:ext cx="767" cy="2022"/>
            </a:xfrm>
            <a:prstGeom prst="rect">
              <a:avLst/>
            </a:prstGeom>
            <a:noFill/>
            <a:ln w="28575" cap="flat" cmpd="sng">
              <a:solidFill>
                <a:srgbClr val="000000"/>
              </a:solidFill>
              <a:prstDash val="solid"/>
              <a:miter/>
              <a:headEnd type="none" w="med" len="med"/>
              <a:tailEnd type="none" w="med" len="med"/>
            </a:ln>
          </p:spPr>
          <p:txBody>
            <a:bodyPr lIns="12700" tIns="12700" rIns="12700" bIns="12700"/>
            <a:lstStyle/>
            <a:p>
              <a:pPr algn="r" eaLnBrk="0" hangingPunct="0">
                <a:spcBef>
                  <a:spcPts val="150"/>
                </a:spcBef>
              </a:pPr>
              <a:r>
                <a:rPr lang="en-US" altLang="zh-CN" b="1">
                  <a:latin typeface="Times New Roman" panose="02020603050405020304" pitchFamily="18" charset="0"/>
                </a:rPr>
                <a:t>PA0</a:t>
              </a:r>
            </a:p>
            <a:p>
              <a:pPr algn="r" eaLnBrk="0" hangingPunct="0">
                <a:spcBef>
                  <a:spcPts val="150"/>
                </a:spcBef>
              </a:pPr>
              <a:r>
                <a:rPr lang="en-US" altLang="zh-CN" b="1">
                  <a:latin typeface="Times New Roman" panose="02020603050405020304" pitchFamily="18" charset="0"/>
                </a:rPr>
                <a:t>PA1</a:t>
              </a:r>
            </a:p>
            <a:p>
              <a:pPr algn="r" eaLnBrk="0" hangingPunct="0">
                <a:spcBef>
                  <a:spcPts val="150"/>
                </a:spcBef>
              </a:pPr>
              <a:r>
                <a:rPr lang="en-US" altLang="zh-CN" b="1">
                  <a:latin typeface="Times New Roman" panose="02020603050405020304" pitchFamily="18" charset="0"/>
                </a:rPr>
                <a:t>PA2</a:t>
              </a:r>
            </a:p>
            <a:p>
              <a:pPr algn="r" eaLnBrk="0" hangingPunct="0">
                <a:spcBef>
                  <a:spcPts val="150"/>
                </a:spcBef>
              </a:pPr>
              <a:r>
                <a:rPr lang="en-US" altLang="zh-CN" b="1">
                  <a:latin typeface="Times New Roman" panose="02020603050405020304" pitchFamily="18" charset="0"/>
                </a:rPr>
                <a:t>PA3</a:t>
              </a:r>
            </a:p>
            <a:p>
              <a:pPr algn="r" eaLnBrk="0" hangingPunct="0">
                <a:spcBef>
                  <a:spcPts val="150"/>
                </a:spcBef>
              </a:pPr>
              <a:r>
                <a:rPr lang="en-US" altLang="zh-CN" b="1">
                  <a:latin typeface="Times New Roman" panose="02020603050405020304" pitchFamily="18" charset="0"/>
                </a:rPr>
                <a:t>PA4</a:t>
              </a:r>
            </a:p>
            <a:p>
              <a:pPr algn="r" eaLnBrk="0" hangingPunct="0">
                <a:spcBef>
                  <a:spcPts val="150"/>
                </a:spcBef>
              </a:pPr>
              <a:r>
                <a:rPr lang="en-US" altLang="zh-CN" b="1">
                  <a:latin typeface="Times New Roman" panose="02020603050405020304" pitchFamily="18" charset="0"/>
                </a:rPr>
                <a:t>PA5</a:t>
              </a:r>
            </a:p>
            <a:p>
              <a:pPr algn="r" eaLnBrk="0" hangingPunct="0">
                <a:spcBef>
                  <a:spcPts val="150"/>
                </a:spcBef>
              </a:pPr>
              <a:r>
                <a:rPr lang="en-US" altLang="zh-CN" b="1">
                  <a:latin typeface="Times New Roman" panose="02020603050405020304" pitchFamily="18" charset="0"/>
                </a:rPr>
                <a:t>PA6</a:t>
              </a:r>
            </a:p>
            <a:p>
              <a:pPr algn="r" eaLnBrk="0" hangingPunct="0">
                <a:spcBef>
                  <a:spcPts val="150"/>
                </a:spcBef>
              </a:pPr>
              <a:r>
                <a:rPr lang="en-US" altLang="zh-CN" b="1">
                  <a:latin typeface="Times New Roman" panose="02020603050405020304" pitchFamily="18" charset="0"/>
                </a:rPr>
                <a:t>PA7</a:t>
              </a:r>
            </a:p>
          </p:txBody>
        </p:sp>
        <p:sp>
          <p:nvSpPr>
            <p:cNvPr id="52231" name="矩形 52230"/>
            <p:cNvSpPr/>
            <p:nvPr/>
          </p:nvSpPr>
          <p:spPr>
            <a:xfrm>
              <a:off x="1197" y="60"/>
              <a:ext cx="605" cy="2021"/>
            </a:xfrm>
            <a:prstGeom prst="rect">
              <a:avLst/>
            </a:prstGeom>
            <a:noFill/>
            <a:ln w="28575" cap="flat" cmpd="sng">
              <a:solidFill>
                <a:srgbClr val="000000"/>
              </a:solidFill>
              <a:prstDash val="solid"/>
              <a:miter/>
              <a:headEnd type="none" w="med" len="med"/>
              <a:tailEnd type="none" w="med" len="med"/>
            </a:ln>
          </p:spPr>
          <p:txBody>
            <a:bodyPr lIns="12700" tIns="12700" rIns="12700" bIns="12700"/>
            <a:lstStyle/>
            <a:p>
              <a:pPr eaLnBrk="0" hangingPunct="0"/>
              <a:endParaRPr lang="en-US" altLang="zh-CN" b="1">
                <a:latin typeface="Times New Roman" panose="02020603050405020304" pitchFamily="18" charset="0"/>
              </a:endParaRPr>
            </a:p>
            <a:p>
              <a:pPr eaLnBrk="0" hangingPunct="0"/>
              <a:endParaRPr lang="en-US" altLang="zh-CN" b="1">
                <a:latin typeface="Times New Roman" panose="02020603050405020304" pitchFamily="18" charset="0"/>
              </a:endParaRPr>
            </a:p>
            <a:p>
              <a:pPr eaLnBrk="0" hangingPunct="0">
                <a:spcBef>
                  <a:spcPts val="300"/>
                </a:spcBef>
              </a:pPr>
              <a:r>
                <a:rPr lang="zh-CN" altLang="en-US" b="1">
                  <a:latin typeface="Times New Roman" panose="02020603050405020304" pitchFamily="18" charset="0"/>
                </a:rPr>
                <a:t>驱</a:t>
              </a:r>
            </a:p>
            <a:p>
              <a:pPr eaLnBrk="0" hangingPunct="0"/>
              <a:r>
                <a:rPr lang="zh-CN" altLang="en-US" b="1">
                  <a:latin typeface="Times New Roman" panose="02020603050405020304" pitchFamily="18" charset="0"/>
                </a:rPr>
                <a:t>动</a:t>
              </a:r>
            </a:p>
            <a:p>
              <a:pPr eaLnBrk="0" hangingPunct="0"/>
              <a:r>
                <a:rPr lang="zh-CN" altLang="en-US" b="1">
                  <a:latin typeface="Times New Roman" panose="02020603050405020304" pitchFamily="18" charset="0"/>
                </a:rPr>
                <a:t>电</a:t>
              </a:r>
            </a:p>
            <a:p>
              <a:pPr eaLnBrk="0" hangingPunct="0"/>
              <a:r>
                <a:rPr lang="zh-CN" altLang="en-US" b="1">
                  <a:latin typeface="Times New Roman" panose="02020603050405020304" pitchFamily="18" charset="0"/>
                </a:rPr>
                <a:t>路</a:t>
              </a:r>
            </a:p>
          </p:txBody>
        </p:sp>
        <p:sp>
          <p:nvSpPr>
            <p:cNvPr id="52232" name="矩形 52231"/>
            <p:cNvSpPr/>
            <p:nvPr/>
          </p:nvSpPr>
          <p:spPr>
            <a:xfrm>
              <a:off x="1765" y="0"/>
              <a:ext cx="428" cy="2057"/>
            </a:xfrm>
            <a:prstGeom prst="rect">
              <a:avLst/>
            </a:prstGeom>
            <a:noFill/>
            <a:ln w="9525">
              <a:noFill/>
            </a:ln>
          </p:spPr>
          <p:txBody>
            <a:bodyPr lIns="12700" tIns="12700" rIns="12700" bIns="12700"/>
            <a:lstStyle/>
            <a:p>
              <a:pPr algn="r" eaLnBrk="0" hangingPunct="0">
                <a:spcBef>
                  <a:spcPts val="150"/>
                </a:spcBef>
              </a:pPr>
              <a:r>
                <a:rPr lang="en-US" altLang="zh-CN" b="1">
                  <a:latin typeface="Times New Roman" panose="02020603050405020304" pitchFamily="18" charset="0"/>
                </a:rPr>
                <a:t>a</a:t>
              </a:r>
            </a:p>
            <a:p>
              <a:pPr algn="r" eaLnBrk="0" hangingPunct="0">
                <a:spcBef>
                  <a:spcPts val="150"/>
                </a:spcBef>
              </a:pPr>
              <a:r>
                <a:rPr lang="en-US" altLang="zh-CN" b="1">
                  <a:latin typeface="Times New Roman" panose="02020603050405020304" pitchFamily="18" charset="0"/>
                </a:rPr>
                <a:t>b</a:t>
              </a:r>
            </a:p>
            <a:p>
              <a:pPr algn="r" eaLnBrk="0" hangingPunct="0">
                <a:spcBef>
                  <a:spcPts val="150"/>
                </a:spcBef>
              </a:pPr>
              <a:r>
                <a:rPr lang="en-US" altLang="zh-CN" b="1">
                  <a:latin typeface="Times New Roman" panose="02020603050405020304" pitchFamily="18" charset="0"/>
                </a:rPr>
                <a:t>c</a:t>
              </a:r>
            </a:p>
            <a:p>
              <a:pPr algn="r" eaLnBrk="0" hangingPunct="0">
                <a:spcBef>
                  <a:spcPts val="150"/>
                </a:spcBef>
              </a:pPr>
              <a:r>
                <a:rPr lang="en-US" altLang="zh-CN" b="1">
                  <a:latin typeface="Times New Roman" panose="02020603050405020304" pitchFamily="18" charset="0"/>
                </a:rPr>
                <a:t>d</a:t>
              </a:r>
            </a:p>
            <a:p>
              <a:pPr algn="r" eaLnBrk="0" hangingPunct="0">
                <a:spcBef>
                  <a:spcPts val="150"/>
                </a:spcBef>
              </a:pPr>
              <a:r>
                <a:rPr lang="en-US" altLang="zh-CN" b="1">
                  <a:latin typeface="Times New Roman" panose="02020603050405020304" pitchFamily="18" charset="0"/>
                </a:rPr>
                <a:t>e</a:t>
              </a:r>
            </a:p>
            <a:p>
              <a:pPr algn="r" eaLnBrk="0" hangingPunct="0">
                <a:spcBef>
                  <a:spcPts val="150"/>
                </a:spcBef>
              </a:pPr>
              <a:r>
                <a:rPr lang="en-US" altLang="zh-CN" b="1">
                  <a:latin typeface="Times New Roman" panose="02020603050405020304" pitchFamily="18" charset="0"/>
                </a:rPr>
                <a:t>f</a:t>
              </a:r>
            </a:p>
            <a:p>
              <a:pPr algn="r" eaLnBrk="0" hangingPunct="0">
                <a:spcBef>
                  <a:spcPts val="150"/>
                </a:spcBef>
              </a:pPr>
              <a:r>
                <a:rPr lang="en-US" altLang="zh-CN" b="1">
                  <a:latin typeface="Times New Roman" panose="02020603050405020304" pitchFamily="18" charset="0"/>
                </a:rPr>
                <a:t>g</a:t>
              </a:r>
            </a:p>
            <a:p>
              <a:pPr algn="r" eaLnBrk="0" hangingPunct="0">
                <a:spcBef>
                  <a:spcPts val="150"/>
                </a:spcBef>
              </a:pPr>
              <a:r>
                <a:rPr lang="en-US" altLang="zh-CN" b="1">
                  <a:latin typeface="Times New Roman" panose="02020603050405020304" pitchFamily="18" charset="0"/>
                </a:rPr>
                <a:t>h</a:t>
              </a:r>
            </a:p>
          </p:txBody>
        </p:sp>
        <p:sp>
          <p:nvSpPr>
            <p:cNvPr id="52233" name="矩形 52232"/>
            <p:cNvSpPr/>
            <p:nvPr/>
          </p:nvSpPr>
          <p:spPr>
            <a:xfrm>
              <a:off x="2232" y="49"/>
              <a:ext cx="951" cy="2043"/>
            </a:xfrm>
            <a:prstGeom prst="rect">
              <a:avLst/>
            </a:prstGeom>
            <a:noFill/>
            <a:ln w="28575" cap="flat" cmpd="sng">
              <a:solidFill>
                <a:srgbClr val="000000"/>
              </a:solidFill>
              <a:prstDash val="sysDot"/>
              <a:miter/>
              <a:headEnd type="none" w="med" len="med"/>
              <a:tailEnd type="none" w="med" len="med"/>
            </a:ln>
          </p:spPr>
          <p:txBody>
            <a:bodyPr/>
            <a:lstStyle/>
            <a:p>
              <a:endParaRPr lang="zh-CN" altLang="en-US"/>
            </a:p>
          </p:txBody>
        </p:sp>
        <p:sp>
          <p:nvSpPr>
            <p:cNvPr id="52234" name="直接连接符 52233"/>
            <p:cNvSpPr/>
            <p:nvPr/>
          </p:nvSpPr>
          <p:spPr>
            <a:xfrm>
              <a:off x="2760" y="107"/>
              <a:ext cx="1" cy="230"/>
            </a:xfrm>
            <a:prstGeom prst="line">
              <a:avLst/>
            </a:prstGeom>
            <a:ln w="28575" cap="flat" cmpd="sng">
              <a:solidFill>
                <a:srgbClr val="006600"/>
              </a:solidFill>
              <a:prstDash val="solid"/>
              <a:headEnd type="none" w="med" len="med"/>
              <a:tailEnd type="none" w="med" len="med"/>
            </a:ln>
          </p:spPr>
        </p:sp>
        <p:grpSp>
          <p:nvGrpSpPr>
            <p:cNvPr id="52235" name="组合 52234"/>
            <p:cNvGrpSpPr/>
            <p:nvPr/>
          </p:nvGrpSpPr>
          <p:grpSpPr>
            <a:xfrm>
              <a:off x="2490" y="114"/>
              <a:ext cx="266" cy="208"/>
              <a:chOff x="0" y="0"/>
              <a:chExt cx="20000" cy="20000"/>
            </a:xfrm>
          </p:grpSpPr>
          <p:sp>
            <p:nvSpPr>
              <p:cNvPr id="52236" name="直接连接符 52235"/>
              <p:cNvSpPr/>
              <p:nvPr/>
            </p:nvSpPr>
            <p:spPr>
              <a:xfrm>
                <a:off x="0" y="0"/>
                <a:ext cx="20000" cy="10225"/>
              </a:xfrm>
              <a:prstGeom prst="line">
                <a:avLst/>
              </a:prstGeom>
              <a:ln w="28575" cap="flat" cmpd="sng">
                <a:solidFill>
                  <a:srgbClr val="006600"/>
                </a:solidFill>
                <a:prstDash val="solid"/>
                <a:headEnd type="none" w="med" len="med"/>
                <a:tailEnd type="none" w="med" len="med"/>
              </a:ln>
            </p:spPr>
          </p:sp>
          <p:sp>
            <p:nvSpPr>
              <p:cNvPr id="52237" name="直接连接符 52236"/>
              <p:cNvSpPr/>
              <p:nvPr/>
            </p:nvSpPr>
            <p:spPr>
              <a:xfrm flipV="1">
                <a:off x="0" y="9677"/>
                <a:ext cx="20000" cy="10213"/>
              </a:xfrm>
              <a:prstGeom prst="line">
                <a:avLst/>
              </a:prstGeom>
              <a:ln w="28575" cap="flat" cmpd="sng">
                <a:solidFill>
                  <a:srgbClr val="006600"/>
                </a:solidFill>
                <a:prstDash val="solid"/>
                <a:headEnd type="none" w="med" len="med"/>
                <a:tailEnd type="none" w="med" len="med"/>
              </a:ln>
            </p:spPr>
          </p:sp>
          <p:sp>
            <p:nvSpPr>
              <p:cNvPr id="52238" name="直接连接符 52237"/>
              <p:cNvSpPr/>
              <p:nvPr/>
            </p:nvSpPr>
            <p:spPr>
              <a:xfrm>
                <a:off x="0" y="0"/>
                <a:ext cx="119" cy="20000"/>
              </a:xfrm>
              <a:prstGeom prst="line">
                <a:avLst/>
              </a:prstGeom>
              <a:ln w="28575" cap="flat" cmpd="sng">
                <a:solidFill>
                  <a:srgbClr val="006600"/>
                </a:solidFill>
                <a:prstDash val="solid"/>
                <a:headEnd type="none" w="med" len="med"/>
                <a:tailEnd type="none" w="med" len="med"/>
              </a:ln>
            </p:spPr>
          </p:sp>
        </p:grpSp>
        <p:sp>
          <p:nvSpPr>
            <p:cNvPr id="52239" name="直接连接符 52238"/>
            <p:cNvSpPr/>
            <p:nvPr/>
          </p:nvSpPr>
          <p:spPr>
            <a:xfrm>
              <a:off x="2760" y="350"/>
              <a:ext cx="1" cy="230"/>
            </a:xfrm>
            <a:prstGeom prst="line">
              <a:avLst/>
            </a:prstGeom>
            <a:ln w="28575" cap="flat" cmpd="sng">
              <a:solidFill>
                <a:srgbClr val="006600"/>
              </a:solidFill>
              <a:prstDash val="solid"/>
              <a:headEnd type="none" w="med" len="med"/>
              <a:tailEnd type="none" w="med" len="med"/>
            </a:ln>
          </p:spPr>
        </p:sp>
        <p:grpSp>
          <p:nvGrpSpPr>
            <p:cNvPr id="52240" name="组合 52239"/>
            <p:cNvGrpSpPr/>
            <p:nvPr/>
          </p:nvGrpSpPr>
          <p:grpSpPr>
            <a:xfrm>
              <a:off x="2490" y="357"/>
              <a:ext cx="266" cy="208"/>
              <a:chOff x="0" y="0"/>
              <a:chExt cx="20000" cy="20000"/>
            </a:xfrm>
          </p:grpSpPr>
          <p:sp>
            <p:nvSpPr>
              <p:cNvPr id="52241" name="直接连接符 52240"/>
              <p:cNvSpPr/>
              <p:nvPr/>
            </p:nvSpPr>
            <p:spPr>
              <a:xfrm>
                <a:off x="0" y="0"/>
                <a:ext cx="20000" cy="10207"/>
              </a:xfrm>
              <a:prstGeom prst="line">
                <a:avLst/>
              </a:prstGeom>
              <a:ln w="28575" cap="flat" cmpd="sng">
                <a:solidFill>
                  <a:srgbClr val="006600"/>
                </a:solidFill>
                <a:prstDash val="solid"/>
                <a:headEnd type="none" w="med" len="med"/>
                <a:tailEnd type="none" w="med" len="med"/>
              </a:ln>
            </p:spPr>
          </p:sp>
          <p:sp>
            <p:nvSpPr>
              <p:cNvPr id="52242" name="直接连接符 52241"/>
              <p:cNvSpPr/>
              <p:nvPr/>
            </p:nvSpPr>
            <p:spPr>
              <a:xfrm flipV="1">
                <a:off x="0" y="9660"/>
                <a:ext cx="20000" cy="10231"/>
              </a:xfrm>
              <a:prstGeom prst="line">
                <a:avLst/>
              </a:prstGeom>
              <a:ln w="28575" cap="flat" cmpd="sng">
                <a:solidFill>
                  <a:srgbClr val="006600"/>
                </a:solidFill>
                <a:prstDash val="solid"/>
                <a:headEnd type="none" w="med" len="med"/>
                <a:tailEnd type="none" w="med" len="med"/>
              </a:ln>
            </p:spPr>
          </p:sp>
          <p:sp>
            <p:nvSpPr>
              <p:cNvPr id="52243" name="直接连接符 52242"/>
              <p:cNvSpPr/>
              <p:nvPr/>
            </p:nvSpPr>
            <p:spPr>
              <a:xfrm>
                <a:off x="0" y="0"/>
                <a:ext cx="119" cy="20000"/>
              </a:xfrm>
              <a:prstGeom prst="line">
                <a:avLst/>
              </a:prstGeom>
              <a:ln w="28575" cap="flat" cmpd="sng">
                <a:solidFill>
                  <a:srgbClr val="006600"/>
                </a:solidFill>
                <a:prstDash val="solid"/>
                <a:headEnd type="none" w="med" len="med"/>
                <a:tailEnd type="none" w="med" len="med"/>
              </a:ln>
            </p:spPr>
          </p:sp>
        </p:grpSp>
        <p:sp>
          <p:nvSpPr>
            <p:cNvPr id="52244" name="直接连接符 52243"/>
            <p:cNvSpPr/>
            <p:nvPr/>
          </p:nvSpPr>
          <p:spPr>
            <a:xfrm>
              <a:off x="2760" y="593"/>
              <a:ext cx="1" cy="230"/>
            </a:xfrm>
            <a:prstGeom prst="line">
              <a:avLst/>
            </a:prstGeom>
            <a:ln w="28575" cap="flat" cmpd="sng">
              <a:solidFill>
                <a:srgbClr val="006600"/>
              </a:solidFill>
              <a:prstDash val="solid"/>
              <a:headEnd type="none" w="med" len="med"/>
              <a:tailEnd type="none" w="med" len="med"/>
            </a:ln>
          </p:spPr>
        </p:sp>
        <p:grpSp>
          <p:nvGrpSpPr>
            <p:cNvPr id="52245" name="组合 52244"/>
            <p:cNvGrpSpPr/>
            <p:nvPr/>
          </p:nvGrpSpPr>
          <p:grpSpPr>
            <a:xfrm>
              <a:off x="2490" y="600"/>
              <a:ext cx="266" cy="208"/>
              <a:chOff x="0" y="0"/>
              <a:chExt cx="20000" cy="19999"/>
            </a:xfrm>
          </p:grpSpPr>
          <p:sp>
            <p:nvSpPr>
              <p:cNvPr id="52246" name="直接连接符 52245"/>
              <p:cNvSpPr/>
              <p:nvPr/>
            </p:nvSpPr>
            <p:spPr>
              <a:xfrm>
                <a:off x="0" y="0"/>
                <a:ext cx="20000" cy="10231"/>
              </a:xfrm>
              <a:prstGeom prst="line">
                <a:avLst/>
              </a:prstGeom>
              <a:ln w="28575" cap="flat" cmpd="sng">
                <a:solidFill>
                  <a:srgbClr val="006600"/>
                </a:solidFill>
                <a:prstDash val="solid"/>
                <a:headEnd type="none" w="med" len="med"/>
                <a:tailEnd type="none" w="med" len="med"/>
              </a:ln>
            </p:spPr>
          </p:sp>
          <p:sp>
            <p:nvSpPr>
              <p:cNvPr id="52247" name="直接连接符 52246"/>
              <p:cNvSpPr/>
              <p:nvPr/>
            </p:nvSpPr>
            <p:spPr>
              <a:xfrm flipV="1">
                <a:off x="0" y="9671"/>
                <a:ext cx="20000" cy="10219"/>
              </a:xfrm>
              <a:prstGeom prst="line">
                <a:avLst/>
              </a:prstGeom>
              <a:ln w="28575" cap="flat" cmpd="sng">
                <a:solidFill>
                  <a:srgbClr val="006600"/>
                </a:solidFill>
                <a:prstDash val="solid"/>
                <a:headEnd type="none" w="med" len="med"/>
                <a:tailEnd type="none" w="med" len="med"/>
              </a:ln>
            </p:spPr>
          </p:sp>
          <p:sp>
            <p:nvSpPr>
              <p:cNvPr id="52248" name="直接连接符 52247"/>
              <p:cNvSpPr/>
              <p:nvPr/>
            </p:nvSpPr>
            <p:spPr>
              <a:xfrm>
                <a:off x="0" y="0"/>
                <a:ext cx="119" cy="19999"/>
              </a:xfrm>
              <a:prstGeom prst="line">
                <a:avLst/>
              </a:prstGeom>
              <a:ln w="28575" cap="flat" cmpd="sng">
                <a:solidFill>
                  <a:srgbClr val="006600"/>
                </a:solidFill>
                <a:prstDash val="solid"/>
                <a:headEnd type="none" w="med" len="med"/>
                <a:tailEnd type="none" w="med" len="med"/>
              </a:ln>
            </p:spPr>
          </p:sp>
        </p:grpSp>
        <p:sp>
          <p:nvSpPr>
            <p:cNvPr id="52249" name="直接连接符 52248"/>
            <p:cNvSpPr/>
            <p:nvPr/>
          </p:nvSpPr>
          <p:spPr>
            <a:xfrm>
              <a:off x="2760" y="835"/>
              <a:ext cx="1" cy="230"/>
            </a:xfrm>
            <a:prstGeom prst="line">
              <a:avLst/>
            </a:prstGeom>
            <a:ln w="28575" cap="flat" cmpd="sng">
              <a:solidFill>
                <a:srgbClr val="006600"/>
              </a:solidFill>
              <a:prstDash val="solid"/>
              <a:headEnd type="none" w="med" len="med"/>
              <a:tailEnd type="none" w="med" len="med"/>
            </a:ln>
          </p:spPr>
        </p:sp>
        <p:grpSp>
          <p:nvGrpSpPr>
            <p:cNvPr id="52250" name="组合 52249"/>
            <p:cNvGrpSpPr/>
            <p:nvPr/>
          </p:nvGrpSpPr>
          <p:grpSpPr>
            <a:xfrm>
              <a:off x="2490" y="842"/>
              <a:ext cx="266" cy="208"/>
              <a:chOff x="0" y="0"/>
              <a:chExt cx="20000" cy="19999"/>
            </a:xfrm>
          </p:grpSpPr>
          <p:sp>
            <p:nvSpPr>
              <p:cNvPr id="52251" name="直接连接符 52250"/>
              <p:cNvSpPr/>
              <p:nvPr/>
            </p:nvSpPr>
            <p:spPr>
              <a:xfrm>
                <a:off x="0" y="0"/>
                <a:ext cx="20000" cy="10225"/>
              </a:xfrm>
              <a:prstGeom prst="line">
                <a:avLst/>
              </a:prstGeom>
              <a:ln w="28575" cap="flat" cmpd="sng">
                <a:solidFill>
                  <a:srgbClr val="006600"/>
                </a:solidFill>
                <a:prstDash val="solid"/>
                <a:headEnd type="none" w="med" len="med"/>
                <a:tailEnd type="none" w="med" len="med"/>
              </a:ln>
            </p:spPr>
          </p:sp>
          <p:sp>
            <p:nvSpPr>
              <p:cNvPr id="52252" name="直接连接符 52251"/>
              <p:cNvSpPr/>
              <p:nvPr/>
            </p:nvSpPr>
            <p:spPr>
              <a:xfrm flipV="1">
                <a:off x="0" y="9677"/>
                <a:ext cx="20000" cy="10225"/>
              </a:xfrm>
              <a:prstGeom prst="line">
                <a:avLst/>
              </a:prstGeom>
              <a:ln w="28575" cap="flat" cmpd="sng">
                <a:solidFill>
                  <a:srgbClr val="006600"/>
                </a:solidFill>
                <a:prstDash val="solid"/>
                <a:headEnd type="none" w="med" len="med"/>
                <a:tailEnd type="none" w="med" len="med"/>
              </a:ln>
            </p:spPr>
          </p:sp>
          <p:sp>
            <p:nvSpPr>
              <p:cNvPr id="52253" name="直接连接符 52252"/>
              <p:cNvSpPr/>
              <p:nvPr/>
            </p:nvSpPr>
            <p:spPr>
              <a:xfrm>
                <a:off x="0" y="0"/>
                <a:ext cx="119" cy="19999"/>
              </a:xfrm>
              <a:prstGeom prst="line">
                <a:avLst/>
              </a:prstGeom>
              <a:ln w="28575" cap="flat" cmpd="sng">
                <a:solidFill>
                  <a:srgbClr val="006600"/>
                </a:solidFill>
                <a:prstDash val="solid"/>
                <a:headEnd type="none" w="med" len="med"/>
                <a:tailEnd type="none" w="med" len="med"/>
              </a:ln>
            </p:spPr>
          </p:sp>
        </p:grpSp>
        <p:sp>
          <p:nvSpPr>
            <p:cNvPr id="52254" name="直接连接符 52253"/>
            <p:cNvSpPr/>
            <p:nvPr/>
          </p:nvSpPr>
          <p:spPr>
            <a:xfrm>
              <a:off x="2760" y="1078"/>
              <a:ext cx="1" cy="230"/>
            </a:xfrm>
            <a:prstGeom prst="line">
              <a:avLst/>
            </a:prstGeom>
            <a:ln w="28575" cap="flat" cmpd="sng">
              <a:solidFill>
                <a:srgbClr val="006600"/>
              </a:solidFill>
              <a:prstDash val="solid"/>
              <a:headEnd type="none" w="med" len="med"/>
              <a:tailEnd type="none" w="med" len="med"/>
            </a:ln>
          </p:spPr>
        </p:sp>
        <p:grpSp>
          <p:nvGrpSpPr>
            <p:cNvPr id="52255" name="组合 52254"/>
            <p:cNvGrpSpPr/>
            <p:nvPr/>
          </p:nvGrpSpPr>
          <p:grpSpPr>
            <a:xfrm>
              <a:off x="2490" y="1085"/>
              <a:ext cx="266" cy="208"/>
              <a:chOff x="0" y="0"/>
              <a:chExt cx="20000" cy="20000"/>
            </a:xfrm>
          </p:grpSpPr>
          <p:sp>
            <p:nvSpPr>
              <p:cNvPr id="52256" name="直接连接符 52255"/>
              <p:cNvSpPr/>
              <p:nvPr/>
            </p:nvSpPr>
            <p:spPr>
              <a:xfrm>
                <a:off x="0" y="0"/>
                <a:ext cx="20000" cy="10219"/>
              </a:xfrm>
              <a:prstGeom prst="line">
                <a:avLst/>
              </a:prstGeom>
              <a:ln w="28575" cap="flat" cmpd="sng">
                <a:solidFill>
                  <a:srgbClr val="006600"/>
                </a:solidFill>
                <a:prstDash val="solid"/>
                <a:headEnd type="none" w="med" len="med"/>
                <a:tailEnd type="none" w="med" len="med"/>
              </a:ln>
            </p:spPr>
          </p:sp>
          <p:sp>
            <p:nvSpPr>
              <p:cNvPr id="52257" name="直接连接符 52256"/>
              <p:cNvSpPr/>
              <p:nvPr/>
            </p:nvSpPr>
            <p:spPr>
              <a:xfrm flipV="1">
                <a:off x="0" y="9659"/>
                <a:ext cx="20000" cy="10232"/>
              </a:xfrm>
              <a:prstGeom prst="line">
                <a:avLst/>
              </a:prstGeom>
              <a:ln w="28575" cap="flat" cmpd="sng">
                <a:solidFill>
                  <a:srgbClr val="006600"/>
                </a:solidFill>
                <a:prstDash val="solid"/>
                <a:headEnd type="none" w="med" len="med"/>
                <a:tailEnd type="none" w="med" len="med"/>
              </a:ln>
            </p:spPr>
          </p:sp>
          <p:sp>
            <p:nvSpPr>
              <p:cNvPr id="52258" name="直接连接符 52257"/>
              <p:cNvSpPr/>
              <p:nvPr/>
            </p:nvSpPr>
            <p:spPr>
              <a:xfrm>
                <a:off x="0" y="0"/>
                <a:ext cx="119" cy="20000"/>
              </a:xfrm>
              <a:prstGeom prst="line">
                <a:avLst/>
              </a:prstGeom>
              <a:ln w="28575" cap="flat" cmpd="sng">
                <a:solidFill>
                  <a:srgbClr val="006600"/>
                </a:solidFill>
                <a:prstDash val="solid"/>
                <a:headEnd type="none" w="med" len="med"/>
                <a:tailEnd type="none" w="med" len="med"/>
              </a:ln>
            </p:spPr>
          </p:sp>
        </p:grpSp>
        <p:sp>
          <p:nvSpPr>
            <p:cNvPr id="52259" name="直接连接符 52258"/>
            <p:cNvSpPr/>
            <p:nvPr/>
          </p:nvSpPr>
          <p:spPr>
            <a:xfrm>
              <a:off x="2760" y="1321"/>
              <a:ext cx="1" cy="230"/>
            </a:xfrm>
            <a:prstGeom prst="line">
              <a:avLst/>
            </a:prstGeom>
            <a:ln w="28575" cap="flat" cmpd="sng">
              <a:solidFill>
                <a:srgbClr val="006600"/>
              </a:solidFill>
              <a:prstDash val="solid"/>
              <a:headEnd type="none" w="med" len="med"/>
              <a:tailEnd type="none" w="med" len="med"/>
            </a:ln>
          </p:spPr>
        </p:sp>
        <p:grpSp>
          <p:nvGrpSpPr>
            <p:cNvPr id="52260" name="组合 52259"/>
            <p:cNvGrpSpPr/>
            <p:nvPr/>
          </p:nvGrpSpPr>
          <p:grpSpPr>
            <a:xfrm>
              <a:off x="2490" y="1328"/>
              <a:ext cx="266" cy="208"/>
              <a:chOff x="0" y="0"/>
              <a:chExt cx="20000" cy="19999"/>
            </a:xfrm>
          </p:grpSpPr>
          <p:sp>
            <p:nvSpPr>
              <p:cNvPr id="52261" name="直接连接符 52260"/>
              <p:cNvSpPr/>
              <p:nvPr/>
            </p:nvSpPr>
            <p:spPr>
              <a:xfrm>
                <a:off x="0" y="0"/>
                <a:ext cx="20000" cy="10231"/>
              </a:xfrm>
              <a:prstGeom prst="line">
                <a:avLst/>
              </a:prstGeom>
              <a:ln w="28575" cap="flat" cmpd="sng">
                <a:solidFill>
                  <a:srgbClr val="006600"/>
                </a:solidFill>
                <a:prstDash val="solid"/>
                <a:headEnd type="none" w="med" len="med"/>
                <a:tailEnd type="none" w="med" len="med"/>
              </a:ln>
            </p:spPr>
          </p:sp>
          <p:sp>
            <p:nvSpPr>
              <p:cNvPr id="52262" name="直接连接符 52261"/>
              <p:cNvSpPr/>
              <p:nvPr/>
            </p:nvSpPr>
            <p:spPr>
              <a:xfrm flipV="1">
                <a:off x="0" y="9671"/>
                <a:ext cx="20000" cy="10219"/>
              </a:xfrm>
              <a:prstGeom prst="line">
                <a:avLst/>
              </a:prstGeom>
              <a:ln w="28575" cap="flat" cmpd="sng">
                <a:solidFill>
                  <a:srgbClr val="006600"/>
                </a:solidFill>
                <a:prstDash val="solid"/>
                <a:headEnd type="none" w="med" len="med"/>
                <a:tailEnd type="none" w="med" len="med"/>
              </a:ln>
            </p:spPr>
          </p:sp>
          <p:sp>
            <p:nvSpPr>
              <p:cNvPr id="52263" name="直接连接符 52262"/>
              <p:cNvSpPr/>
              <p:nvPr/>
            </p:nvSpPr>
            <p:spPr>
              <a:xfrm>
                <a:off x="0" y="0"/>
                <a:ext cx="119" cy="19999"/>
              </a:xfrm>
              <a:prstGeom prst="line">
                <a:avLst/>
              </a:prstGeom>
              <a:ln w="28575" cap="flat" cmpd="sng">
                <a:solidFill>
                  <a:srgbClr val="006600"/>
                </a:solidFill>
                <a:prstDash val="solid"/>
                <a:headEnd type="none" w="med" len="med"/>
                <a:tailEnd type="none" w="med" len="med"/>
              </a:ln>
            </p:spPr>
          </p:sp>
        </p:grpSp>
        <p:sp>
          <p:nvSpPr>
            <p:cNvPr id="52264" name="直接连接符 52263"/>
            <p:cNvSpPr/>
            <p:nvPr/>
          </p:nvSpPr>
          <p:spPr>
            <a:xfrm>
              <a:off x="2760" y="1564"/>
              <a:ext cx="1" cy="229"/>
            </a:xfrm>
            <a:prstGeom prst="line">
              <a:avLst/>
            </a:prstGeom>
            <a:ln w="28575" cap="flat" cmpd="sng">
              <a:solidFill>
                <a:srgbClr val="006600"/>
              </a:solidFill>
              <a:prstDash val="solid"/>
              <a:headEnd type="none" w="med" len="med"/>
              <a:tailEnd type="none" w="med" len="med"/>
            </a:ln>
          </p:spPr>
        </p:sp>
        <p:grpSp>
          <p:nvGrpSpPr>
            <p:cNvPr id="52265" name="组合 52264"/>
            <p:cNvGrpSpPr/>
            <p:nvPr/>
          </p:nvGrpSpPr>
          <p:grpSpPr>
            <a:xfrm>
              <a:off x="2490" y="1570"/>
              <a:ext cx="266" cy="208"/>
              <a:chOff x="0" y="0"/>
              <a:chExt cx="20000" cy="20000"/>
            </a:xfrm>
          </p:grpSpPr>
          <p:sp>
            <p:nvSpPr>
              <p:cNvPr id="52266" name="直接连接符 52265"/>
              <p:cNvSpPr/>
              <p:nvPr/>
            </p:nvSpPr>
            <p:spPr>
              <a:xfrm>
                <a:off x="0" y="0"/>
                <a:ext cx="20000" cy="10213"/>
              </a:xfrm>
              <a:prstGeom prst="line">
                <a:avLst/>
              </a:prstGeom>
              <a:ln w="28575" cap="flat" cmpd="sng">
                <a:solidFill>
                  <a:srgbClr val="006600"/>
                </a:solidFill>
                <a:prstDash val="solid"/>
                <a:headEnd type="none" w="med" len="med"/>
                <a:tailEnd type="none" w="med" len="med"/>
              </a:ln>
            </p:spPr>
          </p:sp>
          <p:sp>
            <p:nvSpPr>
              <p:cNvPr id="52267" name="直接连接符 52266"/>
              <p:cNvSpPr/>
              <p:nvPr/>
            </p:nvSpPr>
            <p:spPr>
              <a:xfrm flipV="1">
                <a:off x="0" y="9665"/>
                <a:ext cx="20000" cy="10225"/>
              </a:xfrm>
              <a:prstGeom prst="line">
                <a:avLst/>
              </a:prstGeom>
              <a:ln w="28575" cap="flat" cmpd="sng">
                <a:solidFill>
                  <a:srgbClr val="006600"/>
                </a:solidFill>
                <a:prstDash val="solid"/>
                <a:headEnd type="none" w="med" len="med"/>
                <a:tailEnd type="none" w="med" len="med"/>
              </a:ln>
            </p:spPr>
          </p:sp>
          <p:sp>
            <p:nvSpPr>
              <p:cNvPr id="52268" name="直接连接符 52267"/>
              <p:cNvSpPr/>
              <p:nvPr/>
            </p:nvSpPr>
            <p:spPr>
              <a:xfrm>
                <a:off x="0" y="0"/>
                <a:ext cx="119" cy="20000"/>
              </a:xfrm>
              <a:prstGeom prst="line">
                <a:avLst/>
              </a:prstGeom>
              <a:ln w="28575" cap="flat" cmpd="sng">
                <a:solidFill>
                  <a:srgbClr val="006600"/>
                </a:solidFill>
                <a:prstDash val="solid"/>
                <a:headEnd type="none" w="med" len="med"/>
                <a:tailEnd type="none" w="med" len="med"/>
              </a:ln>
            </p:spPr>
          </p:sp>
        </p:grpSp>
        <p:grpSp>
          <p:nvGrpSpPr>
            <p:cNvPr id="52269" name="组合 52268"/>
            <p:cNvGrpSpPr/>
            <p:nvPr/>
          </p:nvGrpSpPr>
          <p:grpSpPr>
            <a:xfrm>
              <a:off x="1806" y="226"/>
              <a:ext cx="699" cy="1700"/>
              <a:chOff x="0" y="0"/>
              <a:chExt cx="20000" cy="20151"/>
            </a:xfrm>
          </p:grpSpPr>
          <p:sp>
            <p:nvSpPr>
              <p:cNvPr id="52270" name="直接连接符 52269"/>
              <p:cNvSpPr/>
              <p:nvPr/>
            </p:nvSpPr>
            <p:spPr>
              <a:xfrm>
                <a:off x="0" y="0"/>
                <a:ext cx="20000" cy="15"/>
              </a:xfrm>
              <a:prstGeom prst="line">
                <a:avLst/>
              </a:prstGeom>
              <a:ln w="28575" cap="flat" cmpd="sng">
                <a:solidFill>
                  <a:srgbClr val="000000"/>
                </a:solidFill>
                <a:prstDash val="solid"/>
                <a:headEnd type="none" w="med" len="med"/>
                <a:tailEnd type="none" w="med" len="med"/>
              </a:ln>
            </p:spPr>
          </p:sp>
          <p:sp>
            <p:nvSpPr>
              <p:cNvPr id="52271" name="直接连接符 52270"/>
              <p:cNvSpPr/>
              <p:nvPr/>
            </p:nvSpPr>
            <p:spPr>
              <a:xfrm>
                <a:off x="0" y="2877"/>
                <a:ext cx="20000" cy="14"/>
              </a:xfrm>
              <a:prstGeom prst="line">
                <a:avLst/>
              </a:prstGeom>
              <a:ln w="28575" cap="flat" cmpd="sng">
                <a:solidFill>
                  <a:srgbClr val="000000"/>
                </a:solidFill>
                <a:prstDash val="solid"/>
                <a:headEnd type="none" w="med" len="med"/>
                <a:tailEnd type="none" w="med" len="med"/>
              </a:ln>
            </p:spPr>
          </p:sp>
          <p:sp>
            <p:nvSpPr>
              <p:cNvPr id="52272" name="直接连接符 52271"/>
              <p:cNvSpPr/>
              <p:nvPr/>
            </p:nvSpPr>
            <p:spPr>
              <a:xfrm>
                <a:off x="0" y="5753"/>
                <a:ext cx="20000" cy="14"/>
              </a:xfrm>
              <a:prstGeom prst="line">
                <a:avLst/>
              </a:prstGeom>
              <a:ln w="28575" cap="flat" cmpd="sng">
                <a:solidFill>
                  <a:srgbClr val="000000"/>
                </a:solidFill>
                <a:prstDash val="solid"/>
                <a:headEnd type="none" w="med" len="med"/>
                <a:tailEnd type="none" w="med" len="med"/>
              </a:ln>
            </p:spPr>
          </p:sp>
          <p:sp>
            <p:nvSpPr>
              <p:cNvPr id="52273" name="直接连接符 52272"/>
              <p:cNvSpPr/>
              <p:nvPr/>
            </p:nvSpPr>
            <p:spPr>
              <a:xfrm>
                <a:off x="0" y="8631"/>
                <a:ext cx="20000" cy="13"/>
              </a:xfrm>
              <a:prstGeom prst="line">
                <a:avLst/>
              </a:prstGeom>
              <a:ln w="28575" cap="flat" cmpd="sng">
                <a:solidFill>
                  <a:srgbClr val="000000"/>
                </a:solidFill>
                <a:prstDash val="solid"/>
                <a:headEnd type="none" w="med" len="med"/>
                <a:tailEnd type="none" w="med" len="med"/>
              </a:ln>
            </p:spPr>
          </p:sp>
          <p:sp>
            <p:nvSpPr>
              <p:cNvPr id="52274" name="直接连接符 52273"/>
              <p:cNvSpPr/>
              <p:nvPr/>
            </p:nvSpPr>
            <p:spPr>
              <a:xfrm>
                <a:off x="0" y="11506"/>
                <a:ext cx="20000" cy="15"/>
              </a:xfrm>
              <a:prstGeom prst="line">
                <a:avLst/>
              </a:prstGeom>
              <a:ln w="28575" cap="flat" cmpd="sng">
                <a:solidFill>
                  <a:srgbClr val="000000"/>
                </a:solidFill>
                <a:prstDash val="solid"/>
                <a:headEnd type="none" w="med" len="med"/>
                <a:tailEnd type="none" w="med" len="med"/>
              </a:ln>
            </p:spPr>
          </p:sp>
          <p:sp>
            <p:nvSpPr>
              <p:cNvPr id="52275" name="直接连接符 52274"/>
              <p:cNvSpPr/>
              <p:nvPr/>
            </p:nvSpPr>
            <p:spPr>
              <a:xfrm>
                <a:off x="0" y="14385"/>
                <a:ext cx="20000" cy="13"/>
              </a:xfrm>
              <a:prstGeom prst="line">
                <a:avLst/>
              </a:prstGeom>
              <a:ln w="28575" cap="flat" cmpd="sng">
                <a:solidFill>
                  <a:srgbClr val="000000"/>
                </a:solidFill>
                <a:prstDash val="solid"/>
                <a:headEnd type="none" w="med" len="med"/>
                <a:tailEnd type="none" w="med" len="med"/>
              </a:ln>
            </p:spPr>
          </p:sp>
          <p:sp>
            <p:nvSpPr>
              <p:cNvPr id="52276" name="直接连接符 52275"/>
              <p:cNvSpPr/>
              <p:nvPr/>
            </p:nvSpPr>
            <p:spPr>
              <a:xfrm>
                <a:off x="0" y="17260"/>
                <a:ext cx="20000" cy="14"/>
              </a:xfrm>
              <a:prstGeom prst="line">
                <a:avLst/>
              </a:prstGeom>
              <a:ln w="28575" cap="flat" cmpd="sng">
                <a:solidFill>
                  <a:srgbClr val="000000"/>
                </a:solidFill>
                <a:prstDash val="solid"/>
                <a:headEnd type="none" w="med" len="med"/>
                <a:tailEnd type="none" w="med" len="med"/>
              </a:ln>
            </p:spPr>
          </p:sp>
          <p:sp>
            <p:nvSpPr>
              <p:cNvPr id="52277" name="直接连接符 52276"/>
              <p:cNvSpPr/>
              <p:nvPr/>
            </p:nvSpPr>
            <p:spPr>
              <a:xfrm>
                <a:off x="0" y="20136"/>
                <a:ext cx="20000" cy="15"/>
              </a:xfrm>
              <a:prstGeom prst="line">
                <a:avLst/>
              </a:prstGeom>
              <a:ln w="28575" cap="flat" cmpd="sng">
                <a:solidFill>
                  <a:srgbClr val="000000"/>
                </a:solidFill>
                <a:prstDash val="solid"/>
                <a:headEnd type="none" w="med" len="med"/>
                <a:tailEnd type="none" w="med" len="med"/>
              </a:ln>
            </p:spPr>
          </p:sp>
        </p:grpSp>
        <p:sp>
          <p:nvSpPr>
            <p:cNvPr id="52278" name="直接连接符 52277"/>
            <p:cNvSpPr/>
            <p:nvPr/>
          </p:nvSpPr>
          <p:spPr>
            <a:xfrm>
              <a:off x="2760" y="1806"/>
              <a:ext cx="1" cy="230"/>
            </a:xfrm>
            <a:prstGeom prst="line">
              <a:avLst/>
            </a:prstGeom>
            <a:ln w="28575" cap="flat" cmpd="sng">
              <a:solidFill>
                <a:srgbClr val="006600"/>
              </a:solidFill>
              <a:prstDash val="solid"/>
              <a:headEnd type="none" w="med" len="med"/>
              <a:tailEnd type="none" w="med" len="med"/>
            </a:ln>
          </p:spPr>
        </p:sp>
        <p:grpSp>
          <p:nvGrpSpPr>
            <p:cNvPr id="52279" name="组合 52278"/>
            <p:cNvGrpSpPr/>
            <p:nvPr/>
          </p:nvGrpSpPr>
          <p:grpSpPr>
            <a:xfrm>
              <a:off x="2490" y="1813"/>
              <a:ext cx="266" cy="208"/>
              <a:chOff x="0" y="0"/>
              <a:chExt cx="20000" cy="20000"/>
            </a:xfrm>
          </p:grpSpPr>
          <p:sp>
            <p:nvSpPr>
              <p:cNvPr id="52280" name="直接连接符 52279"/>
              <p:cNvSpPr/>
              <p:nvPr/>
            </p:nvSpPr>
            <p:spPr>
              <a:xfrm>
                <a:off x="0" y="0"/>
                <a:ext cx="20000" cy="10219"/>
              </a:xfrm>
              <a:prstGeom prst="line">
                <a:avLst/>
              </a:prstGeom>
              <a:ln w="28575" cap="flat" cmpd="sng">
                <a:solidFill>
                  <a:srgbClr val="006600"/>
                </a:solidFill>
                <a:prstDash val="solid"/>
                <a:headEnd type="none" w="med" len="med"/>
                <a:tailEnd type="none" w="med" len="med"/>
              </a:ln>
            </p:spPr>
          </p:sp>
          <p:sp>
            <p:nvSpPr>
              <p:cNvPr id="52281" name="直接连接符 52280"/>
              <p:cNvSpPr/>
              <p:nvPr/>
            </p:nvSpPr>
            <p:spPr>
              <a:xfrm flipV="1">
                <a:off x="0" y="9659"/>
                <a:ext cx="20000" cy="10219"/>
              </a:xfrm>
              <a:prstGeom prst="line">
                <a:avLst/>
              </a:prstGeom>
              <a:ln w="28575" cap="flat" cmpd="sng">
                <a:solidFill>
                  <a:srgbClr val="006600"/>
                </a:solidFill>
                <a:prstDash val="solid"/>
                <a:headEnd type="none" w="med" len="med"/>
                <a:tailEnd type="none" w="med" len="med"/>
              </a:ln>
            </p:spPr>
          </p:sp>
          <p:sp>
            <p:nvSpPr>
              <p:cNvPr id="52282" name="直接连接符 52281"/>
              <p:cNvSpPr/>
              <p:nvPr/>
            </p:nvSpPr>
            <p:spPr>
              <a:xfrm>
                <a:off x="0" y="0"/>
                <a:ext cx="119" cy="20000"/>
              </a:xfrm>
              <a:prstGeom prst="line">
                <a:avLst/>
              </a:prstGeom>
              <a:ln w="28575" cap="flat" cmpd="sng">
                <a:solidFill>
                  <a:srgbClr val="006600"/>
                </a:solidFill>
                <a:prstDash val="solid"/>
                <a:headEnd type="none" w="med" len="med"/>
                <a:tailEnd type="none" w="med" len="med"/>
              </a:ln>
            </p:spPr>
          </p:sp>
        </p:grpSp>
        <p:grpSp>
          <p:nvGrpSpPr>
            <p:cNvPr id="52283" name="组合 52282"/>
            <p:cNvGrpSpPr/>
            <p:nvPr/>
          </p:nvGrpSpPr>
          <p:grpSpPr>
            <a:xfrm>
              <a:off x="2764" y="225"/>
              <a:ext cx="269" cy="1700"/>
              <a:chOff x="0" y="0"/>
              <a:chExt cx="20000" cy="19401"/>
            </a:xfrm>
          </p:grpSpPr>
          <p:sp>
            <p:nvSpPr>
              <p:cNvPr id="52284" name="直接连接符 52283"/>
              <p:cNvSpPr/>
              <p:nvPr/>
            </p:nvSpPr>
            <p:spPr>
              <a:xfrm>
                <a:off x="0" y="0"/>
                <a:ext cx="20000" cy="13"/>
              </a:xfrm>
              <a:prstGeom prst="line">
                <a:avLst/>
              </a:prstGeom>
              <a:ln w="28575" cap="flat" cmpd="sng">
                <a:solidFill>
                  <a:srgbClr val="000000"/>
                </a:solidFill>
                <a:prstDash val="solid"/>
                <a:headEnd type="none" w="med" len="med"/>
                <a:tailEnd type="none" w="med" len="med"/>
              </a:ln>
            </p:spPr>
          </p:sp>
          <p:sp>
            <p:nvSpPr>
              <p:cNvPr id="52285" name="直接连接符 52284"/>
              <p:cNvSpPr/>
              <p:nvPr/>
            </p:nvSpPr>
            <p:spPr>
              <a:xfrm>
                <a:off x="0" y="2769"/>
                <a:ext cx="20000" cy="14"/>
              </a:xfrm>
              <a:prstGeom prst="line">
                <a:avLst/>
              </a:prstGeom>
              <a:ln w="28575" cap="flat" cmpd="sng">
                <a:solidFill>
                  <a:srgbClr val="000000"/>
                </a:solidFill>
                <a:prstDash val="solid"/>
                <a:headEnd type="none" w="med" len="med"/>
                <a:tailEnd type="none" w="med" len="med"/>
              </a:ln>
            </p:spPr>
          </p:sp>
          <p:sp>
            <p:nvSpPr>
              <p:cNvPr id="52286" name="直接连接符 52285"/>
              <p:cNvSpPr/>
              <p:nvPr/>
            </p:nvSpPr>
            <p:spPr>
              <a:xfrm>
                <a:off x="0" y="5540"/>
                <a:ext cx="20000" cy="12"/>
              </a:xfrm>
              <a:prstGeom prst="line">
                <a:avLst/>
              </a:prstGeom>
              <a:ln w="28575" cap="flat" cmpd="sng">
                <a:solidFill>
                  <a:srgbClr val="000000"/>
                </a:solidFill>
                <a:prstDash val="solid"/>
                <a:headEnd type="none" w="med" len="med"/>
                <a:tailEnd type="none" w="med" len="med"/>
              </a:ln>
            </p:spPr>
          </p:sp>
          <p:sp>
            <p:nvSpPr>
              <p:cNvPr id="52287" name="直接连接符 52286"/>
              <p:cNvSpPr/>
              <p:nvPr/>
            </p:nvSpPr>
            <p:spPr>
              <a:xfrm>
                <a:off x="0" y="8309"/>
                <a:ext cx="20000" cy="13"/>
              </a:xfrm>
              <a:prstGeom prst="line">
                <a:avLst/>
              </a:prstGeom>
              <a:ln w="28575" cap="flat" cmpd="sng">
                <a:solidFill>
                  <a:srgbClr val="000000"/>
                </a:solidFill>
                <a:prstDash val="solid"/>
                <a:headEnd type="none" w="med" len="med"/>
                <a:tailEnd type="none" w="med" len="med"/>
              </a:ln>
            </p:spPr>
          </p:sp>
          <p:sp>
            <p:nvSpPr>
              <p:cNvPr id="52288" name="直接连接符 52287"/>
              <p:cNvSpPr/>
              <p:nvPr/>
            </p:nvSpPr>
            <p:spPr>
              <a:xfrm>
                <a:off x="0" y="11078"/>
                <a:ext cx="20000" cy="13"/>
              </a:xfrm>
              <a:prstGeom prst="line">
                <a:avLst/>
              </a:prstGeom>
              <a:ln w="28575" cap="flat" cmpd="sng">
                <a:solidFill>
                  <a:srgbClr val="000000"/>
                </a:solidFill>
                <a:prstDash val="solid"/>
                <a:headEnd type="none" w="med" len="med"/>
                <a:tailEnd type="none" w="med" len="med"/>
              </a:ln>
            </p:spPr>
          </p:sp>
          <p:sp>
            <p:nvSpPr>
              <p:cNvPr id="52289" name="直接连接符 52288"/>
              <p:cNvSpPr/>
              <p:nvPr/>
            </p:nvSpPr>
            <p:spPr>
              <a:xfrm>
                <a:off x="0" y="13850"/>
                <a:ext cx="20000" cy="13"/>
              </a:xfrm>
              <a:prstGeom prst="line">
                <a:avLst/>
              </a:prstGeom>
              <a:ln w="28575" cap="flat" cmpd="sng">
                <a:solidFill>
                  <a:srgbClr val="000000"/>
                </a:solidFill>
                <a:prstDash val="solid"/>
                <a:headEnd type="none" w="med" len="med"/>
                <a:tailEnd type="none" w="med" len="med"/>
              </a:ln>
            </p:spPr>
          </p:sp>
          <p:sp>
            <p:nvSpPr>
              <p:cNvPr id="52290" name="直接连接符 52289"/>
              <p:cNvSpPr/>
              <p:nvPr/>
            </p:nvSpPr>
            <p:spPr>
              <a:xfrm>
                <a:off x="0" y="16619"/>
                <a:ext cx="20000" cy="13"/>
              </a:xfrm>
              <a:prstGeom prst="line">
                <a:avLst/>
              </a:prstGeom>
              <a:ln w="28575" cap="flat" cmpd="sng">
                <a:solidFill>
                  <a:srgbClr val="000000"/>
                </a:solidFill>
                <a:prstDash val="solid"/>
                <a:headEnd type="none" w="med" len="med"/>
                <a:tailEnd type="none" w="med" len="med"/>
              </a:ln>
            </p:spPr>
          </p:sp>
          <p:sp>
            <p:nvSpPr>
              <p:cNvPr id="52291" name="直接连接符 52290"/>
              <p:cNvSpPr/>
              <p:nvPr/>
            </p:nvSpPr>
            <p:spPr>
              <a:xfrm>
                <a:off x="0" y="19388"/>
                <a:ext cx="20000" cy="13"/>
              </a:xfrm>
              <a:prstGeom prst="line">
                <a:avLst/>
              </a:prstGeom>
              <a:ln w="28575" cap="flat" cmpd="sng">
                <a:solidFill>
                  <a:srgbClr val="000000"/>
                </a:solidFill>
                <a:prstDash val="solid"/>
                <a:headEnd type="none" w="med" len="med"/>
                <a:tailEnd type="none" w="med" len="med"/>
              </a:ln>
            </p:spPr>
          </p:sp>
        </p:grpSp>
        <p:grpSp>
          <p:nvGrpSpPr>
            <p:cNvPr id="52292" name="组合 52291"/>
            <p:cNvGrpSpPr/>
            <p:nvPr/>
          </p:nvGrpSpPr>
          <p:grpSpPr>
            <a:xfrm>
              <a:off x="2984" y="222"/>
              <a:ext cx="65" cy="1696"/>
              <a:chOff x="0" y="0"/>
              <a:chExt cx="20000" cy="19995"/>
            </a:xfrm>
          </p:grpSpPr>
          <p:sp>
            <p:nvSpPr>
              <p:cNvPr id="52293" name="椭圆 52292"/>
              <p:cNvSpPr/>
              <p:nvPr/>
            </p:nvSpPr>
            <p:spPr>
              <a:xfrm>
                <a:off x="1273" y="8132"/>
                <a:ext cx="18727" cy="613"/>
              </a:xfrm>
              <a:prstGeom prst="ellipse">
                <a:avLst/>
              </a:prstGeom>
              <a:solidFill>
                <a:srgbClr val="000000"/>
              </a:solidFill>
              <a:ln w="28575" cap="flat" cmpd="sng">
                <a:solidFill>
                  <a:srgbClr val="000000"/>
                </a:solidFill>
                <a:prstDash val="solid"/>
                <a:headEnd type="none" w="med" len="med"/>
                <a:tailEnd type="none" w="med" len="med"/>
              </a:ln>
            </p:spPr>
            <p:txBody>
              <a:bodyPr/>
              <a:lstStyle/>
              <a:p>
                <a:endParaRPr lang="zh-CN" altLang="en-US"/>
              </a:p>
            </p:txBody>
          </p:sp>
          <p:sp>
            <p:nvSpPr>
              <p:cNvPr id="52294" name="直接连接符 52293"/>
              <p:cNvSpPr/>
              <p:nvPr/>
            </p:nvSpPr>
            <p:spPr>
              <a:xfrm>
                <a:off x="4667" y="0"/>
                <a:ext cx="303" cy="19995"/>
              </a:xfrm>
              <a:prstGeom prst="line">
                <a:avLst/>
              </a:prstGeom>
              <a:ln w="28575" cap="flat" cmpd="sng">
                <a:solidFill>
                  <a:srgbClr val="000000"/>
                </a:solidFill>
                <a:prstDash val="solid"/>
                <a:headEnd type="none" w="med" len="med"/>
                <a:tailEnd type="none" w="med" len="med"/>
              </a:ln>
            </p:spPr>
          </p:sp>
          <p:sp>
            <p:nvSpPr>
              <p:cNvPr id="52295" name="椭圆 52294"/>
              <p:cNvSpPr/>
              <p:nvPr/>
            </p:nvSpPr>
            <p:spPr>
              <a:xfrm>
                <a:off x="1273" y="2410"/>
                <a:ext cx="18727" cy="613"/>
              </a:xfrm>
              <a:prstGeom prst="ellipse">
                <a:avLst/>
              </a:prstGeom>
              <a:solidFill>
                <a:srgbClr val="000000"/>
              </a:solidFill>
              <a:ln w="28575" cap="flat" cmpd="sng">
                <a:solidFill>
                  <a:srgbClr val="000000"/>
                </a:solidFill>
                <a:prstDash val="solid"/>
                <a:headEnd type="none" w="med" len="med"/>
                <a:tailEnd type="none" w="med" len="med"/>
              </a:ln>
            </p:spPr>
            <p:txBody>
              <a:bodyPr/>
              <a:lstStyle/>
              <a:p>
                <a:endParaRPr lang="zh-CN" altLang="en-US"/>
              </a:p>
            </p:txBody>
          </p:sp>
          <p:sp>
            <p:nvSpPr>
              <p:cNvPr id="52296" name="椭圆 52295"/>
              <p:cNvSpPr/>
              <p:nvPr/>
            </p:nvSpPr>
            <p:spPr>
              <a:xfrm>
                <a:off x="1273" y="5272"/>
                <a:ext cx="18727" cy="613"/>
              </a:xfrm>
              <a:prstGeom prst="ellipse">
                <a:avLst/>
              </a:prstGeom>
              <a:solidFill>
                <a:srgbClr val="000000"/>
              </a:solidFill>
              <a:ln w="28575" cap="flat" cmpd="sng">
                <a:solidFill>
                  <a:srgbClr val="000000"/>
                </a:solidFill>
                <a:prstDash val="solid"/>
                <a:headEnd type="none" w="med" len="med"/>
                <a:tailEnd type="none" w="med" len="med"/>
              </a:ln>
            </p:spPr>
            <p:txBody>
              <a:bodyPr/>
              <a:lstStyle/>
              <a:p>
                <a:endParaRPr lang="zh-CN" altLang="en-US"/>
              </a:p>
            </p:txBody>
          </p:sp>
          <p:sp>
            <p:nvSpPr>
              <p:cNvPr id="52297" name="椭圆 52296"/>
              <p:cNvSpPr/>
              <p:nvPr/>
            </p:nvSpPr>
            <p:spPr>
              <a:xfrm>
                <a:off x="0" y="10924"/>
                <a:ext cx="18667" cy="613"/>
              </a:xfrm>
              <a:prstGeom prst="ellipse">
                <a:avLst/>
              </a:prstGeom>
              <a:solidFill>
                <a:srgbClr val="000000"/>
              </a:solidFill>
              <a:ln w="28575" cap="flat" cmpd="sng">
                <a:solidFill>
                  <a:srgbClr val="000000"/>
                </a:solidFill>
                <a:prstDash val="solid"/>
                <a:headEnd type="none" w="med" len="med"/>
                <a:tailEnd type="none" w="med" len="med"/>
              </a:ln>
            </p:spPr>
            <p:txBody>
              <a:bodyPr/>
              <a:lstStyle/>
              <a:p>
                <a:endParaRPr lang="zh-CN" altLang="en-US"/>
              </a:p>
            </p:txBody>
          </p:sp>
          <p:sp>
            <p:nvSpPr>
              <p:cNvPr id="52298" name="椭圆 52297"/>
              <p:cNvSpPr/>
              <p:nvPr/>
            </p:nvSpPr>
            <p:spPr>
              <a:xfrm>
                <a:off x="0" y="13783"/>
                <a:ext cx="18667" cy="613"/>
              </a:xfrm>
              <a:prstGeom prst="ellipse">
                <a:avLst/>
              </a:prstGeom>
              <a:solidFill>
                <a:srgbClr val="000000"/>
              </a:solidFill>
              <a:ln w="28575" cap="flat" cmpd="sng">
                <a:solidFill>
                  <a:srgbClr val="000000"/>
                </a:solidFill>
                <a:prstDash val="solid"/>
                <a:headEnd type="none" w="med" len="med"/>
                <a:tailEnd type="none" w="med" len="med"/>
              </a:ln>
            </p:spPr>
            <p:txBody>
              <a:bodyPr/>
              <a:lstStyle/>
              <a:p>
                <a:endParaRPr lang="zh-CN" altLang="en-US"/>
              </a:p>
            </p:txBody>
          </p:sp>
          <p:sp>
            <p:nvSpPr>
              <p:cNvPr id="52299" name="椭圆 52298"/>
              <p:cNvSpPr/>
              <p:nvPr/>
            </p:nvSpPr>
            <p:spPr>
              <a:xfrm>
                <a:off x="0" y="16645"/>
                <a:ext cx="18667" cy="613"/>
              </a:xfrm>
              <a:prstGeom prst="ellipse">
                <a:avLst/>
              </a:prstGeom>
              <a:solidFill>
                <a:srgbClr val="000000"/>
              </a:solidFill>
              <a:ln w="28575" cap="flat" cmpd="sng">
                <a:solidFill>
                  <a:srgbClr val="000000"/>
                </a:solidFill>
                <a:prstDash val="solid"/>
                <a:headEnd type="none" w="med" len="med"/>
                <a:tailEnd type="none" w="med" len="med"/>
              </a:ln>
            </p:spPr>
            <p:txBody>
              <a:bodyPr/>
              <a:lstStyle/>
              <a:p>
                <a:endParaRPr lang="zh-CN" altLang="en-US"/>
              </a:p>
            </p:txBody>
          </p:sp>
          <p:sp>
            <p:nvSpPr>
              <p:cNvPr id="52300" name="椭圆 52299"/>
              <p:cNvSpPr/>
              <p:nvPr/>
            </p:nvSpPr>
            <p:spPr>
              <a:xfrm>
                <a:off x="0" y="9493"/>
                <a:ext cx="18667" cy="613"/>
              </a:xfrm>
              <a:prstGeom prst="ellipse">
                <a:avLst/>
              </a:prstGeom>
              <a:solidFill>
                <a:srgbClr val="000000"/>
              </a:solidFill>
              <a:ln w="28575" cap="flat" cmpd="sng">
                <a:solidFill>
                  <a:srgbClr val="000000"/>
                </a:solidFill>
                <a:prstDash val="solid"/>
                <a:headEnd type="none" w="med" len="med"/>
                <a:tailEnd type="none" w="med" len="med"/>
              </a:ln>
            </p:spPr>
            <p:txBody>
              <a:bodyPr/>
              <a:lstStyle/>
              <a:p>
                <a:endParaRPr lang="zh-CN" altLang="en-US"/>
              </a:p>
            </p:txBody>
          </p:sp>
        </p:grpSp>
        <p:sp>
          <p:nvSpPr>
            <p:cNvPr id="52301" name="直接连接符 52300"/>
            <p:cNvSpPr/>
            <p:nvPr/>
          </p:nvSpPr>
          <p:spPr>
            <a:xfrm flipH="1">
              <a:off x="3013" y="1065"/>
              <a:ext cx="499" cy="2"/>
            </a:xfrm>
            <a:prstGeom prst="line">
              <a:avLst/>
            </a:prstGeom>
            <a:ln w="28575" cap="flat" cmpd="sng">
              <a:solidFill>
                <a:srgbClr val="000000"/>
              </a:solidFill>
              <a:prstDash val="solid"/>
              <a:headEnd type="none" w="med" len="med"/>
              <a:tailEnd type="none" w="med" len="med"/>
            </a:ln>
          </p:spPr>
        </p:sp>
        <p:sp>
          <p:nvSpPr>
            <p:cNvPr id="52302" name="直接连接符 52301"/>
            <p:cNvSpPr/>
            <p:nvPr/>
          </p:nvSpPr>
          <p:spPr>
            <a:xfrm>
              <a:off x="3429" y="1345"/>
              <a:ext cx="164" cy="1"/>
            </a:xfrm>
            <a:prstGeom prst="line">
              <a:avLst/>
            </a:prstGeom>
            <a:ln w="38100" cap="flat" cmpd="sng">
              <a:solidFill>
                <a:srgbClr val="000000"/>
              </a:solidFill>
              <a:prstDash val="solid"/>
              <a:headEnd type="none" w="med" len="med"/>
              <a:tailEnd type="none" w="med" len="med"/>
            </a:ln>
          </p:spPr>
        </p:sp>
        <p:sp>
          <p:nvSpPr>
            <p:cNvPr id="52303" name="直接连接符 52302"/>
            <p:cNvSpPr/>
            <p:nvPr/>
          </p:nvSpPr>
          <p:spPr>
            <a:xfrm flipV="1">
              <a:off x="3510" y="1050"/>
              <a:ext cx="2" cy="295"/>
            </a:xfrm>
            <a:prstGeom prst="line">
              <a:avLst/>
            </a:prstGeom>
            <a:ln w="28575" cap="flat" cmpd="sng">
              <a:solidFill>
                <a:srgbClr val="000000"/>
              </a:solidFill>
              <a:prstDash val="solid"/>
              <a:headEnd type="none" w="med" len="med"/>
              <a:tailEnd type="none" w="med" len="med"/>
            </a:ln>
          </p:spPr>
        </p:sp>
        <p:grpSp>
          <p:nvGrpSpPr>
            <p:cNvPr id="52304" name="组合 52303"/>
            <p:cNvGrpSpPr/>
            <p:nvPr/>
          </p:nvGrpSpPr>
          <p:grpSpPr>
            <a:xfrm>
              <a:off x="771" y="226"/>
              <a:ext cx="436" cy="1700"/>
              <a:chOff x="0" y="0"/>
              <a:chExt cx="20000" cy="20151"/>
            </a:xfrm>
          </p:grpSpPr>
          <p:sp>
            <p:nvSpPr>
              <p:cNvPr id="52305" name="直接连接符 52304"/>
              <p:cNvSpPr/>
              <p:nvPr/>
            </p:nvSpPr>
            <p:spPr>
              <a:xfrm>
                <a:off x="0" y="0"/>
                <a:ext cx="20000" cy="15"/>
              </a:xfrm>
              <a:prstGeom prst="line">
                <a:avLst/>
              </a:prstGeom>
              <a:ln w="28575" cap="flat" cmpd="sng">
                <a:solidFill>
                  <a:srgbClr val="000000"/>
                </a:solidFill>
                <a:prstDash val="solid"/>
                <a:headEnd type="none" w="med" len="med"/>
                <a:tailEnd type="none" w="med" len="med"/>
              </a:ln>
            </p:spPr>
          </p:sp>
          <p:sp>
            <p:nvSpPr>
              <p:cNvPr id="52306" name="直接连接符 52305"/>
              <p:cNvSpPr/>
              <p:nvPr/>
            </p:nvSpPr>
            <p:spPr>
              <a:xfrm>
                <a:off x="0" y="2877"/>
                <a:ext cx="20000" cy="14"/>
              </a:xfrm>
              <a:prstGeom prst="line">
                <a:avLst/>
              </a:prstGeom>
              <a:ln w="28575" cap="flat" cmpd="sng">
                <a:solidFill>
                  <a:srgbClr val="000000"/>
                </a:solidFill>
                <a:prstDash val="solid"/>
                <a:headEnd type="none" w="med" len="med"/>
                <a:tailEnd type="none" w="med" len="med"/>
              </a:ln>
            </p:spPr>
          </p:sp>
          <p:sp>
            <p:nvSpPr>
              <p:cNvPr id="52307" name="直接连接符 52306"/>
              <p:cNvSpPr/>
              <p:nvPr/>
            </p:nvSpPr>
            <p:spPr>
              <a:xfrm>
                <a:off x="0" y="5753"/>
                <a:ext cx="20000" cy="14"/>
              </a:xfrm>
              <a:prstGeom prst="line">
                <a:avLst/>
              </a:prstGeom>
              <a:ln w="28575" cap="flat" cmpd="sng">
                <a:solidFill>
                  <a:srgbClr val="000000"/>
                </a:solidFill>
                <a:prstDash val="solid"/>
                <a:headEnd type="none" w="med" len="med"/>
                <a:tailEnd type="none" w="med" len="med"/>
              </a:ln>
            </p:spPr>
          </p:sp>
          <p:sp>
            <p:nvSpPr>
              <p:cNvPr id="52308" name="直接连接符 52307"/>
              <p:cNvSpPr/>
              <p:nvPr/>
            </p:nvSpPr>
            <p:spPr>
              <a:xfrm>
                <a:off x="0" y="8631"/>
                <a:ext cx="20000" cy="13"/>
              </a:xfrm>
              <a:prstGeom prst="line">
                <a:avLst/>
              </a:prstGeom>
              <a:ln w="28575" cap="flat" cmpd="sng">
                <a:solidFill>
                  <a:srgbClr val="000000"/>
                </a:solidFill>
                <a:prstDash val="solid"/>
                <a:headEnd type="none" w="med" len="med"/>
                <a:tailEnd type="none" w="med" len="med"/>
              </a:ln>
            </p:spPr>
          </p:sp>
          <p:sp>
            <p:nvSpPr>
              <p:cNvPr id="52309" name="直接连接符 52308"/>
              <p:cNvSpPr/>
              <p:nvPr/>
            </p:nvSpPr>
            <p:spPr>
              <a:xfrm>
                <a:off x="0" y="11506"/>
                <a:ext cx="20000" cy="15"/>
              </a:xfrm>
              <a:prstGeom prst="line">
                <a:avLst/>
              </a:prstGeom>
              <a:ln w="28575" cap="flat" cmpd="sng">
                <a:solidFill>
                  <a:srgbClr val="000000"/>
                </a:solidFill>
                <a:prstDash val="solid"/>
                <a:headEnd type="none" w="med" len="med"/>
                <a:tailEnd type="none" w="med" len="med"/>
              </a:ln>
            </p:spPr>
          </p:sp>
          <p:sp>
            <p:nvSpPr>
              <p:cNvPr id="52310" name="直接连接符 52309"/>
              <p:cNvSpPr/>
              <p:nvPr/>
            </p:nvSpPr>
            <p:spPr>
              <a:xfrm>
                <a:off x="0" y="14385"/>
                <a:ext cx="20000" cy="13"/>
              </a:xfrm>
              <a:prstGeom prst="line">
                <a:avLst/>
              </a:prstGeom>
              <a:ln w="28575" cap="flat" cmpd="sng">
                <a:solidFill>
                  <a:srgbClr val="000000"/>
                </a:solidFill>
                <a:prstDash val="solid"/>
                <a:headEnd type="none" w="med" len="med"/>
                <a:tailEnd type="none" w="med" len="med"/>
              </a:ln>
            </p:spPr>
          </p:sp>
          <p:sp>
            <p:nvSpPr>
              <p:cNvPr id="52311" name="直接连接符 52310"/>
              <p:cNvSpPr/>
              <p:nvPr/>
            </p:nvSpPr>
            <p:spPr>
              <a:xfrm>
                <a:off x="0" y="17260"/>
                <a:ext cx="20000" cy="14"/>
              </a:xfrm>
              <a:prstGeom prst="line">
                <a:avLst/>
              </a:prstGeom>
              <a:ln w="28575" cap="flat" cmpd="sng">
                <a:solidFill>
                  <a:srgbClr val="000000"/>
                </a:solidFill>
                <a:prstDash val="solid"/>
                <a:headEnd type="none" w="med" len="med"/>
                <a:tailEnd type="none" w="med" len="med"/>
              </a:ln>
            </p:spPr>
          </p:sp>
          <p:sp>
            <p:nvSpPr>
              <p:cNvPr id="52312" name="直接连接符 52311"/>
              <p:cNvSpPr/>
              <p:nvPr/>
            </p:nvSpPr>
            <p:spPr>
              <a:xfrm>
                <a:off x="0" y="20136"/>
                <a:ext cx="20000" cy="15"/>
              </a:xfrm>
              <a:prstGeom prst="line">
                <a:avLst/>
              </a:prstGeom>
              <a:ln w="28575" cap="flat" cmpd="sng">
                <a:solidFill>
                  <a:srgbClr val="000000"/>
                </a:solidFill>
                <a:prstDash val="solid"/>
                <a:headEnd type="none" w="med" len="med"/>
                <a:tailEnd type="none" w="med" len="med"/>
              </a:ln>
            </p:spPr>
          </p:sp>
        </p:grpSp>
      </p:grpSp>
      <p:pic>
        <p:nvPicPr>
          <p:cNvPr id="52313" name="图片 52312"/>
          <p:cNvPicPr>
            <a:picLocks noChangeAspect="1"/>
          </p:cNvPicPr>
          <p:nvPr/>
        </p:nvPicPr>
        <p:blipFill>
          <a:blip r:embed="rId3"/>
          <a:srcRect t="-2901" r="64204" b="9587"/>
          <a:stretch>
            <a:fillRect/>
          </a:stretch>
        </p:blipFill>
        <p:spPr>
          <a:xfrm>
            <a:off x="2017713" y="836613"/>
            <a:ext cx="2057400" cy="3124200"/>
          </a:xfrm>
          <a:prstGeom prst="rect">
            <a:avLst/>
          </a:prstGeom>
          <a:noFill/>
          <a:ln w="9525">
            <a:noFill/>
          </a:ln>
        </p:spPr>
      </p:pic>
      <p:grpSp>
        <p:nvGrpSpPr>
          <p:cNvPr id="52314" name="组合 52313"/>
          <p:cNvGrpSpPr/>
          <p:nvPr/>
        </p:nvGrpSpPr>
        <p:grpSpPr>
          <a:xfrm>
            <a:off x="2600325" y="1589088"/>
            <a:ext cx="762000" cy="1524000"/>
            <a:chOff x="0" y="0"/>
            <a:chExt cx="480" cy="960"/>
          </a:xfrm>
        </p:grpSpPr>
        <p:sp>
          <p:nvSpPr>
            <p:cNvPr id="52315" name="直接连接符 52314"/>
            <p:cNvSpPr/>
            <p:nvPr/>
          </p:nvSpPr>
          <p:spPr>
            <a:xfrm>
              <a:off x="96" y="0"/>
              <a:ext cx="336" cy="0"/>
            </a:xfrm>
            <a:prstGeom prst="line">
              <a:avLst/>
            </a:prstGeom>
            <a:ln w="76200" cap="flat" cmpd="sng">
              <a:solidFill>
                <a:srgbClr val="FF0000"/>
              </a:solidFill>
              <a:prstDash val="solid"/>
              <a:headEnd type="none" w="med" len="med"/>
              <a:tailEnd type="none" w="med" len="med"/>
            </a:ln>
          </p:spPr>
        </p:sp>
        <p:sp>
          <p:nvSpPr>
            <p:cNvPr id="52316" name="直接连接符 52315"/>
            <p:cNvSpPr/>
            <p:nvPr/>
          </p:nvSpPr>
          <p:spPr>
            <a:xfrm>
              <a:off x="480" y="144"/>
              <a:ext cx="0" cy="240"/>
            </a:xfrm>
            <a:prstGeom prst="line">
              <a:avLst/>
            </a:prstGeom>
            <a:ln w="76200" cap="flat" cmpd="sng">
              <a:solidFill>
                <a:srgbClr val="FF0000"/>
              </a:solidFill>
              <a:prstDash val="solid"/>
              <a:headEnd type="none" w="med" len="med"/>
              <a:tailEnd type="none" w="med" len="med"/>
            </a:ln>
          </p:spPr>
        </p:sp>
        <p:sp>
          <p:nvSpPr>
            <p:cNvPr id="52317" name="直接连接符 52316"/>
            <p:cNvSpPr/>
            <p:nvPr/>
          </p:nvSpPr>
          <p:spPr>
            <a:xfrm>
              <a:off x="480" y="624"/>
              <a:ext cx="0" cy="240"/>
            </a:xfrm>
            <a:prstGeom prst="line">
              <a:avLst/>
            </a:prstGeom>
            <a:ln w="76200" cap="flat" cmpd="sng">
              <a:solidFill>
                <a:srgbClr val="FF0000"/>
              </a:solidFill>
              <a:prstDash val="solid"/>
              <a:headEnd type="none" w="med" len="med"/>
              <a:tailEnd type="none" w="med" len="med"/>
            </a:ln>
          </p:spPr>
        </p:sp>
        <p:sp>
          <p:nvSpPr>
            <p:cNvPr id="52318" name="直接连接符 52317"/>
            <p:cNvSpPr/>
            <p:nvPr/>
          </p:nvSpPr>
          <p:spPr>
            <a:xfrm flipH="1">
              <a:off x="96" y="960"/>
              <a:ext cx="240" cy="0"/>
            </a:xfrm>
            <a:prstGeom prst="line">
              <a:avLst/>
            </a:prstGeom>
            <a:ln w="76200" cap="flat" cmpd="sng">
              <a:solidFill>
                <a:srgbClr val="FF0000"/>
              </a:solidFill>
              <a:prstDash val="solid"/>
              <a:headEnd type="none" w="med" len="med"/>
              <a:tailEnd type="none" w="med" len="med"/>
            </a:ln>
          </p:spPr>
        </p:sp>
        <p:sp>
          <p:nvSpPr>
            <p:cNvPr id="52319" name="直接连接符 52318"/>
            <p:cNvSpPr/>
            <p:nvPr/>
          </p:nvSpPr>
          <p:spPr>
            <a:xfrm>
              <a:off x="0" y="624"/>
              <a:ext cx="0" cy="240"/>
            </a:xfrm>
            <a:prstGeom prst="line">
              <a:avLst/>
            </a:prstGeom>
            <a:ln w="76200" cap="flat" cmpd="sng">
              <a:solidFill>
                <a:srgbClr val="FF0000"/>
              </a:solidFill>
              <a:prstDash val="solid"/>
              <a:headEnd type="none" w="med" len="med"/>
              <a:tailEnd type="none" w="med" len="med"/>
            </a:ln>
          </p:spPr>
        </p:sp>
        <p:sp>
          <p:nvSpPr>
            <p:cNvPr id="52320" name="直接连接符 52319"/>
            <p:cNvSpPr/>
            <p:nvPr/>
          </p:nvSpPr>
          <p:spPr>
            <a:xfrm>
              <a:off x="0" y="144"/>
              <a:ext cx="0" cy="240"/>
            </a:xfrm>
            <a:prstGeom prst="line">
              <a:avLst/>
            </a:prstGeom>
            <a:ln w="76200" cap="flat" cmpd="sng">
              <a:solidFill>
                <a:srgbClr val="FF0000"/>
              </a:solidFill>
              <a:prstDash val="solid"/>
              <a:headEnd type="none" w="med" len="med"/>
              <a:tailEnd type="none" w="med" len="med"/>
            </a:ln>
          </p:spPr>
        </p:sp>
      </p:grpSp>
      <p:sp>
        <p:nvSpPr>
          <p:cNvPr id="52321" name="矩形标注 52320"/>
          <p:cNvSpPr/>
          <p:nvPr/>
        </p:nvSpPr>
        <p:spPr>
          <a:xfrm>
            <a:off x="952500" y="4213860"/>
            <a:ext cx="10777220" cy="2057400"/>
          </a:xfrm>
          <a:prstGeom prst="wedgeRectCallout">
            <a:avLst>
              <a:gd name="adj1" fmla="val -35817"/>
              <a:gd name="adj2" fmla="val -66234"/>
            </a:avLst>
          </a:prstGeom>
          <a:gradFill>
            <a:gsLst>
              <a:gs pos="0">
                <a:srgbClr val="012D86"/>
              </a:gs>
              <a:gs pos="100000">
                <a:srgbClr val="0E2557"/>
              </a:gs>
            </a:gsLst>
            <a:lin ang="5400000" scaled="0"/>
          </a:gradFill>
          <a:ln w="9525" cap="flat" cmpd="sng">
            <a:solidFill>
              <a:schemeClr val="tx1"/>
            </a:solidFill>
            <a:prstDash val="solid"/>
            <a:miter/>
            <a:headEnd type="none" w="med" len="med"/>
            <a:tailEnd type="none" w="med" len="med"/>
          </a:ln>
        </p:spPr>
        <p:txBody>
          <a:bodyPr/>
          <a:lstStyle/>
          <a:p>
            <a:pPr algn="just">
              <a:lnSpc>
                <a:spcPct val="120000"/>
              </a:lnSpc>
              <a:spcBef>
                <a:spcPct val="50000"/>
              </a:spcBef>
            </a:pPr>
            <a:r>
              <a:rPr lang="zh-CN" altLang="en-US" sz="2400" dirty="0">
                <a:solidFill>
                  <a:schemeClr val="bg1"/>
                </a:solidFill>
                <a:latin typeface="微软雅黑" panose="020B0503020204020204" pitchFamily="34" charset="-122"/>
                <a:ea typeface="微软雅黑" panose="020B0503020204020204" pitchFamily="34" charset="-122"/>
              </a:rPr>
              <a:t>在共阴极连接中，若要显示数字“</a:t>
            </a:r>
            <a:r>
              <a:rPr lang="en-US" altLang="zh-CN" sz="2400" dirty="0">
                <a:solidFill>
                  <a:schemeClr val="bg1"/>
                </a:solidFill>
                <a:latin typeface="微软雅黑" panose="020B0503020204020204" pitchFamily="34" charset="-122"/>
                <a:ea typeface="微软雅黑" panose="020B0503020204020204" pitchFamily="34" charset="-122"/>
              </a:rPr>
              <a:t>0”</a:t>
            </a:r>
            <a:r>
              <a:rPr lang="zh-CN" altLang="en-US" sz="2400" dirty="0">
                <a:solidFill>
                  <a:schemeClr val="bg1"/>
                </a:solidFill>
                <a:latin typeface="微软雅黑" panose="020B0503020204020204" pitchFamily="34" charset="-122"/>
                <a:ea typeface="微软雅黑" panose="020B0503020204020204" pitchFamily="34" charset="-122"/>
              </a:rPr>
              <a:t>，则应点亮显示段的“</a:t>
            </a:r>
            <a:r>
              <a:rPr lang="en-US" altLang="zh-CN" sz="2400" dirty="0">
                <a:solidFill>
                  <a:schemeClr val="bg1"/>
                </a:solidFill>
                <a:latin typeface="微软雅黑" panose="020B0503020204020204" pitchFamily="34" charset="-122"/>
                <a:ea typeface="微软雅黑" panose="020B0503020204020204" pitchFamily="34" charset="-122"/>
              </a:rPr>
              <a:t>a”</a:t>
            </a:r>
            <a:r>
              <a:rPr lang="zh-CN" altLang="en-US" sz="2400" dirty="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b”</a:t>
            </a:r>
            <a:r>
              <a:rPr lang="zh-CN" altLang="en-US" sz="2400" dirty="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“c”</a:t>
            </a:r>
            <a:r>
              <a:rPr lang="zh-CN" altLang="en-US" sz="2400" dirty="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“d”</a:t>
            </a:r>
            <a:r>
              <a:rPr lang="zh-CN" altLang="en-US" sz="2400" dirty="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“e”</a:t>
            </a:r>
            <a:r>
              <a:rPr lang="zh-CN" altLang="en-US" sz="2400" dirty="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“f”</a:t>
            </a:r>
            <a:r>
              <a:rPr lang="zh-CN" altLang="en-US" sz="2400" dirty="0">
                <a:solidFill>
                  <a:schemeClr val="bg1"/>
                </a:solidFill>
                <a:latin typeface="微软雅黑" panose="020B0503020204020204" pitchFamily="34" charset="-122"/>
                <a:ea typeface="微软雅黑" panose="020B0503020204020204" pitchFamily="34" charset="-122"/>
              </a:rPr>
              <a:t>，即接口中输出数据</a:t>
            </a:r>
            <a:r>
              <a:rPr lang="en-US" altLang="zh-CN" sz="2400" dirty="0">
                <a:solidFill>
                  <a:schemeClr val="bg1"/>
                </a:solidFill>
                <a:latin typeface="微软雅黑" panose="020B0503020204020204" pitchFamily="34" charset="-122"/>
                <a:ea typeface="微软雅黑" panose="020B0503020204020204" pitchFamily="34" charset="-122"/>
              </a:rPr>
              <a:t>D7~D0</a:t>
            </a:r>
            <a:r>
              <a:rPr lang="zh-CN" altLang="en-US" sz="2400" dirty="0">
                <a:solidFill>
                  <a:schemeClr val="bg1"/>
                </a:solidFill>
                <a:latin typeface="微软雅黑" panose="020B0503020204020204" pitchFamily="34" charset="-122"/>
                <a:ea typeface="微软雅黑" panose="020B0503020204020204" pitchFamily="34" charset="-122"/>
              </a:rPr>
              <a:t>的代码为</a:t>
            </a:r>
            <a:r>
              <a:rPr lang="en-US" altLang="zh-CN" sz="2400" dirty="0">
                <a:solidFill>
                  <a:schemeClr val="bg1"/>
                </a:solidFill>
                <a:latin typeface="微软雅黑" panose="020B0503020204020204" pitchFamily="34" charset="-122"/>
                <a:ea typeface="微软雅黑" panose="020B0503020204020204" pitchFamily="34" charset="-122"/>
              </a:rPr>
              <a:t>00111111B=3FH</a:t>
            </a:r>
            <a:r>
              <a:rPr lang="zh-CN" altLang="en-US" sz="2400" dirty="0">
                <a:solidFill>
                  <a:schemeClr val="bg1"/>
                </a:solidFill>
                <a:latin typeface="微软雅黑" panose="020B0503020204020204" pitchFamily="34" charset="-122"/>
                <a:ea typeface="微软雅黑" panose="020B0503020204020204" pitchFamily="34" charset="-122"/>
              </a:rPr>
              <a:t>，我们称</a:t>
            </a:r>
            <a:r>
              <a:rPr lang="en-US" altLang="zh-CN" sz="2400" dirty="0">
                <a:solidFill>
                  <a:schemeClr val="bg1"/>
                </a:solidFill>
                <a:latin typeface="微软雅黑" panose="020B0503020204020204" pitchFamily="34" charset="-122"/>
                <a:ea typeface="微软雅黑" panose="020B0503020204020204" pitchFamily="34" charset="-122"/>
              </a:rPr>
              <a:t>3FH</a:t>
            </a:r>
            <a:r>
              <a:rPr lang="zh-CN" altLang="en-US" sz="2400" dirty="0">
                <a:solidFill>
                  <a:schemeClr val="bg1"/>
                </a:solidFill>
                <a:latin typeface="微软雅黑" panose="020B0503020204020204" pitchFamily="34" charset="-122"/>
                <a:ea typeface="微软雅黑" panose="020B0503020204020204" pitchFamily="34" charset="-122"/>
              </a:rPr>
              <a:t>为字符“</a:t>
            </a:r>
            <a:r>
              <a:rPr lang="en-US" altLang="zh-CN" sz="2400" dirty="0">
                <a:solidFill>
                  <a:schemeClr val="bg1"/>
                </a:solidFill>
                <a:latin typeface="微软雅黑" panose="020B0503020204020204" pitchFamily="34" charset="-122"/>
                <a:ea typeface="微软雅黑" panose="020B0503020204020204" pitchFamily="34" charset="-122"/>
              </a:rPr>
              <a:t>0”</a:t>
            </a:r>
            <a:r>
              <a:rPr lang="zh-CN" altLang="en-US" sz="2400" dirty="0">
                <a:solidFill>
                  <a:schemeClr val="bg1"/>
                </a:solidFill>
                <a:latin typeface="微软雅黑" panose="020B0503020204020204" pitchFamily="34" charset="-122"/>
                <a:ea typeface="微软雅黑" panose="020B0503020204020204" pitchFamily="34" charset="-122"/>
              </a:rPr>
              <a:t>的显示码。下表中给出了一些常用字符的显示码。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2314"/>
                                        </p:tgtEl>
                                        <p:attrNameLst>
                                          <p:attrName>style.visibility</p:attrName>
                                        </p:attrNameLst>
                                      </p:cBhvr>
                                      <p:to>
                                        <p:strVal val="visible"/>
                                      </p:to>
                                    </p:set>
                                    <p:anim calcmode="lin" valueType="num">
                                      <p:cBhvr>
                                        <p:cTn id="7" dur="500" fill="hold"/>
                                        <p:tgtEl>
                                          <p:spTgt spid="52314"/>
                                        </p:tgtEl>
                                        <p:attrNameLst>
                                          <p:attrName>ppt_w</p:attrName>
                                        </p:attrNameLst>
                                      </p:cBhvr>
                                      <p:tavLst>
                                        <p:tav tm="0">
                                          <p:val>
                                            <p:fltVal val="0"/>
                                          </p:val>
                                        </p:tav>
                                        <p:tav tm="100000">
                                          <p:val>
                                            <p:strVal val="#ppt_w"/>
                                          </p:val>
                                        </p:tav>
                                      </p:tavLst>
                                    </p:anim>
                                    <p:anim calcmode="lin" valueType="num">
                                      <p:cBhvr>
                                        <p:cTn id="8" dur="500" fill="hold"/>
                                        <p:tgtEl>
                                          <p:spTgt spid="5231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523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1"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图片 53249"/>
          <p:cNvPicPr>
            <a:picLocks noChangeAspect="1"/>
          </p:cNvPicPr>
          <p:nvPr/>
        </p:nvPicPr>
        <p:blipFill>
          <a:blip r:embed="rId2"/>
          <a:srcRect t="9633"/>
          <a:stretch>
            <a:fillRect/>
          </a:stretch>
        </p:blipFill>
        <p:spPr>
          <a:xfrm>
            <a:off x="1541463" y="1211898"/>
            <a:ext cx="9126537" cy="3589337"/>
          </a:xfrm>
          <a:prstGeom prst="rect">
            <a:avLst/>
          </a:prstGeom>
          <a:noFill/>
          <a:ln w="9525">
            <a:noFill/>
          </a:ln>
        </p:spPr>
      </p:pic>
      <p:sp>
        <p:nvSpPr>
          <p:cNvPr id="53251" name="文本框 53250"/>
          <p:cNvSpPr txBox="1"/>
          <p:nvPr/>
        </p:nvSpPr>
        <p:spPr>
          <a:xfrm>
            <a:off x="1398270" y="4801235"/>
            <a:ext cx="9442450" cy="521970"/>
          </a:xfrm>
          <a:prstGeom prst="rect">
            <a:avLst/>
          </a:prstGeom>
          <a:noFill/>
          <a:ln w="9525">
            <a:noFill/>
          </a:ln>
        </p:spPr>
        <p:txBody>
          <a:bodyPr wrap="square">
            <a:spAutoFit/>
          </a:bodyPr>
          <a:lstStyle/>
          <a:p>
            <a:pPr algn="l">
              <a:spcBef>
                <a:spcPct val="50000"/>
              </a:spcBef>
            </a:pPr>
            <a:r>
              <a:rPr lang="zh-CN" altLang="en-US" sz="2800" b="1" dirty="0">
                <a:latin typeface="Times New Roman" panose="02020603050405020304" pitchFamily="18" charset="0"/>
                <a:ea typeface="楷体_GB2312" pitchFamily="1" charset="-122"/>
              </a:rPr>
              <a:t>上表中的共阴极显示码与共阳极显示码为</a:t>
            </a:r>
            <a:r>
              <a:rPr lang="zh-CN" altLang="en-US" sz="2800" b="1" dirty="0">
                <a:solidFill>
                  <a:srgbClr val="FF0000"/>
                </a:solidFill>
                <a:latin typeface="Times New Roman" panose="02020603050405020304" pitchFamily="18" charset="0"/>
                <a:ea typeface="楷体_GB2312" pitchFamily="1" charset="-122"/>
              </a:rPr>
              <a:t>按位取反</a:t>
            </a:r>
            <a:r>
              <a:rPr lang="zh-CN" altLang="en-US" sz="2800" b="1" dirty="0">
                <a:latin typeface="Times New Roman" panose="02020603050405020304" pitchFamily="18" charset="0"/>
                <a:ea typeface="楷体_GB2312" pitchFamily="1" charset="-122"/>
              </a:rPr>
              <a:t>的关系</a:t>
            </a:r>
          </a:p>
        </p:txBody>
      </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54273"/>
          <p:cNvSpPr>
            <a:spLocks noGrp="1"/>
          </p:cNvSpPr>
          <p:nvPr>
            <p:ph type="title"/>
          </p:nvPr>
        </p:nvSpPr>
        <p:spPr/>
        <p:txBody>
          <a:bodyPr anchor="ctr"/>
          <a:lstStyle/>
          <a:p>
            <a:r>
              <a:rPr sz="3600" dirty="0"/>
              <a:t>（</a:t>
            </a:r>
            <a:r>
              <a:rPr lang="en-US" altLang="zh-CN" sz="3600" dirty="0"/>
              <a:t>3</a:t>
            </a:r>
            <a:r>
              <a:rPr sz="3600" dirty="0" smtClean="0"/>
              <a:t>）</a:t>
            </a:r>
            <a:r>
              <a:rPr lang="en-US" sz="3600" dirty="0" smtClean="0"/>
              <a:t>8255</a:t>
            </a:r>
            <a:r>
              <a:rPr lang="zh-CN" altLang="en-US" sz="3600" dirty="0" smtClean="0"/>
              <a:t>的编程及应用</a:t>
            </a:r>
            <a:endParaRPr lang="zh-CN" altLang="en-US" sz="3600" dirty="0"/>
          </a:p>
        </p:txBody>
      </p:sp>
      <p:sp>
        <p:nvSpPr>
          <p:cNvPr id="54275" name="内容占位符 54274"/>
          <p:cNvSpPr>
            <a:spLocks noGrp="1"/>
          </p:cNvSpPr>
          <p:nvPr>
            <p:ph idx="1"/>
          </p:nvPr>
        </p:nvSpPr>
        <p:spPr>
          <a:xfrm>
            <a:off x="914400" y="1071245"/>
            <a:ext cx="10730230" cy="1624330"/>
          </a:xfrm>
        </p:spPr>
        <p:txBody>
          <a:bodyPr/>
          <a:lstStyle/>
          <a:p>
            <a:pPr>
              <a:lnSpc>
                <a:spcPct val="130000"/>
              </a:lnSpc>
            </a:pPr>
            <a:r>
              <a:rPr lang="en-US" altLang="zh-CN" dirty="0" smtClean="0">
                <a:latin typeface="Times New Roman" panose="02020603050405020304" pitchFamily="18" charset="0"/>
              </a:rPr>
              <a:t>8255</a:t>
            </a:r>
            <a:r>
              <a:rPr lang="zh-CN" altLang="en-US" dirty="0" smtClean="0">
                <a:latin typeface="Times New Roman" panose="02020603050405020304" pitchFamily="18" charset="0"/>
              </a:rPr>
              <a:t>在应用时需要进行初始化编程，通过写入工作方式控制字确定各个端口的工作方式。置位</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复位控制字用于控制</a:t>
            </a:r>
            <a:r>
              <a:rPr lang="en-US" altLang="zh-CN" dirty="0" smtClean="0">
                <a:latin typeface="Times New Roman" panose="02020603050405020304" pitchFamily="18" charset="0"/>
              </a:rPr>
              <a:t>C</a:t>
            </a:r>
            <a:r>
              <a:rPr lang="zh-CN" altLang="en-US" dirty="0" smtClean="0">
                <a:latin typeface="Times New Roman" panose="02020603050405020304" pitchFamily="18" charset="0"/>
              </a:rPr>
              <a:t>口某位的状态，需要时可设定。</a:t>
            </a:r>
            <a:endParaRPr lang="en-US" altLang="zh-CN" dirty="0" smtClean="0">
              <a:latin typeface="Times New Roman" panose="02020603050405020304" pitchFamily="18" charset="0"/>
            </a:endParaRPr>
          </a:p>
          <a:p>
            <a:pPr>
              <a:lnSpc>
                <a:spcPct val="130000"/>
              </a:lnSpc>
            </a:pPr>
            <a:r>
              <a:rPr lang="zh-CN" altLang="en-US" dirty="0" smtClean="0">
                <a:latin typeface="Times New Roman" panose="02020603050405020304" pitchFamily="18" charset="0"/>
              </a:rPr>
              <a:t>设</a:t>
            </a:r>
            <a:r>
              <a:rPr lang="en-US" altLang="zh-CN" dirty="0" smtClean="0">
                <a:latin typeface="Times New Roman" panose="02020603050405020304" pitchFamily="18" charset="0"/>
              </a:rPr>
              <a:t>8255A</a:t>
            </a:r>
            <a:r>
              <a:rPr lang="zh-CN" altLang="en-US" dirty="0" smtClean="0">
                <a:latin typeface="Times New Roman" panose="02020603050405020304" pitchFamily="18" charset="0"/>
              </a:rPr>
              <a:t>的端口地址为</a:t>
            </a:r>
            <a:r>
              <a:rPr lang="en-US" altLang="zh-CN" dirty="0" smtClean="0">
                <a:latin typeface="Times New Roman" panose="02020603050405020304" pitchFamily="18" charset="0"/>
              </a:rPr>
              <a:t>0FFC0H</a:t>
            </a:r>
            <a:endParaRPr lang="zh-CN" altLang="en-US"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08" y="1052736"/>
            <a:ext cx="7416824" cy="5603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标题 54273"/>
          <p:cNvSpPr>
            <a:spLocks noGrp="1"/>
          </p:cNvSpPr>
          <p:nvPr>
            <p:ph type="title"/>
          </p:nvPr>
        </p:nvSpPr>
        <p:spPr>
          <a:xfrm>
            <a:off x="952464" y="88882"/>
            <a:ext cx="10397067" cy="839788"/>
          </a:xfrm>
        </p:spPr>
        <p:txBody>
          <a:bodyPr anchor="ctr"/>
          <a:lstStyle/>
          <a:p>
            <a:r>
              <a:rPr lang="en-US" sz="3600" dirty="0" smtClean="0"/>
              <a:t>8255</a:t>
            </a:r>
            <a:r>
              <a:rPr lang="zh-CN" altLang="en-US" sz="3600" dirty="0" smtClean="0"/>
              <a:t>应用电路图</a:t>
            </a:r>
            <a:endParaRPr lang="zh-CN" altLang="en-US" sz="3600" dirty="0"/>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7169"/>
          <p:cNvSpPr>
            <a:spLocks noGrp="1"/>
          </p:cNvSpPr>
          <p:nvPr>
            <p:ph type="title"/>
          </p:nvPr>
        </p:nvSpPr>
        <p:spPr/>
        <p:txBody>
          <a:bodyPr anchor="ctr"/>
          <a:lstStyle/>
          <a:p>
            <a:r>
              <a:rPr lang="en-US" altLang="zh-CN" sz="3600"/>
              <a:t>1</a:t>
            </a:r>
            <a:r>
              <a:rPr lang="zh-CN" altLang="en-US" sz="3600"/>
              <a:t>、并行接口电路</a:t>
            </a:r>
            <a:r>
              <a:rPr lang="en-US" altLang="zh-CN" sz="3600"/>
              <a:t>8255A</a:t>
            </a:r>
          </a:p>
        </p:txBody>
      </p:sp>
      <p:sp>
        <p:nvSpPr>
          <p:cNvPr id="7171" name="内容占位符 7170"/>
          <p:cNvSpPr>
            <a:spLocks noGrp="1"/>
          </p:cNvSpPr>
          <p:nvPr>
            <p:ph idx="1"/>
          </p:nvPr>
        </p:nvSpPr>
        <p:spPr>
          <a:xfrm>
            <a:off x="914400" y="1071245"/>
            <a:ext cx="7449185" cy="4611370"/>
          </a:xfrm>
        </p:spPr>
        <p:txBody>
          <a:bodyPr/>
          <a:lstStyle/>
          <a:p>
            <a:pPr>
              <a:lnSpc>
                <a:spcPct val="130000"/>
              </a:lnSpc>
            </a:pPr>
            <a:r>
              <a:rPr lang="zh-CN" altLang="en-US">
                <a:latin typeface="Times New Roman" panose="02020603050405020304" pitchFamily="18" charset="0"/>
              </a:rPr>
              <a:t>具有多种功能的可编程并行接口电路芯片</a:t>
            </a:r>
          </a:p>
          <a:p>
            <a:pPr lvl="1">
              <a:lnSpc>
                <a:spcPct val="130000"/>
              </a:lnSpc>
            </a:pPr>
            <a:r>
              <a:rPr lang="zh-CN" altLang="en-US">
                <a:latin typeface="Times New Roman" panose="02020603050405020304" pitchFamily="18" charset="0"/>
              </a:rPr>
              <a:t>分</a:t>
            </a:r>
            <a:r>
              <a:rPr lang="en-US" altLang="zh-CN">
                <a:latin typeface="Times New Roman" panose="02020603050405020304" pitchFamily="18" charset="0"/>
              </a:rPr>
              <a:t>3</a:t>
            </a:r>
            <a:r>
              <a:rPr lang="zh-CN" altLang="en-US">
                <a:latin typeface="Times New Roman" panose="02020603050405020304" pitchFamily="18" charset="0"/>
              </a:rPr>
              <a:t>个端口</a:t>
            </a:r>
            <a:r>
              <a:rPr lang="en-US" altLang="zh-CN">
                <a:latin typeface="Times New Roman" panose="02020603050405020304" pitchFamily="18" charset="0"/>
              </a:rPr>
              <a:t>8</a:t>
            </a:r>
            <a:r>
              <a:rPr lang="zh-CN" altLang="en-US">
                <a:latin typeface="Times New Roman" panose="02020603050405020304" pitchFamily="18" charset="0"/>
              </a:rPr>
              <a:t>位的端口（</a:t>
            </a:r>
            <a:r>
              <a:rPr lang="en-US" altLang="zh-CN">
                <a:latin typeface="Times New Roman" panose="02020603050405020304" pitchFamily="18" charset="0"/>
              </a:rPr>
              <a:t>PA</a:t>
            </a:r>
            <a:r>
              <a:rPr lang="zh-CN" altLang="en-US">
                <a:latin typeface="Times New Roman" panose="02020603050405020304" pitchFamily="18" charset="0"/>
              </a:rPr>
              <a:t>、</a:t>
            </a:r>
            <a:r>
              <a:rPr lang="en-US" altLang="zh-CN">
                <a:latin typeface="Times New Roman" panose="02020603050405020304" pitchFamily="18" charset="0"/>
              </a:rPr>
              <a:t>PB</a:t>
            </a:r>
            <a:r>
              <a:rPr lang="zh-CN" altLang="en-US">
                <a:latin typeface="Times New Roman" panose="02020603050405020304" pitchFamily="18" charset="0"/>
              </a:rPr>
              <a:t>、</a:t>
            </a:r>
            <a:r>
              <a:rPr lang="en-US" altLang="zh-CN">
                <a:latin typeface="Times New Roman" panose="02020603050405020304" pitchFamily="18" charset="0"/>
              </a:rPr>
              <a:t>PC</a:t>
            </a:r>
            <a:r>
              <a:rPr lang="zh-CN" altLang="en-US">
                <a:latin typeface="Times New Roman" panose="02020603050405020304" pitchFamily="18" charset="0"/>
              </a:rPr>
              <a:t>口），共</a:t>
            </a:r>
            <a:r>
              <a:rPr lang="en-US" altLang="zh-CN">
                <a:latin typeface="Times New Roman" panose="02020603050405020304" pitchFamily="18" charset="0"/>
              </a:rPr>
              <a:t>24</a:t>
            </a:r>
            <a:r>
              <a:rPr lang="zh-CN" altLang="en-US">
                <a:latin typeface="Times New Roman" panose="02020603050405020304" pitchFamily="18" charset="0"/>
              </a:rPr>
              <a:t>个外设引脚（</a:t>
            </a:r>
            <a:r>
              <a:rPr lang="zh-CN" altLang="en-US" b="1">
                <a:solidFill>
                  <a:srgbClr val="FF0000"/>
                </a:solidFill>
                <a:latin typeface="Times New Roman" panose="02020603050405020304" pitchFamily="18" charset="0"/>
              </a:rPr>
              <a:t>其中</a:t>
            </a:r>
            <a:r>
              <a:rPr lang="en-US" altLang="zh-CN" b="1">
                <a:solidFill>
                  <a:srgbClr val="FF0000"/>
                </a:solidFill>
                <a:latin typeface="Times New Roman" panose="02020603050405020304" pitchFamily="18" charset="0"/>
              </a:rPr>
              <a:t>PC</a:t>
            </a:r>
            <a:r>
              <a:rPr lang="zh-CN" altLang="en-US" b="1">
                <a:solidFill>
                  <a:srgbClr val="FF0000"/>
                </a:solidFill>
                <a:latin typeface="Times New Roman" panose="02020603050405020304" pitchFamily="18" charset="0"/>
              </a:rPr>
              <a:t>口比较特殊，也可以分为两个</a:t>
            </a:r>
            <a:r>
              <a:rPr lang="en-US" altLang="zh-CN" b="1">
                <a:solidFill>
                  <a:srgbClr val="FF0000"/>
                </a:solidFill>
                <a:latin typeface="Times New Roman" panose="02020603050405020304" pitchFamily="18" charset="0"/>
              </a:rPr>
              <a:t>4</a:t>
            </a:r>
            <a:r>
              <a:rPr lang="zh-CN" altLang="en-US" b="1">
                <a:solidFill>
                  <a:srgbClr val="FF0000"/>
                </a:solidFill>
                <a:latin typeface="Times New Roman" panose="02020603050405020304" pitchFamily="18" charset="0"/>
              </a:rPr>
              <a:t>位的端口</a:t>
            </a:r>
            <a:r>
              <a:rPr lang="zh-CN" altLang="en-US">
                <a:latin typeface="Times New Roman" panose="02020603050405020304" pitchFamily="18" charset="0"/>
              </a:rPr>
              <a:t>）</a:t>
            </a:r>
          </a:p>
          <a:p>
            <a:pPr lvl="1">
              <a:lnSpc>
                <a:spcPct val="130000"/>
              </a:lnSpc>
            </a:pPr>
            <a:r>
              <a:rPr lang="zh-CN" altLang="en-US">
                <a:latin typeface="Times New Roman" panose="02020603050405020304" pitchFamily="18" charset="0"/>
              </a:rPr>
              <a:t>共三种输入输出工作方式（方式</a:t>
            </a:r>
            <a:r>
              <a:rPr lang="en-US" altLang="zh-CN">
                <a:latin typeface="Times New Roman" panose="02020603050405020304" pitchFamily="18" charset="0"/>
              </a:rPr>
              <a:t>0</a:t>
            </a:r>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a:t>
            </a:r>
          </a:p>
        </p:txBody>
      </p:sp>
      <p:grpSp>
        <p:nvGrpSpPr>
          <p:cNvPr id="7172" name="组合 7171"/>
          <p:cNvGrpSpPr/>
          <p:nvPr/>
        </p:nvGrpSpPr>
        <p:grpSpPr>
          <a:xfrm>
            <a:off x="8239125" y="1171575"/>
            <a:ext cx="3905250" cy="5450205"/>
            <a:chOff x="0" y="0"/>
            <a:chExt cx="1982" cy="3148"/>
          </a:xfrm>
        </p:grpSpPr>
        <p:grpSp>
          <p:nvGrpSpPr>
            <p:cNvPr id="7173" name="组合 7172"/>
            <p:cNvGrpSpPr/>
            <p:nvPr/>
          </p:nvGrpSpPr>
          <p:grpSpPr>
            <a:xfrm>
              <a:off x="0" y="275"/>
              <a:ext cx="1982" cy="2873"/>
              <a:chOff x="0" y="0"/>
              <a:chExt cx="1982" cy="2873"/>
            </a:xfrm>
          </p:grpSpPr>
          <p:grpSp>
            <p:nvGrpSpPr>
              <p:cNvPr id="7174" name="组合 7173"/>
              <p:cNvGrpSpPr/>
              <p:nvPr/>
            </p:nvGrpSpPr>
            <p:grpSpPr>
              <a:xfrm>
                <a:off x="1433" y="0"/>
                <a:ext cx="549" cy="2704"/>
                <a:chOff x="0" y="0"/>
                <a:chExt cx="915" cy="3438"/>
              </a:xfrm>
            </p:grpSpPr>
            <p:grpSp>
              <p:nvGrpSpPr>
                <p:cNvPr id="7175" name="组合 7174"/>
                <p:cNvGrpSpPr/>
                <p:nvPr/>
              </p:nvGrpSpPr>
              <p:grpSpPr>
                <a:xfrm>
                  <a:off x="15" y="0"/>
                  <a:ext cx="900" cy="3309"/>
                  <a:chOff x="0" y="0"/>
                  <a:chExt cx="900" cy="3309"/>
                </a:xfrm>
              </p:grpSpPr>
              <p:sp>
                <p:nvSpPr>
                  <p:cNvPr id="7176" name="Rectangle 6"/>
                  <p:cNvSpPr/>
                  <p:nvPr/>
                </p:nvSpPr>
                <p:spPr>
                  <a:xfrm>
                    <a:off x="0" y="645"/>
                    <a:ext cx="720" cy="4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WR</a:t>
                    </a:r>
                  </a:p>
                </p:txBody>
              </p:sp>
              <p:grpSp>
                <p:nvGrpSpPr>
                  <p:cNvPr id="7177" name="组合 7176"/>
                  <p:cNvGrpSpPr/>
                  <p:nvPr/>
                </p:nvGrpSpPr>
                <p:grpSpPr>
                  <a:xfrm>
                    <a:off x="0" y="0"/>
                    <a:ext cx="900" cy="3309"/>
                    <a:chOff x="0" y="0"/>
                    <a:chExt cx="900" cy="3309"/>
                  </a:xfrm>
                </p:grpSpPr>
                <p:sp>
                  <p:nvSpPr>
                    <p:cNvPr id="7178" name="Rectangle 8"/>
                    <p:cNvSpPr/>
                    <p:nvPr/>
                  </p:nvSpPr>
                  <p:spPr>
                    <a:xfrm>
                      <a:off x="0" y="816"/>
                      <a:ext cx="900" cy="4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RESET</a:t>
                      </a:r>
                    </a:p>
                  </p:txBody>
                </p:sp>
                <p:grpSp>
                  <p:nvGrpSpPr>
                    <p:cNvPr id="7179" name="组合 7178"/>
                    <p:cNvGrpSpPr/>
                    <p:nvPr/>
                  </p:nvGrpSpPr>
                  <p:grpSpPr>
                    <a:xfrm>
                      <a:off x="0" y="0"/>
                      <a:ext cx="720" cy="3309"/>
                      <a:chOff x="0" y="0"/>
                      <a:chExt cx="720" cy="3309"/>
                    </a:xfrm>
                  </p:grpSpPr>
                  <p:sp>
                    <p:nvSpPr>
                      <p:cNvPr id="7180" name="Rectangle 10"/>
                      <p:cNvSpPr/>
                      <p:nvPr/>
                    </p:nvSpPr>
                    <p:spPr>
                      <a:xfrm>
                        <a:off x="0" y="474"/>
                        <a:ext cx="720" cy="4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PA</a:t>
                        </a:r>
                        <a:r>
                          <a:rPr lang="en-US" altLang="zh-CN" sz="1400" b="1" baseline="-25000">
                            <a:solidFill>
                              <a:srgbClr val="3442F4"/>
                            </a:solidFill>
                            <a:latin typeface="Times New Roman" panose="02020603050405020304" pitchFamily="18" charset="0"/>
                          </a:rPr>
                          <a:t>7</a:t>
                        </a:r>
                      </a:p>
                    </p:txBody>
                  </p:sp>
                  <p:sp>
                    <p:nvSpPr>
                      <p:cNvPr id="7181" name="Rectangle 11"/>
                      <p:cNvSpPr/>
                      <p:nvPr/>
                    </p:nvSpPr>
                    <p:spPr>
                      <a:xfrm>
                        <a:off x="0" y="0"/>
                        <a:ext cx="720" cy="4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PA</a:t>
                        </a:r>
                        <a:r>
                          <a:rPr lang="en-US" altLang="zh-CN" sz="1400" b="1" baseline="-25000">
                            <a:solidFill>
                              <a:srgbClr val="3442F4"/>
                            </a:solidFill>
                            <a:latin typeface="Times New Roman" panose="02020603050405020304" pitchFamily="18" charset="0"/>
                          </a:rPr>
                          <a:t>4</a:t>
                        </a:r>
                      </a:p>
                    </p:txBody>
                  </p:sp>
                  <p:grpSp>
                    <p:nvGrpSpPr>
                      <p:cNvPr id="7182" name="组合 7181"/>
                      <p:cNvGrpSpPr/>
                      <p:nvPr/>
                    </p:nvGrpSpPr>
                    <p:grpSpPr>
                      <a:xfrm>
                        <a:off x="0" y="2391"/>
                        <a:ext cx="720" cy="918"/>
                        <a:chOff x="0" y="0"/>
                        <a:chExt cx="720" cy="918"/>
                      </a:xfrm>
                    </p:grpSpPr>
                    <p:sp>
                      <p:nvSpPr>
                        <p:cNvPr id="7183" name="Rectangle 13"/>
                        <p:cNvSpPr/>
                        <p:nvPr/>
                      </p:nvSpPr>
                      <p:spPr>
                        <a:xfrm>
                          <a:off x="0" y="0"/>
                          <a:ext cx="720" cy="4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PB</a:t>
                          </a:r>
                          <a:r>
                            <a:rPr lang="en-US" altLang="zh-CN" sz="1400" b="1" baseline="-25000">
                              <a:solidFill>
                                <a:srgbClr val="3442F4"/>
                              </a:solidFill>
                              <a:latin typeface="Times New Roman" panose="02020603050405020304" pitchFamily="18" charset="0"/>
                            </a:rPr>
                            <a:t>7</a:t>
                          </a:r>
                        </a:p>
                      </p:txBody>
                    </p:sp>
                    <p:sp>
                      <p:nvSpPr>
                        <p:cNvPr id="7184" name="Rectangle 14"/>
                        <p:cNvSpPr/>
                        <p:nvPr/>
                      </p:nvSpPr>
                      <p:spPr>
                        <a:xfrm>
                          <a:off x="0" y="150"/>
                          <a:ext cx="720" cy="4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PB</a:t>
                          </a:r>
                          <a:r>
                            <a:rPr lang="en-US" altLang="zh-CN" sz="1400" b="1" baseline="-25000">
                              <a:solidFill>
                                <a:srgbClr val="3442F4"/>
                              </a:solidFill>
                              <a:latin typeface="Times New Roman" panose="02020603050405020304" pitchFamily="18" charset="0"/>
                            </a:rPr>
                            <a:t>6</a:t>
                          </a:r>
                        </a:p>
                      </p:txBody>
                    </p:sp>
                    <p:sp>
                      <p:nvSpPr>
                        <p:cNvPr id="7185" name="Rectangle 15"/>
                        <p:cNvSpPr/>
                        <p:nvPr/>
                      </p:nvSpPr>
                      <p:spPr>
                        <a:xfrm>
                          <a:off x="0" y="300"/>
                          <a:ext cx="720" cy="4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PB</a:t>
                          </a:r>
                          <a:r>
                            <a:rPr lang="en-US" altLang="zh-CN" sz="1400" b="1" baseline="-25000">
                              <a:solidFill>
                                <a:srgbClr val="3442F4"/>
                              </a:solidFill>
                              <a:latin typeface="Times New Roman" panose="02020603050405020304" pitchFamily="18" charset="0"/>
                            </a:rPr>
                            <a:t>5</a:t>
                          </a:r>
                        </a:p>
                      </p:txBody>
                    </p:sp>
                    <p:sp>
                      <p:nvSpPr>
                        <p:cNvPr id="7186" name="Rectangle 16"/>
                        <p:cNvSpPr/>
                        <p:nvPr/>
                      </p:nvSpPr>
                      <p:spPr>
                        <a:xfrm>
                          <a:off x="0" y="450"/>
                          <a:ext cx="720" cy="4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PB</a:t>
                          </a:r>
                          <a:r>
                            <a:rPr lang="en-US" altLang="zh-CN" sz="1400" b="1" baseline="-25000">
                              <a:solidFill>
                                <a:srgbClr val="3442F4"/>
                              </a:solidFill>
                              <a:latin typeface="Times New Roman" panose="02020603050405020304" pitchFamily="18" charset="0"/>
                            </a:rPr>
                            <a:t>4</a:t>
                          </a:r>
                        </a:p>
                      </p:txBody>
                    </p:sp>
                  </p:grpSp>
                  <p:grpSp>
                    <p:nvGrpSpPr>
                      <p:cNvPr id="7187" name="组合 7186"/>
                      <p:cNvGrpSpPr/>
                      <p:nvPr/>
                    </p:nvGrpSpPr>
                    <p:grpSpPr>
                      <a:xfrm>
                        <a:off x="0" y="969"/>
                        <a:ext cx="720" cy="936"/>
                        <a:chOff x="0" y="0"/>
                        <a:chExt cx="720" cy="887"/>
                      </a:xfrm>
                    </p:grpSpPr>
                    <p:sp>
                      <p:nvSpPr>
                        <p:cNvPr id="7188" name="Rectangle 18"/>
                        <p:cNvSpPr/>
                        <p:nvPr/>
                      </p:nvSpPr>
                      <p:spPr>
                        <a:xfrm>
                          <a:off x="0" y="0"/>
                          <a:ext cx="720" cy="437"/>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D</a:t>
                          </a:r>
                          <a:r>
                            <a:rPr lang="en-US" altLang="zh-CN" sz="1400" b="1" baseline="-25000">
                              <a:solidFill>
                                <a:srgbClr val="3442F4"/>
                              </a:solidFill>
                              <a:latin typeface="Times New Roman" panose="02020603050405020304" pitchFamily="18" charset="0"/>
                            </a:rPr>
                            <a:t>0</a:t>
                          </a:r>
                        </a:p>
                      </p:txBody>
                    </p:sp>
                    <p:sp>
                      <p:nvSpPr>
                        <p:cNvPr id="7189" name="Rectangle 19"/>
                        <p:cNvSpPr/>
                        <p:nvPr/>
                      </p:nvSpPr>
                      <p:spPr>
                        <a:xfrm>
                          <a:off x="0" y="140"/>
                          <a:ext cx="720" cy="43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D</a:t>
                          </a:r>
                          <a:r>
                            <a:rPr lang="en-US" altLang="zh-CN" sz="1400" b="1" baseline="-25000">
                              <a:solidFill>
                                <a:srgbClr val="3442F4"/>
                              </a:solidFill>
                              <a:latin typeface="Times New Roman" panose="02020603050405020304" pitchFamily="18" charset="0"/>
                            </a:rPr>
                            <a:t>1</a:t>
                          </a:r>
                        </a:p>
                        <a:p>
                          <a:pPr algn="l">
                            <a:lnSpc>
                              <a:spcPct val="200000"/>
                            </a:lnSpc>
                            <a:buClrTx/>
                          </a:pPr>
                          <a:endParaRPr lang="en-US" altLang="zh-CN" sz="1400" b="1" baseline="-25000">
                            <a:solidFill>
                              <a:srgbClr val="3442F4"/>
                            </a:solidFill>
                            <a:latin typeface="Times New Roman" panose="02020603050405020304" pitchFamily="18" charset="0"/>
                          </a:endParaRPr>
                        </a:p>
                      </p:txBody>
                    </p:sp>
                    <p:sp>
                      <p:nvSpPr>
                        <p:cNvPr id="7190" name="Rectangle 20"/>
                        <p:cNvSpPr/>
                        <p:nvPr/>
                      </p:nvSpPr>
                      <p:spPr>
                        <a:xfrm>
                          <a:off x="0" y="295"/>
                          <a:ext cx="720" cy="43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D</a:t>
                          </a:r>
                          <a:r>
                            <a:rPr lang="en-US" altLang="zh-CN" sz="1400" b="1" baseline="-25000">
                              <a:solidFill>
                                <a:srgbClr val="3442F4"/>
                              </a:solidFill>
                              <a:latin typeface="Times New Roman" panose="02020603050405020304" pitchFamily="18" charset="0"/>
                            </a:rPr>
                            <a:t>2</a:t>
                          </a:r>
                        </a:p>
                      </p:txBody>
                    </p:sp>
                    <p:sp>
                      <p:nvSpPr>
                        <p:cNvPr id="7191" name="Rectangle 21"/>
                        <p:cNvSpPr/>
                        <p:nvPr/>
                      </p:nvSpPr>
                      <p:spPr>
                        <a:xfrm>
                          <a:off x="0" y="450"/>
                          <a:ext cx="720" cy="437"/>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D</a:t>
                          </a:r>
                          <a:r>
                            <a:rPr lang="en-US" altLang="zh-CN" sz="1400" b="1" baseline="-25000">
                              <a:solidFill>
                                <a:srgbClr val="3442F4"/>
                              </a:solidFill>
                              <a:latin typeface="Times New Roman" panose="02020603050405020304" pitchFamily="18" charset="0"/>
                            </a:rPr>
                            <a:t>3</a:t>
                          </a:r>
                        </a:p>
                      </p:txBody>
                    </p:sp>
                  </p:grpSp>
                  <p:grpSp>
                    <p:nvGrpSpPr>
                      <p:cNvPr id="7192" name="组合 7191"/>
                      <p:cNvGrpSpPr/>
                      <p:nvPr/>
                    </p:nvGrpSpPr>
                    <p:grpSpPr>
                      <a:xfrm>
                        <a:off x="0" y="1593"/>
                        <a:ext cx="720" cy="887"/>
                        <a:chOff x="0" y="0"/>
                        <a:chExt cx="720" cy="887"/>
                      </a:xfrm>
                    </p:grpSpPr>
                    <p:sp>
                      <p:nvSpPr>
                        <p:cNvPr id="7193" name="Rectangle 23"/>
                        <p:cNvSpPr/>
                        <p:nvPr/>
                      </p:nvSpPr>
                      <p:spPr>
                        <a:xfrm>
                          <a:off x="0" y="0"/>
                          <a:ext cx="720" cy="437"/>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D</a:t>
                          </a:r>
                          <a:r>
                            <a:rPr lang="en-US" altLang="zh-CN" sz="1400" b="1" baseline="-25000">
                              <a:solidFill>
                                <a:srgbClr val="3442F4"/>
                              </a:solidFill>
                              <a:latin typeface="Times New Roman" panose="02020603050405020304" pitchFamily="18" charset="0"/>
                            </a:rPr>
                            <a:t>4</a:t>
                          </a:r>
                        </a:p>
                      </p:txBody>
                    </p:sp>
                    <p:sp>
                      <p:nvSpPr>
                        <p:cNvPr id="7194" name="Rectangle 24"/>
                        <p:cNvSpPr/>
                        <p:nvPr/>
                      </p:nvSpPr>
                      <p:spPr>
                        <a:xfrm>
                          <a:off x="0" y="140"/>
                          <a:ext cx="720" cy="43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D</a:t>
                          </a:r>
                          <a:r>
                            <a:rPr lang="en-US" altLang="zh-CN" sz="1400" b="1" baseline="-25000">
                              <a:solidFill>
                                <a:srgbClr val="3442F4"/>
                              </a:solidFill>
                              <a:latin typeface="Times New Roman" panose="02020603050405020304" pitchFamily="18" charset="0"/>
                            </a:rPr>
                            <a:t>5</a:t>
                          </a:r>
                        </a:p>
                        <a:p>
                          <a:pPr algn="l">
                            <a:lnSpc>
                              <a:spcPct val="200000"/>
                            </a:lnSpc>
                            <a:buClrTx/>
                          </a:pPr>
                          <a:endParaRPr lang="en-US" altLang="zh-CN" sz="1400" b="1" baseline="-25000">
                            <a:solidFill>
                              <a:srgbClr val="3442F4"/>
                            </a:solidFill>
                            <a:latin typeface="Times New Roman" panose="02020603050405020304" pitchFamily="18" charset="0"/>
                          </a:endParaRPr>
                        </a:p>
                      </p:txBody>
                    </p:sp>
                    <p:sp>
                      <p:nvSpPr>
                        <p:cNvPr id="7195" name="Rectangle 25"/>
                        <p:cNvSpPr/>
                        <p:nvPr/>
                      </p:nvSpPr>
                      <p:spPr>
                        <a:xfrm>
                          <a:off x="0" y="295"/>
                          <a:ext cx="720" cy="438"/>
                        </a:xfrm>
                        <a:prstGeom prst="rect">
                          <a:avLst/>
                        </a:prstGeom>
                        <a:noFill/>
                        <a:ln w="9525">
                          <a:noFill/>
                        </a:ln>
                      </p:spPr>
                      <p:txBody>
                        <a:bodyPr/>
                        <a:lstStyle/>
                        <a:p>
                          <a:pPr algn="just">
                            <a:lnSpc>
                              <a:spcPct val="200000"/>
                            </a:lnSpc>
                            <a:buClrTx/>
                          </a:pPr>
                          <a:r>
                            <a:rPr lang="en-US" altLang="zh-CN" sz="1400" b="1" dirty="0">
                              <a:solidFill>
                                <a:srgbClr val="3442F4"/>
                              </a:solidFill>
                              <a:latin typeface="Times New Roman" panose="02020603050405020304" pitchFamily="18" charset="0"/>
                            </a:rPr>
                            <a:t>D</a:t>
                          </a:r>
                          <a:r>
                            <a:rPr lang="en-US" altLang="zh-CN" sz="1400" b="1" baseline="-25000" dirty="0">
                              <a:solidFill>
                                <a:srgbClr val="3442F4"/>
                              </a:solidFill>
                              <a:latin typeface="Times New Roman" panose="02020603050405020304" pitchFamily="18" charset="0"/>
                            </a:rPr>
                            <a:t>6</a:t>
                          </a:r>
                        </a:p>
                      </p:txBody>
                    </p:sp>
                    <p:sp>
                      <p:nvSpPr>
                        <p:cNvPr id="7196" name="Rectangle 26"/>
                        <p:cNvSpPr/>
                        <p:nvPr/>
                      </p:nvSpPr>
                      <p:spPr>
                        <a:xfrm>
                          <a:off x="0" y="450"/>
                          <a:ext cx="720" cy="437"/>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D</a:t>
                          </a:r>
                          <a:r>
                            <a:rPr lang="en-US" altLang="zh-CN" sz="1400" b="1" baseline="-25000">
                              <a:solidFill>
                                <a:srgbClr val="3442F4"/>
                              </a:solidFill>
                              <a:latin typeface="Times New Roman" panose="02020603050405020304" pitchFamily="18" charset="0"/>
                            </a:rPr>
                            <a:t>7</a:t>
                          </a:r>
                        </a:p>
                      </p:txBody>
                    </p:sp>
                  </p:grpSp>
                </p:grpSp>
              </p:grpSp>
            </p:grpSp>
            <p:sp>
              <p:nvSpPr>
                <p:cNvPr id="7197" name="Rectangle 27"/>
                <p:cNvSpPr/>
                <p:nvPr/>
              </p:nvSpPr>
              <p:spPr>
                <a:xfrm>
                  <a:off x="0" y="2202"/>
                  <a:ext cx="720" cy="43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V</a:t>
                  </a:r>
                  <a:r>
                    <a:rPr lang="en-US" altLang="zh-CN" sz="1400" b="1" baseline="-25000">
                      <a:solidFill>
                        <a:srgbClr val="3442F4"/>
                      </a:solidFill>
                      <a:latin typeface="Times New Roman" panose="02020603050405020304" pitchFamily="18" charset="0"/>
                    </a:rPr>
                    <a:t>CC</a:t>
                  </a:r>
                </a:p>
              </p:txBody>
            </p:sp>
            <p:sp>
              <p:nvSpPr>
                <p:cNvPr id="7198" name="Rectangle 28"/>
                <p:cNvSpPr/>
                <p:nvPr/>
              </p:nvSpPr>
              <p:spPr>
                <a:xfrm>
                  <a:off x="15" y="3000"/>
                  <a:ext cx="720" cy="43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PB</a:t>
                  </a:r>
                  <a:r>
                    <a:rPr lang="en-US" altLang="zh-CN" sz="1400" b="1" baseline="-25000">
                      <a:solidFill>
                        <a:srgbClr val="3442F4"/>
                      </a:solidFill>
                      <a:latin typeface="Times New Roman" panose="02020603050405020304" pitchFamily="18" charset="0"/>
                    </a:rPr>
                    <a:t>3</a:t>
                  </a:r>
                </a:p>
                <a:p>
                  <a:pPr algn="l">
                    <a:lnSpc>
                      <a:spcPct val="200000"/>
                    </a:lnSpc>
                    <a:buClrTx/>
                  </a:pPr>
                  <a:endParaRPr lang="en-US" altLang="zh-CN" sz="1400" b="1" baseline="-25000">
                    <a:solidFill>
                      <a:srgbClr val="3442F4"/>
                    </a:solidFill>
                    <a:latin typeface="Times New Roman" panose="02020603050405020304" pitchFamily="18" charset="0"/>
                  </a:endParaRPr>
                </a:p>
              </p:txBody>
            </p:sp>
          </p:grpSp>
          <p:sp>
            <p:nvSpPr>
              <p:cNvPr id="7199" name="Rectangle 31"/>
              <p:cNvSpPr/>
              <p:nvPr/>
            </p:nvSpPr>
            <p:spPr>
              <a:xfrm>
                <a:off x="63" y="502"/>
                <a:ext cx="433" cy="3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RD</a:t>
                </a:r>
              </a:p>
            </p:txBody>
          </p:sp>
          <p:grpSp>
            <p:nvGrpSpPr>
              <p:cNvPr id="7200" name="组合 7199"/>
              <p:cNvGrpSpPr/>
              <p:nvPr/>
            </p:nvGrpSpPr>
            <p:grpSpPr>
              <a:xfrm>
                <a:off x="136" y="924"/>
                <a:ext cx="432" cy="722"/>
                <a:chOff x="0" y="0"/>
                <a:chExt cx="720" cy="918"/>
              </a:xfrm>
            </p:grpSpPr>
            <p:sp>
              <p:nvSpPr>
                <p:cNvPr id="7201" name="Rectangle 33"/>
                <p:cNvSpPr/>
                <p:nvPr/>
              </p:nvSpPr>
              <p:spPr>
                <a:xfrm>
                  <a:off x="0" y="0"/>
                  <a:ext cx="720" cy="4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A</a:t>
                  </a:r>
                  <a:r>
                    <a:rPr lang="en-US" altLang="zh-CN" sz="1400" b="1" baseline="-25000">
                      <a:solidFill>
                        <a:srgbClr val="3442F4"/>
                      </a:solidFill>
                      <a:latin typeface="Times New Roman" panose="02020603050405020304" pitchFamily="18" charset="0"/>
                    </a:rPr>
                    <a:t>1</a:t>
                  </a:r>
                </a:p>
              </p:txBody>
            </p:sp>
            <p:sp>
              <p:nvSpPr>
                <p:cNvPr id="7202" name="Rectangle 34"/>
                <p:cNvSpPr/>
                <p:nvPr/>
              </p:nvSpPr>
              <p:spPr>
                <a:xfrm>
                  <a:off x="0" y="150"/>
                  <a:ext cx="720" cy="4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A</a:t>
                  </a:r>
                  <a:r>
                    <a:rPr lang="en-US" altLang="zh-CN" sz="1400" b="1" baseline="-25000">
                      <a:solidFill>
                        <a:srgbClr val="3442F4"/>
                      </a:solidFill>
                      <a:latin typeface="Times New Roman" panose="02020603050405020304" pitchFamily="18" charset="0"/>
                    </a:rPr>
                    <a:t>0</a:t>
                  </a:r>
                </a:p>
              </p:txBody>
            </p:sp>
            <p:sp>
              <p:nvSpPr>
                <p:cNvPr id="7203" name="Rectangle 35"/>
                <p:cNvSpPr/>
                <p:nvPr/>
              </p:nvSpPr>
              <p:spPr>
                <a:xfrm>
                  <a:off x="0" y="300"/>
                  <a:ext cx="720" cy="468"/>
                </a:xfrm>
                <a:prstGeom prst="rect">
                  <a:avLst/>
                </a:prstGeom>
                <a:noFill/>
                <a:ln w="9525">
                  <a:noFill/>
                </a:ln>
              </p:spPr>
              <p:txBody>
                <a:bodyPr/>
                <a:lstStyle/>
                <a:p>
                  <a:pPr algn="l">
                    <a:lnSpc>
                      <a:spcPct val="200000"/>
                    </a:lnSpc>
                    <a:buClrTx/>
                  </a:pPr>
                  <a:endParaRPr sz="1400" b="1">
                    <a:solidFill>
                      <a:srgbClr val="3442F4"/>
                    </a:solidFill>
                    <a:latin typeface="Times New Roman" panose="02020603050405020304" pitchFamily="18" charset="0"/>
                  </a:endParaRPr>
                </a:p>
              </p:txBody>
            </p:sp>
            <p:sp>
              <p:nvSpPr>
                <p:cNvPr id="7204" name="Rectangle 36"/>
                <p:cNvSpPr/>
                <p:nvPr/>
              </p:nvSpPr>
              <p:spPr>
                <a:xfrm>
                  <a:off x="0" y="450"/>
                  <a:ext cx="720" cy="468"/>
                </a:xfrm>
                <a:prstGeom prst="rect">
                  <a:avLst/>
                </a:prstGeom>
                <a:noFill/>
                <a:ln w="9525">
                  <a:noFill/>
                </a:ln>
              </p:spPr>
              <p:txBody>
                <a:bodyPr/>
                <a:lstStyle/>
                <a:p>
                  <a:pPr algn="l">
                    <a:lnSpc>
                      <a:spcPct val="200000"/>
                    </a:lnSpc>
                    <a:buClrTx/>
                  </a:pPr>
                  <a:endParaRPr sz="1400" b="1">
                    <a:solidFill>
                      <a:srgbClr val="3442F4"/>
                    </a:solidFill>
                    <a:latin typeface="Times New Roman" panose="02020603050405020304" pitchFamily="18" charset="0"/>
                  </a:endParaRPr>
                </a:p>
              </p:txBody>
            </p:sp>
          </p:grpSp>
          <p:grpSp>
            <p:nvGrpSpPr>
              <p:cNvPr id="7205" name="组合 7204"/>
              <p:cNvGrpSpPr/>
              <p:nvPr/>
            </p:nvGrpSpPr>
            <p:grpSpPr>
              <a:xfrm>
                <a:off x="100" y="1181"/>
                <a:ext cx="432" cy="722"/>
                <a:chOff x="0" y="0"/>
                <a:chExt cx="720" cy="918"/>
              </a:xfrm>
            </p:grpSpPr>
            <p:sp>
              <p:nvSpPr>
                <p:cNvPr id="7206" name="Rectangle 38"/>
                <p:cNvSpPr/>
                <p:nvPr/>
              </p:nvSpPr>
              <p:spPr>
                <a:xfrm>
                  <a:off x="0" y="0"/>
                  <a:ext cx="720" cy="4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PC</a:t>
                  </a:r>
                  <a:r>
                    <a:rPr lang="en-US" altLang="zh-CN" sz="1400" b="1" baseline="-25000">
                      <a:solidFill>
                        <a:srgbClr val="3442F4"/>
                      </a:solidFill>
                      <a:latin typeface="Times New Roman" panose="02020603050405020304" pitchFamily="18" charset="0"/>
                    </a:rPr>
                    <a:t>7</a:t>
                  </a:r>
                </a:p>
              </p:txBody>
            </p:sp>
            <p:sp>
              <p:nvSpPr>
                <p:cNvPr id="7207" name="Rectangle 39"/>
                <p:cNvSpPr/>
                <p:nvPr/>
              </p:nvSpPr>
              <p:spPr>
                <a:xfrm>
                  <a:off x="0" y="150"/>
                  <a:ext cx="720" cy="468"/>
                </a:xfrm>
                <a:prstGeom prst="rect">
                  <a:avLst/>
                </a:prstGeom>
                <a:noFill/>
                <a:ln w="9525">
                  <a:noFill/>
                </a:ln>
              </p:spPr>
              <p:txBody>
                <a:bodyPr/>
                <a:lstStyle/>
                <a:p>
                  <a:pPr algn="just">
                    <a:lnSpc>
                      <a:spcPct val="200000"/>
                    </a:lnSpc>
                    <a:buClrTx/>
                  </a:pPr>
                  <a:r>
                    <a:rPr lang="en-US" altLang="zh-CN" sz="1400" b="1" dirty="0">
                      <a:solidFill>
                        <a:srgbClr val="3442F4"/>
                      </a:solidFill>
                      <a:latin typeface="Times New Roman" panose="02020603050405020304" pitchFamily="18" charset="0"/>
                    </a:rPr>
                    <a:t>PC</a:t>
                  </a:r>
                  <a:r>
                    <a:rPr lang="en-US" altLang="zh-CN" sz="1400" b="1" baseline="-25000" dirty="0">
                      <a:solidFill>
                        <a:srgbClr val="3442F4"/>
                      </a:solidFill>
                      <a:latin typeface="Times New Roman" panose="02020603050405020304" pitchFamily="18" charset="0"/>
                    </a:rPr>
                    <a:t>6</a:t>
                  </a:r>
                </a:p>
              </p:txBody>
            </p:sp>
            <p:sp>
              <p:nvSpPr>
                <p:cNvPr id="7208" name="Rectangle 40"/>
                <p:cNvSpPr/>
                <p:nvPr/>
              </p:nvSpPr>
              <p:spPr>
                <a:xfrm>
                  <a:off x="0" y="300"/>
                  <a:ext cx="720" cy="4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PC</a:t>
                  </a:r>
                  <a:r>
                    <a:rPr lang="en-US" altLang="zh-CN" sz="1400" b="1" baseline="-25000">
                      <a:solidFill>
                        <a:srgbClr val="3442F4"/>
                      </a:solidFill>
                      <a:latin typeface="Times New Roman" panose="02020603050405020304" pitchFamily="18" charset="0"/>
                    </a:rPr>
                    <a:t>5</a:t>
                  </a:r>
                </a:p>
              </p:txBody>
            </p:sp>
            <p:sp>
              <p:nvSpPr>
                <p:cNvPr id="7209" name="Rectangle 41"/>
                <p:cNvSpPr/>
                <p:nvPr/>
              </p:nvSpPr>
              <p:spPr>
                <a:xfrm>
                  <a:off x="0" y="450"/>
                  <a:ext cx="720" cy="4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PC</a:t>
                  </a:r>
                  <a:r>
                    <a:rPr lang="en-US" altLang="zh-CN" sz="1400" b="1" baseline="-25000">
                      <a:solidFill>
                        <a:srgbClr val="3442F4"/>
                      </a:solidFill>
                      <a:latin typeface="Times New Roman" panose="02020603050405020304" pitchFamily="18" charset="0"/>
                    </a:rPr>
                    <a:t>4</a:t>
                  </a:r>
                </a:p>
              </p:txBody>
            </p:sp>
          </p:grpSp>
          <p:grpSp>
            <p:nvGrpSpPr>
              <p:cNvPr id="7210" name="组合 7209"/>
              <p:cNvGrpSpPr/>
              <p:nvPr/>
            </p:nvGrpSpPr>
            <p:grpSpPr>
              <a:xfrm>
                <a:off x="63" y="11"/>
                <a:ext cx="433" cy="722"/>
                <a:chOff x="0" y="0"/>
                <a:chExt cx="720" cy="918"/>
              </a:xfrm>
            </p:grpSpPr>
            <p:sp>
              <p:nvSpPr>
                <p:cNvPr id="7211" name="Rectangle 43"/>
                <p:cNvSpPr/>
                <p:nvPr/>
              </p:nvSpPr>
              <p:spPr>
                <a:xfrm>
                  <a:off x="0" y="0"/>
                  <a:ext cx="720" cy="4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PA</a:t>
                  </a:r>
                  <a:r>
                    <a:rPr lang="en-US" altLang="zh-CN" sz="1400" b="1" baseline="-25000">
                      <a:solidFill>
                        <a:srgbClr val="3442F4"/>
                      </a:solidFill>
                      <a:latin typeface="Times New Roman" panose="02020603050405020304" pitchFamily="18" charset="0"/>
                    </a:rPr>
                    <a:t>3</a:t>
                  </a:r>
                </a:p>
              </p:txBody>
            </p:sp>
            <p:sp>
              <p:nvSpPr>
                <p:cNvPr id="7212" name="Rectangle 44"/>
                <p:cNvSpPr/>
                <p:nvPr/>
              </p:nvSpPr>
              <p:spPr>
                <a:xfrm>
                  <a:off x="0" y="150"/>
                  <a:ext cx="720" cy="4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PA</a:t>
                  </a:r>
                  <a:r>
                    <a:rPr lang="en-US" altLang="zh-CN" sz="1400" b="1" baseline="-25000">
                      <a:solidFill>
                        <a:srgbClr val="3442F4"/>
                      </a:solidFill>
                      <a:latin typeface="Times New Roman" panose="02020603050405020304" pitchFamily="18" charset="0"/>
                    </a:rPr>
                    <a:t>2</a:t>
                  </a:r>
                </a:p>
              </p:txBody>
            </p:sp>
            <p:sp>
              <p:nvSpPr>
                <p:cNvPr id="7213" name="Rectangle 45"/>
                <p:cNvSpPr/>
                <p:nvPr/>
              </p:nvSpPr>
              <p:spPr>
                <a:xfrm>
                  <a:off x="0" y="300"/>
                  <a:ext cx="720" cy="4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PA</a:t>
                  </a:r>
                  <a:r>
                    <a:rPr lang="en-US" altLang="zh-CN" sz="1400" b="1" baseline="-25000">
                      <a:solidFill>
                        <a:srgbClr val="3442F4"/>
                      </a:solidFill>
                      <a:latin typeface="Times New Roman" panose="02020603050405020304" pitchFamily="18" charset="0"/>
                    </a:rPr>
                    <a:t>1</a:t>
                  </a:r>
                </a:p>
              </p:txBody>
            </p:sp>
            <p:sp>
              <p:nvSpPr>
                <p:cNvPr id="7214" name="Rectangle 46"/>
                <p:cNvSpPr/>
                <p:nvPr/>
              </p:nvSpPr>
              <p:spPr>
                <a:xfrm>
                  <a:off x="0" y="450"/>
                  <a:ext cx="720" cy="4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PA</a:t>
                  </a:r>
                  <a:r>
                    <a:rPr lang="en-US" altLang="zh-CN" sz="1400" b="1" baseline="-25000">
                      <a:solidFill>
                        <a:srgbClr val="3442F4"/>
                      </a:solidFill>
                      <a:latin typeface="Times New Roman" panose="02020603050405020304" pitchFamily="18" charset="0"/>
                    </a:rPr>
                    <a:t>0</a:t>
                  </a:r>
                </a:p>
              </p:txBody>
            </p:sp>
          </p:grpSp>
          <p:sp>
            <p:nvSpPr>
              <p:cNvPr id="7215" name="Rectangle 47"/>
              <p:cNvSpPr/>
              <p:nvPr/>
            </p:nvSpPr>
            <p:spPr>
              <a:xfrm>
                <a:off x="81" y="670"/>
                <a:ext cx="352" cy="3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CS</a:t>
                </a:r>
              </a:p>
            </p:txBody>
          </p:sp>
          <p:sp>
            <p:nvSpPr>
              <p:cNvPr id="7216" name="Line 48"/>
              <p:cNvSpPr/>
              <p:nvPr/>
            </p:nvSpPr>
            <p:spPr>
              <a:xfrm>
                <a:off x="115" y="801"/>
                <a:ext cx="167" cy="1"/>
              </a:xfrm>
              <a:prstGeom prst="line">
                <a:avLst/>
              </a:prstGeom>
              <a:ln w="9525" cap="flat" cmpd="sng">
                <a:solidFill>
                  <a:srgbClr val="000000"/>
                </a:solidFill>
                <a:prstDash val="solid"/>
                <a:headEnd type="none" w="med" len="med"/>
                <a:tailEnd type="none" w="med" len="med"/>
              </a:ln>
            </p:spPr>
          </p:sp>
          <p:sp>
            <p:nvSpPr>
              <p:cNvPr id="7217" name="Rectangle 240"/>
              <p:cNvSpPr/>
              <p:nvPr/>
            </p:nvSpPr>
            <p:spPr>
              <a:xfrm>
                <a:off x="0" y="799"/>
                <a:ext cx="433" cy="3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GND</a:t>
                </a:r>
              </a:p>
            </p:txBody>
          </p:sp>
          <p:grpSp>
            <p:nvGrpSpPr>
              <p:cNvPr id="7218" name="组合 7217"/>
              <p:cNvGrpSpPr/>
              <p:nvPr/>
            </p:nvGrpSpPr>
            <p:grpSpPr>
              <a:xfrm>
                <a:off x="100" y="1660"/>
                <a:ext cx="432" cy="1213"/>
                <a:chOff x="0" y="0"/>
                <a:chExt cx="720" cy="1542"/>
              </a:xfrm>
            </p:grpSpPr>
            <p:grpSp>
              <p:nvGrpSpPr>
                <p:cNvPr id="7219" name="组合 7218"/>
                <p:cNvGrpSpPr/>
                <p:nvPr/>
              </p:nvGrpSpPr>
              <p:grpSpPr>
                <a:xfrm>
                  <a:off x="0" y="0"/>
                  <a:ext cx="720" cy="918"/>
                  <a:chOff x="0" y="0"/>
                  <a:chExt cx="720" cy="918"/>
                </a:xfrm>
              </p:grpSpPr>
              <p:sp>
                <p:nvSpPr>
                  <p:cNvPr id="7220" name="Rectangle 243"/>
                  <p:cNvSpPr/>
                  <p:nvPr/>
                </p:nvSpPr>
                <p:spPr>
                  <a:xfrm>
                    <a:off x="0" y="0"/>
                    <a:ext cx="720" cy="468"/>
                  </a:xfrm>
                  <a:prstGeom prst="rect">
                    <a:avLst/>
                  </a:prstGeom>
                  <a:noFill/>
                  <a:ln w="9525">
                    <a:noFill/>
                  </a:ln>
                </p:spPr>
                <p:txBody>
                  <a:bodyPr/>
                  <a:lstStyle/>
                  <a:p>
                    <a:pPr algn="just">
                      <a:lnSpc>
                        <a:spcPct val="200000"/>
                      </a:lnSpc>
                      <a:buClrTx/>
                    </a:pPr>
                    <a:r>
                      <a:rPr lang="en-US" altLang="zh-CN" sz="1400" b="1" dirty="0">
                        <a:solidFill>
                          <a:srgbClr val="3442F4"/>
                        </a:solidFill>
                        <a:latin typeface="Times New Roman" panose="02020603050405020304" pitchFamily="18" charset="0"/>
                      </a:rPr>
                      <a:t>PC</a:t>
                    </a:r>
                    <a:r>
                      <a:rPr lang="en-US" altLang="zh-CN" sz="1400" b="1" baseline="-25000" dirty="0">
                        <a:solidFill>
                          <a:srgbClr val="3442F4"/>
                        </a:solidFill>
                        <a:latin typeface="Times New Roman" panose="02020603050405020304" pitchFamily="18" charset="0"/>
                      </a:rPr>
                      <a:t>3</a:t>
                    </a:r>
                  </a:p>
                </p:txBody>
              </p:sp>
              <p:sp>
                <p:nvSpPr>
                  <p:cNvPr id="7221" name="Rectangle 244"/>
                  <p:cNvSpPr/>
                  <p:nvPr/>
                </p:nvSpPr>
                <p:spPr>
                  <a:xfrm>
                    <a:off x="0" y="150"/>
                    <a:ext cx="720" cy="4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PC</a:t>
                    </a:r>
                    <a:r>
                      <a:rPr lang="en-US" altLang="zh-CN" sz="1400" b="1" baseline="-25000">
                        <a:solidFill>
                          <a:srgbClr val="3442F4"/>
                        </a:solidFill>
                        <a:latin typeface="Times New Roman" panose="02020603050405020304" pitchFamily="18" charset="0"/>
                      </a:rPr>
                      <a:t>2</a:t>
                    </a:r>
                  </a:p>
                </p:txBody>
              </p:sp>
              <p:sp>
                <p:nvSpPr>
                  <p:cNvPr id="7222" name="Rectangle 245"/>
                  <p:cNvSpPr/>
                  <p:nvPr/>
                </p:nvSpPr>
                <p:spPr>
                  <a:xfrm>
                    <a:off x="0" y="300"/>
                    <a:ext cx="720" cy="4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PC</a:t>
                    </a:r>
                    <a:r>
                      <a:rPr lang="en-US" altLang="zh-CN" sz="1400" b="1" baseline="-25000">
                        <a:solidFill>
                          <a:srgbClr val="3442F4"/>
                        </a:solidFill>
                        <a:latin typeface="Times New Roman" panose="02020603050405020304" pitchFamily="18" charset="0"/>
                      </a:rPr>
                      <a:t>1</a:t>
                    </a:r>
                  </a:p>
                </p:txBody>
              </p:sp>
              <p:sp>
                <p:nvSpPr>
                  <p:cNvPr id="7223" name="Rectangle 246"/>
                  <p:cNvSpPr/>
                  <p:nvPr/>
                </p:nvSpPr>
                <p:spPr>
                  <a:xfrm>
                    <a:off x="0" y="450"/>
                    <a:ext cx="720" cy="4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PC</a:t>
                    </a:r>
                    <a:r>
                      <a:rPr lang="en-US" altLang="zh-CN" sz="1400" b="1" baseline="-25000">
                        <a:solidFill>
                          <a:srgbClr val="3442F4"/>
                        </a:solidFill>
                        <a:latin typeface="Times New Roman" panose="02020603050405020304" pitchFamily="18" charset="0"/>
                      </a:rPr>
                      <a:t>0</a:t>
                    </a:r>
                  </a:p>
                </p:txBody>
              </p:sp>
            </p:grpSp>
            <p:grpSp>
              <p:nvGrpSpPr>
                <p:cNvPr id="7224" name="组合 7223"/>
                <p:cNvGrpSpPr/>
                <p:nvPr/>
              </p:nvGrpSpPr>
              <p:grpSpPr>
                <a:xfrm>
                  <a:off x="0" y="624"/>
                  <a:ext cx="720" cy="918"/>
                  <a:chOff x="0" y="0"/>
                  <a:chExt cx="720" cy="918"/>
                </a:xfrm>
              </p:grpSpPr>
              <p:sp>
                <p:nvSpPr>
                  <p:cNvPr id="7225" name="Rectangle 248"/>
                  <p:cNvSpPr/>
                  <p:nvPr/>
                </p:nvSpPr>
                <p:spPr>
                  <a:xfrm>
                    <a:off x="0" y="0"/>
                    <a:ext cx="720" cy="4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PB</a:t>
                    </a:r>
                    <a:r>
                      <a:rPr lang="en-US" altLang="zh-CN" sz="1400" b="1" baseline="-25000">
                        <a:solidFill>
                          <a:srgbClr val="3442F4"/>
                        </a:solidFill>
                        <a:latin typeface="Times New Roman" panose="02020603050405020304" pitchFamily="18" charset="0"/>
                      </a:rPr>
                      <a:t>0</a:t>
                    </a:r>
                  </a:p>
                </p:txBody>
              </p:sp>
              <p:sp>
                <p:nvSpPr>
                  <p:cNvPr id="7226" name="Rectangle 249"/>
                  <p:cNvSpPr/>
                  <p:nvPr/>
                </p:nvSpPr>
                <p:spPr>
                  <a:xfrm>
                    <a:off x="0" y="150"/>
                    <a:ext cx="720" cy="4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PB</a:t>
                    </a:r>
                    <a:r>
                      <a:rPr lang="en-US" altLang="zh-CN" sz="1400" b="1" baseline="-25000">
                        <a:solidFill>
                          <a:srgbClr val="3442F4"/>
                        </a:solidFill>
                        <a:latin typeface="Times New Roman" panose="02020603050405020304" pitchFamily="18" charset="0"/>
                      </a:rPr>
                      <a:t>1</a:t>
                    </a:r>
                  </a:p>
                </p:txBody>
              </p:sp>
              <p:sp>
                <p:nvSpPr>
                  <p:cNvPr id="7227" name="Rectangle 250"/>
                  <p:cNvSpPr/>
                  <p:nvPr/>
                </p:nvSpPr>
                <p:spPr>
                  <a:xfrm>
                    <a:off x="0" y="300"/>
                    <a:ext cx="720" cy="4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PB</a:t>
                    </a:r>
                    <a:r>
                      <a:rPr lang="en-US" altLang="zh-CN" sz="1400" b="1" baseline="-25000">
                        <a:solidFill>
                          <a:srgbClr val="3442F4"/>
                        </a:solidFill>
                        <a:latin typeface="Times New Roman" panose="02020603050405020304" pitchFamily="18" charset="0"/>
                      </a:rPr>
                      <a:t>2</a:t>
                    </a:r>
                  </a:p>
                </p:txBody>
              </p:sp>
              <p:sp>
                <p:nvSpPr>
                  <p:cNvPr id="7228" name="Rectangle 251"/>
                  <p:cNvSpPr/>
                  <p:nvPr/>
                </p:nvSpPr>
                <p:spPr>
                  <a:xfrm>
                    <a:off x="0" y="450"/>
                    <a:ext cx="720" cy="468"/>
                  </a:xfrm>
                  <a:prstGeom prst="rect">
                    <a:avLst/>
                  </a:prstGeom>
                  <a:noFill/>
                  <a:ln w="9525">
                    <a:noFill/>
                  </a:ln>
                </p:spPr>
                <p:txBody>
                  <a:bodyPr/>
                  <a:lstStyle/>
                  <a:p>
                    <a:pPr algn="l">
                      <a:lnSpc>
                        <a:spcPct val="200000"/>
                      </a:lnSpc>
                      <a:buClrTx/>
                    </a:pPr>
                    <a:endParaRPr sz="1400" b="1">
                      <a:solidFill>
                        <a:srgbClr val="3442F4"/>
                      </a:solidFill>
                      <a:latin typeface="Times New Roman" panose="02020603050405020304" pitchFamily="18" charset="0"/>
                    </a:endParaRPr>
                  </a:p>
                </p:txBody>
              </p:sp>
            </p:grpSp>
          </p:grpSp>
          <p:sp>
            <p:nvSpPr>
              <p:cNvPr id="7229" name="Rectangle 252"/>
              <p:cNvSpPr/>
              <p:nvPr/>
            </p:nvSpPr>
            <p:spPr>
              <a:xfrm>
                <a:off x="1433" y="122"/>
                <a:ext cx="432" cy="3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PA</a:t>
                </a:r>
                <a:r>
                  <a:rPr lang="en-US" altLang="zh-CN" sz="1400" b="1" baseline="-25000">
                    <a:solidFill>
                      <a:srgbClr val="3442F4"/>
                    </a:solidFill>
                    <a:latin typeface="Times New Roman" panose="02020603050405020304" pitchFamily="18" charset="0"/>
                  </a:rPr>
                  <a:t>5</a:t>
                </a:r>
              </a:p>
            </p:txBody>
          </p:sp>
          <p:sp>
            <p:nvSpPr>
              <p:cNvPr id="7230" name="Rectangle 253"/>
              <p:cNvSpPr/>
              <p:nvPr/>
            </p:nvSpPr>
            <p:spPr>
              <a:xfrm>
                <a:off x="1442" y="245"/>
                <a:ext cx="432" cy="36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PA</a:t>
                </a:r>
                <a:r>
                  <a:rPr lang="en-US" altLang="zh-CN" sz="1400" b="1" baseline="-25000">
                    <a:solidFill>
                      <a:srgbClr val="3442F4"/>
                    </a:solidFill>
                    <a:latin typeface="Times New Roman" panose="02020603050405020304" pitchFamily="18" charset="0"/>
                  </a:rPr>
                  <a:t>6</a:t>
                </a:r>
              </a:p>
            </p:txBody>
          </p:sp>
        </p:grpSp>
        <p:sp>
          <p:nvSpPr>
            <p:cNvPr id="7231" name="Rectangle 138"/>
            <p:cNvSpPr/>
            <p:nvPr/>
          </p:nvSpPr>
          <p:spPr>
            <a:xfrm>
              <a:off x="426" y="368"/>
              <a:ext cx="973" cy="2576"/>
            </a:xfrm>
            <a:prstGeom prst="rect">
              <a:avLst/>
            </a:prstGeom>
            <a:noFill/>
            <a:ln w="9525" cap="flat" cmpd="sng">
              <a:solidFill>
                <a:srgbClr val="000000"/>
              </a:solidFill>
              <a:prstDash val="solid"/>
              <a:miter/>
              <a:headEnd type="none" w="med" len="med"/>
              <a:tailEnd type="none" w="med" len="med"/>
            </a:ln>
          </p:spPr>
          <p:txBody>
            <a:bodyPr/>
            <a:lstStyle/>
            <a:p>
              <a:pPr algn="l">
                <a:buClrTx/>
              </a:pPr>
              <a:endParaRPr>
                <a:latin typeface="Arial" panose="020B0604020202020204" pitchFamily="34" charset="0"/>
              </a:endParaRPr>
            </a:p>
          </p:txBody>
        </p:sp>
        <p:grpSp>
          <p:nvGrpSpPr>
            <p:cNvPr id="7232" name="组合 7231"/>
            <p:cNvGrpSpPr/>
            <p:nvPr/>
          </p:nvGrpSpPr>
          <p:grpSpPr>
            <a:xfrm>
              <a:off x="381" y="304"/>
              <a:ext cx="432" cy="1212"/>
              <a:chOff x="0" y="0"/>
              <a:chExt cx="720" cy="1541"/>
            </a:xfrm>
          </p:grpSpPr>
          <p:grpSp>
            <p:nvGrpSpPr>
              <p:cNvPr id="7233" name="组合 7232"/>
              <p:cNvGrpSpPr/>
              <p:nvPr/>
            </p:nvGrpSpPr>
            <p:grpSpPr>
              <a:xfrm>
                <a:off x="0" y="0"/>
                <a:ext cx="720" cy="902"/>
                <a:chOff x="0" y="0"/>
                <a:chExt cx="720" cy="902"/>
              </a:xfrm>
            </p:grpSpPr>
            <p:sp>
              <p:nvSpPr>
                <p:cNvPr id="7234" name="Rectangle 141"/>
                <p:cNvSpPr/>
                <p:nvPr/>
              </p:nvSpPr>
              <p:spPr>
                <a:xfrm>
                  <a:off x="0" y="0"/>
                  <a:ext cx="720" cy="437"/>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1</a:t>
                  </a:r>
                </a:p>
              </p:txBody>
            </p:sp>
            <p:sp>
              <p:nvSpPr>
                <p:cNvPr id="7235" name="Rectangle 142"/>
                <p:cNvSpPr/>
                <p:nvPr/>
              </p:nvSpPr>
              <p:spPr>
                <a:xfrm>
                  <a:off x="0" y="155"/>
                  <a:ext cx="720" cy="43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2</a:t>
                  </a:r>
                </a:p>
                <a:p>
                  <a:pPr algn="l">
                    <a:lnSpc>
                      <a:spcPct val="200000"/>
                    </a:lnSpc>
                    <a:buClrTx/>
                  </a:pPr>
                  <a:endParaRPr lang="en-US" altLang="zh-CN" sz="1400" b="1">
                    <a:solidFill>
                      <a:srgbClr val="3442F4"/>
                    </a:solidFill>
                    <a:latin typeface="Times New Roman" panose="02020603050405020304" pitchFamily="18" charset="0"/>
                  </a:endParaRPr>
                </a:p>
              </p:txBody>
            </p:sp>
            <p:sp>
              <p:nvSpPr>
                <p:cNvPr id="7236" name="Rectangle 143"/>
                <p:cNvSpPr/>
                <p:nvPr/>
              </p:nvSpPr>
              <p:spPr>
                <a:xfrm>
                  <a:off x="0" y="310"/>
                  <a:ext cx="720" cy="43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3</a:t>
                  </a:r>
                </a:p>
              </p:txBody>
            </p:sp>
            <p:sp>
              <p:nvSpPr>
                <p:cNvPr id="7237" name="Rectangle 144"/>
                <p:cNvSpPr/>
                <p:nvPr/>
              </p:nvSpPr>
              <p:spPr>
                <a:xfrm>
                  <a:off x="0" y="465"/>
                  <a:ext cx="720" cy="437"/>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4</a:t>
                  </a:r>
                </a:p>
              </p:txBody>
            </p:sp>
          </p:grpSp>
          <p:grpSp>
            <p:nvGrpSpPr>
              <p:cNvPr id="7238" name="组合 7237"/>
              <p:cNvGrpSpPr/>
              <p:nvPr/>
            </p:nvGrpSpPr>
            <p:grpSpPr>
              <a:xfrm>
                <a:off x="0" y="639"/>
                <a:ext cx="720" cy="902"/>
                <a:chOff x="0" y="0"/>
                <a:chExt cx="720" cy="902"/>
              </a:xfrm>
            </p:grpSpPr>
            <p:sp>
              <p:nvSpPr>
                <p:cNvPr id="7239" name="Rectangle 146"/>
                <p:cNvSpPr/>
                <p:nvPr/>
              </p:nvSpPr>
              <p:spPr>
                <a:xfrm>
                  <a:off x="0" y="0"/>
                  <a:ext cx="720" cy="437"/>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5</a:t>
                  </a:r>
                </a:p>
              </p:txBody>
            </p:sp>
            <p:sp>
              <p:nvSpPr>
                <p:cNvPr id="7240" name="Rectangle 147"/>
                <p:cNvSpPr/>
                <p:nvPr/>
              </p:nvSpPr>
              <p:spPr>
                <a:xfrm>
                  <a:off x="0" y="155"/>
                  <a:ext cx="720" cy="43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6</a:t>
                  </a:r>
                </a:p>
                <a:p>
                  <a:pPr algn="l">
                    <a:lnSpc>
                      <a:spcPct val="200000"/>
                    </a:lnSpc>
                    <a:buClrTx/>
                  </a:pPr>
                  <a:endParaRPr lang="en-US" altLang="zh-CN" sz="1400" b="1">
                    <a:solidFill>
                      <a:srgbClr val="3442F4"/>
                    </a:solidFill>
                    <a:latin typeface="Times New Roman" panose="02020603050405020304" pitchFamily="18" charset="0"/>
                  </a:endParaRPr>
                </a:p>
              </p:txBody>
            </p:sp>
            <p:sp>
              <p:nvSpPr>
                <p:cNvPr id="7241" name="Rectangle 148"/>
                <p:cNvSpPr/>
                <p:nvPr/>
              </p:nvSpPr>
              <p:spPr>
                <a:xfrm>
                  <a:off x="0" y="310"/>
                  <a:ext cx="720" cy="43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7</a:t>
                  </a:r>
                </a:p>
              </p:txBody>
            </p:sp>
            <p:sp>
              <p:nvSpPr>
                <p:cNvPr id="7242" name="Rectangle 149"/>
                <p:cNvSpPr/>
                <p:nvPr/>
              </p:nvSpPr>
              <p:spPr>
                <a:xfrm>
                  <a:off x="0" y="465"/>
                  <a:ext cx="720" cy="437"/>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8</a:t>
                  </a:r>
                </a:p>
              </p:txBody>
            </p:sp>
          </p:grpSp>
        </p:grpSp>
        <p:grpSp>
          <p:nvGrpSpPr>
            <p:cNvPr id="7243" name="组合 7242"/>
            <p:cNvGrpSpPr/>
            <p:nvPr/>
          </p:nvGrpSpPr>
          <p:grpSpPr>
            <a:xfrm>
              <a:off x="381" y="2291"/>
              <a:ext cx="432" cy="709"/>
              <a:chOff x="0" y="0"/>
              <a:chExt cx="720" cy="902"/>
            </a:xfrm>
          </p:grpSpPr>
          <p:sp>
            <p:nvSpPr>
              <p:cNvPr id="7244" name="Rectangle 151"/>
              <p:cNvSpPr/>
              <p:nvPr/>
            </p:nvSpPr>
            <p:spPr>
              <a:xfrm>
                <a:off x="0" y="0"/>
                <a:ext cx="720" cy="437"/>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17</a:t>
                </a:r>
              </a:p>
            </p:txBody>
          </p:sp>
          <p:sp>
            <p:nvSpPr>
              <p:cNvPr id="7245" name="Rectangle 152"/>
              <p:cNvSpPr/>
              <p:nvPr/>
            </p:nvSpPr>
            <p:spPr>
              <a:xfrm>
                <a:off x="0" y="155"/>
                <a:ext cx="720" cy="43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18</a:t>
                </a:r>
              </a:p>
              <a:p>
                <a:pPr algn="l">
                  <a:lnSpc>
                    <a:spcPct val="200000"/>
                  </a:lnSpc>
                  <a:buClrTx/>
                </a:pPr>
                <a:endParaRPr lang="en-US" altLang="zh-CN" sz="1400" b="1">
                  <a:solidFill>
                    <a:srgbClr val="3442F4"/>
                  </a:solidFill>
                  <a:latin typeface="Times New Roman" panose="02020603050405020304" pitchFamily="18" charset="0"/>
                </a:endParaRPr>
              </a:p>
            </p:txBody>
          </p:sp>
          <p:sp>
            <p:nvSpPr>
              <p:cNvPr id="7246" name="Rectangle 153"/>
              <p:cNvSpPr/>
              <p:nvPr/>
            </p:nvSpPr>
            <p:spPr>
              <a:xfrm>
                <a:off x="0" y="310"/>
                <a:ext cx="720" cy="43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19</a:t>
                </a:r>
              </a:p>
            </p:txBody>
          </p:sp>
          <p:sp>
            <p:nvSpPr>
              <p:cNvPr id="7247" name="Rectangle 154"/>
              <p:cNvSpPr/>
              <p:nvPr/>
            </p:nvSpPr>
            <p:spPr>
              <a:xfrm>
                <a:off x="0" y="465"/>
                <a:ext cx="720" cy="437"/>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20</a:t>
                </a:r>
              </a:p>
            </p:txBody>
          </p:sp>
        </p:grpSp>
        <p:grpSp>
          <p:nvGrpSpPr>
            <p:cNvPr id="7248" name="组合 7247"/>
            <p:cNvGrpSpPr/>
            <p:nvPr/>
          </p:nvGrpSpPr>
          <p:grpSpPr>
            <a:xfrm>
              <a:off x="381" y="1298"/>
              <a:ext cx="432" cy="1211"/>
              <a:chOff x="0" y="0"/>
              <a:chExt cx="720" cy="1541"/>
            </a:xfrm>
          </p:grpSpPr>
          <p:grpSp>
            <p:nvGrpSpPr>
              <p:cNvPr id="7249" name="组合 7248"/>
              <p:cNvGrpSpPr/>
              <p:nvPr/>
            </p:nvGrpSpPr>
            <p:grpSpPr>
              <a:xfrm>
                <a:off x="0" y="0"/>
                <a:ext cx="720" cy="902"/>
                <a:chOff x="0" y="0"/>
                <a:chExt cx="720" cy="902"/>
              </a:xfrm>
            </p:grpSpPr>
            <p:sp>
              <p:nvSpPr>
                <p:cNvPr id="7250" name="Rectangle 157"/>
                <p:cNvSpPr/>
                <p:nvPr/>
              </p:nvSpPr>
              <p:spPr>
                <a:xfrm>
                  <a:off x="0" y="0"/>
                  <a:ext cx="720" cy="437"/>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9</a:t>
                  </a:r>
                </a:p>
              </p:txBody>
            </p:sp>
            <p:sp>
              <p:nvSpPr>
                <p:cNvPr id="7251" name="Rectangle 158"/>
                <p:cNvSpPr/>
                <p:nvPr/>
              </p:nvSpPr>
              <p:spPr>
                <a:xfrm>
                  <a:off x="0" y="155"/>
                  <a:ext cx="720" cy="43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10</a:t>
                  </a:r>
                </a:p>
                <a:p>
                  <a:pPr algn="l">
                    <a:lnSpc>
                      <a:spcPct val="200000"/>
                    </a:lnSpc>
                    <a:buClrTx/>
                  </a:pPr>
                  <a:endParaRPr lang="en-US" altLang="zh-CN" sz="1400" b="1">
                    <a:solidFill>
                      <a:srgbClr val="3442F4"/>
                    </a:solidFill>
                    <a:latin typeface="Times New Roman" panose="02020603050405020304" pitchFamily="18" charset="0"/>
                  </a:endParaRPr>
                </a:p>
              </p:txBody>
            </p:sp>
            <p:sp>
              <p:nvSpPr>
                <p:cNvPr id="7252" name="Rectangle 159"/>
                <p:cNvSpPr/>
                <p:nvPr/>
              </p:nvSpPr>
              <p:spPr>
                <a:xfrm>
                  <a:off x="0" y="310"/>
                  <a:ext cx="720" cy="43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11</a:t>
                  </a:r>
                </a:p>
              </p:txBody>
            </p:sp>
            <p:sp>
              <p:nvSpPr>
                <p:cNvPr id="7253" name="Rectangle 160"/>
                <p:cNvSpPr/>
                <p:nvPr/>
              </p:nvSpPr>
              <p:spPr>
                <a:xfrm>
                  <a:off x="0" y="465"/>
                  <a:ext cx="720" cy="437"/>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12</a:t>
                  </a:r>
                </a:p>
              </p:txBody>
            </p:sp>
          </p:grpSp>
          <p:grpSp>
            <p:nvGrpSpPr>
              <p:cNvPr id="7254" name="组合 7253"/>
              <p:cNvGrpSpPr/>
              <p:nvPr/>
            </p:nvGrpSpPr>
            <p:grpSpPr>
              <a:xfrm>
                <a:off x="0" y="639"/>
                <a:ext cx="720" cy="902"/>
                <a:chOff x="0" y="0"/>
                <a:chExt cx="720" cy="902"/>
              </a:xfrm>
            </p:grpSpPr>
            <p:sp>
              <p:nvSpPr>
                <p:cNvPr id="7255" name="Rectangle 162"/>
                <p:cNvSpPr/>
                <p:nvPr/>
              </p:nvSpPr>
              <p:spPr>
                <a:xfrm>
                  <a:off x="0" y="0"/>
                  <a:ext cx="720" cy="437"/>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13</a:t>
                  </a:r>
                </a:p>
              </p:txBody>
            </p:sp>
            <p:sp>
              <p:nvSpPr>
                <p:cNvPr id="7256" name="Rectangle 163"/>
                <p:cNvSpPr/>
                <p:nvPr/>
              </p:nvSpPr>
              <p:spPr>
                <a:xfrm>
                  <a:off x="0" y="155"/>
                  <a:ext cx="720" cy="43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14</a:t>
                  </a:r>
                </a:p>
                <a:p>
                  <a:pPr algn="l">
                    <a:lnSpc>
                      <a:spcPct val="200000"/>
                    </a:lnSpc>
                    <a:buClrTx/>
                  </a:pPr>
                  <a:endParaRPr lang="en-US" altLang="zh-CN" sz="1400" b="1">
                    <a:solidFill>
                      <a:srgbClr val="3442F4"/>
                    </a:solidFill>
                    <a:latin typeface="Times New Roman" panose="02020603050405020304" pitchFamily="18" charset="0"/>
                  </a:endParaRPr>
                </a:p>
              </p:txBody>
            </p:sp>
            <p:sp>
              <p:nvSpPr>
                <p:cNvPr id="7257" name="Rectangle 164"/>
                <p:cNvSpPr/>
                <p:nvPr/>
              </p:nvSpPr>
              <p:spPr>
                <a:xfrm>
                  <a:off x="0" y="310"/>
                  <a:ext cx="720" cy="43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15</a:t>
                  </a:r>
                </a:p>
              </p:txBody>
            </p:sp>
            <p:sp>
              <p:nvSpPr>
                <p:cNvPr id="7258" name="Rectangle 165"/>
                <p:cNvSpPr/>
                <p:nvPr/>
              </p:nvSpPr>
              <p:spPr>
                <a:xfrm>
                  <a:off x="0" y="465"/>
                  <a:ext cx="720" cy="437"/>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16</a:t>
                  </a:r>
                </a:p>
              </p:txBody>
            </p:sp>
          </p:grpSp>
        </p:grpSp>
        <p:grpSp>
          <p:nvGrpSpPr>
            <p:cNvPr id="7259" name="组合 7258"/>
            <p:cNvGrpSpPr/>
            <p:nvPr/>
          </p:nvGrpSpPr>
          <p:grpSpPr>
            <a:xfrm>
              <a:off x="1147" y="304"/>
              <a:ext cx="432" cy="2684"/>
              <a:chOff x="0" y="0"/>
              <a:chExt cx="720" cy="3413"/>
            </a:xfrm>
          </p:grpSpPr>
          <p:grpSp>
            <p:nvGrpSpPr>
              <p:cNvPr id="7260" name="组合 7259"/>
              <p:cNvGrpSpPr/>
              <p:nvPr/>
            </p:nvGrpSpPr>
            <p:grpSpPr>
              <a:xfrm>
                <a:off x="0" y="1872"/>
                <a:ext cx="720" cy="1541"/>
                <a:chOff x="0" y="0"/>
                <a:chExt cx="720" cy="1541"/>
              </a:xfrm>
            </p:grpSpPr>
            <p:grpSp>
              <p:nvGrpSpPr>
                <p:cNvPr id="7261" name="组合 7260"/>
                <p:cNvGrpSpPr/>
                <p:nvPr/>
              </p:nvGrpSpPr>
              <p:grpSpPr>
                <a:xfrm>
                  <a:off x="0" y="0"/>
                  <a:ext cx="720" cy="902"/>
                  <a:chOff x="0" y="0"/>
                  <a:chExt cx="720" cy="902"/>
                </a:xfrm>
              </p:grpSpPr>
              <p:sp>
                <p:nvSpPr>
                  <p:cNvPr id="7262" name="Rectangle 169"/>
                  <p:cNvSpPr/>
                  <p:nvPr/>
                </p:nvSpPr>
                <p:spPr>
                  <a:xfrm>
                    <a:off x="0" y="0"/>
                    <a:ext cx="720" cy="437"/>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28</a:t>
                    </a:r>
                  </a:p>
                </p:txBody>
              </p:sp>
              <p:sp>
                <p:nvSpPr>
                  <p:cNvPr id="7263" name="Rectangle 170"/>
                  <p:cNvSpPr/>
                  <p:nvPr/>
                </p:nvSpPr>
                <p:spPr>
                  <a:xfrm>
                    <a:off x="0" y="155"/>
                    <a:ext cx="720" cy="43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27</a:t>
                    </a:r>
                  </a:p>
                  <a:p>
                    <a:pPr algn="l">
                      <a:lnSpc>
                        <a:spcPct val="200000"/>
                      </a:lnSpc>
                      <a:buClrTx/>
                    </a:pPr>
                    <a:endParaRPr lang="en-US" altLang="zh-CN" sz="1400" b="1">
                      <a:solidFill>
                        <a:srgbClr val="3442F4"/>
                      </a:solidFill>
                      <a:latin typeface="Times New Roman" panose="02020603050405020304" pitchFamily="18" charset="0"/>
                    </a:endParaRPr>
                  </a:p>
                </p:txBody>
              </p:sp>
              <p:sp>
                <p:nvSpPr>
                  <p:cNvPr id="7264" name="Rectangle 171"/>
                  <p:cNvSpPr/>
                  <p:nvPr/>
                </p:nvSpPr>
                <p:spPr>
                  <a:xfrm>
                    <a:off x="0" y="310"/>
                    <a:ext cx="720" cy="43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26</a:t>
                    </a:r>
                  </a:p>
                </p:txBody>
              </p:sp>
              <p:sp>
                <p:nvSpPr>
                  <p:cNvPr id="7265" name="Rectangle 172"/>
                  <p:cNvSpPr/>
                  <p:nvPr/>
                </p:nvSpPr>
                <p:spPr>
                  <a:xfrm>
                    <a:off x="0" y="465"/>
                    <a:ext cx="720" cy="437"/>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25</a:t>
                    </a:r>
                  </a:p>
                </p:txBody>
              </p:sp>
            </p:grpSp>
            <p:grpSp>
              <p:nvGrpSpPr>
                <p:cNvPr id="7266" name="组合 7265"/>
                <p:cNvGrpSpPr/>
                <p:nvPr/>
              </p:nvGrpSpPr>
              <p:grpSpPr>
                <a:xfrm>
                  <a:off x="0" y="639"/>
                  <a:ext cx="720" cy="902"/>
                  <a:chOff x="0" y="0"/>
                  <a:chExt cx="720" cy="902"/>
                </a:xfrm>
              </p:grpSpPr>
              <p:sp>
                <p:nvSpPr>
                  <p:cNvPr id="7267" name="Rectangle 174"/>
                  <p:cNvSpPr/>
                  <p:nvPr/>
                </p:nvSpPr>
                <p:spPr>
                  <a:xfrm>
                    <a:off x="0" y="0"/>
                    <a:ext cx="720" cy="437"/>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24</a:t>
                    </a:r>
                  </a:p>
                </p:txBody>
              </p:sp>
              <p:sp>
                <p:nvSpPr>
                  <p:cNvPr id="7268" name="Rectangle 175"/>
                  <p:cNvSpPr/>
                  <p:nvPr/>
                </p:nvSpPr>
                <p:spPr>
                  <a:xfrm>
                    <a:off x="0" y="155"/>
                    <a:ext cx="720" cy="43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23</a:t>
                    </a:r>
                  </a:p>
                  <a:p>
                    <a:pPr algn="l">
                      <a:lnSpc>
                        <a:spcPct val="200000"/>
                      </a:lnSpc>
                      <a:buClrTx/>
                    </a:pPr>
                    <a:endParaRPr lang="en-US" altLang="zh-CN" sz="1400" b="1">
                      <a:solidFill>
                        <a:srgbClr val="3442F4"/>
                      </a:solidFill>
                      <a:latin typeface="Times New Roman" panose="02020603050405020304" pitchFamily="18" charset="0"/>
                    </a:endParaRPr>
                  </a:p>
                </p:txBody>
              </p:sp>
              <p:sp>
                <p:nvSpPr>
                  <p:cNvPr id="7269" name="Rectangle 176"/>
                  <p:cNvSpPr/>
                  <p:nvPr/>
                </p:nvSpPr>
                <p:spPr>
                  <a:xfrm>
                    <a:off x="0" y="310"/>
                    <a:ext cx="720" cy="43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22</a:t>
                    </a:r>
                  </a:p>
                </p:txBody>
              </p:sp>
              <p:sp>
                <p:nvSpPr>
                  <p:cNvPr id="7270" name="Rectangle 177"/>
                  <p:cNvSpPr/>
                  <p:nvPr/>
                </p:nvSpPr>
                <p:spPr>
                  <a:xfrm>
                    <a:off x="0" y="465"/>
                    <a:ext cx="720" cy="437"/>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21</a:t>
                    </a:r>
                  </a:p>
                </p:txBody>
              </p:sp>
            </p:grpSp>
          </p:grpSp>
          <p:grpSp>
            <p:nvGrpSpPr>
              <p:cNvPr id="7271" name="组合 7270"/>
              <p:cNvGrpSpPr/>
              <p:nvPr/>
            </p:nvGrpSpPr>
            <p:grpSpPr>
              <a:xfrm>
                <a:off x="0" y="0"/>
                <a:ext cx="720" cy="2150"/>
                <a:chOff x="0" y="0"/>
                <a:chExt cx="720" cy="2150"/>
              </a:xfrm>
            </p:grpSpPr>
            <p:grpSp>
              <p:nvGrpSpPr>
                <p:cNvPr id="7272" name="组合 7271"/>
                <p:cNvGrpSpPr/>
                <p:nvPr/>
              </p:nvGrpSpPr>
              <p:grpSpPr>
                <a:xfrm>
                  <a:off x="0" y="609"/>
                  <a:ext cx="720" cy="1541"/>
                  <a:chOff x="0" y="0"/>
                  <a:chExt cx="720" cy="1541"/>
                </a:xfrm>
              </p:grpSpPr>
              <p:grpSp>
                <p:nvGrpSpPr>
                  <p:cNvPr id="7273" name="组合 7272"/>
                  <p:cNvGrpSpPr/>
                  <p:nvPr/>
                </p:nvGrpSpPr>
                <p:grpSpPr>
                  <a:xfrm>
                    <a:off x="0" y="0"/>
                    <a:ext cx="720" cy="902"/>
                    <a:chOff x="0" y="0"/>
                    <a:chExt cx="720" cy="902"/>
                  </a:xfrm>
                </p:grpSpPr>
                <p:sp>
                  <p:nvSpPr>
                    <p:cNvPr id="7274" name="Rectangle 181"/>
                    <p:cNvSpPr/>
                    <p:nvPr/>
                  </p:nvSpPr>
                  <p:spPr>
                    <a:xfrm>
                      <a:off x="0" y="0"/>
                      <a:ext cx="720" cy="437"/>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36</a:t>
                      </a:r>
                    </a:p>
                  </p:txBody>
                </p:sp>
                <p:sp>
                  <p:nvSpPr>
                    <p:cNvPr id="7275" name="Rectangle 182"/>
                    <p:cNvSpPr/>
                    <p:nvPr/>
                  </p:nvSpPr>
                  <p:spPr>
                    <a:xfrm>
                      <a:off x="0" y="155"/>
                      <a:ext cx="720" cy="43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35</a:t>
                      </a:r>
                    </a:p>
                    <a:p>
                      <a:pPr algn="l">
                        <a:lnSpc>
                          <a:spcPct val="200000"/>
                        </a:lnSpc>
                        <a:buClrTx/>
                      </a:pPr>
                      <a:endParaRPr lang="en-US" altLang="zh-CN" sz="1400" b="1">
                        <a:solidFill>
                          <a:srgbClr val="3442F4"/>
                        </a:solidFill>
                        <a:latin typeface="Times New Roman" panose="02020603050405020304" pitchFamily="18" charset="0"/>
                      </a:endParaRPr>
                    </a:p>
                  </p:txBody>
                </p:sp>
                <p:sp>
                  <p:nvSpPr>
                    <p:cNvPr id="7276" name="Rectangle 183"/>
                    <p:cNvSpPr/>
                    <p:nvPr/>
                  </p:nvSpPr>
                  <p:spPr>
                    <a:xfrm>
                      <a:off x="0" y="310"/>
                      <a:ext cx="720" cy="43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34</a:t>
                      </a:r>
                    </a:p>
                  </p:txBody>
                </p:sp>
                <p:sp>
                  <p:nvSpPr>
                    <p:cNvPr id="7277" name="Rectangle 184"/>
                    <p:cNvSpPr/>
                    <p:nvPr/>
                  </p:nvSpPr>
                  <p:spPr>
                    <a:xfrm>
                      <a:off x="0" y="465"/>
                      <a:ext cx="720" cy="437"/>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33</a:t>
                      </a:r>
                    </a:p>
                  </p:txBody>
                </p:sp>
              </p:grpSp>
              <p:grpSp>
                <p:nvGrpSpPr>
                  <p:cNvPr id="7278" name="组合 7277"/>
                  <p:cNvGrpSpPr/>
                  <p:nvPr/>
                </p:nvGrpSpPr>
                <p:grpSpPr>
                  <a:xfrm>
                    <a:off x="0" y="639"/>
                    <a:ext cx="720" cy="902"/>
                    <a:chOff x="0" y="0"/>
                    <a:chExt cx="720" cy="902"/>
                  </a:xfrm>
                </p:grpSpPr>
                <p:sp>
                  <p:nvSpPr>
                    <p:cNvPr id="7279" name="Rectangle 186"/>
                    <p:cNvSpPr/>
                    <p:nvPr/>
                  </p:nvSpPr>
                  <p:spPr>
                    <a:xfrm>
                      <a:off x="0" y="0"/>
                      <a:ext cx="720" cy="437"/>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32</a:t>
                      </a:r>
                    </a:p>
                  </p:txBody>
                </p:sp>
                <p:sp>
                  <p:nvSpPr>
                    <p:cNvPr id="7280" name="Rectangle 187"/>
                    <p:cNvSpPr/>
                    <p:nvPr/>
                  </p:nvSpPr>
                  <p:spPr>
                    <a:xfrm>
                      <a:off x="0" y="155"/>
                      <a:ext cx="720" cy="43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31</a:t>
                      </a:r>
                    </a:p>
                    <a:p>
                      <a:pPr algn="l">
                        <a:lnSpc>
                          <a:spcPct val="200000"/>
                        </a:lnSpc>
                        <a:buClrTx/>
                      </a:pPr>
                      <a:endParaRPr lang="en-US" altLang="zh-CN" sz="1400" b="1">
                        <a:solidFill>
                          <a:srgbClr val="3442F4"/>
                        </a:solidFill>
                        <a:latin typeface="Times New Roman" panose="02020603050405020304" pitchFamily="18" charset="0"/>
                      </a:endParaRPr>
                    </a:p>
                  </p:txBody>
                </p:sp>
                <p:sp>
                  <p:nvSpPr>
                    <p:cNvPr id="7281" name="Rectangle 188"/>
                    <p:cNvSpPr/>
                    <p:nvPr/>
                  </p:nvSpPr>
                  <p:spPr>
                    <a:xfrm>
                      <a:off x="0" y="310"/>
                      <a:ext cx="720" cy="43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30</a:t>
                      </a:r>
                    </a:p>
                  </p:txBody>
                </p:sp>
                <p:sp>
                  <p:nvSpPr>
                    <p:cNvPr id="7282" name="Rectangle 189"/>
                    <p:cNvSpPr/>
                    <p:nvPr/>
                  </p:nvSpPr>
                  <p:spPr>
                    <a:xfrm>
                      <a:off x="0" y="465"/>
                      <a:ext cx="720" cy="437"/>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29</a:t>
                      </a:r>
                    </a:p>
                  </p:txBody>
                </p:sp>
              </p:grpSp>
            </p:grpSp>
            <p:grpSp>
              <p:nvGrpSpPr>
                <p:cNvPr id="7283" name="组合 7282"/>
                <p:cNvGrpSpPr/>
                <p:nvPr/>
              </p:nvGrpSpPr>
              <p:grpSpPr>
                <a:xfrm>
                  <a:off x="0" y="0"/>
                  <a:ext cx="720" cy="902"/>
                  <a:chOff x="0" y="0"/>
                  <a:chExt cx="720" cy="902"/>
                </a:xfrm>
              </p:grpSpPr>
              <p:sp>
                <p:nvSpPr>
                  <p:cNvPr id="7284" name="Rectangle 191"/>
                  <p:cNvSpPr/>
                  <p:nvPr/>
                </p:nvSpPr>
                <p:spPr>
                  <a:xfrm>
                    <a:off x="0" y="0"/>
                    <a:ext cx="720" cy="437"/>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40</a:t>
                    </a:r>
                  </a:p>
                </p:txBody>
              </p:sp>
              <p:sp>
                <p:nvSpPr>
                  <p:cNvPr id="7285" name="Rectangle 192"/>
                  <p:cNvSpPr/>
                  <p:nvPr/>
                </p:nvSpPr>
                <p:spPr>
                  <a:xfrm>
                    <a:off x="0" y="155"/>
                    <a:ext cx="720" cy="43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39</a:t>
                    </a:r>
                  </a:p>
                  <a:p>
                    <a:pPr algn="l">
                      <a:lnSpc>
                        <a:spcPct val="200000"/>
                      </a:lnSpc>
                      <a:buClrTx/>
                    </a:pPr>
                    <a:endParaRPr lang="en-US" altLang="zh-CN" sz="1400" b="1">
                      <a:solidFill>
                        <a:srgbClr val="3442F4"/>
                      </a:solidFill>
                      <a:latin typeface="Times New Roman" panose="02020603050405020304" pitchFamily="18" charset="0"/>
                    </a:endParaRPr>
                  </a:p>
                </p:txBody>
              </p:sp>
              <p:sp>
                <p:nvSpPr>
                  <p:cNvPr id="7286" name="Rectangle 193"/>
                  <p:cNvSpPr/>
                  <p:nvPr/>
                </p:nvSpPr>
                <p:spPr>
                  <a:xfrm>
                    <a:off x="0" y="310"/>
                    <a:ext cx="720" cy="438"/>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38</a:t>
                    </a:r>
                  </a:p>
                </p:txBody>
              </p:sp>
              <p:sp>
                <p:nvSpPr>
                  <p:cNvPr id="7287" name="Rectangle 194"/>
                  <p:cNvSpPr/>
                  <p:nvPr/>
                </p:nvSpPr>
                <p:spPr>
                  <a:xfrm>
                    <a:off x="0" y="465"/>
                    <a:ext cx="720" cy="437"/>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37</a:t>
                    </a:r>
                  </a:p>
                </p:txBody>
              </p:sp>
            </p:grpSp>
          </p:grpSp>
        </p:grpSp>
        <p:sp>
          <p:nvSpPr>
            <p:cNvPr id="7288" name="Rectangle 195"/>
            <p:cNvSpPr/>
            <p:nvPr/>
          </p:nvSpPr>
          <p:spPr>
            <a:xfrm>
              <a:off x="669" y="1472"/>
              <a:ext cx="541" cy="344"/>
            </a:xfrm>
            <a:prstGeom prst="rect">
              <a:avLst/>
            </a:prstGeom>
            <a:noFill/>
            <a:ln w="9525">
              <a:noFill/>
            </a:ln>
          </p:spPr>
          <p:txBody>
            <a:bodyPr/>
            <a:lstStyle/>
            <a:p>
              <a:pPr algn="just">
                <a:lnSpc>
                  <a:spcPct val="200000"/>
                </a:lnSpc>
                <a:buClrTx/>
              </a:pPr>
              <a:r>
                <a:rPr lang="en-US" altLang="zh-CN" sz="1400" b="1">
                  <a:solidFill>
                    <a:srgbClr val="3442F4"/>
                  </a:solidFill>
                  <a:latin typeface="Times New Roman" panose="02020603050405020304" pitchFamily="18" charset="0"/>
                </a:rPr>
                <a:t>8255A</a:t>
              </a:r>
            </a:p>
          </p:txBody>
        </p:sp>
        <p:sp>
          <p:nvSpPr>
            <p:cNvPr id="7289" name="Oval 196"/>
            <p:cNvSpPr/>
            <p:nvPr/>
          </p:nvSpPr>
          <p:spPr>
            <a:xfrm>
              <a:off x="750" y="175"/>
              <a:ext cx="325" cy="368"/>
            </a:xfrm>
            <a:prstGeom prst="ellipse">
              <a:avLst/>
            </a:prstGeom>
            <a:noFill/>
            <a:ln w="9525" cap="flat" cmpd="sng">
              <a:solidFill>
                <a:srgbClr val="000000"/>
              </a:solidFill>
              <a:prstDash val="solid"/>
              <a:headEnd type="none" w="med" len="med"/>
              <a:tailEnd type="none" w="med" len="med"/>
            </a:ln>
          </p:spPr>
          <p:txBody>
            <a:bodyPr/>
            <a:lstStyle/>
            <a:p>
              <a:pPr algn="l">
                <a:buClrTx/>
              </a:pPr>
              <a:endParaRPr>
                <a:latin typeface="Arial" panose="020B0604020202020204" pitchFamily="34" charset="0"/>
              </a:endParaRPr>
            </a:p>
          </p:txBody>
        </p:sp>
        <p:sp>
          <p:nvSpPr>
            <p:cNvPr id="7290" name="Rectangle 197"/>
            <p:cNvSpPr/>
            <p:nvPr/>
          </p:nvSpPr>
          <p:spPr>
            <a:xfrm>
              <a:off x="642" y="0"/>
              <a:ext cx="541" cy="368"/>
            </a:xfrm>
            <a:prstGeom prst="rect">
              <a:avLst/>
            </a:prstGeom>
            <a:noFill/>
            <a:ln w="9525">
              <a:noFill/>
            </a:ln>
          </p:spPr>
          <p:txBody>
            <a:bodyPr/>
            <a:lstStyle/>
            <a:p>
              <a:pPr algn="l">
                <a:buClrTx/>
              </a:pPr>
              <a:endParaRPr>
                <a:latin typeface="Arial" panose="020B0604020202020204" pitchFamily="34" charset="0"/>
              </a:endParaRPr>
            </a:p>
          </p:txBody>
        </p:sp>
        <p:grpSp>
          <p:nvGrpSpPr>
            <p:cNvPr id="7291" name="组合 7290"/>
            <p:cNvGrpSpPr/>
            <p:nvPr/>
          </p:nvGrpSpPr>
          <p:grpSpPr>
            <a:xfrm>
              <a:off x="336" y="502"/>
              <a:ext cx="90" cy="2344"/>
              <a:chOff x="0" y="0"/>
              <a:chExt cx="150" cy="2980"/>
            </a:xfrm>
          </p:grpSpPr>
          <p:sp>
            <p:nvSpPr>
              <p:cNvPr id="7292" name="Line 199"/>
              <p:cNvSpPr/>
              <p:nvPr/>
            </p:nvSpPr>
            <p:spPr>
              <a:xfrm>
                <a:off x="8" y="2979"/>
                <a:ext cx="142" cy="1"/>
              </a:xfrm>
              <a:prstGeom prst="line">
                <a:avLst/>
              </a:prstGeom>
              <a:ln w="9525" cap="flat" cmpd="sng">
                <a:solidFill>
                  <a:srgbClr val="000000"/>
                </a:solidFill>
                <a:prstDash val="solid"/>
                <a:headEnd type="none" w="med" len="med"/>
                <a:tailEnd type="none" w="med" len="med"/>
              </a:ln>
            </p:spPr>
          </p:sp>
          <p:sp>
            <p:nvSpPr>
              <p:cNvPr id="7293" name="Line 200"/>
              <p:cNvSpPr/>
              <p:nvPr/>
            </p:nvSpPr>
            <p:spPr>
              <a:xfrm>
                <a:off x="0" y="2823"/>
                <a:ext cx="142" cy="1"/>
              </a:xfrm>
              <a:prstGeom prst="line">
                <a:avLst/>
              </a:prstGeom>
              <a:ln w="9525" cap="flat" cmpd="sng">
                <a:solidFill>
                  <a:srgbClr val="000000"/>
                </a:solidFill>
                <a:prstDash val="solid"/>
                <a:headEnd type="none" w="med" len="med"/>
                <a:tailEnd type="none" w="med" len="med"/>
              </a:ln>
            </p:spPr>
          </p:sp>
          <p:sp>
            <p:nvSpPr>
              <p:cNvPr id="7294" name="Line 201"/>
              <p:cNvSpPr/>
              <p:nvPr/>
            </p:nvSpPr>
            <p:spPr>
              <a:xfrm>
                <a:off x="0" y="2652"/>
                <a:ext cx="142" cy="1"/>
              </a:xfrm>
              <a:prstGeom prst="line">
                <a:avLst/>
              </a:prstGeom>
              <a:ln w="9525" cap="flat" cmpd="sng">
                <a:solidFill>
                  <a:srgbClr val="000000"/>
                </a:solidFill>
                <a:prstDash val="solid"/>
                <a:headEnd type="none" w="med" len="med"/>
                <a:tailEnd type="none" w="med" len="med"/>
              </a:ln>
            </p:spPr>
          </p:sp>
          <p:sp>
            <p:nvSpPr>
              <p:cNvPr id="7295" name="Line 202"/>
              <p:cNvSpPr/>
              <p:nvPr/>
            </p:nvSpPr>
            <p:spPr>
              <a:xfrm>
                <a:off x="8" y="2511"/>
                <a:ext cx="142" cy="1"/>
              </a:xfrm>
              <a:prstGeom prst="line">
                <a:avLst/>
              </a:prstGeom>
              <a:ln w="9525" cap="flat" cmpd="sng">
                <a:solidFill>
                  <a:srgbClr val="000000"/>
                </a:solidFill>
                <a:prstDash val="solid"/>
                <a:headEnd type="none" w="med" len="med"/>
                <a:tailEnd type="none" w="med" len="med"/>
              </a:ln>
            </p:spPr>
          </p:sp>
          <p:sp>
            <p:nvSpPr>
              <p:cNvPr id="7296" name="Line 203"/>
              <p:cNvSpPr/>
              <p:nvPr/>
            </p:nvSpPr>
            <p:spPr>
              <a:xfrm>
                <a:off x="0" y="2355"/>
                <a:ext cx="142" cy="1"/>
              </a:xfrm>
              <a:prstGeom prst="line">
                <a:avLst/>
              </a:prstGeom>
              <a:ln w="9525" cap="flat" cmpd="sng">
                <a:solidFill>
                  <a:srgbClr val="000000"/>
                </a:solidFill>
                <a:prstDash val="solid"/>
                <a:headEnd type="none" w="med" len="med"/>
                <a:tailEnd type="none" w="med" len="med"/>
              </a:ln>
            </p:spPr>
          </p:sp>
          <p:sp>
            <p:nvSpPr>
              <p:cNvPr id="7297" name="Line 204"/>
              <p:cNvSpPr/>
              <p:nvPr/>
            </p:nvSpPr>
            <p:spPr>
              <a:xfrm>
                <a:off x="0" y="2043"/>
                <a:ext cx="142" cy="1"/>
              </a:xfrm>
              <a:prstGeom prst="line">
                <a:avLst/>
              </a:prstGeom>
              <a:ln w="9525" cap="flat" cmpd="sng">
                <a:solidFill>
                  <a:srgbClr val="000000"/>
                </a:solidFill>
                <a:prstDash val="solid"/>
                <a:headEnd type="none" w="med" len="med"/>
                <a:tailEnd type="none" w="med" len="med"/>
              </a:ln>
            </p:spPr>
          </p:sp>
          <p:sp>
            <p:nvSpPr>
              <p:cNvPr id="7298" name="Line 205"/>
              <p:cNvSpPr/>
              <p:nvPr/>
            </p:nvSpPr>
            <p:spPr>
              <a:xfrm>
                <a:off x="0" y="2199"/>
                <a:ext cx="142" cy="1"/>
              </a:xfrm>
              <a:prstGeom prst="line">
                <a:avLst/>
              </a:prstGeom>
              <a:ln w="9525" cap="flat" cmpd="sng">
                <a:solidFill>
                  <a:srgbClr val="000000"/>
                </a:solidFill>
                <a:prstDash val="solid"/>
                <a:headEnd type="none" w="med" len="med"/>
                <a:tailEnd type="none" w="med" len="med"/>
              </a:ln>
            </p:spPr>
          </p:sp>
          <p:sp>
            <p:nvSpPr>
              <p:cNvPr id="7299" name="Line 206"/>
              <p:cNvSpPr/>
              <p:nvPr/>
            </p:nvSpPr>
            <p:spPr>
              <a:xfrm>
                <a:off x="8" y="1887"/>
                <a:ext cx="142" cy="1"/>
              </a:xfrm>
              <a:prstGeom prst="line">
                <a:avLst/>
              </a:prstGeom>
              <a:ln w="9525" cap="flat" cmpd="sng">
                <a:solidFill>
                  <a:srgbClr val="000000"/>
                </a:solidFill>
                <a:prstDash val="solid"/>
                <a:headEnd type="none" w="med" len="med"/>
                <a:tailEnd type="none" w="med" len="med"/>
              </a:ln>
            </p:spPr>
          </p:sp>
          <p:sp>
            <p:nvSpPr>
              <p:cNvPr id="7300" name="Line 207"/>
              <p:cNvSpPr/>
              <p:nvPr/>
            </p:nvSpPr>
            <p:spPr>
              <a:xfrm>
                <a:off x="0" y="1731"/>
                <a:ext cx="142" cy="1"/>
              </a:xfrm>
              <a:prstGeom prst="line">
                <a:avLst/>
              </a:prstGeom>
              <a:ln w="9525" cap="flat" cmpd="sng">
                <a:solidFill>
                  <a:srgbClr val="000000"/>
                </a:solidFill>
                <a:prstDash val="solid"/>
                <a:headEnd type="none" w="med" len="med"/>
                <a:tailEnd type="none" w="med" len="med"/>
              </a:ln>
            </p:spPr>
          </p:sp>
          <p:sp>
            <p:nvSpPr>
              <p:cNvPr id="7301" name="Line 208"/>
              <p:cNvSpPr/>
              <p:nvPr/>
            </p:nvSpPr>
            <p:spPr>
              <a:xfrm>
                <a:off x="0" y="1560"/>
                <a:ext cx="142" cy="1"/>
              </a:xfrm>
              <a:prstGeom prst="line">
                <a:avLst/>
              </a:prstGeom>
              <a:ln w="9525" cap="flat" cmpd="sng">
                <a:solidFill>
                  <a:srgbClr val="000000"/>
                </a:solidFill>
                <a:prstDash val="solid"/>
                <a:headEnd type="none" w="med" len="med"/>
                <a:tailEnd type="none" w="med" len="med"/>
              </a:ln>
            </p:spPr>
          </p:sp>
          <p:sp>
            <p:nvSpPr>
              <p:cNvPr id="7302" name="Line 209"/>
              <p:cNvSpPr/>
              <p:nvPr/>
            </p:nvSpPr>
            <p:spPr>
              <a:xfrm>
                <a:off x="8" y="1419"/>
                <a:ext cx="142" cy="1"/>
              </a:xfrm>
              <a:prstGeom prst="line">
                <a:avLst/>
              </a:prstGeom>
              <a:ln w="9525" cap="flat" cmpd="sng">
                <a:solidFill>
                  <a:srgbClr val="000000"/>
                </a:solidFill>
                <a:prstDash val="solid"/>
                <a:headEnd type="none" w="med" len="med"/>
                <a:tailEnd type="none" w="med" len="med"/>
              </a:ln>
            </p:spPr>
          </p:sp>
          <p:sp>
            <p:nvSpPr>
              <p:cNvPr id="7303" name="Line 210"/>
              <p:cNvSpPr/>
              <p:nvPr/>
            </p:nvSpPr>
            <p:spPr>
              <a:xfrm>
                <a:off x="0" y="1263"/>
                <a:ext cx="142" cy="1"/>
              </a:xfrm>
              <a:prstGeom prst="line">
                <a:avLst/>
              </a:prstGeom>
              <a:ln w="9525" cap="flat" cmpd="sng">
                <a:solidFill>
                  <a:srgbClr val="000000"/>
                </a:solidFill>
                <a:prstDash val="solid"/>
                <a:headEnd type="none" w="med" len="med"/>
                <a:tailEnd type="none" w="med" len="med"/>
              </a:ln>
            </p:spPr>
          </p:sp>
          <p:sp>
            <p:nvSpPr>
              <p:cNvPr id="7304" name="Line 211"/>
              <p:cNvSpPr/>
              <p:nvPr/>
            </p:nvSpPr>
            <p:spPr>
              <a:xfrm>
                <a:off x="0" y="951"/>
                <a:ext cx="142" cy="1"/>
              </a:xfrm>
              <a:prstGeom prst="line">
                <a:avLst/>
              </a:prstGeom>
              <a:ln w="9525" cap="flat" cmpd="sng">
                <a:solidFill>
                  <a:srgbClr val="000000"/>
                </a:solidFill>
                <a:prstDash val="solid"/>
                <a:headEnd type="none" w="med" len="med"/>
                <a:tailEnd type="none" w="med" len="med"/>
              </a:ln>
            </p:spPr>
          </p:sp>
          <p:sp>
            <p:nvSpPr>
              <p:cNvPr id="7305" name="Line 212"/>
              <p:cNvSpPr/>
              <p:nvPr/>
            </p:nvSpPr>
            <p:spPr>
              <a:xfrm>
                <a:off x="0" y="1107"/>
                <a:ext cx="142" cy="1"/>
              </a:xfrm>
              <a:prstGeom prst="line">
                <a:avLst/>
              </a:prstGeom>
              <a:ln w="9525" cap="flat" cmpd="sng">
                <a:solidFill>
                  <a:srgbClr val="000000"/>
                </a:solidFill>
                <a:prstDash val="solid"/>
                <a:headEnd type="none" w="med" len="med"/>
                <a:tailEnd type="none" w="med" len="med"/>
              </a:ln>
            </p:spPr>
          </p:sp>
          <p:sp>
            <p:nvSpPr>
              <p:cNvPr id="7306" name="Line 213"/>
              <p:cNvSpPr/>
              <p:nvPr/>
            </p:nvSpPr>
            <p:spPr>
              <a:xfrm>
                <a:off x="0" y="780"/>
                <a:ext cx="142" cy="1"/>
              </a:xfrm>
              <a:prstGeom prst="line">
                <a:avLst/>
              </a:prstGeom>
              <a:ln w="9525" cap="flat" cmpd="sng">
                <a:solidFill>
                  <a:srgbClr val="000000"/>
                </a:solidFill>
                <a:prstDash val="solid"/>
                <a:headEnd type="none" w="med" len="med"/>
                <a:tailEnd type="none" w="med" len="med"/>
              </a:ln>
            </p:spPr>
          </p:sp>
          <p:sp>
            <p:nvSpPr>
              <p:cNvPr id="7307" name="Line 214"/>
              <p:cNvSpPr/>
              <p:nvPr/>
            </p:nvSpPr>
            <p:spPr>
              <a:xfrm>
                <a:off x="0" y="609"/>
                <a:ext cx="142" cy="1"/>
              </a:xfrm>
              <a:prstGeom prst="line">
                <a:avLst/>
              </a:prstGeom>
              <a:ln w="9525" cap="flat" cmpd="sng">
                <a:solidFill>
                  <a:srgbClr val="000000"/>
                </a:solidFill>
                <a:prstDash val="solid"/>
                <a:headEnd type="none" w="med" len="med"/>
                <a:tailEnd type="none" w="med" len="med"/>
              </a:ln>
            </p:spPr>
          </p:sp>
          <p:sp>
            <p:nvSpPr>
              <p:cNvPr id="7308" name="Line 215"/>
              <p:cNvSpPr/>
              <p:nvPr/>
            </p:nvSpPr>
            <p:spPr>
              <a:xfrm>
                <a:off x="8" y="468"/>
                <a:ext cx="142" cy="1"/>
              </a:xfrm>
              <a:prstGeom prst="line">
                <a:avLst/>
              </a:prstGeom>
              <a:ln w="9525" cap="flat" cmpd="sng">
                <a:solidFill>
                  <a:srgbClr val="000000"/>
                </a:solidFill>
                <a:prstDash val="solid"/>
                <a:headEnd type="none" w="med" len="med"/>
                <a:tailEnd type="none" w="med" len="med"/>
              </a:ln>
            </p:spPr>
          </p:sp>
          <p:sp>
            <p:nvSpPr>
              <p:cNvPr id="7309" name="Line 216"/>
              <p:cNvSpPr/>
              <p:nvPr/>
            </p:nvSpPr>
            <p:spPr>
              <a:xfrm>
                <a:off x="0" y="312"/>
                <a:ext cx="142" cy="1"/>
              </a:xfrm>
              <a:prstGeom prst="line">
                <a:avLst/>
              </a:prstGeom>
              <a:ln w="9525" cap="flat" cmpd="sng">
                <a:solidFill>
                  <a:srgbClr val="000000"/>
                </a:solidFill>
                <a:prstDash val="solid"/>
                <a:headEnd type="none" w="med" len="med"/>
                <a:tailEnd type="none" w="med" len="med"/>
              </a:ln>
            </p:spPr>
          </p:sp>
          <p:sp>
            <p:nvSpPr>
              <p:cNvPr id="7310" name="Line 217"/>
              <p:cNvSpPr/>
              <p:nvPr/>
            </p:nvSpPr>
            <p:spPr>
              <a:xfrm>
                <a:off x="0" y="0"/>
                <a:ext cx="142" cy="1"/>
              </a:xfrm>
              <a:prstGeom prst="line">
                <a:avLst/>
              </a:prstGeom>
              <a:ln w="9525" cap="flat" cmpd="sng">
                <a:solidFill>
                  <a:srgbClr val="000000"/>
                </a:solidFill>
                <a:prstDash val="solid"/>
                <a:headEnd type="none" w="med" len="med"/>
                <a:tailEnd type="none" w="med" len="med"/>
              </a:ln>
            </p:spPr>
          </p:sp>
          <p:sp>
            <p:nvSpPr>
              <p:cNvPr id="7311" name="Line 218"/>
              <p:cNvSpPr/>
              <p:nvPr/>
            </p:nvSpPr>
            <p:spPr>
              <a:xfrm>
                <a:off x="0" y="156"/>
                <a:ext cx="142" cy="1"/>
              </a:xfrm>
              <a:prstGeom prst="line">
                <a:avLst/>
              </a:prstGeom>
              <a:ln w="9525" cap="flat" cmpd="sng">
                <a:solidFill>
                  <a:srgbClr val="000000"/>
                </a:solidFill>
                <a:prstDash val="solid"/>
                <a:headEnd type="none" w="med" len="med"/>
                <a:tailEnd type="none" w="med" len="med"/>
              </a:ln>
            </p:spPr>
          </p:sp>
        </p:grpSp>
        <p:grpSp>
          <p:nvGrpSpPr>
            <p:cNvPr id="7312" name="组合 7311"/>
            <p:cNvGrpSpPr/>
            <p:nvPr/>
          </p:nvGrpSpPr>
          <p:grpSpPr>
            <a:xfrm>
              <a:off x="1408" y="479"/>
              <a:ext cx="90" cy="2343"/>
              <a:chOff x="0" y="0"/>
              <a:chExt cx="150" cy="2980"/>
            </a:xfrm>
          </p:grpSpPr>
          <p:sp>
            <p:nvSpPr>
              <p:cNvPr id="7313" name="Line 220"/>
              <p:cNvSpPr/>
              <p:nvPr/>
            </p:nvSpPr>
            <p:spPr>
              <a:xfrm>
                <a:off x="8" y="2979"/>
                <a:ext cx="142" cy="1"/>
              </a:xfrm>
              <a:prstGeom prst="line">
                <a:avLst/>
              </a:prstGeom>
              <a:ln w="9525" cap="flat" cmpd="sng">
                <a:solidFill>
                  <a:srgbClr val="000000"/>
                </a:solidFill>
                <a:prstDash val="solid"/>
                <a:headEnd type="none" w="med" len="med"/>
                <a:tailEnd type="none" w="med" len="med"/>
              </a:ln>
            </p:spPr>
          </p:sp>
          <p:sp>
            <p:nvSpPr>
              <p:cNvPr id="7314" name="Line 221"/>
              <p:cNvSpPr/>
              <p:nvPr/>
            </p:nvSpPr>
            <p:spPr>
              <a:xfrm>
                <a:off x="0" y="2823"/>
                <a:ext cx="142" cy="1"/>
              </a:xfrm>
              <a:prstGeom prst="line">
                <a:avLst/>
              </a:prstGeom>
              <a:ln w="9525" cap="flat" cmpd="sng">
                <a:solidFill>
                  <a:srgbClr val="000000"/>
                </a:solidFill>
                <a:prstDash val="solid"/>
                <a:headEnd type="none" w="med" len="med"/>
                <a:tailEnd type="none" w="med" len="med"/>
              </a:ln>
            </p:spPr>
          </p:sp>
          <p:sp>
            <p:nvSpPr>
              <p:cNvPr id="7315" name="Line 222"/>
              <p:cNvSpPr/>
              <p:nvPr/>
            </p:nvSpPr>
            <p:spPr>
              <a:xfrm>
                <a:off x="0" y="2652"/>
                <a:ext cx="142" cy="1"/>
              </a:xfrm>
              <a:prstGeom prst="line">
                <a:avLst/>
              </a:prstGeom>
              <a:ln w="9525" cap="flat" cmpd="sng">
                <a:solidFill>
                  <a:srgbClr val="000000"/>
                </a:solidFill>
                <a:prstDash val="solid"/>
                <a:headEnd type="none" w="med" len="med"/>
                <a:tailEnd type="none" w="med" len="med"/>
              </a:ln>
            </p:spPr>
          </p:sp>
          <p:sp>
            <p:nvSpPr>
              <p:cNvPr id="7316" name="Line 223"/>
              <p:cNvSpPr/>
              <p:nvPr/>
            </p:nvSpPr>
            <p:spPr>
              <a:xfrm>
                <a:off x="8" y="2511"/>
                <a:ext cx="142" cy="1"/>
              </a:xfrm>
              <a:prstGeom prst="line">
                <a:avLst/>
              </a:prstGeom>
              <a:ln w="9525" cap="flat" cmpd="sng">
                <a:solidFill>
                  <a:srgbClr val="000000"/>
                </a:solidFill>
                <a:prstDash val="solid"/>
                <a:headEnd type="none" w="med" len="med"/>
                <a:tailEnd type="none" w="med" len="med"/>
              </a:ln>
            </p:spPr>
          </p:sp>
          <p:sp>
            <p:nvSpPr>
              <p:cNvPr id="7317" name="Line 224"/>
              <p:cNvSpPr/>
              <p:nvPr/>
            </p:nvSpPr>
            <p:spPr>
              <a:xfrm>
                <a:off x="0" y="2355"/>
                <a:ext cx="142" cy="1"/>
              </a:xfrm>
              <a:prstGeom prst="line">
                <a:avLst/>
              </a:prstGeom>
              <a:ln w="9525" cap="flat" cmpd="sng">
                <a:solidFill>
                  <a:srgbClr val="000000"/>
                </a:solidFill>
                <a:prstDash val="solid"/>
                <a:headEnd type="none" w="med" len="med"/>
                <a:tailEnd type="none" w="med" len="med"/>
              </a:ln>
            </p:spPr>
          </p:sp>
          <p:sp>
            <p:nvSpPr>
              <p:cNvPr id="7318" name="Line 225"/>
              <p:cNvSpPr/>
              <p:nvPr/>
            </p:nvSpPr>
            <p:spPr>
              <a:xfrm>
                <a:off x="0" y="2043"/>
                <a:ext cx="142" cy="1"/>
              </a:xfrm>
              <a:prstGeom prst="line">
                <a:avLst/>
              </a:prstGeom>
              <a:ln w="9525" cap="flat" cmpd="sng">
                <a:solidFill>
                  <a:srgbClr val="000000"/>
                </a:solidFill>
                <a:prstDash val="solid"/>
                <a:headEnd type="none" w="med" len="med"/>
                <a:tailEnd type="none" w="med" len="med"/>
              </a:ln>
            </p:spPr>
          </p:sp>
          <p:sp>
            <p:nvSpPr>
              <p:cNvPr id="7319" name="Line 226"/>
              <p:cNvSpPr/>
              <p:nvPr/>
            </p:nvSpPr>
            <p:spPr>
              <a:xfrm>
                <a:off x="0" y="2199"/>
                <a:ext cx="142" cy="1"/>
              </a:xfrm>
              <a:prstGeom prst="line">
                <a:avLst/>
              </a:prstGeom>
              <a:ln w="9525" cap="flat" cmpd="sng">
                <a:solidFill>
                  <a:srgbClr val="000000"/>
                </a:solidFill>
                <a:prstDash val="solid"/>
                <a:headEnd type="none" w="med" len="med"/>
                <a:tailEnd type="none" w="med" len="med"/>
              </a:ln>
            </p:spPr>
          </p:sp>
          <p:sp>
            <p:nvSpPr>
              <p:cNvPr id="7320" name="Line 227"/>
              <p:cNvSpPr/>
              <p:nvPr/>
            </p:nvSpPr>
            <p:spPr>
              <a:xfrm>
                <a:off x="8" y="1887"/>
                <a:ext cx="142" cy="1"/>
              </a:xfrm>
              <a:prstGeom prst="line">
                <a:avLst/>
              </a:prstGeom>
              <a:ln w="9525" cap="flat" cmpd="sng">
                <a:solidFill>
                  <a:srgbClr val="000000"/>
                </a:solidFill>
                <a:prstDash val="solid"/>
                <a:headEnd type="none" w="med" len="med"/>
                <a:tailEnd type="none" w="med" len="med"/>
              </a:ln>
            </p:spPr>
          </p:sp>
          <p:sp>
            <p:nvSpPr>
              <p:cNvPr id="7321" name="Line 228"/>
              <p:cNvSpPr/>
              <p:nvPr/>
            </p:nvSpPr>
            <p:spPr>
              <a:xfrm>
                <a:off x="0" y="1731"/>
                <a:ext cx="142" cy="1"/>
              </a:xfrm>
              <a:prstGeom prst="line">
                <a:avLst/>
              </a:prstGeom>
              <a:ln w="9525" cap="flat" cmpd="sng">
                <a:solidFill>
                  <a:srgbClr val="000000"/>
                </a:solidFill>
                <a:prstDash val="solid"/>
                <a:headEnd type="none" w="med" len="med"/>
                <a:tailEnd type="none" w="med" len="med"/>
              </a:ln>
            </p:spPr>
          </p:sp>
          <p:sp>
            <p:nvSpPr>
              <p:cNvPr id="7322" name="Line 229"/>
              <p:cNvSpPr/>
              <p:nvPr/>
            </p:nvSpPr>
            <p:spPr>
              <a:xfrm>
                <a:off x="0" y="1560"/>
                <a:ext cx="142" cy="1"/>
              </a:xfrm>
              <a:prstGeom prst="line">
                <a:avLst/>
              </a:prstGeom>
              <a:ln w="9525" cap="flat" cmpd="sng">
                <a:solidFill>
                  <a:srgbClr val="000000"/>
                </a:solidFill>
                <a:prstDash val="solid"/>
                <a:headEnd type="none" w="med" len="med"/>
                <a:tailEnd type="none" w="med" len="med"/>
              </a:ln>
            </p:spPr>
          </p:sp>
          <p:sp>
            <p:nvSpPr>
              <p:cNvPr id="7323" name="Line 230"/>
              <p:cNvSpPr/>
              <p:nvPr/>
            </p:nvSpPr>
            <p:spPr>
              <a:xfrm>
                <a:off x="8" y="1419"/>
                <a:ext cx="142" cy="1"/>
              </a:xfrm>
              <a:prstGeom prst="line">
                <a:avLst/>
              </a:prstGeom>
              <a:ln w="9525" cap="flat" cmpd="sng">
                <a:solidFill>
                  <a:srgbClr val="000000"/>
                </a:solidFill>
                <a:prstDash val="solid"/>
                <a:headEnd type="none" w="med" len="med"/>
                <a:tailEnd type="none" w="med" len="med"/>
              </a:ln>
            </p:spPr>
          </p:sp>
          <p:sp>
            <p:nvSpPr>
              <p:cNvPr id="7324" name="Line 231"/>
              <p:cNvSpPr/>
              <p:nvPr/>
            </p:nvSpPr>
            <p:spPr>
              <a:xfrm>
                <a:off x="0" y="1263"/>
                <a:ext cx="142" cy="1"/>
              </a:xfrm>
              <a:prstGeom prst="line">
                <a:avLst/>
              </a:prstGeom>
              <a:ln w="9525" cap="flat" cmpd="sng">
                <a:solidFill>
                  <a:srgbClr val="000000"/>
                </a:solidFill>
                <a:prstDash val="solid"/>
                <a:headEnd type="none" w="med" len="med"/>
                <a:tailEnd type="none" w="med" len="med"/>
              </a:ln>
            </p:spPr>
          </p:sp>
          <p:sp>
            <p:nvSpPr>
              <p:cNvPr id="7325" name="Line 232"/>
              <p:cNvSpPr/>
              <p:nvPr/>
            </p:nvSpPr>
            <p:spPr>
              <a:xfrm>
                <a:off x="0" y="951"/>
                <a:ext cx="142" cy="1"/>
              </a:xfrm>
              <a:prstGeom prst="line">
                <a:avLst/>
              </a:prstGeom>
              <a:ln w="9525" cap="flat" cmpd="sng">
                <a:solidFill>
                  <a:srgbClr val="000000"/>
                </a:solidFill>
                <a:prstDash val="solid"/>
                <a:headEnd type="none" w="med" len="med"/>
                <a:tailEnd type="none" w="med" len="med"/>
              </a:ln>
            </p:spPr>
          </p:sp>
          <p:sp>
            <p:nvSpPr>
              <p:cNvPr id="7326" name="Line 233"/>
              <p:cNvSpPr/>
              <p:nvPr/>
            </p:nvSpPr>
            <p:spPr>
              <a:xfrm>
                <a:off x="0" y="1107"/>
                <a:ext cx="142" cy="1"/>
              </a:xfrm>
              <a:prstGeom prst="line">
                <a:avLst/>
              </a:prstGeom>
              <a:ln w="9525" cap="flat" cmpd="sng">
                <a:solidFill>
                  <a:srgbClr val="000000"/>
                </a:solidFill>
                <a:prstDash val="solid"/>
                <a:headEnd type="none" w="med" len="med"/>
                <a:tailEnd type="none" w="med" len="med"/>
              </a:ln>
            </p:spPr>
          </p:sp>
          <p:sp>
            <p:nvSpPr>
              <p:cNvPr id="7327" name="Line 234"/>
              <p:cNvSpPr/>
              <p:nvPr/>
            </p:nvSpPr>
            <p:spPr>
              <a:xfrm>
                <a:off x="0" y="780"/>
                <a:ext cx="142" cy="1"/>
              </a:xfrm>
              <a:prstGeom prst="line">
                <a:avLst/>
              </a:prstGeom>
              <a:ln w="9525" cap="flat" cmpd="sng">
                <a:solidFill>
                  <a:srgbClr val="000000"/>
                </a:solidFill>
                <a:prstDash val="solid"/>
                <a:headEnd type="none" w="med" len="med"/>
                <a:tailEnd type="none" w="med" len="med"/>
              </a:ln>
            </p:spPr>
          </p:sp>
          <p:sp>
            <p:nvSpPr>
              <p:cNvPr id="7328" name="Line 235"/>
              <p:cNvSpPr/>
              <p:nvPr/>
            </p:nvSpPr>
            <p:spPr>
              <a:xfrm>
                <a:off x="0" y="609"/>
                <a:ext cx="142" cy="1"/>
              </a:xfrm>
              <a:prstGeom prst="line">
                <a:avLst/>
              </a:prstGeom>
              <a:ln w="9525" cap="flat" cmpd="sng">
                <a:solidFill>
                  <a:srgbClr val="000000"/>
                </a:solidFill>
                <a:prstDash val="solid"/>
                <a:headEnd type="none" w="med" len="med"/>
                <a:tailEnd type="none" w="med" len="med"/>
              </a:ln>
            </p:spPr>
          </p:sp>
          <p:sp>
            <p:nvSpPr>
              <p:cNvPr id="7329" name="Line 236"/>
              <p:cNvSpPr/>
              <p:nvPr/>
            </p:nvSpPr>
            <p:spPr>
              <a:xfrm>
                <a:off x="8" y="468"/>
                <a:ext cx="142" cy="1"/>
              </a:xfrm>
              <a:prstGeom prst="line">
                <a:avLst/>
              </a:prstGeom>
              <a:ln w="9525" cap="flat" cmpd="sng">
                <a:solidFill>
                  <a:srgbClr val="000000"/>
                </a:solidFill>
                <a:prstDash val="solid"/>
                <a:headEnd type="none" w="med" len="med"/>
                <a:tailEnd type="none" w="med" len="med"/>
              </a:ln>
            </p:spPr>
          </p:sp>
          <p:sp>
            <p:nvSpPr>
              <p:cNvPr id="7330" name="Line 237"/>
              <p:cNvSpPr/>
              <p:nvPr/>
            </p:nvSpPr>
            <p:spPr>
              <a:xfrm>
                <a:off x="0" y="312"/>
                <a:ext cx="142" cy="1"/>
              </a:xfrm>
              <a:prstGeom prst="line">
                <a:avLst/>
              </a:prstGeom>
              <a:ln w="9525" cap="flat" cmpd="sng">
                <a:solidFill>
                  <a:srgbClr val="000000"/>
                </a:solidFill>
                <a:prstDash val="solid"/>
                <a:headEnd type="none" w="med" len="med"/>
                <a:tailEnd type="none" w="med" len="med"/>
              </a:ln>
            </p:spPr>
          </p:sp>
          <p:sp>
            <p:nvSpPr>
              <p:cNvPr id="7331" name="Line 238"/>
              <p:cNvSpPr/>
              <p:nvPr/>
            </p:nvSpPr>
            <p:spPr>
              <a:xfrm>
                <a:off x="0" y="0"/>
                <a:ext cx="142" cy="1"/>
              </a:xfrm>
              <a:prstGeom prst="line">
                <a:avLst/>
              </a:prstGeom>
              <a:ln w="9525" cap="flat" cmpd="sng">
                <a:solidFill>
                  <a:srgbClr val="000000"/>
                </a:solidFill>
                <a:prstDash val="solid"/>
                <a:headEnd type="none" w="med" len="med"/>
                <a:tailEnd type="none" w="med" len="med"/>
              </a:ln>
            </p:spPr>
          </p:sp>
          <p:sp>
            <p:nvSpPr>
              <p:cNvPr id="7332" name="Line 239"/>
              <p:cNvSpPr/>
              <p:nvPr/>
            </p:nvSpPr>
            <p:spPr>
              <a:xfrm>
                <a:off x="0" y="156"/>
                <a:ext cx="142" cy="1"/>
              </a:xfrm>
              <a:prstGeom prst="line">
                <a:avLst/>
              </a:prstGeom>
              <a:ln w="9525" cap="flat" cmpd="sng">
                <a:solidFill>
                  <a:srgbClr val="000000"/>
                </a:solidFill>
                <a:prstDash val="solid"/>
                <a:headEnd type="none" w="med" len="med"/>
                <a:tailEnd type="none" w="med" len="med"/>
              </a:ln>
            </p:spPr>
          </p:sp>
        </p:grpSp>
        <p:sp>
          <p:nvSpPr>
            <p:cNvPr id="7333" name="文本框 7332"/>
            <p:cNvSpPr txBox="1"/>
            <p:nvPr/>
          </p:nvSpPr>
          <p:spPr>
            <a:xfrm>
              <a:off x="543" y="147"/>
              <a:ext cx="785" cy="213"/>
            </a:xfrm>
            <a:prstGeom prst="rect">
              <a:avLst/>
            </a:prstGeom>
            <a:solidFill>
              <a:schemeClr val="bg1"/>
            </a:solidFill>
            <a:ln w="9525" cap="flat" cmpd="sng">
              <a:solidFill>
                <a:schemeClr val="bg1"/>
              </a:solidFill>
              <a:prstDash val="solid"/>
              <a:miter/>
              <a:headEnd type="none" w="med" len="med"/>
              <a:tailEnd type="none" w="med" len="med"/>
            </a:ln>
          </p:spPr>
          <p:txBody>
            <a:bodyPr>
              <a:spAutoFit/>
            </a:bodyPr>
            <a:lstStyle/>
            <a:p>
              <a:pPr>
                <a:spcBef>
                  <a:spcPct val="50000"/>
                </a:spcBef>
                <a:buClrTx/>
              </a:pPr>
              <a:endParaRPr>
                <a:solidFill>
                  <a:srgbClr val="0000FF"/>
                </a:solidFill>
                <a:latin typeface="Arial" panose="020B0604020202020204" pitchFamily="34" charset="0"/>
              </a:endParaRPr>
            </a:p>
          </p:txBody>
        </p:sp>
      </p:gr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54273"/>
          <p:cNvSpPr>
            <a:spLocks noGrp="1"/>
          </p:cNvSpPr>
          <p:nvPr>
            <p:ph type="title"/>
          </p:nvPr>
        </p:nvSpPr>
        <p:spPr>
          <a:xfrm>
            <a:off x="952464" y="88882"/>
            <a:ext cx="10397067" cy="839788"/>
          </a:xfrm>
        </p:spPr>
        <p:txBody>
          <a:bodyPr anchor="ctr"/>
          <a:lstStyle/>
          <a:p>
            <a:r>
              <a:rPr lang="en-US" sz="3600" dirty="0" smtClean="0"/>
              <a:t>8255</a:t>
            </a:r>
            <a:r>
              <a:rPr lang="zh-CN" altLang="en-US" sz="3600" dirty="0" smtClean="0"/>
              <a:t>应用程序</a:t>
            </a:r>
            <a:endParaRPr lang="zh-CN" altLang="en-US" sz="3600" dirty="0"/>
          </a:p>
        </p:txBody>
      </p:sp>
      <p:sp>
        <p:nvSpPr>
          <p:cNvPr id="2" name="矩形 1"/>
          <p:cNvSpPr/>
          <p:nvPr/>
        </p:nvSpPr>
        <p:spPr>
          <a:xfrm>
            <a:off x="105322" y="980728"/>
            <a:ext cx="7502846" cy="5853910"/>
          </a:xfrm>
          <a:prstGeom prst="rect">
            <a:avLst/>
          </a:prstGeom>
        </p:spPr>
        <p:txBody>
          <a:bodyPr wrap="square">
            <a:spAutoFit/>
          </a:bodyPr>
          <a:lstStyle/>
          <a:p>
            <a:pPr>
              <a:lnSpc>
                <a:spcPct val="120000"/>
              </a:lnSpc>
              <a:buNone/>
            </a:pPr>
            <a:r>
              <a:rPr lang="en-US" altLang="zh-CN" sz="2400" b="1" dirty="0" smtClean="0">
                <a:solidFill>
                  <a:schemeClr val="hlink"/>
                </a:solidFill>
              </a:rPr>
              <a:t>DATA SEGMENT</a:t>
            </a:r>
          </a:p>
          <a:p>
            <a:pPr>
              <a:lnSpc>
                <a:spcPct val="120000"/>
              </a:lnSpc>
              <a:buNone/>
            </a:pPr>
            <a:r>
              <a:rPr lang="en-US" altLang="zh-CN" sz="2400" b="1" dirty="0" smtClean="0">
                <a:solidFill>
                  <a:schemeClr val="hlink"/>
                </a:solidFill>
              </a:rPr>
              <a:t>           LIST DB 0C0H,0F9H,0A4H,......,8EH</a:t>
            </a:r>
          </a:p>
          <a:p>
            <a:pPr>
              <a:lnSpc>
                <a:spcPct val="120000"/>
              </a:lnSpc>
              <a:buNone/>
            </a:pPr>
            <a:r>
              <a:rPr lang="en-US" altLang="zh-CN" sz="2400" b="1" dirty="0">
                <a:solidFill>
                  <a:schemeClr val="hlink"/>
                </a:solidFill>
              </a:rPr>
              <a:t> </a:t>
            </a:r>
            <a:r>
              <a:rPr lang="en-US" altLang="zh-CN" sz="2400" b="1" dirty="0" smtClean="0">
                <a:solidFill>
                  <a:schemeClr val="hlink"/>
                </a:solidFill>
              </a:rPr>
              <a:t>          PORTA EQU 0FFC0H</a:t>
            </a:r>
          </a:p>
          <a:p>
            <a:pPr>
              <a:lnSpc>
                <a:spcPct val="120000"/>
              </a:lnSpc>
            </a:pPr>
            <a:r>
              <a:rPr lang="en-US" altLang="zh-CN" sz="2400" b="1" dirty="0" smtClean="0">
                <a:solidFill>
                  <a:schemeClr val="hlink"/>
                </a:solidFill>
              </a:rPr>
              <a:t>           PORTB </a:t>
            </a:r>
            <a:r>
              <a:rPr lang="en-US" altLang="zh-CN" sz="2400" b="1" dirty="0">
                <a:solidFill>
                  <a:schemeClr val="hlink"/>
                </a:solidFill>
              </a:rPr>
              <a:t>EQU </a:t>
            </a:r>
            <a:r>
              <a:rPr lang="en-US" altLang="zh-CN" sz="2400" b="1" dirty="0" smtClean="0">
                <a:solidFill>
                  <a:schemeClr val="hlink"/>
                </a:solidFill>
              </a:rPr>
              <a:t>0FFC1H</a:t>
            </a:r>
            <a:endParaRPr lang="en-US" altLang="zh-CN" sz="2400" b="1" dirty="0">
              <a:solidFill>
                <a:schemeClr val="hlink"/>
              </a:solidFill>
            </a:endParaRPr>
          </a:p>
          <a:p>
            <a:pPr>
              <a:lnSpc>
                <a:spcPct val="120000"/>
              </a:lnSpc>
            </a:pPr>
            <a:r>
              <a:rPr lang="en-US" altLang="zh-CN" sz="2400" b="1" dirty="0" smtClean="0">
                <a:solidFill>
                  <a:schemeClr val="hlink"/>
                </a:solidFill>
              </a:rPr>
              <a:t>           CONTR </a:t>
            </a:r>
            <a:r>
              <a:rPr lang="en-US" altLang="zh-CN" sz="2400" b="1" dirty="0">
                <a:solidFill>
                  <a:schemeClr val="hlink"/>
                </a:solidFill>
              </a:rPr>
              <a:t>EQU </a:t>
            </a:r>
            <a:r>
              <a:rPr lang="en-US" altLang="zh-CN" sz="2400" b="1" dirty="0" smtClean="0">
                <a:solidFill>
                  <a:schemeClr val="hlink"/>
                </a:solidFill>
              </a:rPr>
              <a:t>0FFC3H</a:t>
            </a:r>
            <a:endParaRPr lang="en-US" altLang="zh-CN" sz="2400" b="1" dirty="0">
              <a:solidFill>
                <a:schemeClr val="hlink"/>
              </a:solidFill>
            </a:endParaRPr>
          </a:p>
          <a:p>
            <a:pPr>
              <a:lnSpc>
                <a:spcPct val="120000"/>
              </a:lnSpc>
              <a:buNone/>
            </a:pPr>
            <a:r>
              <a:rPr lang="en-US" altLang="zh-CN" sz="2400" b="1" dirty="0" smtClean="0">
                <a:solidFill>
                  <a:schemeClr val="hlink"/>
                </a:solidFill>
              </a:rPr>
              <a:t>DATA ENDS</a:t>
            </a:r>
          </a:p>
          <a:p>
            <a:pPr>
              <a:lnSpc>
                <a:spcPct val="120000"/>
              </a:lnSpc>
              <a:buNone/>
            </a:pPr>
            <a:r>
              <a:rPr lang="en-US" altLang="zh-CN" sz="2400" b="1" dirty="0" smtClean="0">
                <a:solidFill>
                  <a:schemeClr val="hlink"/>
                </a:solidFill>
              </a:rPr>
              <a:t>CODE SEGMENT</a:t>
            </a:r>
          </a:p>
          <a:p>
            <a:pPr>
              <a:lnSpc>
                <a:spcPct val="120000"/>
              </a:lnSpc>
              <a:buNone/>
            </a:pPr>
            <a:r>
              <a:rPr lang="en-US" altLang="zh-CN" sz="2400" b="1" dirty="0">
                <a:solidFill>
                  <a:schemeClr val="hlink"/>
                </a:solidFill>
              </a:rPr>
              <a:t> </a:t>
            </a:r>
            <a:r>
              <a:rPr lang="en-US" altLang="zh-CN" sz="2400" b="1" dirty="0" smtClean="0">
                <a:solidFill>
                  <a:schemeClr val="hlink"/>
                </a:solidFill>
              </a:rPr>
              <a:t>          ASSUME CS:CODE,DS:DATA</a:t>
            </a:r>
          </a:p>
          <a:p>
            <a:pPr>
              <a:lnSpc>
                <a:spcPct val="120000"/>
              </a:lnSpc>
              <a:buNone/>
            </a:pPr>
            <a:r>
              <a:rPr lang="en-US" altLang="zh-CN" sz="2400" b="1" dirty="0" smtClean="0">
                <a:solidFill>
                  <a:schemeClr val="hlink"/>
                </a:solidFill>
              </a:rPr>
              <a:t>START:MOV AX,DATA</a:t>
            </a:r>
          </a:p>
          <a:p>
            <a:pPr>
              <a:lnSpc>
                <a:spcPct val="120000"/>
              </a:lnSpc>
              <a:buNone/>
            </a:pPr>
            <a:r>
              <a:rPr lang="en-US" altLang="zh-CN" sz="2400" b="1" dirty="0">
                <a:solidFill>
                  <a:schemeClr val="hlink"/>
                </a:solidFill>
              </a:rPr>
              <a:t> </a:t>
            </a:r>
            <a:r>
              <a:rPr lang="en-US" altLang="zh-CN" sz="2400" b="1" dirty="0" smtClean="0">
                <a:solidFill>
                  <a:schemeClr val="hlink"/>
                </a:solidFill>
              </a:rPr>
              <a:t>           MOV DS,AX</a:t>
            </a:r>
          </a:p>
          <a:p>
            <a:pPr>
              <a:lnSpc>
                <a:spcPct val="120000"/>
              </a:lnSpc>
              <a:buNone/>
            </a:pPr>
            <a:r>
              <a:rPr lang="en-US" altLang="zh-CN" sz="2400" b="1" dirty="0" smtClean="0">
                <a:solidFill>
                  <a:schemeClr val="hlink"/>
                </a:solidFill>
              </a:rPr>
              <a:t>            </a:t>
            </a:r>
            <a:r>
              <a:rPr lang="en-US" altLang="zh-CN" sz="2400" b="1" dirty="0">
                <a:solidFill>
                  <a:schemeClr val="hlink"/>
                </a:solidFill>
              </a:rPr>
              <a:t>MOV AL,90H</a:t>
            </a:r>
            <a:r>
              <a:rPr lang="zh-CN" altLang="en-US" sz="2400" b="1" dirty="0">
                <a:solidFill>
                  <a:schemeClr val="hlink"/>
                </a:solidFill>
              </a:rPr>
              <a:t>  </a:t>
            </a:r>
            <a:r>
              <a:rPr lang="zh-CN" altLang="en-US" sz="2400" b="1" dirty="0" smtClean="0">
                <a:solidFill>
                  <a:schemeClr val="hlink"/>
                </a:solidFill>
              </a:rPr>
              <a:t> </a:t>
            </a:r>
            <a:r>
              <a:rPr lang="en-US" altLang="zh-CN" sz="2400" b="1" dirty="0" smtClean="0">
                <a:solidFill>
                  <a:schemeClr val="hlink"/>
                </a:solidFill>
              </a:rPr>
              <a:t> </a:t>
            </a:r>
            <a:r>
              <a:rPr lang="en-US" altLang="zh-CN" sz="2400" b="1" dirty="0">
                <a:solidFill>
                  <a:schemeClr val="hlink"/>
                </a:solidFill>
              </a:rPr>
              <a:t>;</a:t>
            </a:r>
            <a:r>
              <a:rPr lang="zh-CN" altLang="en-US" sz="2400" b="1" dirty="0">
                <a:solidFill>
                  <a:schemeClr val="hlink"/>
                </a:solidFill>
              </a:rPr>
              <a:t>初始化</a:t>
            </a:r>
            <a:r>
              <a:rPr lang="en-US" altLang="zh-CN" sz="2400" b="1" dirty="0">
                <a:solidFill>
                  <a:schemeClr val="hlink"/>
                </a:solidFill>
              </a:rPr>
              <a:t>8255,PA</a:t>
            </a:r>
            <a:r>
              <a:rPr lang="zh-CN" altLang="en-US" sz="2400" b="1" dirty="0">
                <a:solidFill>
                  <a:schemeClr val="hlink"/>
                </a:solidFill>
              </a:rPr>
              <a:t>为输入，</a:t>
            </a:r>
            <a:r>
              <a:rPr lang="en-US" altLang="zh-CN" sz="2400" b="1" dirty="0">
                <a:solidFill>
                  <a:schemeClr val="hlink"/>
                </a:solidFill>
              </a:rPr>
              <a:t>PB</a:t>
            </a:r>
            <a:r>
              <a:rPr lang="zh-CN" altLang="en-US" sz="2400" b="1" dirty="0">
                <a:solidFill>
                  <a:schemeClr val="hlink"/>
                </a:solidFill>
              </a:rPr>
              <a:t>为输出</a:t>
            </a:r>
            <a:endParaRPr lang="en-US" altLang="zh-CN" sz="2400" b="1" dirty="0">
              <a:solidFill>
                <a:schemeClr val="hlink"/>
              </a:solidFill>
            </a:endParaRPr>
          </a:p>
          <a:p>
            <a:pPr>
              <a:lnSpc>
                <a:spcPct val="120000"/>
              </a:lnSpc>
              <a:buNone/>
            </a:pPr>
            <a:r>
              <a:rPr lang="en-US" altLang="zh-CN" sz="2400" b="1" dirty="0">
                <a:solidFill>
                  <a:schemeClr val="hlink"/>
                </a:solidFill>
              </a:rPr>
              <a:t>            MOV DX,CONTR</a:t>
            </a:r>
          </a:p>
          <a:p>
            <a:pPr>
              <a:lnSpc>
                <a:spcPct val="120000"/>
              </a:lnSpc>
              <a:buNone/>
            </a:pPr>
            <a:r>
              <a:rPr lang="en-US" altLang="zh-CN" sz="2400" b="1" dirty="0">
                <a:solidFill>
                  <a:schemeClr val="hlink"/>
                </a:solidFill>
              </a:rPr>
              <a:t>            OUT DX,AL</a:t>
            </a:r>
          </a:p>
        </p:txBody>
      </p:sp>
      <p:sp>
        <p:nvSpPr>
          <p:cNvPr id="4" name="矩形 3"/>
          <p:cNvSpPr/>
          <p:nvPr/>
        </p:nvSpPr>
        <p:spPr>
          <a:xfrm>
            <a:off x="7608168" y="404664"/>
            <a:ext cx="4583832" cy="6740307"/>
          </a:xfrm>
          <a:prstGeom prst="rect">
            <a:avLst/>
          </a:prstGeom>
        </p:spPr>
        <p:txBody>
          <a:bodyPr wrap="square">
            <a:spAutoFit/>
          </a:bodyPr>
          <a:lstStyle/>
          <a:p>
            <a:pPr>
              <a:lnSpc>
                <a:spcPct val="120000"/>
              </a:lnSpc>
            </a:pPr>
            <a:r>
              <a:rPr lang="en-US" altLang="zh-CN" sz="2400" b="1" dirty="0">
                <a:solidFill>
                  <a:schemeClr val="hlink"/>
                </a:solidFill>
              </a:rPr>
              <a:t>L0: MOV DX,PORTA ;</a:t>
            </a:r>
            <a:r>
              <a:rPr lang="zh-CN" altLang="en-US" sz="2400" b="1" dirty="0">
                <a:solidFill>
                  <a:schemeClr val="hlink"/>
                </a:solidFill>
              </a:rPr>
              <a:t>读</a:t>
            </a:r>
            <a:r>
              <a:rPr lang="en-US" altLang="zh-CN" sz="2400" b="1" dirty="0">
                <a:solidFill>
                  <a:schemeClr val="hlink"/>
                </a:solidFill>
              </a:rPr>
              <a:t>PA</a:t>
            </a:r>
            <a:r>
              <a:rPr lang="zh-CN" altLang="en-US" sz="2400" b="1" dirty="0">
                <a:solidFill>
                  <a:schemeClr val="hlink"/>
                </a:solidFill>
              </a:rPr>
              <a:t>口</a:t>
            </a:r>
            <a:endParaRPr lang="en-US" altLang="zh-CN" sz="2400" b="1" dirty="0">
              <a:solidFill>
                <a:schemeClr val="hlink"/>
              </a:solidFill>
            </a:endParaRPr>
          </a:p>
          <a:p>
            <a:pPr>
              <a:lnSpc>
                <a:spcPct val="120000"/>
              </a:lnSpc>
            </a:pPr>
            <a:r>
              <a:rPr lang="en-US" altLang="zh-CN" sz="2400" b="1" dirty="0">
                <a:solidFill>
                  <a:schemeClr val="hlink"/>
                </a:solidFill>
              </a:rPr>
              <a:t>      IN </a:t>
            </a:r>
            <a:r>
              <a:rPr lang="en-US" altLang="zh-CN" sz="2400" b="1" dirty="0" smtClean="0">
                <a:solidFill>
                  <a:schemeClr val="hlink"/>
                </a:solidFill>
              </a:rPr>
              <a:t>AL,DX</a:t>
            </a:r>
          </a:p>
          <a:p>
            <a:pPr>
              <a:lnSpc>
                <a:spcPct val="120000"/>
              </a:lnSpc>
            </a:pPr>
            <a:r>
              <a:rPr lang="en-US" altLang="zh-CN" sz="2400" b="1" dirty="0" smtClean="0">
                <a:solidFill>
                  <a:schemeClr val="hlink"/>
                </a:solidFill>
              </a:rPr>
              <a:t>      AND </a:t>
            </a:r>
            <a:r>
              <a:rPr lang="en-US" altLang="zh-CN" sz="2400" b="1" dirty="0">
                <a:solidFill>
                  <a:schemeClr val="hlink"/>
                </a:solidFill>
              </a:rPr>
              <a:t>AL,0FH </a:t>
            </a:r>
            <a:r>
              <a:rPr lang="en-US" altLang="zh-CN" sz="2400" b="1" dirty="0" smtClean="0">
                <a:solidFill>
                  <a:schemeClr val="hlink"/>
                </a:solidFill>
              </a:rPr>
              <a:t>  ;</a:t>
            </a:r>
            <a:r>
              <a:rPr lang="zh-CN" altLang="en-US" sz="2400" b="1" dirty="0">
                <a:solidFill>
                  <a:schemeClr val="hlink"/>
                </a:solidFill>
              </a:rPr>
              <a:t>屏蔽高</a:t>
            </a:r>
            <a:r>
              <a:rPr lang="en-US" altLang="zh-CN" sz="2400" b="1" dirty="0">
                <a:solidFill>
                  <a:schemeClr val="hlink"/>
                </a:solidFill>
              </a:rPr>
              <a:t>4</a:t>
            </a:r>
            <a:r>
              <a:rPr lang="zh-CN" altLang="en-US" sz="2400" b="1" dirty="0" smtClean="0">
                <a:solidFill>
                  <a:schemeClr val="hlink"/>
                </a:solidFill>
              </a:rPr>
              <a:t>位   </a:t>
            </a:r>
            <a:endParaRPr lang="en-US" altLang="zh-CN" sz="2400" b="1" dirty="0" smtClean="0">
              <a:solidFill>
                <a:schemeClr val="hlink"/>
              </a:solidFill>
            </a:endParaRPr>
          </a:p>
          <a:p>
            <a:pPr>
              <a:lnSpc>
                <a:spcPct val="120000"/>
              </a:lnSpc>
            </a:pPr>
            <a:r>
              <a:rPr lang="en-US" altLang="zh-CN" sz="2400" b="1" dirty="0">
                <a:solidFill>
                  <a:schemeClr val="hlink"/>
                </a:solidFill>
              </a:rPr>
              <a:t> </a:t>
            </a:r>
            <a:r>
              <a:rPr lang="en-US" altLang="zh-CN" sz="2400" b="1" dirty="0" smtClean="0">
                <a:solidFill>
                  <a:schemeClr val="hlink"/>
                </a:solidFill>
              </a:rPr>
              <a:t>     MOV </a:t>
            </a:r>
            <a:r>
              <a:rPr lang="en-US" altLang="zh-CN" sz="2400" b="1" dirty="0">
                <a:solidFill>
                  <a:schemeClr val="hlink"/>
                </a:solidFill>
              </a:rPr>
              <a:t>BX,OFFSET LIST </a:t>
            </a:r>
            <a:r>
              <a:rPr lang="en-US" altLang="zh-CN" sz="2400" b="1" dirty="0" smtClean="0">
                <a:solidFill>
                  <a:schemeClr val="hlink"/>
                </a:solidFill>
              </a:rPr>
              <a:t>  ;</a:t>
            </a:r>
            <a:r>
              <a:rPr lang="zh-CN" altLang="en-US" sz="2400" b="1" dirty="0">
                <a:solidFill>
                  <a:schemeClr val="hlink"/>
                </a:solidFill>
              </a:rPr>
              <a:t>取显示代码表首地址</a:t>
            </a:r>
            <a:r>
              <a:rPr lang="en-US" altLang="zh-CN" sz="2400" b="1" dirty="0">
                <a:solidFill>
                  <a:schemeClr val="hlink"/>
                </a:solidFill>
              </a:rPr>
              <a:t>&gt;</a:t>
            </a:r>
            <a:r>
              <a:rPr lang="en-US" altLang="zh-CN" sz="2400" b="1" dirty="0" smtClean="0">
                <a:solidFill>
                  <a:schemeClr val="hlink"/>
                </a:solidFill>
              </a:rPr>
              <a:t>BX</a:t>
            </a:r>
          </a:p>
          <a:p>
            <a:pPr>
              <a:lnSpc>
                <a:spcPct val="120000"/>
              </a:lnSpc>
            </a:pPr>
            <a:r>
              <a:rPr lang="en-US" altLang="zh-CN" sz="2400" b="1" dirty="0">
                <a:solidFill>
                  <a:schemeClr val="hlink"/>
                </a:solidFill>
              </a:rPr>
              <a:t> </a:t>
            </a:r>
            <a:r>
              <a:rPr lang="en-US" altLang="zh-CN" sz="2400" b="1" dirty="0" smtClean="0">
                <a:solidFill>
                  <a:schemeClr val="hlink"/>
                </a:solidFill>
              </a:rPr>
              <a:t>     XLAT   ;</a:t>
            </a:r>
            <a:r>
              <a:rPr lang="zh-CN" altLang="en-US" sz="2400" b="1" dirty="0">
                <a:solidFill>
                  <a:schemeClr val="hlink"/>
                </a:solidFill>
              </a:rPr>
              <a:t>根据</a:t>
            </a:r>
            <a:r>
              <a:rPr lang="en-US" altLang="zh-CN" sz="2400" b="1" dirty="0">
                <a:solidFill>
                  <a:schemeClr val="hlink"/>
                </a:solidFill>
              </a:rPr>
              <a:t>AL</a:t>
            </a:r>
            <a:r>
              <a:rPr lang="zh-CN" altLang="en-US" sz="2400" b="1" dirty="0">
                <a:solidFill>
                  <a:schemeClr val="hlink"/>
                </a:solidFill>
              </a:rPr>
              <a:t>内容查表</a:t>
            </a:r>
            <a:endParaRPr lang="en-US" altLang="zh-CN" sz="2400" b="1" dirty="0">
              <a:solidFill>
                <a:schemeClr val="hlink"/>
              </a:solidFill>
            </a:endParaRPr>
          </a:p>
          <a:p>
            <a:pPr>
              <a:lnSpc>
                <a:spcPct val="120000"/>
              </a:lnSpc>
            </a:pPr>
            <a:r>
              <a:rPr lang="en-US" altLang="zh-CN" sz="2400" b="1" dirty="0">
                <a:solidFill>
                  <a:schemeClr val="hlink"/>
                </a:solidFill>
              </a:rPr>
              <a:t>      MOV DX, PORTB</a:t>
            </a:r>
          </a:p>
          <a:p>
            <a:pPr>
              <a:lnSpc>
                <a:spcPct val="120000"/>
              </a:lnSpc>
            </a:pPr>
            <a:r>
              <a:rPr lang="en-US" altLang="zh-CN" sz="2400" b="1" dirty="0">
                <a:solidFill>
                  <a:schemeClr val="hlink"/>
                </a:solidFill>
              </a:rPr>
              <a:t>      OUT </a:t>
            </a:r>
            <a:r>
              <a:rPr lang="en-US" altLang="zh-CN" sz="2400" b="1" dirty="0" smtClean="0">
                <a:solidFill>
                  <a:schemeClr val="hlink"/>
                </a:solidFill>
              </a:rPr>
              <a:t>DX,AL  ;</a:t>
            </a:r>
            <a:r>
              <a:rPr lang="zh-CN" altLang="en-US" sz="2400" b="1" dirty="0" smtClean="0">
                <a:solidFill>
                  <a:schemeClr val="hlink"/>
                </a:solidFill>
              </a:rPr>
              <a:t>送</a:t>
            </a:r>
            <a:r>
              <a:rPr lang="en-US" altLang="zh-CN" sz="2400" b="1" dirty="0">
                <a:solidFill>
                  <a:schemeClr val="hlink"/>
                </a:solidFill>
              </a:rPr>
              <a:t>PB</a:t>
            </a:r>
            <a:r>
              <a:rPr lang="zh-CN" altLang="en-US" sz="2400" b="1" dirty="0">
                <a:solidFill>
                  <a:schemeClr val="hlink"/>
                </a:solidFill>
              </a:rPr>
              <a:t>口显示</a:t>
            </a:r>
            <a:endParaRPr lang="en-US" altLang="zh-CN" sz="2400" b="1" dirty="0">
              <a:solidFill>
                <a:schemeClr val="hlink"/>
              </a:solidFill>
            </a:endParaRPr>
          </a:p>
          <a:p>
            <a:pPr>
              <a:lnSpc>
                <a:spcPct val="120000"/>
              </a:lnSpc>
            </a:pPr>
            <a:r>
              <a:rPr lang="en-US" altLang="zh-CN" sz="2400" b="1" dirty="0">
                <a:solidFill>
                  <a:schemeClr val="hlink"/>
                </a:solidFill>
              </a:rPr>
              <a:t>      MOV CX,1000 </a:t>
            </a:r>
            <a:r>
              <a:rPr lang="en-US" altLang="zh-CN" sz="2400" b="1" dirty="0" smtClean="0">
                <a:solidFill>
                  <a:schemeClr val="hlink"/>
                </a:solidFill>
              </a:rPr>
              <a:t> ;</a:t>
            </a:r>
            <a:r>
              <a:rPr lang="zh-CN" altLang="en-US" sz="2400" b="1" dirty="0" smtClean="0">
                <a:solidFill>
                  <a:schemeClr val="hlink"/>
                </a:solidFill>
              </a:rPr>
              <a:t>延时</a:t>
            </a:r>
            <a:endParaRPr lang="en-US" altLang="zh-CN" sz="2400" b="1" dirty="0" smtClean="0">
              <a:solidFill>
                <a:schemeClr val="hlink"/>
              </a:solidFill>
            </a:endParaRPr>
          </a:p>
          <a:p>
            <a:pPr>
              <a:lnSpc>
                <a:spcPct val="120000"/>
              </a:lnSpc>
            </a:pPr>
            <a:r>
              <a:rPr lang="nl-NL" altLang="zh-CN" sz="2400" b="1" dirty="0">
                <a:solidFill>
                  <a:schemeClr val="hlink"/>
                </a:solidFill>
              </a:rPr>
              <a:t>L1: DEC CX</a:t>
            </a:r>
          </a:p>
          <a:p>
            <a:pPr>
              <a:lnSpc>
                <a:spcPct val="120000"/>
              </a:lnSpc>
            </a:pPr>
            <a:r>
              <a:rPr lang="nl-NL" altLang="zh-CN" sz="2400" b="1" dirty="0">
                <a:solidFill>
                  <a:schemeClr val="hlink"/>
                </a:solidFill>
              </a:rPr>
              <a:t>       JNZ L1</a:t>
            </a:r>
          </a:p>
          <a:p>
            <a:pPr>
              <a:lnSpc>
                <a:spcPct val="120000"/>
              </a:lnSpc>
            </a:pPr>
            <a:r>
              <a:rPr lang="nl-NL" altLang="zh-CN" sz="2400" b="1" dirty="0">
                <a:solidFill>
                  <a:schemeClr val="hlink"/>
                </a:solidFill>
              </a:rPr>
              <a:t>       JMP L0</a:t>
            </a:r>
          </a:p>
          <a:p>
            <a:pPr>
              <a:lnSpc>
                <a:spcPct val="120000"/>
              </a:lnSpc>
            </a:pPr>
            <a:r>
              <a:rPr lang="nl-NL" altLang="zh-CN" sz="2400" b="1" dirty="0">
                <a:solidFill>
                  <a:schemeClr val="hlink"/>
                </a:solidFill>
              </a:rPr>
              <a:t>CODE ENDS</a:t>
            </a:r>
          </a:p>
          <a:p>
            <a:pPr>
              <a:lnSpc>
                <a:spcPct val="120000"/>
              </a:lnSpc>
            </a:pPr>
            <a:r>
              <a:rPr lang="nl-NL" altLang="zh-CN" sz="2400" b="1" dirty="0" smtClean="0">
                <a:solidFill>
                  <a:schemeClr val="hlink"/>
                </a:solidFill>
              </a:rPr>
              <a:t>            END </a:t>
            </a:r>
            <a:r>
              <a:rPr lang="nl-NL" altLang="zh-CN" sz="2400" b="1" dirty="0">
                <a:solidFill>
                  <a:schemeClr val="hlink"/>
                </a:solidFill>
              </a:rPr>
              <a:t>START</a:t>
            </a:r>
            <a:endParaRPr lang="zh-CN" altLang="en-US" sz="2400" b="1" dirty="0">
              <a:solidFill>
                <a:schemeClr val="hlink"/>
              </a:solidFill>
            </a:endParaRPr>
          </a:p>
          <a:p>
            <a:pPr>
              <a:lnSpc>
                <a:spcPct val="120000"/>
              </a:lnSpc>
            </a:pPr>
            <a:endParaRPr lang="zh-CN" altLang="en-US" sz="2400" b="1" dirty="0">
              <a:solidFill>
                <a:schemeClr val="hlink"/>
              </a:solidFill>
            </a:endParaRPr>
          </a:p>
        </p:txBody>
      </p:sp>
      <p:sp>
        <p:nvSpPr>
          <p:cNvPr id="6" name="矩形 5"/>
          <p:cNvSpPr/>
          <p:nvPr/>
        </p:nvSpPr>
        <p:spPr>
          <a:xfrm>
            <a:off x="105322" y="980728"/>
            <a:ext cx="7358830" cy="578190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1" name="矩形 10"/>
          <p:cNvSpPr/>
          <p:nvPr/>
        </p:nvSpPr>
        <p:spPr>
          <a:xfrm>
            <a:off x="7632179" y="332656"/>
            <a:ext cx="4440486" cy="642997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2519264007"/>
      </p:ext>
    </p:extLst>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61441"/>
          <p:cNvSpPr>
            <a:spLocks noGrp="1"/>
          </p:cNvSpPr>
          <p:nvPr>
            <p:ph type="title"/>
          </p:nvPr>
        </p:nvSpPr>
        <p:spPr/>
        <p:txBody>
          <a:bodyPr anchor="ctr"/>
          <a:lstStyle/>
          <a:p>
            <a:r>
              <a:rPr lang="zh-CN" altLang="en-US" sz="3600"/>
              <a:t>键盘及其接口</a:t>
            </a:r>
          </a:p>
        </p:txBody>
      </p:sp>
      <p:sp>
        <p:nvSpPr>
          <p:cNvPr id="61443" name="内容占位符 61442"/>
          <p:cNvSpPr>
            <a:spLocks noGrp="1"/>
          </p:cNvSpPr>
          <p:nvPr>
            <p:ph idx="1"/>
          </p:nvPr>
        </p:nvSpPr>
        <p:spPr/>
        <p:txBody>
          <a:bodyPr/>
          <a:lstStyle/>
          <a:p>
            <a:pPr>
              <a:lnSpc>
                <a:spcPct val="130000"/>
              </a:lnSpc>
            </a:pPr>
            <a:r>
              <a:rPr lang="zh-CN" altLang="en-US"/>
              <a:t>键盘是微机系统最常使用的输入设备</a:t>
            </a:r>
          </a:p>
          <a:p>
            <a:pPr>
              <a:lnSpc>
                <a:spcPct val="130000"/>
              </a:lnSpc>
            </a:pPr>
            <a:r>
              <a:rPr lang="zh-CN" altLang="en-US" b="1">
                <a:solidFill>
                  <a:srgbClr val="000066"/>
                </a:solidFill>
                <a:latin typeface="Times New Roman" panose="02020603050405020304" pitchFamily="18" charset="0"/>
              </a:rPr>
              <a:t>小键盘</a:t>
            </a:r>
            <a:r>
              <a:rPr lang="zh-CN" altLang="en-US">
                <a:latin typeface="Times New Roman" panose="02020603050405020304" pitchFamily="18" charset="0"/>
              </a:rPr>
              <a:t>：适用于单板机或以微处理器为基础的仪器，实现数据、地址、命令及指令等的输入</a:t>
            </a:r>
          </a:p>
          <a:p>
            <a:pPr>
              <a:lnSpc>
                <a:spcPct val="130000"/>
              </a:lnSpc>
            </a:pPr>
            <a:r>
              <a:rPr lang="zh-CN" altLang="en-US" b="1">
                <a:solidFill>
                  <a:srgbClr val="000066"/>
                </a:solidFill>
                <a:latin typeface="Times New Roman" panose="02020603050405020304" pitchFamily="18" charset="0"/>
              </a:rPr>
              <a:t>独立键盘</a:t>
            </a:r>
            <a:r>
              <a:rPr lang="zh-CN" altLang="en-US">
                <a:latin typeface="Times New Roman" panose="02020603050405020304" pitchFamily="18" charset="0"/>
              </a:rPr>
              <a:t>：通过</a:t>
            </a:r>
            <a:r>
              <a:rPr lang="en-US" altLang="zh-CN">
                <a:solidFill>
                  <a:srgbClr val="FF0000"/>
                </a:solidFill>
              </a:rPr>
              <a:t>5</a:t>
            </a:r>
            <a:r>
              <a:rPr lang="zh-CN" altLang="en-US">
                <a:latin typeface="Times New Roman" panose="02020603050405020304" pitchFamily="18" charset="0"/>
              </a:rPr>
              <a:t>芯电缆与</a:t>
            </a:r>
            <a:r>
              <a:rPr lang="en-US" altLang="zh-CN"/>
              <a:t>PC</a:t>
            </a:r>
            <a:r>
              <a:rPr lang="zh-CN" altLang="en-US">
                <a:latin typeface="Times New Roman" panose="02020603050405020304" pitchFamily="18" charset="0"/>
              </a:rPr>
              <a:t>微机主机连接</a:t>
            </a:r>
          </a:p>
        </p:txBody>
      </p:sp>
      <p:pic>
        <p:nvPicPr>
          <p:cNvPr id="61444" name="图片 61443" descr="KEYBORD1"/>
          <p:cNvPicPr>
            <a:picLocks noChangeAspect="1"/>
          </p:cNvPicPr>
          <p:nvPr/>
        </p:nvPicPr>
        <p:blipFill>
          <a:blip r:embed="rId2"/>
          <a:stretch>
            <a:fillRect/>
          </a:stretch>
        </p:blipFill>
        <p:spPr>
          <a:xfrm>
            <a:off x="6383338" y="4044950"/>
            <a:ext cx="2390775" cy="2039938"/>
          </a:xfrm>
          <a:prstGeom prst="rect">
            <a:avLst/>
          </a:prstGeom>
          <a:noFill/>
          <a:ln w="9525">
            <a:noFill/>
          </a:ln>
        </p:spPr>
      </p:pic>
      <p:pic>
        <p:nvPicPr>
          <p:cNvPr id="61445" name="图片 61444" descr="KEYS01"/>
          <p:cNvPicPr>
            <a:picLocks noChangeAspect="1"/>
          </p:cNvPicPr>
          <p:nvPr/>
        </p:nvPicPr>
        <p:blipFill>
          <a:blip r:embed="rId3"/>
          <a:stretch>
            <a:fillRect/>
          </a:stretch>
        </p:blipFill>
        <p:spPr>
          <a:xfrm>
            <a:off x="4397375" y="5219700"/>
            <a:ext cx="606425" cy="606425"/>
          </a:xfrm>
          <a:prstGeom prst="rect">
            <a:avLst/>
          </a:prstGeom>
          <a:noFill/>
          <a:ln w="9525">
            <a:noFill/>
          </a:ln>
        </p:spPr>
      </p:pic>
    </p:spTree>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12" name="内容占位符 62511"/>
          <p:cNvSpPr>
            <a:spLocks noGrp="1"/>
          </p:cNvSpPr>
          <p:nvPr>
            <p:ph idx="1"/>
          </p:nvPr>
        </p:nvSpPr>
        <p:spPr>
          <a:solidFill>
            <a:schemeClr val="bg1"/>
          </a:solidFill>
          <a:ln w="76200" cmpd="tri">
            <a:noFill/>
            <a:miter/>
          </a:ln>
        </p:spPr>
        <p:txBody>
          <a:bodyPr/>
          <a:lstStyle/>
          <a:p>
            <a:pPr>
              <a:lnSpc>
                <a:spcPct val="130000"/>
              </a:lnSpc>
            </a:pPr>
            <a:r>
              <a:rPr lang="zh-CN" altLang="en-US">
                <a:latin typeface="Times New Roman" panose="02020603050405020304" pitchFamily="18" charset="0"/>
              </a:rPr>
              <a:t>最简单的线性结构键盘</a:t>
            </a:r>
          </a:p>
          <a:p>
            <a:pPr lvl="1">
              <a:lnSpc>
                <a:spcPct val="130000"/>
              </a:lnSpc>
            </a:pPr>
            <a:r>
              <a:rPr lang="zh-CN" altLang="en-US">
                <a:latin typeface="Times New Roman" panose="02020603050405020304" pitchFamily="18" charset="0"/>
              </a:rPr>
              <a:t>每一个引脚连接一个键</a:t>
            </a:r>
          </a:p>
          <a:p>
            <a:pPr lvl="1">
              <a:lnSpc>
                <a:spcPct val="130000"/>
              </a:lnSpc>
            </a:pPr>
            <a:r>
              <a:rPr lang="zh-CN" altLang="en-US">
                <a:latin typeface="Times New Roman" panose="02020603050405020304" pitchFamily="18" charset="0"/>
              </a:rPr>
              <a:t>输入</a:t>
            </a:r>
            <a:r>
              <a:rPr lang="en-US" altLang="zh-CN">
                <a:latin typeface="Times New Roman" panose="02020603050405020304" pitchFamily="18" charset="0"/>
              </a:rPr>
              <a:t>0/1</a:t>
            </a:r>
            <a:r>
              <a:rPr lang="zh-CN" altLang="en-US">
                <a:latin typeface="Times New Roman" panose="02020603050405020304" pitchFamily="18" charset="0"/>
              </a:rPr>
              <a:t>反映健是否高低</a:t>
            </a:r>
            <a:endParaRPr lang="zh-CN" altLang="en-US"/>
          </a:p>
        </p:txBody>
      </p:sp>
      <p:sp>
        <p:nvSpPr>
          <p:cNvPr id="62466" name="标题 62465"/>
          <p:cNvSpPr>
            <a:spLocks noGrp="1"/>
          </p:cNvSpPr>
          <p:nvPr>
            <p:ph type="title"/>
          </p:nvPr>
        </p:nvSpPr>
        <p:spPr/>
        <p:txBody>
          <a:bodyPr anchor="ctr"/>
          <a:lstStyle/>
          <a:p>
            <a:r>
              <a:rPr lang="en-US" altLang="zh-CN" sz="3600"/>
              <a:t>1</a:t>
            </a:r>
            <a:r>
              <a:rPr lang="zh-CN" altLang="en-US" sz="3600"/>
              <a:t>、简易键盘的工作原理</a:t>
            </a:r>
          </a:p>
        </p:txBody>
      </p:sp>
      <p:pic>
        <p:nvPicPr>
          <p:cNvPr id="62467" name="图片 62466" descr="KEYS01"/>
          <p:cNvPicPr>
            <a:picLocks noChangeAspect="1"/>
          </p:cNvPicPr>
          <p:nvPr/>
        </p:nvPicPr>
        <p:blipFill>
          <a:blip r:embed="rId2"/>
          <a:stretch>
            <a:fillRect/>
          </a:stretch>
        </p:blipFill>
        <p:spPr>
          <a:xfrm>
            <a:off x="6460173" y="4594860"/>
            <a:ext cx="606425" cy="606425"/>
          </a:xfrm>
          <a:prstGeom prst="rect">
            <a:avLst/>
          </a:prstGeom>
          <a:noFill/>
          <a:ln w="9525">
            <a:noFill/>
          </a:ln>
        </p:spPr>
      </p:pic>
      <p:grpSp>
        <p:nvGrpSpPr>
          <p:cNvPr id="62468" name="组合 62467"/>
          <p:cNvGrpSpPr/>
          <p:nvPr/>
        </p:nvGrpSpPr>
        <p:grpSpPr>
          <a:xfrm>
            <a:off x="7400925" y="1343025"/>
            <a:ext cx="3267075" cy="4468813"/>
            <a:chOff x="0" y="0"/>
            <a:chExt cx="2058" cy="2815"/>
          </a:xfrm>
        </p:grpSpPr>
        <p:sp>
          <p:nvSpPr>
            <p:cNvPr id="62469" name="直接连接符 62468"/>
            <p:cNvSpPr/>
            <p:nvPr/>
          </p:nvSpPr>
          <p:spPr>
            <a:xfrm>
              <a:off x="1902" y="795"/>
              <a:ext cx="2" cy="2020"/>
            </a:xfrm>
            <a:prstGeom prst="line">
              <a:avLst/>
            </a:prstGeom>
            <a:ln w="28575" cap="flat" cmpd="sng">
              <a:solidFill>
                <a:srgbClr val="000000"/>
              </a:solidFill>
              <a:prstDash val="solid"/>
              <a:headEnd type="none" w="med" len="med"/>
              <a:tailEnd type="none" w="med" len="med"/>
            </a:ln>
          </p:spPr>
        </p:sp>
        <p:sp>
          <p:nvSpPr>
            <p:cNvPr id="62470" name="直接连接符 62469"/>
            <p:cNvSpPr/>
            <p:nvPr/>
          </p:nvSpPr>
          <p:spPr>
            <a:xfrm>
              <a:off x="1749" y="2795"/>
              <a:ext cx="309" cy="1"/>
            </a:xfrm>
            <a:prstGeom prst="line">
              <a:avLst/>
            </a:prstGeom>
            <a:ln w="38100" cap="flat" cmpd="sng">
              <a:solidFill>
                <a:srgbClr val="000000"/>
              </a:solidFill>
              <a:prstDash val="solid"/>
              <a:headEnd type="none" w="med" len="med"/>
              <a:tailEnd type="none" w="med" len="med"/>
            </a:ln>
          </p:spPr>
        </p:sp>
        <p:grpSp>
          <p:nvGrpSpPr>
            <p:cNvPr id="62471" name="组合 62470"/>
            <p:cNvGrpSpPr/>
            <p:nvPr/>
          </p:nvGrpSpPr>
          <p:grpSpPr>
            <a:xfrm>
              <a:off x="0" y="0"/>
              <a:ext cx="1950" cy="826"/>
              <a:chOff x="0" y="0"/>
              <a:chExt cx="19999" cy="19989"/>
            </a:xfrm>
          </p:grpSpPr>
          <p:sp>
            <p:nvSpPr>
              <p:cNvPr id="62472" name="直接连接符 62471"/>
              <p:cNvSpPr/>
              <p:nvPr/>
            </p:nvSpPr>
            <p:spPr>
              <a:xfrm>
                <a:off x="0" y="19169"/>
                <a:ext cx="8168" cy="33"/>
              </a:xfrm>
              <a:prstGeom prst="line">
                <a:avLst/>
              </a:prstGeom>
              <a:ln w="28575" cap="flat" cmpd="sng">
                <a:solidFill>
                  <a:srgbClr val="000000"/>
                </a:solidFill>
                <a:prstDash val="solid"/>
                <a:headEnd type="none" w="med" len="med"/>
                <a:tailEnd type="none" w="med" len="med"/>
              </a:ln>
            </p:spPr>
          </p:sp>
          <p:sp>
            <p:nvSpPr>
              <p:cNvPr id="62473" name="直接连接符 62472"/>
              <p:cNvSpPr/>
              <p:nvPr/>
            </p:nvSpPr>
            <p:spPr>
              <a:xfrm>
                <a:off x="8150" y="16887"/>
                <a:ext cx="3173" cy="29"/>
              </a:xfrm>
              <a:prstGeom prst="line">
                <a:avLst/>
              </a:prstGeom>
              <a:ln w="28575" cap="flat" cmpd="sng">
                <a:solidFill>
                  <a:srgbClr val="000000"/>
                </a:solidFill>
                <a:prstDash val="solid"/>
                <a:headEnd type="none" w="med" len="med"/>
                <a:tailEnd type="none" w="med" len="med"/>
              </a:ln>
            </p:spPr>
          </p:sp>
          <p:sp>
            <p:nvSpPr>
              <p:cNvPr id="62474" name="直接连接符 62473"/>
              <p:cNvSpPr/>
              <p:nvPr/>
            </p:nvSpPr>
            <p:spPr>
              <a:xfrm flipV="1">
                <a:off x="9728" y="14148"/>
                <a:ext cx="17" cy="1857"/>
              </a:xfrm>
              <a:prstGeom prst="line">
                <a:avLst/>
              </a:prstGeom>
              <a:ln w="28575" cap="flat" cmpd="sng">
                <a:solidFill>
                  <a:srgbClr val="000000"/>
                </a:solidFill>
                <a:prstDash val="solid"/>
                <a:headEnd type="none" w="med" len="med"/>
                <a:tailEnd type="none" w="med" len="med"/>
              </a:ln>
            </p:spPr>
          </p:sp>
          <p:sp>
            <p:nvSpPr>
              <p:cNvPr id="62475" name="矩形 62474"/>
              <p:cNvSpPr/>
              <p:nvPr/>
            </p:nvSpPr>
            <p:spPr>
              <a:xfrm>
                <a:off x="3155" y="9127"/>
                <a:ext cx="1595" cy="5507"/>
              </a:xfrm>
              <a:prstGeom prst="rect">
                <a:avLst/>
              </a:prstGeom>
              <a:noFill/>
              <a:ln w="28575" cap="flat" cmpd="sng">
                <a:solidFill>
                  <a:srgbClr val="000000"/>
                </a:solidFill>
                <a:prstDash val="solid"/>
                <a:miter/>
                <a:headEnd type="none" w="med" len="med"/>
                <a:tailEnd type="none" w="med" len="med"/>
              </a:ln>
            </p:spPr>
            <p:txBody>
              <a:bodyPr/>
              <a:lstStyle/>
              <a:p>
                <a:endParaRPr lang="zh-CN" altLang="en-US"/>
              </a:p>
            </p:txBody>
          </p:sp>
          <p:sp>
            <p:nvSpPr>
              <p:cNvPr id="62476" name="直接连接符 62475"/>
              <p:cNvSpPr/>
              <p:nvPr/>
            </p:nvSpPr>
            <p:spPr>
              <a:xfrm flipV="1">
                <a:off x="3944" y="14148"/>
                <a:ext cx="17" cy="5049"/>
              </a:xfrm>
              <a:prstGeom prst="line">
                <a:avLst/>
              </a:prstGeom>
              <a:ln w="28575" cap="flat" cmpd="sng">
                <a:solidFill>
                  <a:srgbClr val="000000"/>
                </a:solidFill>
                <a:prstDash val="solid"/>
                <a:headEnd type="none" w="med" len="med"/>
                <a:tailEnd type="none" w="med" len="med"/>
              </a:ln>
            </p:spPr>
          </p:sp>
          <p:sp>
            <p:nvSpPr>
              <p:cNvPr id="62477" name="直接连接符 62476"/>
              <p:cNvSpPr/>
              <p:nvPr/>
            </p:nvSpPr>
            <p:spPr>
              <a:xfrm flipV="1">
                <a:off x="3944" y="4106"/>
                <a:ext cx="17" cy="5049"/>
              </a:xfrm>
              <a:prstGeom prst="line">
                <a:avLst/>
              </a:prstGeom>
              <a:ln w="28575" cap="flat" cmpd="sng">
                <a:solidFill>
                  <a:srgbClr val="000000"/>
                </a:solidFill>
                <a:prstDash val="solid"/>
                <a:headEnd type="none" w="med" len="med"/>
                <a:tailEnd type="none" w="med" len="med"/>
              </a:ln>
            </p:spPr>
          </p:sp>
          <p:sp>
            <p:nvSpPr>
              <p:cNvPr id="62478" name="直接连接符 62477"/>
              <p:cNvSpPr/>
              <p:nvPr/>
            </p:nvSpPr>
            <p:spPr>
              <a:xfrm>
                <a:off x="11831" y="19164"/>
                <a:ext cx="8168" cy="33"/>
              </a:xfrm>
              <a:prstGeom prst="line">
                <a:avLst/>
              </a:prstGeom>
              <a:ln w="28575" cap="flat" cmpd="sng">
                <a:solidFill>
                  <a:srgbClr val="000000"/>
                </a:solidFill>
                <a:prstDash val="solid"/>
                <a:headEnd type="none" w="med" len="med"/>
                <a:tailEnd type="none" w="med" len="med"/>
              </a:ln>
            </p:spPr>
          </p:sp>
          <p:sp>
            <p:nvSpPr>
              <p:cNvPr id="62479" name="矩形 62478"/>
              <p:cNvSpPr/>
              <p:nvPr/>
            </p:nvSpPr>
            <p:spPr>
              <a:xfrm>
                <a:off x="4732" y="0"/>
                <a:ext cx="8431" cy="8245"/>
              </a:xfrm>
              <a:prstGeom prst="rect">
                <a:avLst/>
              </a:prstGeom>
              <a:noFill/>
              <a:ln w="9525">
                <a:noFill/>
              </a:ln>
            </p:spPr>
            <p:txBody>
              <a:bodyPr lIns="12700" tIns="12700" rIns="12700" bIns="12700"/>
              <a:lstStyle/>
              <a:p>
                <a:pPr eaLnBrk="0" hangingPunct="0"/>
                <a:r>
                  <a:rPr lang="en-US" altLang="zh-CN" sz="2400" b="1">
                    <a:latin typeface="Times New Roman" panose="02020603050405020304" pitchFamily="18" charset="0"/>
                  </a:rPr>
                  <a:t>+5V</a:t>
                </a:r>
              </a:p>
            </p:txBody>
          </p:sp>
          <p:sp>
            <p:nvSpPr>
              <p:cNvPr id="62480" name="椭圆 62479"/>
              <p:cNvSpPr/>
              <p:nvPr/>
            </p:nvSpPr>
            <p:spPr>
              <a:xfrm>
                <a:off x="3418" y="2739"/>
                <a:ext cx="999" cy="1735"/>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62481" name="椭圆 62480"/>
              <p:cNvSpPr/>
              <p:nvPr/>
            </p:nvSpPr>
            <p:spPr>
              <a:xfrm>
                <a:off x="10517" y="18254"/>
                <a:ext cx="999" cy="1735"/>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62482" name="椭圆 62481"/>
              <p:cNvSpPr/>
              <p:nvPr/>
            </p:nvSpPr>
            <p:spPr>
              <a:xfrm>
                <a:off x="7887" y="18254"/>
                <a:ext cx="999" cy="1735"/>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62483" name="椭圆 62482"/>
              <p:cNvSpPr/>
              <p:nvPr/>
            </p:nvSpPr>
            <p:spPr>
              <a:xfrm>
                <a:off x="3418" y="18254"/>
                <a:ext cx="999" cy="1735"/>
              </a:xfrm>
              <a:prstGeom prst="ellipse">
                <a:avLst/>
              </a:prstGeom>
              <a:solidFill>
                <a:srgbClr val="000000"/>
              </a:solidFill>
              <a:ln w="28575" cap="flat" cmpd="sng">
                <a:solidFill>
                  <a:srgbClr val="000000"/>
                </a:solidFill>
                <a:prstDash val="solid"/>
                <a:headEnd type="none" w="med" len="med"/>
                <a:tailEnd type="none" w="med" len="med"/>
              </a:ln>
            </p:spPr>
            <p:txBody>
              <a:bodyPr/>
              <a:lstStyle/>
              <a:p>
                <a:endParaRPr lang="zh-CN" altLang="en-US"/>
              </a:p>
            </p:txBody>
          </p:sp>
        </p:grpSp>
        <p:grpSp>
          <p:nvGrpSpPr>
            <p:cNvPr id="62484" name="组合 62483"/>
            <p:cNvGrpSpPr/>
            <p:nvPr/>
          </p:nvGrpSpPr>
          <p:grpSpPr>
            <a:xfrm>
              <a:off x="0" y="906"/>
              <a:ext cx="1950" cy="826"/>
              <a:chOff x="0" y="0"/>
              <a:chExt cx="19999" cy="20491"/>
            </a:xfrm>
          </p:grpSpPr>
          <p:sp>
            <p:nvSpPr>
              <p:cNvPr id="62485" name="直接连接符 62484"/>
              <p:cNvSpPr/>
              <p:nvPr/>
            </p:nvSpPr>
            <p:spPr>
              <a:xfrm>
                <a:off x="0" y="19650"/>
                <a:ext cx="8168" cy="29"/>
              </a:xfrm>
              <a:prstGeom prst="line">
                <a:avLst/>
              </a:prstGeom>
              <a:ln w="28575" cap="flat" cmpd="sng">
                <a:solidFill>
                  <a:srgbClr val="000000"/>
                </a:solidFill>
                <a:prstDash val="solid"/>
                <a:headEnd type="none" w="med" len="med"/>
                <a:tailEnd type="none" w="med" len="med"/>
              </a:ln>
            </p:spPr>
          </p:sp>
          <p:sp>
            <p:nvSpPr>
              <p:cNvPr id="62486" name="直接连接符 62485"/>
              <p:cNvSpPr/>
              <p:nvPr/>
            </p:nvSpPr>
            <p:spPr>
              <a:xfrm>
                <a:off x="8150" y="17311"/>
                <a:ext cx="3173" cy="29"/>
              </a:xfrm>
              <a:prstGeom prst="line">
                <a:avLst/>
              </a:prstGeom>
              <a:ln w="28575" cap="flat" cmpd="sng">
                <a:solidFill>
                  <a:srgbClr val="000000"/>
                </a:solidFill>
                <a:prstDash val="solid"/>
                <a:headEnd type="none" w="med" len="med"/>
                <a:tailEnd type="none" w="med" len="med"/>
              </a:ln>
            </p:spPr>
          </p:sp>
          <p:sp>
            <p:nvSpPr>
              <p:cNvPr id="62487" name="直接连接符 62486"/>
              <p:cNvSpPr/>
              <p:nvPr/>
            </p:nvSpPr>
            <p:spPr>
              <a:xfrm flipV="1">
                <a:off x="9728" y="14503"/>
                <a:ext cx="17" cy="1904"/>
              </a:xfrm>
              <a:prstGeom prst="line">
                <a:avLst/>
              </a:prstGeom>
              <a:ln w="28575" cap="flat" cmpd="sng">
                <a:solidFill>
                  <a:srgbClr val="000000"/>
                </a:solidFill>
                <a:prstDash val="solid"/>
                <a:headEnd type="none" w="med" len="med"/>
                <a:tailEnd type="none" w="med" len="med"/>
              </a:ln>
            </p:spPr>
          </p:sp>
          <p:sp>
            <p:nvSpPr>
              <p:cNvPr id="62488" name="矩形 62487"/>
              <p:cNvSpPr/>
              <p:nvPr/>
            </p:nvSpPr>
            <p:spPr>
              <a:xfrm>
                <a:off x="3155" y="9356"/>
                <a:ext cx="1595" cy="5645"/>
              </a:xfrm>
              <a:prstGeom prst="rect">
                <a:avLst/>
              </a:prstGeom>
              <a:noFill/>
              <a:ln w="28575" cap="flat" cmpd="sng">
                <a:solidFill>
                  <a:srgbClr val="000000"/>
                </a:solidFill>
                <a:prstDash val="solid"/>
                <a:miter/>
                <a:headEnd type="none" w="med" len="med"/>
                <a:tailEnd type="none" w="med" len="med"/>
              </a:ln>
            </p:spPr>
            <p:txBody>
              <a:bodyPr/>
              <a:lstStyle/>
              <a:p>
                <a:endParaRPr lang="zh-CN" altLang="en-US"/>
              </a:p>
            </p:txBody>
          </p:sp>
          <p:sp>
            <p:nvSpPr>
              <p:cNvPr id="62489" name="直接连接符 62488"/>
              <p:cNvSpPr/>
              <p:nvPr/>
            </p:nvSpPr>
            <p:spPr>
              <a:xfrm flipV="1">
                <a:off x="3944" y="14503"/>
                <a:ext cx="17" cy="5176"/>
              </a:xfrm>
              <a:prstGeom prst="line">
                <a:avLst/>
              </a:prstGeom>
              <a:ln w="28575" cap="flat" cmpd="sng">
                <a:solidFill>
                  <a:srgbClr val="000000"/>
                </a:solidFill>
                <a:prstDash val="solid"/>
                <a:headEnd type="none" w="med" len="med"/>
                <a:tailEnd type="none" w="med" len="med"/>
              </a:ln>
            </p:spPr>
          </p:sp>
          <p:sp>
            <p:nvSpPr>
              <p:cNvPr id="62490" name="直接连接符 62489"/>
              <p:cNvSpPr/>
              <p:nvPr/>
            </p:nvSpPr>
            <p:spPr>
              <a:xfrm flipV="1">
                <a:off x="3944" y="4214"/>
                <a:ext cx="17" cy="5176"/>
              </a:xfrm>
              <a:prstGeom prst="line">
                <a:avLst/>
              </a:prstGeom>
              <a:ln w="28575" cap="flat" cmpd="sng">
                <a:solidFill>
                  <a:srgbClr val="000000"/>
                </a:solidFill>
                <a:prstDash val="solid"/>
                <a:headEnd type="none" w="med" len="med"/>
                <a:tailEnd type="none" w="med" len="med"/>
              </a:ln>
            </p:spPr>
          </p:sp>
          <p:sp>
            <p:nvSpPr>
              <p:cNvPr id="62491" name="直接连接符 62490"/>
              <p:cNvSpPr/>
              <p:nvPr/>
            </p:nvSpPr>
            <p:spPr>
              <a:xfrm>
                <a:off x="11831" y="19650"/>
                <a:ext cx="8168" cy="29"/>
              </a:xfrm>
              <a:prstGeom prst="line">
                <a:avLst/>
              </a:prstGeom>
              <a:ln w="28575" cap="flat" cmpd="sng">
                <a:solidFill>
                  <a:srgbClr val="000000"/>
                </a:solidFill>
                <a:prstDash val="solid"/>
                <a:headEnd type="none" w="med" len="med"/>
                <a:tailEnd type="none" w="med" len="med"/>
              </a:ln>
            </p:spPr>
          </p:sp>
          <p:sp>
            <p:nvSpPr>
              <p:cNvPr id="62492" name="矩形 62491"/>
              <p:cNvSpPr/>
              <p:nvPr/>
            </p:nvSpPr>
            <p:spPr>
              <a:xfrm>
                <a:off x="4732" y="0"/>
                <a:ext cx="8431" cy="8452"/>
              </a:xfrm>
              <a:prstGeom prst="rect">
                <a:avLst/>
              </a:prstGeom>
              <a:noFill/>
              <a:ln w="9525">
                <a:noFill/>
              </a:ln>
            </p:spPr>
            <p:txBody>
              <a:bodyPr lIns="12700" tIns="12700" rIns="12700" bIns="12700"/>
              <a:lstStyle/>
              <a:p>
                <a:pPr eaLnBrk="0" hangingPunct="0"/>
                <a:r>
                  <a:rPr lang="en-US" altLang="zh-CN" sz="2400" b="1">
                    <a:latin typeface="Times New Roman" panose="02020603050405020304" pitchFamily="18" charset="0"/>
                  </a:rPr>
                  <a:t>+5V</a:t>
                </a:r>
              </a:p>
            </p:txBody>
          </p:sp>
          <p:sp>
            <p:nvSpPr>
              <p:cNvPr id="62493" name="椭圆 62492"/>
              <p:cNvSpPr/>
              <p:nvPr/>
            </p:nvSpPr>
            <p:spPr>
              <a:xfrm>
                <a:off x="3418" y="2808"/>
                <a:ext cx="999" cy="1778"/>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62494" name="椭圆 62493"/>
              <p:cNvSpPr/>
              <p:nvPr/>
            </p:nvSpPr>
            <p:spPr>
              <a:xfrm>
                <a:off x="10517" y="18712"/>
                <a:ext cx="999" cy="1779"/>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62495" name="椭圆 62494"/>
              <p:cNvSpPr/>
              <p:nvPr/>
            </p:nvSpPr>
            <p:spPr>
              <a:xfrm>
                <a:off x="7887" y="18713"/>
                <a:ext cx="999" cy="1778"/>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62496" name="椭圆 62495"/>
              <p:cNvSpPr/>
              <p:nvPr/>
            </p:nvSpPr>
            <p:spPr>
              <a:xfrm>
                <a:off x="3418" y="18713"/>
                <a:ext cx="999" cy="1778"/>
              </a:xfrm>
              <a:prstGeom prst="ellipse">
                <a:avLst/>
              </a:prstGeom>
              <a:solidFill>
                <a:srgbClr val="000000"/>
              </a:solidFill>
              <a:ln w="28575" cap="flat" cmpd="sng">
                <a:solidFill>
                  <a:srgbClr val="000000"/>
                </a:solidFill>
                <a:prstDash val="solid"/>
                <a:headEnd type="none" w="med" len="med"/>
                <a:tailEnd type="none" w="med" len="med"/>
              </a:ln>
            </p:spPr>
            <p:txBody>
              <a:bodyPr/>
              <a:lstStyle/>
              <a:p>
                <a:endParaRPr lang="zh-CN" altLang="en-US"/>
              </a:p>
            </p:txBody>
          </p:sp>
        </p:grpSp>
        <p:sp>
          <p:nvSpPr>
            <p:cNvPr id="62497" name="矩形 62496"/>
            <p:cNvSpPr/>
            <p:nvPr/>
          </p:nvSpPr>
          <p:spPr>
            <a:xfrm>
              <a:off x="462" y="1811"/>
              <a:ext cx="822" cy="341"/>
            </a:xfrm>
            <a:prstGeom prst="rect">
              <a:avLst/>
            </a:prstGeom>
            <a:noFill/>
            <a:ln w="9525">
              <a:noFill/>
            </a:ln>
          </p:spPr>
          <p:txBody>
            <a:bodyPr lIns="12700" tIns="12700" rIns="12700" bIns="12700"/>
            <a:lstStyle/>
            <a:p>
              <a:pPr eaLnBrk="0" hangingPunct="0"/>
              <a:r>
                <a:rPr lang="en-US" altLang="zh-CN" sz="2400" b="1">
                  <a:latin typeface="Times New Roman" panose="02020603050405020304" pitchFamily="18" charset="0"/>
                </a:rPr>
                <a:t>+5V</a:t>
              </a:r>
            </a:p>
          </p:txBody>
        </p:sp>
        <p:sp>
          <p:nvSpPr>
            <p:cNvPr id="62498" name="椭圆 62497"/>
            <p:cNvSpPr/>
            <p:nvPr/>
          </p:nvSpPr>
          <p:spPr>
            <a:xfrm>
              <a:off x="1846" y="1660"/>
              <a:ext cx="97" cy="72"/>
            </a:xfrm>
            <a:prstGeom prst="ellipse">
              <a:avLst/>
            </a:prstGeom>
            <a:solidFill>
              <a:srgbClr val="000000"/>
            </a:solidFill>
            <a:ln w="28575" cap="flat" cmpd="sng">
              <a:solidFill>
                <a:srgbClr val="000000"/>
              </a:solidFill>
              <a:prstDash val="solid"/>
              <a:headEnd type="none" w="med" len="med"/>
              <a:tailEnd type="none" w="med" len="med"/>
            </a:ln>
          </p:spPr>
          <p:txBody>
            <a:bodyPr/>
            <a:lstStyle/>
            <a:p>
              <a:endParaRPr lang="zh-CN" altLang="en-US"/>
            </a:p>
          </p:txBody>
        </p:sp>
        <p:grpSp>
          <p:nvGrpSpPr>
            <p:cNvPr id="62499" name="组合 62498"/>
            <p:cNvGrpSpPr/>
            <p:nvPr/>
          </p:nvGrpSpPr>
          <p:grpSpPr>
            <a:xfrm>
              <a:off x="0" y="1924"/>
              <a:ext cx="1950" cy="714"/>
              <a:chOff x="0" y="0"/>
              <a:chExt cx="19999" cy="20390"/>
            </a:xfrm>
          </p:grpSpPr>
          <p:sp>
            <p:nvSpPr>
              <p:cNvPr id="62500" name="直接连接符 62499"/>
              <p:cNvSpPr/>
              <p:nvPr/>
            </p:nvSpPr>
            <p:spPr>
              <a:xfrm>
                <a:off x="0" y="19415"/>
                <a:ext cx="8168" cy="39"/>
              </a:xfrm>
              <a:prstGeom prst="line">
                <a:avLst/>
              </a:prstGeom>
              <a:ln w="28575" cap="flat" cmpd="sng">
                <a:solidFill>
                  <a:srgbClr val="000000"/>
                </a:solidFill>
                <a:prstDash val="solid"/>
                <a:headEnd type="none" w="med" len="med"/>
                <a:tailEnd type="none" w="med" len="med"/>
              </a:ln>
            </p:spPr>
          </p:sp>
          <p:sp>
            <p:nvSpPr>
              <p:cNvPr id="62501" name="直接连接符 62500"/>
              <p:cNvSpPr/>
              <p:nvPr/>
            </p:nvSpPr>
            <p:spPr>
              <a:xfrm>
                <a:off x="8150" y="16718"/>
                <a:ext cx="3173" cy="39"/>
              </a:xfrm>
              <a:prstGeom prst="line">
                <a:avLst/>
              </a:prstGeom>
              <a:ln w="28575" cap="flat" cmpd="sng">
                <a:solidFill>
                  <a:srgbClr val="000000"/>
                </a:solidFill>
                <a:prstDash val="solid"/>
                <a:headEnd type="none" w="med" len="med"/>
                <a:tailEnd type="none" w="med" len="med"/>
              </a:ln>
            </p:spPr>
          </p:sp>
          <p:sp>
            <p:nvSpPr>
              <p:cNvPr id="62502" name="直接连接符 62501"/>
              <p:cNvSpPr/>
              <p:nvPr/>
            </p:nvSpPr>
            <p:spPr>
              <a:xfrm flipV="1">
                <a:off x="9728" y="13486"/>
                <a:ext cx="17" cy="2190"/>
              </a:xfrm>
              <a:prstGeom prst="line">
                <a:avLst/>
              </a:prstGeom>
              <a:ln w="28575" cap="flat" cmpd="sng">
                <a:solidFill>
                  <a:srgbClr val="000000"/>
                </a:solidFill>
                <a:prstDash val="solid"/>
                <a:headEnd type="none" w="med" len="med"/>
                <a:tailEnd type="none" w="med" len="med"/>
              </a:ln>
            </p:spPr>
          </p:sp>
          <p:sp>
            <p:nvSpPr>
              <p:cNvPr id="62503" name="矩形 62502"/>
              <p:cNvSpPr/>
              <p:nvPr/>
            </p:nvSpPr>
            <p:spPr>
              <a:xfrm>
                <a:off x="3155" y="7551"/>
                <a:ext cx="1595" cy="6509"/>
              </a:xfrm>
              <a:prstGeom prst="rect">
                <a:avLst/>
              </a:prstGeom>
              <a:noFill/>
              <a:ln w="28575" cap="flat" cmpd="sng">
                <a:solidFill>
                  <a:srgbClr val="000000"/>
                </a:solidFill>
                <a:prstDash val="solid"/>
                <a:miter/>
                <a:headEnd type="none" w="med" len="med"/>
                <a:tailEnd type="none" w="med" len="med"/>
              </a:ln>
            </p:spPr>
            <p:txBody>
              <a:bodyPr/>
              <a:lstStyle/>
              <a:p>
                <a:endParaRPr lang="zh-CN" altLang="en-US"/>
              </a:p>
            </p:txBody>
          </p:sp>
          <p:sp>
            <p:nvSpPr>
              <p:cNvPr id="62504" name="直接连接符 62503"/>
              <p:cNvSpPr/>
              <p:nvPr/>
            </p:nvSpPr>
            <p:spPr>
              <a:xfrm flipV="1">
                <a:off x="3944" y="13486"/>
                <a:ext cx="17" cy="5968"/>
              </a:xfrm>
              <a:prstGeom prst="line">
                <a:avLst/>
              </a:prstGeom>
              <a:ln w="28575" cap="flat" cmpd="sng">
                <a:solidFill>
                  <a:srgbClr val="000000"/>
                </a:solidFill>
                <a:prstDash val="solid"/>
                <a:headEnd type="none" w="med" len="med"/>
                <a:tailEnd type="none" w="med" len="med"/>
              </a:ln>
            </p:spPr>
          </p:sp>
          <p:sp>
            <p:nvSpPr>
              <p:cNvPr id="62505" name="直接连接符 62504"/>
              <p:cNvSpPr/>
              <p:nvPr/>
            </p:nvSpPr>
            <p:spPr>
              <a:xfrm flipV="1">
                <a:off x="3944" y="1616"/>
                <a:ext cx="17" cy="5968"/>
              </a:xfrm>
              <a:prstGeom prst="line">
                <a:avLst/>
              </a:prstGeom>
              <a:ln w="28575" cap="flat" cmpd="sng">
                <a:solidFill>
                  <a:srgbClr val="000000"/>
                </a:solidFill>
                <a:prstDash val="solid"/>
                <a:headEnd type="none" w="med" len="med"/>
                <a:tailEnd type="none" w="med" len="med"/>
              </a:ln>
            </p:spPr>
          </p:sp>
          <p:sp>
            <p:nvSpPr>
              <p:cNvPr id="62506" name="直接连接符 62505"/>
              <p:cNvSpPr/>
              <p:nvPr/>
            </p:nvSpPr>
            <p:spPr>
              <a:xfrm>
                <a:off x="11831" y="19415"/>
                <a:ext cx="8168" cy="39"/>
              </a:xfrm>
              <a:prstGeom prst="line">
                <a:avLst/>
              </a:prstGeom>
              <a:ln w="28575" cap="flat" cmpd="sng">
                <a:solidFill>
                  <a:srgbClr val="000000"/>
                </a:solidFill>
                <a:prstDash val="solid"/>
                <a:headEnd type="none" w="med" len="med"/>
                <a:tailEnd type="none" w="med" len="med"/>
              </a:ln>
            </p:spPr>
          </p:sp>
          <p:sp>
            <p:nvSpPr>
              <p:cNvPr id="62507" name="椭圆 62506"/>
              <p:cNvSpPr/>
              <p:nvPr/>
            </p:nvSpPr>
            <p:spPr>
              <a:xfrm>
                <a:off x="3418" y="0"/>
                <a:ext cx="999" cy="2045"/>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62508" name="椭圆 62507"/>
              <p:cNvSpPr/>
              <p:nvPr/>
            </p:nvSpPr>
            <p:spPr>
              <a:xfrm>
                <a:off x="10517" y="18339"/>
                <a:ext cx="999" cy="2051"/>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62509" name="椭圆 62508"/>
              <p:cNvSpPr/>
              <p:nvPr/>
            </p:nvSpPr>
            <p:spPr>
              <a:xfrm>
                <a:off x="7887" y="18339"/>
                <a:ext cx="999" cy="2051"/>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62510" name="椭圆 62509"/>
              <p:cNvSpPr/>
              <p:nvPr/>
            </p:nvSpPr>
            <p:spPr>
              <a:xfrm>
                <a:off x="3418" y="18339"/>
                <a:ext cx="999" cy="2051"/>
              </a:xfrm>
              <a:prstGeom prst="ellipse">
                <a:avLst/>
              </a:prstGeom>
              <a:solidFill>
                <a:srgbClr val="000000"/>
              </a:solidFill>
              <a:ln w="28575" cap="flat" cmpd="sng">
                <a:solidFill>
                  <a:srgbClr val="000000"/>
                </a:solidFill>
                <a:prstDash val="solid"/>
                <a:headEnd type="none" w="med" len="med"/>
                <a:tailEnd type="none" w="med" len="med"/>
              </a:ln>
            </p:spPr>
            <p:txBody>
              <a:bodyPr/>
              <a:lstStyle/>
              <a:p>
                <a:endParaRPr lang="zh-CN" altLang="en-US"/>
              </a:p>
            </p:txBody>
          </p:sp>
          <p:sp>
            <p:nvSpPr>
              <p:cNvPr id="62511" name="椭圆 62510"/>
              <p:cNvSpPr/>
              <p:nvPr/>
            </p:nvSpPr>
            <p:spPr>
              <a:xfrm>
                <a:off x="18930" y="18339"/>
                <a:ext cx="999" cy="2051"/>
              </a:xfrm>
              <a:prstGeom prst="ellipse">
                <a:avLst/>
              </a:prstGeom>
              <a:solidFill>
                <a:srgbClr val="000000"/>
              </a:solidFill>
              <a:ln w="28575" cap="flat" cmpd="sng">
                <a:solidFill>
                  <a:srgbClr val="000000"/>
                </a:solidFill>
                <a:prstDash val="solid"/>
                <a:headEnd type="none" w="med" len="med"/>
                <a:tailEnd type="none" w="med" len="med"/>
              </a:ln>
            </p:spPr>
            <p:txBody>
              <a:bodyPr/>
              <a:lstStyle/>
              <a:p>
                <a:endParaRPr lang="zh-CN" altLang="en-US"/>
              </a:p>
            </p:txBody>
          </p:sp>
        </p:grpSp>
      </p:grpSp>
      <p:pic>
        <p:nvPicPr>
          <p:cNvPr id="62513" name="图片 62512" descr="5"/>
          <p:cNvPicPr>
            <a:picLocks noChangeAspect="1"/>
          </p:cNvPicPr>
          <p:nvPr/>
        </p:nvPicPr>
        <p:blipFill>
          <a:blip r:embed="rId3"/>
          <a:stretch>
            <a:fillRect/>
          </a:stretch>
        </p:blipFill>
        <p:spPr>
          <a:xfrm>
            <a:off x="4779963" y="4468813"/>
            <a:ext cx="857250" cy="85725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2512"/>
                                        </p:tgtEl>
                                        <p:attrNameLst>
                                          <p:attrName>style.visibility</p:attrName>
                                        </p:attrNameLst>
                                      </p:cBhvr>
                                      <p:to>
                                        <p:strVal val="visible"/>
                                      </p:to>
                                    </p:set>
                                    <p:anim calcmode="lin" valueType="num">
                                      <p:cBhvr>
                                        <p:cTn id="7" dur="500" fill="hold"/>
                                        <p:tgtEl>
                                          <p:spTgt spid="62512"/>
                                        </p:tgtEl>
                                        <p:attrNameLst>
                                          <p:attrName>ppt_w</p:attrName>
                                        </p:attrNameLst>
                                      </p:cBhvr>
                                      <p:tavLst>
                                        <p:tav tm="0">
                                          <p:val>
                                            <p:fltVal val="0"/>
                                          </p:val>
                                        </p:tav>
                                        <p:tav tm="100000">
                                          <p:val>
                                            <p:strVal val="#ppt_w"/>
                                          </p:val>
                                        </p:tav>
                                      </p:tavLst>
                                    </p:anim>
                                    <p:anim calcmode="lin" valueType="num">
                                      <p:cBhvr>
                                        <p:cTn id="8" dur="500" fill="hold"/>
                                        <p:tgtEl>
                                          <p:spTgt spid="625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12"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15" name="内容占位符 63514"/>
          <p:cNvSpPr>
            <a:spLocks noGrp="1"/>
          </p:cNvSpPr>
          <p:nvPr>
            <p:ph idx="1"/>
          </p:nvPr>
        </p:nvSpPr>
        <p:spPr>
          <a:xfrm>
            <a:off x="914400" y="999490"/>
            <a:ext cx="10730230" cy="4611370"/>
          </a:xfrm>
          <a:solidFill>
            <a:schemeClr val="bg1"/>
          </a:solidFill>
          <a:ln w="76200" cmpd="tri">
            <a:noFill/>
            <a:miter/>
          </a:ln>
        </p:spPr>
        <p:txBody>
          <a:bodyPr/>
          <a:lstStyle/>
          <a:p>
            <a:r>
              <a:rPr lang="zh-CN" altLang="en-US" dirty="0">
                <a:latin typeface="Times New Roman" panose="02020603050405020304" pitchFamily="18" charset="0"/>
              </a:rPr>
              <a:t>常用的</a:t>
            </a:r>
            <a:r>
              <a:rPr lang="zh-CN" altLang="en-US" b="1" dirty="0">
                <a:solidFill>
                  <a:srgbClr val="0000FF"/>
                </a:solidFill>
                <a:latin typeface="Times New Roman" panose="02020603050405020304" pitchFamily="18" charset="0"/>
              </a:rPr>
              <a:t>矩阵结构键盘</a:t>
            </a:r>
          </a:p>
          <a:p>
            <a:pPr lvl="1"/>
            <a:r>
              <a:rPr lang="zh-CN" altLang="en-US" dirty="0">
                <a:latin typeface="Times New Roman" panose="02020603050405020304" pitchFamily="18" charset="0"/>
              </a:rPr>
              <a:t>每行连接一个引脚</a:t>
            </a:r>
          </a:p>
          <a:p>
            <a:pPr lvl="1"/>
            <a:r>
              <a:rPr lang="zh-CN" altLang="en-US" dirty="0">
                <a:latin typeface="Times New Roman" panose="02020603050405020304" pitchFamily="18" charset="0"/>
              </a:rPr>
              <a:t>每列连接一个引脚</a:t>
            </a:r>
          </a:p>
          <a:p>
            <a:pPr lvl="1"/>
            <a:r>
              <a:rPr lang="zh-CN" altLang="en-US" dirty="0"/>
              <a:t>所需的</a:t>
            </a:r>
            <a:r>
              <a:rPr lang="zh-CN" altLang="en-US" b="1" dirty="0">
                <a:solidFill>
                  <a:srgbClr val="FF0000"/>
                </a:solidFill>
              </a:rPr>
              <a:t>连线的数目 </a:t>
            </a:r>
            <a:r>
              <a:rPr lang="en-US" altLang="zh-CN" b="1" dirty="0">
                <a:solidFill>
                  <a:srgbClr val="FF0000"/>
                </a:solidFill>
              </a:rPr>
              <a:t>= </a:t>
            </a:r>
            <a:r>
              <a:rPr lang="zh-CN" altLang="en-US" b="1" dirty="0">
                <a:solidFill>
                  <a:srgbClr val="FF0000"/>
                </a:solidFill>
              </a:rPr>
              <a:t>行数 </a:t>
            </a:r>
            <a:r>
              <a:rPr lang="en-US" altLang="zh-CN" b="1" dirty="0">
                <a:solidFill>
                  <a:srgbClr val="FF0000"/>
                </a:solidFill>
              </a:rPr>
              <a:t>+ </a:t>
            </a:r>
            <a:r>
              <a:rPr lang="zh-CN" altLang="en-US" b="1" dirty="0">
                <a:solidFill>
                  <a:srgbClr val="FF0000"/>
                </a:solidFill>
              </a:rPr>
              <a:t>列数</a:t>
            </a:r>
            <a:r>
              <a:rPr lang="zh-CN" altLang="en-US" dirty="0"/>
              <a:t>；</a:t>
            </a:r>
          </a:p>
          <a:p>
            <a:pPr lvl="1">
              <a:buNone/>
            </a:pPr>
            <a:r>
              <a:rPr lang="zh-CN" altLang="en-US" dirty="0"/>
              <a:t>	而</a:t>
            </a:r>
            <a:r>
              <a:rPr lang="zh-CN" altLang="en-US" b="1" dirty="0">
                <a:solidFill>
                  <a:srgbClr val="FF0000"/>
                </a:solidFill>
              </a:rPr>
              <a:t>键数</a:t>
            </a:r>
            <a:r>
              <a:rPr lang="en-US" altLang="zh-CN" b="1" dirty="0">
                <a:solidFill>
                  <a:srgbClr val="FF0000"/>
                </a:solidFill>
              </a:rPr>
              <a:t>=</a:t>
            </a:r>
            <a:r>
              <a:rPr lang="zh-CN" altLang="en-US" b="1" dirty="0">
                <a:solidFill>
                  <a:srgbClr val="FF0000"/>
                </a:solidFill>
              </a:rPr>
              <a:t>行数</a:t>
            </a:r>
            <a:r>
              <a:rPr lang="en-US" altLang="zh-CN" b="1" dirty="0">
                <a:solidFill>
                  <a:srgbClr val="FF0000"/>
                </a:solidFill>
              </a:rPr>
              <a:t>* </a:t>
            </a:r>
            <a:r>
              <a:rPr lang="zh-CN" altLang="en-US" b="1" dirty="0">
                <a:solidFill>
                  <a:srgbClr val="FF0000"/>
                </a:solidFill>
              </a:rPr>
              <a:t>列数</a:t>
            </a:r>
            <a:r>
              <a:rPr lang="zh-CN" altLang="en-US" dirty="0"/>
              <a:t>。</a:t>
            </a:r>
            <a:endParaRPr lang="zh-CN" altLang="en-US" dirty="0">
              <a:latin typeface="Times New Roman" panose="02020603050405020304" pitchFamily="18" charset="0"/>
            </a:endParaRPr>
          </a:p>
        </p:txBody>
      </p:sp>
      <p:sp>
        <p:nvSpPr>
          <p:cNvPr id="63490" name="标题 63489"/>
          <p:cNvSpPr>
            <a:spLocks noGrp="1"/>
          </p:cNvSpPr>
          <p:nvPr>
            <p:ph type="title"/>
          </p:nvPr>
        </p:nvSpPr>
        <p:spPr/>
        <p:txBody>
          <a:bodyPr anchor="ctr"/>
          <a:lstStyle/>
          <a:p>
            <a:r>
              <a:rPr lang="en-US" altLang="zh-CN" sz="3600"/>
              <a:t>2</a:t>
            </a:r>
            <a:r>
              <a:rPr lang="zh-CN" altLang="en-US" sz="3600"/>
              <a:t>、简易键盘的工作原理</a:t>
            </a:r>
          </a:p>
        </p:txBody>
      </p:sp>
      <p:grpSp>
        <p:nvGrpSpPr>
          <p:cNvPr id="63492" name="组合 63491"/>
          <p:cNvGrpSpPr/>
          <p:nvPr/>
        </p:nvGrpSpPr>
        <p:grpSpPr>
          <a:xfrm>
            <a:off x="6072188" y="2767013"/>
            <a:ext cx="4576762" cy="3671887"/>
            <a:chOff x="0" y="0"/>
            <a:chExt cx="2883" cy="2313"/>
          </a:xfrm>
        </p:grpSpPr>
        <p:sp>
          <p:nvSpPr>
            <p:cNvPr id="63493" name="直接连接符 63492"/>
            <p:cNvSpPr/>
            <p:nvPr/>
          </p:nvSpPr>
          <p:spPr>
            <a:xfrm>
              <a:off x="1643" y="0"/>
              <a:ext cx="1" cy="1749"/>
            </a:xfrm>
            <a:prstGeom prst="line">
              <a:avLst/>
            </a:prstGeom>
            <a:ln w="28575" cap="flat" cmpd="sng">
              <a:solidFill>
                <a:schemeClr val="folHlink"/>
              </a:solidFill>
              <a:prstDash val="solid"/>
              <a:headEnd type="triangle" w="med" len="med"/>
              <a:tailEnd type="none" w="med" len="med"/>
            </a:ln>
          </p:spPr>
        </p:sp>
        <p:sp>
          <p:nvSpPr>
            <p:cNvPr id="63494" name="直接连接符 63493"/>
            <p:cNvSpPr/>
            <p:nvPr/>
          </p:nvSpPr>
          <p:spPr>
            <a:xfrm>
              <a:off x="248" y="1482"/>
              <a:ext cx="1670" cy="1"/>
            </a:xfrm>
            <a:prstGeom prst="line">
              <a:avLst/>
            </a:prstGeom>
            <a:ln w="28575" cap="flat" cmpd="sng">
              <a:solidFill>
                <a:schemeClr val="hlink"/>
              </a:solidFill>
              <a:prstDash val="solid"/>
              <a:headEnd type="none" w="med" len="med"/>
              <a:tailEnd type="none" w="med" len="med"/>
            </a:ln>
          </p:spPr>
        </p:sp>
        <p:grpSp>
          <p:nvGrpSpPr>
            <p:cNvPr id="63495" name="组合 63494"/>
            <p:cNvGrpSpPr/>
            <p:nvPr/>
          </p:nvGrpSpPr>
          <p:grpSpPr>
            <a:xfrm>
              <a:off x="1212" y="1021"/>
              <a:ext cx="458" cy="494"/>
              <a:chOff x="0" y="0"/>
              <a:chExt cx="19999" cy="20000"/>
            </a:xfrm>
          </p:grpSpPr>
          <p:sp>
            <p:nvSpPr>
              <p:cNvPr id="63496" name="直接连接符 63495"/>
              <p:cNvSpPr/>
              <p:nvPr/>
            </p:nvSpPr>
            <p:spPr>
              <a:xfrm flipV="1">
                <a:off x="1582" y="2975"/>
                <a:ext cx="7242" cy="7248"/>
              </a:xfrm>
              <a:prstGeom prst="line">
                <a:avLst/>
              </a:prstGeom>
              <a:ln w="28575" cap="flat" cmpd="sng">
                <a:solidFill>
                  <a:srgbClr val="000000"/>
                </a:solidFill>
                <a:prstDash val="solid"/>
                <a:headEnd type="none" w="med" len="med"/>
                <a:tailEnd type="none" w="med" len="med"/>
              </a:ln>
            </p:spPr>
          </p:sp>
          <p:sp>
            <p:nvSpPr>
              <p:cNvPr id="63497" name="直接连接符 63496"/>
              <p:cNvSpPr/>
              <p:nvPr/>
            </p:nvSpPr>
            <p:spPr>
              <a:xfrm flipH="1" flipV="1">
                <a:off x="2301" y="2975"/>
                <a:ext cx="2926" cy="2930"/>
              </a:xfrm>
              <a:prstGeom prst="line">
                <a:avLst/>
              </a:prstGeom>
              <a:ln w="28575" cap="flat" cmpd="sng">
                <a:solidFill>
                  <a:srgbClr val="000000"/>
                </a:solidFill>
                <a:prstDash val="solid"/>
                <a:headEnd type="none" w="med" len="med"/>
                <a:tailEnd type="none" w="med" len="med"/>
              </a:ln>
            </p:spPr>
          </p:sp>
          <p:sp>
            <p:nvSpPr>
              <p:cNvPr id="63498" name="直接连接符 63497"/>
              <p:cNvSpPr/>
              <p:nvPr/>
            </p:nvSpPr>
            <p:spPr>
              <a:xfrm flipV="1">
                <a:off x="13812" y="822"/>
                <a:ext cx="5084" cy="5083"/>
              </a:xfrm>
              <a:prstGeom prst="line">
                <a:avLst/>
              </a:prstGeom>
              <a:ln w="28575" cap="flat" cmpd="sng">
                <a:solidFill>
                  <a:srgbClr val="000000"/>
                </a:solidFill>
                <a:prstDash val="solid"/>
                <a:headEnd type="none" w="med" len="med"/>
                <a:tailEnd type="none" w="med" len="med"/>
              </a:ln>
            </p:spPr>
          </p:sp>
          <p:sp>
            <p:nvSpPr>
              <p:cNvPr id="63499" name="直接连接符 63498"/>
              <p:cNvSpPr/>
              <p:nvPr/>
            </p:nvSpPr>
            <p:spPr>
              <a:xfrm flipV="1">
                <a:off x="863" y="13764"/>
                <a:ext cx="5083" cy="5083"/>
              </a:xfrm>
              <a:prstGeom prst="line">
                <a:avLst/>
              </a:prstGeom>
              <a:ln w="28575" cap="flat" cmpd="sng">
                <a:solidFill>
                  <a:srgbClr val="000000"/>
                </a:solidFill>
                <a:prstDash val="solid"/>
                <a:headEnd type="none" w="med" len="med"/>
                <a:tailEnd type="none" w="med" len="med"/>
              </a:ln>
            </p:spPr>
          </p:sp>
          <p:sp>
            <p:nvSpPr>
              <p:cNvPr id="63500" name="椭圆 63499"/>
              <p:cNvSpPr/>
              <p:nvPr/>
            </p:nvSpPr>
            <p:spPr>
              <a:xfrm>
                <a:off x="17265" y="0"/>
                <a:ext cx="2734" cy="2739"/>
              </a:xfrm>
              <a:prstGeom prst="ellipse">
                <a:avLst/>
              </a:prstGeom>
              <a:solidFill>
                <a:srgbClr val="000000"/>
              </a:solidFill>
              <a:ln w="28575" cap="flat" cmpd="sng">
                <a:solidFill>
                  <a:srgbClr val="000000"/>
                </a:solidFill>
                <a:prstDash val="solid"/>
                <a:headEnd type="none" w="med" len="med"/>
                <a:tailEnd type="none" w="med" len="med"/>
              </a:ln>
            </p:spPr>
            <p:txBody>
              <a:bodyPr/>
              <a:lstStyle/>
              <a:p>
                <a:endParaRPr lang="zh-CN" altLang="en-US"/>
              </a:p>
            </p:txBody>
          </p:sp>
          <p:sp>
            <p:nvSpPr>
              <p:cNvPr id="63501" name="椭圆 63500"/>
              <p:cNvSpPr/>
              <p:nvPr/>
            </p:nvSpPr>
            <p:spPr>
              <a:xfrm>
                <a:off x="0" y="17267"/>
                <a:ext cx="2733" cy="2733"/>
              </a:xfrm>
              <a:prstGeom prst="ellipse">
                <a:avLst/>
              </a:prstGeom>
              <a:solidFill>
                <a:srgbClr val="000000"/>
              </a:solidFill>
              <a:ln w="28575" cap="flat" cmpd="sng">
                <a:solidFill>
                  <a:srgbClr val="000000"/>
                </a:solidFill>
                <a:prstDash val="solid"/>
                <a:headEnd type="none" w="med" len="med"/>
                <a:tailEnd type="none" w="med" len="med"/>
              </a:ln>
            </p:spPr>
            <p:txBody>
              <a:bodyPr/>
              <a:lstStyle/>
              <a:p>
                <a:endParaRPr lang="zh-CN" altLang="en-US"/>
              </a:p>
            </p:txBody>
          </p:sp>
          <p:sp>
            <p:nvSpPr>
              <p:cNvPr id="63502" name="椭圆 63501"/>
              <p:cNvSpPr/>
              <p:nvPr/>
            </p:nvSpPr>
            <p:spPr>
              <a:xfrm>
                <a:off x="11510" y="5752"/>
                <a:ext cx="2734" cy="2738"/>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63503" name="椭圆 63502"/>
              <p:cNvSpPr/>
              <p:nvPr/>
            </p:nvSpPr>
            <p:spPr>
              <a:xfrm>
                <a:off x="5755" y="11516"/>
                <a:ext cx="2734" cy="2732"/>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grpSp>
        <p:grpSp>
          <p:nvGrpSpPr>
            <p:cNvPr id="63504" name="组合 63503"/>
            <p:cNvGrpSpPr/>
            <p:nvPr/>
          </p:nvGrpSpPr>
          <p:grpSpPr>
            <a:xfrm>
              <a:off x="1598" y="1752"/>
              <a:ext cx="100" cy="409"/>
              <a:chOff x="0" y="0"/>
              <a:chExt cx="20000" cy="20000"/>
            </a:xfrm>
          </p:grpSpPr>
          <p:sp>
            <p:nvSpPr>
              <p:cNvPr id="63505" name="矩形 63504"/>
              <p:cNvSpPr/>
              <p:nvPr/>
            </p:nvSpPr>
            <p:spPr>
              <a:xfrm>
                <a:off x="0" y="0"/>
                <a:ext cx="20000" cy="11329"/>
              </a:xfrm>
              <a:prstGeom prst="rect">
                <a:avLst/>
              </a:prstGeom>
              <a:noFill/>
              <a:ln w="28575" cap="flat" cmpd="sng">
                <a:solidFill>
                  <a:srgbClr val="000000"/>
                </a:solidFill>
                <a:prstDash val="solid"/>
                <a:miter/>
                <a:headEnd type="none" w="med" len="med"/>
                <a:tailEnd type="none" w="med" len="med"/>
              </a:ln>
            </p:spPr>
            <p:txBody>
              <a:bodyPr/>
              <a:lstStyle/>
              <a:p>
                <a:endParaRPr lang="zh-CN" altLang="en-US"/>
              </a:p>
            </p:txBody>
          </p:sp>
          <p:sp>
            <p:nvSpPr>
              <p:cNvPr id="63506" name="直接连接符 63505"/>
              <p:cNvSpPr/>
              <p:nvPr/>
            </p:nvSpPr>
            <p:spPr>
              <a:xfrm flipV="1">
                <a:off x="9860" y="11272"/>
                <a:ext cx="233" cy="8728"/>
              </a:xfrm>
              <a:prstGeom prst="line">
                <a:avLst/>
              </a:prstGeom>
              <a:ln w="28575" cap="flat" cmpd="sng">
                <a:solidFill>
                  <a:srgbClr val="000000"/>
                </a:solidFill>
                <a:prstDash val="solid"/>
                <a:headEnd type="oval" w="sm" len="sm"/>
                <a:tailEnd type="none" w="med" len="med"/>
              </a:ln>
            </p:spPr>
          </p:sp>
        </p:grpSp>
        <p:grpSp>
          <p:nvGrpSpPr>
            <p:cNvPr id="63507" name="组合 63506"/>
            <p:cNvGrpSpPr/>
            <p:nvPr/>
          </p:nvGrpSpPr>
          <p:grpSpPr>
            <a:xfrm rot="-5400000">
              <a:off x="2056" y="1297"/>
              <a:ext cx="108" cy="380"/>
              <a:chOff x="0" y="0"/>
              <a:chExt cx="20000" cy="20000"/>
            </a:xfrm>
          </p:grpSpPr>
          <p:sp>
            <p:nvSpPr>
              <p:cNvPr id="63508" name="矩形 63507"/>
              <p:cNvSpPr/>
              <p:nvPr/>
            </p:nvSpPr>
            <p:spPr>
              <a:xfrm>
                <a:off x="0" y="0"/>
                <a:ext cx="20000" cy="11329"/>
              </a:xfrm>
              <a:prstGeom prst="rect">
                <a:avLst/>
              </a:prstGeom>
              <a:noFill/>
              <a:ln w="28575" cap="flat" cmpd="sng">
                <a:solidFill>
                  <a:srgbClr val="000000"/>
                </a:solidFill>
                <a:prstDash val="solid"/>
                <a:miter/>
                <a:headEnd type="none" w="med" len="med"/>
                <a:tailEnd type="none" w="med" len="med"/>
              </a:ln>
            </p:spPr>
            <p:txBody>
              <a:bodyPr/>
              <a:lstStyle/>
              <a:p>
                <a:endParaRPr lang="zh-CN" altLang="en-US"/>
              </a:p>
            </p:txBody>
          </p:sp>
          <p:sp>
            <p:nvSpPr>
              <p:cNvPr id="63509" name="直接连接符 63508"/>
              <p:cNvSpPr/>
              <p:nvPr/>
            </p:nvSpPr>
            <p:spPr>
              <a:xfrm flipV="1">
                <a:off x="9860" y="11272"/>
                <a:ext cx="233" cy="8728"/>
              </a:xfrm>
              <a:prstGeom prst="line">
                <a:avLst/>
              </a:prstGeom>
              <a:ln w="28575" cap="flat" cmpd="sng">
                <a:solidFill>
                  <a:srgbClr val="000000"/>
                </a:solidFill>
                <a:prstDash val="solid"/>
                <a:headEnd type="oval" w="sm" len="sm"/>
                <a:tailEnd type="none" w="med" len="med"/>
              </a:ln>
            </p:spPr>
          </p:sp>
        </p:grpSp>
        <p:sp>
          <p:nvSpPr>
            <p:cNvPr id="63510" name="矩形 63509"/>
            <p:cNvSpPr/>
            <p:nvPr/>
          </p:nvSpPr>
          <p:spPr>
            <a:xfrm>
              <a:off x="1880" y="1992"/>
              <a:ext cx="528" cy="321"/>
            </a:xfrm>
            <a:prstGeom prst="rect">
              <a:avLst/>
            </a:prstGeom>
            <a:noFill/>
            <a:ln w="9525">
              <a:noFill/>
            </a:ln>
          </p:spPr>
          <p:txBody>
            <a:bodyPr lIns="12700" tIns="12700" rIns="12700" bIns="12700"/>
            <a:lstStyle/>
            <a:p>
              <a:pPr eaLnBrk="0" hangingPunct="0"/>
              <a:r>
                <a:rPr lang="zh-CN" altLang="en-US" sz="2400" b="1">
                  <a:latin typeface="Times New Roman" panose="02020603050405020304" pitchFamily="18" charset="0"/>
                </a:rPr>
                <a:t>＋</a:t>
              </a:r>
              <a:r>
                <a:rPr lang="en-US" altLang="zh-CN" sz="2400" b="1">
                  <a:latin typeface="Times New Roman" panose="02020603050405020304" pitchFamily="18" charset="0"/>
                </a:rPr>
                <a:t>5V</a:t>
              </a:r>
            </a:p>
          </p:txBody>
        </p:sp>
        <p:sp>
          <p:nvSpPr>
            <p:cNvPr id="63511" name="矩形 63510"/>
            <p:cNvSpPr/>
            <p:nvPr/>
          </p:nvSpPr>
          <p:spPr>
            <a:xfrm>
              <a:off x="2354" y="1353"/>
              <a:ext cx="529" cy="320"/>
            </a:xfrm>
            <a:prstGeom prst="rect">
              <a:avLst/>
            </a:prstGeom>
            <a:noFill/>
            <a:ln w="9525">
              <a:noFill/>
            </a:ln>
          </p:spPr>
          <p:txBody>
            <a:bodyPr lIns="12700" tIns="12700" rIns="12700" bIns="12700"/>
            <a:lstStyle/>
            <a:p>
              <a:pPr eaLnBrk="0" hangingPunct="0"/>
              <a:r>
                <a:rPr lang="zh-CN" altLang="en-US" sz="2400" b="1">
                  <a:latin typeface="Times New Roman" panose="02020603050405020304" pitchFamily="18" charset="0"/>
                </a:rPr>
                <a:t>地</a:t>
              </a:r>
            </a:p>
          </p:txBody>
        </p:sp>
        <p:sp>
          <p:nvSpPr>
            <p:cNvPr id="63512" name="矩形 63511"/>
            <p:cNvSpPr/>
            <p:nvPr/>
          </p:nvSpPr>
          <p:spPr>
            <a:xfrm>
              <a:off x="157" y="1563"/>
              <a:ext cx="805" cy="320"/>
            </a:xfrm>
            <a:prstGeom prst="rect">
              <a:avLst/>
            </a:prstGeom>
            <a:noFill/>
            <a:ln w="9525">
              <a:noFill/>
            </a:ln>
          </p:spPr>
          <p:txBody>
            <a:bodyPr lIns="12700" tIns="12700" rIns="12700" bIns="12700"/>
            <a:lstStyle/>
            <a:p>
              <a:pPr eaLnBrk="0" hangingPunct="0"/>
              <a:r>
                <a:rPr lang="zh-CN" altLang="en-US" sz="2400" b="1">
                  <a:latin typeface="Times New Roman" panose="02020603050405020304" pitchFamily="18" charset="0"/>
                </a:rPr>
                <a:t>控制线</a:t>
              </a:r>
            </a:p>
          </p:txBody>
        </p:sp>
        <p:sp>
          <p:nvSpPr>
            <p:cNvPr id="63513" name="直接连接符 63512"/>
            <p:cNvSpPr/>
            <p:nvPr/>
          </p:nvSpPr>
          <p:spPr>
            <a:xfrm>
              <a:off x="0" y="1478"/>
              <a:ext cx="607" cy="0"/>
            </a:xfrm>
            <a:prstGeom prst="line">
              <a:avLst/>
            </a:prstGeom>
            <a:ln w="28575" cap="flat" cmpd="sng">
              <a:solidFill>
                <a:schemeClr val="hlink"/>
              </a:solidFill>
              <a:prstDash val="solid"/>
              <a:headEnd type="none" w="med" len="med"/>
              <a:tailEnd type="triangle" w="med" len="med"/>
            </a:ln>
          </p:spPr>
        </p:sp>
        <p:sp>
          <p:nvSpPr>
            <p:cNvPr id="63514" name="矩形 63513"/>
            <p:cNvSpPr/>
            <p:nvPr/>
          </p:nvSpPr>
          <p:spPr>
            <a:xfrm>
              <a:off x="1260" y="88"/>
              <a:ext cx="396" cy="790"/>
            </a:xfrm>
            <a:prstGeom prst="rect">
              <a:avLst/>
            </a:prstGeom>
            <a:noFill/>
            <a:ln w="9525">
              <a:noFill/>
            </a:ln>
          </p:spPr>
          <p:txBody>
            <a:bodyPr lIns="12700" tIns="12700" rIns="12700" bIns="12700"/>
            <a:lstStyle/>
            <a:p>
              <a:pPr eaLnBrk="0" hangingPunct="0"/>
              <a:r>
                <a:rPr lang="zh-CN" altLang="en-US" sz="2400" b="1">
                  <a:latin typeface="Times New Roman" panose="02020603050405020304" pitchFamily="18" charset="0"/>
                </a:rPr>
                <a:t>检</a:t>
              </a:r>
            </a:p>
            <a:p>
              <a:pPr eaLnBrk="0" hangingPunct="0"/>
              <a:r>
                <a:rPr lang="zh-CN" altLang="en-US" sz="2400" b="1">
                  <a:latin typeface="Times New Roman" panose="02020603050405020304" pitchFamily="18" charset="0"/>
                </a:rPr>
                <a:t>测</a:t>
              </a:r>
            </a:p>
            <a:p>
              <a:pPr eaLnBrk="0" hangingPunct="0"/>
              <a:r>
                <a:rPr lang="zh-CN" altLang="en-US" sz="2400" b="1">
                  <a:latin typeface="Times New Roman" panose="02020603050405020304" pitchFamily="18" charset="0"/>
                </a:rPr>
                <a:t>线</a:t>
              </a:r>
            </a:p>
          </p:txBody>
        </p:sp>
      </p:grpSp>
      <p:pic>
        <p:nvPicPr>
          <p:cNvPr id="63516" name="图片 63515" descr="5"/>
          <p:cNvPicPr>
            <a:picLocks noChangeAspect="1"/>
          </p:cNvPicPr>
          <p:nvPr/>
        </p:nvPicPr>
        <p:blipFill>
          <a:blip r:embed="rId2"/>
          <a:stretch>
            <a:fillRect/>
          </a:stretch>
        </p:blipFill>
        <p:spPr>
          <a:xfrm>
            <a:off x="9256713" y="3309938"/>
            <a:ext cx="857250" cy="857250"/>
          </a:xfrm>
          <a:prstGeom prst="rect">
            <a:avLst/>
          </a:prstGeom>
          <a:noFill/>
          <a:ln w="9525">
            <a:noFill/>
          </a:ln>
        </p:spPr>
      </p:pic>
      <p:grpSp>
        <p:nvGrpSpPr>
          <p:cNvPr id="63517" name="组合 63516"/>
          <p:cNvGrpSpPr/>
          <p:nvPr/>
        </p:nvGrpSpPr>
        <p:grpSpPr>
          <a:xfrm>
            <a:off x="1841500" y="3862075"/>
            <a:ext cx="4200525" cy="2951301"/>
            <a:chOff x="0" y="0"/>
            <a:chExt cx="3364" cy="1781"/>
          </a:xfrm>
        </p:grpSpPr>
        <p:sp>
          <p:nvSpPr>
            <p:cNvPr id="63518" name="直接连接符 63517"/>
            <p:cNvSpPr/>
            <p:nvPr/>
          </p:nvSpPr>
          <p:spPr>
            <a:xfrm>
              <a:off x="348" y="493"/>
              <a:ext cx="2742" cy="0"/>
            </a:xfrm>
            <a:prstGeom prst="line">
              <a:avLst/>
            </a:prstGeom>
            <a:ln w="9525" cap="flat" cmpd="sng">
              <a:solidFill>
                <a:schemeClr val="tx1"/>
              </a:solidFill>
              <a:prstDash val="solid"/>
              <a:headEnd type="none" w="med" len="med"/>
              <a:tailEnd type="none" w="med" len="med"/>
            </a:ln>
          </p:spPr>
        </p:sp>
        <p:sp>
          <p:nvSpPr>
            <p:cNvPr id="63519" name="直接连接符 63518"/>
            <p:cNvSpPr/>
            <p:nvPr/>
          </p:nvSpPr>
          <p:spPr>
            <a:xfrm>
              <a:off x="354" y="643"/>
              <a:ext cx="2742" cy="0"/>
            </a:xfrm>
            <a:prstGeom prst="line">
              <a:avLst/>
            </a:prstGeom>
            <a:ln w="9525" cap="flat" cmpd="sng">
              <a:solidFill>
                <a:schemeClr val="tx1"/>
              </a:solidFill>
              <a:prstDash val="solid"/>
              <a:headEnd type="none" w="med" len="med"/>
              <a:tailEnd type="none" w="med" len="med"/>
            </a:ln>
          </p:spPr>
        </p:sp>
        <p:sp>
          <p:nvSpPr>
            <p:cNvPr id="63520" name="直接连接符 63519"/>
            <p:cNvSpPr/>
            <p:nvPr/>
          </p:nvSpPr>
          <p:spPr>
            <a:xfrm>
              <a:off x="360" y="793"/>
              <a:ext cx="2742" cy="0"/>
            </a:xfrm>
            <a:prstGeom prst="line">
              <a:avLst/>
            </a:prstGeom>
            <a:ln w="9525" cap="flat" cmpd="sng">
              <a:solidFill>
                <a:schemeClr val="tx1"/>
              </a:solidFill>
              <a:prstDash val="solid"/>
              <a:headEnd type="none" w="med" len="med"/>
              <a:tailEnd type="none" w="med" len="med"/>
            </a:ln>
          </p:spPr>
        </p:sp>
        <p:sp>
          <p:nvSpPr>
            <p:cNvPr id="63521" name="直接连接符 63520"/>
            <p:cNvSpPr/>
            <p:nvPr/>
          </p:nvSpPr>
          <p:spPr>
            <a:xfrm>
              <a:off x="357" y="961"/>
              <a:ext cx="2742" cy="0"/>
            </a:xfrm>
            <a:prstGeom prst="line">
              <a:avLst/>
            </a:prstGeom>
            <a:ln w="9525" cap="flat" cmpd="sng">
              <a:solidFill>
                <a:schemeClr val="tx1"/>
              </a:solidFill>
              <a:prstDash val="solid"/>
              <a:headEnd type="none" w="med" len="med"/>
              <a:tailEnd type="none" w="med" len="med"/>
            </a:ln>
          </p:spPr>
        </p:sp>
        <p:sp>
          <p:nvSpPr>
            <p:cNvPr id="63522" name="直接连接符 63521"/>
            <p:cNvSpPr/>
            <p:nvPr/>
          </p:nvSpPr>
          <p:spPr>
            <a:xfrm>
              <a:off x="372" y="1417"/>
              <a:ext cx="2742" cy="0"/>
            </a:xfrm>
            <a:prstGeom prst="line">
              <a:avLst/>
            </a:prstGeom>
            <a:ln w="9525" cap="flat" cmpd="sng">
              <a:solidFill>
                <a:schemeClr val="tx1"/>
              </a:solidFill>
              <a:prstDash val="solid"/>
              <a:headEnd type="none" w="med" len="med"/>
              <a:tailEnd type="none" w="med" len="med"/>
            </a:ln>
          </p:spPr>
        </p:sp>
        <p:sp>
          <p:nvSpPr>
            <p:cNvPr id="63523" name="直接连接符 63522"/>
            <p:cNvSpPr/>
            <p:nvPr/>
          </p:nvSpPr>
          <p:spPr>
            <a:xfrm>
              <a:off x="545" y="321"/>
              <a:ext cx="0" cy="1230"/>
            </a:xfrm>
            <a:prstGeom prst="line">
              <a:avLst/>
            </a:prstGeom>
            <a:ln w="9525" cap="flat" cmpd="sng">
              <a:solidFill>
                <a:schemeClr val="tx1"/>
              </a:solidFill>
              <a:prstDash val="solid"/>
              <a:headEnd type="none" w="med" len="med"/>
              <a:tailEnd type="none" w="med" len="med"/>
            </a:ln>
          </p:spPr>
        </p:sp>
        <p:sp>
          <p:nvSpPr>
            <p:cNvPr id="63524" name="直接连接符 63523"/>
            <p:cNvSpPr/>
            <p:nvPr/>
          </p:nvSpPr>
          <p:spPr>
            <a:xfrm>
              <a:off x="740" y="327"/>
              <a:ext cx="0" cy="1230"/>
            </a:xfrm>
            <a:prstGeom prst="line">
              <a:avLst/>
            </a:prstGeom>
            <a:ln w="9525" cap="flat" cmpd="sng">
              <a:solidFill>
                <a:schemeClr val="tx1"/>
              </a:solidFill>
              <a:prstDash val="solid"/>
              <a:headEnd type="none" w="med" len="med"/>
              <a:tailEnd type="none" w="med" len="med"/>
            </a:ln>
          </p:spPr>
        </p:sp>
        <p:sp>
          <p:nvSpPr>
            <p:cNvPr id="63525" name="直接连接符 63524"/>
            <p:cNvSpPr/>
            <p:nvPr/>
          </p:nvSpPr>
          <p:spPr>
            <a:xfrm>
              <a:off x="935" y="333"/>
              <a:ext cx="0" cy="1230"/>
            </a:xfrm>
            <a:prstGeom prst="line">
              <a:avLst/>
            </a:prstGeom>
            <a:ln w="9525" cap="flat" cmpd="sng">
              <a:solidFill>
                <a:schemeClr val="tx1"/>
              </a:solidFill>
              <a:prstDash val="solid"/>
              <a:headEnd type="none" w="med" len="med"/>
              <a:tailEnd type="none" w="med" len="med"/>
            </a:ln>
          </p:spPr>
        </p:sp>
        <p:sp>
          <p:nvSpPr>
            <p:cNvPr id="63526" name="直接连接符 63525"/>
            <p:cNvSpPr/>
            <p:nvPr/>
          </p:nvSpPr>
          <p:spPr>
            <a:xfrm>
              <a:off x="1130" y="330"/>
              <a:ext cx="0" cy="1230"/>
            </a:xfrm>
            <a:prstGeom prst="line">
              <a:avLst/>
            </a:prstGeom>
            <a:ln w="9525" cap="flat" cmpd="sng">
              <a:solidFill>
                <a:schemeClr val="tx1"/>
              </a:solidFill>
              <a:prstDash val="solid"/>
              <a:headEnd type="none" w="med" len="med"/>
              <a:tailEnd type="none" w="med" len="med"/>
            </a:ln>
          </p:spPr>
        </p:sp>
        <p:sp>
          <p:nvSpPr>
            <p:cNvPr id="63527" name="直接连接符 63526"/>
            <p:cNvSpPr/>
            <p:nvPr/>
          </p:nvSpPr>
          <p:spPr>
            <a:xfrm>
              <a:off x="2918" y="336"/>
              <a:ext cx="0" cy="1230"/>
            </a:xfrm>
            <a:prstGeom prst="line">
              <a:avLst/>
            </a:prstGeom>
            <a:ln w="9525" cap="flat" cmpd="sng">
              <a:solidFill>
                <a:schemeClr val="tx1"/>
              </a:solidFill>
              <a:prstDash val="solid"/>
              <a:headEnd type="none" w="med" len="med"/>
              <a:tailEnd type="none" w="med" len="med"/>
            </a:ln>
          </p:spPr>
        </p:sp>
        <p:sp>
          <p:nvSpPr>
            <p:cNvPr id="63528" name="直接连接符 63527"/>
            <p:cNvSpPr/>
            <p:nvPr/>
          </p:nvSpPr>
          <p:spPr>
            <a:xfrm>
              <a:off x="1586" y="1164"/>
              <a:ext cx="790" cy="0"/>
            </a:xfrm>
            <a:prstGeom prst="line">
              <a:avLst/>
            </a:prstGeom>
            <a:ln w="38100" cap="rnd" cmpd="sng">
              <a:solidFill>
                <a:schemeClr val="tx1"/>
              </a:solidFill>
              <a:prstDash val="sysDot"/>
              <a:headEnd type="none" w="med" len="med"/>
              <a:tailEnd type="none" w="med" len="med"/>
            </a:ln>
          </p:spPr>
        </p:sp>
        <p:sp>
          <p:nvSpPr>
            <p:cNvPr id="63529" name="椭圆 63528"/>
            <p:cNvSpPr/>
            <p:nvPr/>
          </p:nvSpPr>
          <p:spPr>
            <a:xfrm>
              <a:off x="517" y="465"/>
              <a:ext cx="56" cy="56"/>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63530" name="椭圆 63529"/>
            <p:cNvSpPr/>
            <p:nvPr/>
          </p:nvSpPr>
          <p:spPr>
            <a:xfrm>
              <a:off x="523" y="606"/>
              <a:ext cx="56" cy="56"/>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63531" name="椭圆 63530"/>
            <p:cNvSpPr/>
            <p:nvPr/>
          </p:nvSpPr>
          <p:spPr>
            <a:xfrm>
              <a:off x="520" y="765"/>
              <a:ext cx="56" cy="56"/>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63532" name="椭圆 63531"/>
            <p:cNvSpPr/>
            <p:nvPr/>
          </p:nvSpPr>
          <p:spPr>
            <a:xfrm>
              <a:off x="517" y="933"/>
              <a:ext cx="56" cy="56"/>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63533" name="椭圆 63532"/>
            <p:cNvSpPr/>
            <p:nvPr/>
          </p:nvSpPr>
          <p:spPr>
            <a:xfrm>
              <a:off x="715" y="771"/>
              <a:ext cx="56" cy="56"/>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63534" name="椭圆 63533"/>
            <p:cNvSpPr/>
            <p:nvPr/>
          </p:nvSpPr>
          <p:spPr>
            <a:xfrm>
              <a:off x="721" y="930"/>
              <a:ext cx="56" cy="56"/>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63535" name="椭圆 63534"/>
            <p:cNvSpPr/>
            <p:nvPr/>
          </p:nvSpPr>
          <p:spPr>
            <a:xfrm>
              <a:off x="907" y="927"/>
              <a:ext cx="56" cy="56"/>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63536" name="椭圆 63535"/>
            <p:cNvSpPr/>
            <p:nvPr/>
          </p:nvSpPr>
          <p:spPr>
            <a:xfrm>
              <a:off x="1102" y="924"/>
              <a:ext cx="56" cy="56"/>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63537" name="椭圆 63536"/>
            <p:cNvSpPr/>
            <p:nvPr/>
          </p:nvSpPr>
          <p:spPr>
            <a:xfrm>
              <a:off x="721" y="462"/>
              <a:ext cx="56" cy="56"/>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63538" name="椭圆 63537"/>
            <p:cNvSpPr/>
            <p:nvPr/>
          </p:nvSpPr>
          <p:spPr>
            <a:xfrm>
              <a:off x="907" y="468"/>
              <a:ext cx="56" cy="56"/>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63539" name="椭圆 63538"/>
            <p:cNvSpPr/>
            <p:nvPr/>
          </p:nvSpPr>
          <p:spPr>
            <a:xfrm>
              <a:off x="1102" y="465"/>
              <a:ext cx="56" cy="56"/>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63540" name="椭圆 63539"/>
            <p:cNvSpPr/>
            <p:nvPr/>
          </p:nvSpPr>
          <p:spPr>
            <a:xfrm>
              <a:off x="712" y="615"/>
              <a:ext cx="56" cy="56"/>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63541" name="椭圆 63540"/>
            <p:cNvSpPr/>
            <p:nvPr/>
          </p:nvSpPr>
          <p:spPr>
            <a:xfrm>
              <a:off x="907" y="612"/>
              <a:ext cx="56" cy="56"/>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63542" name="椭圆 63541"/>
            <p:cNvSpPr/>
            <p:nvPr/>
          </p:nvSpPr>
          <p:spPr>
            <a:xfrm>
              <a:off x="1102" y="609"/>
              <a:ext cx="56" cy="56"/>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63543" name="椭圆 63542"/>
            <p:cNvSpPr/>
            <p:nvPr/>
          </p:nvSpPr>
          <p:spPr>
            <a:xfrm>
              <a:off x="901" y="768"/>
              <a:ext cx="56" cy="56"/>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63544" name="椭圆 63543"/>
            <p:cNvSpPr/>
            <p:nvPr/>
          </p:nvSpPr>
          <p:spPr>
            <a:xfrm>
              <a:off x="1096" y="765"/>
              <a:ext cx="56" cy="56"/>
            </a:xfrm>
            <a:prstGeom prst="ellipse">
              <a:avLst/>
            </a:prstGeom>
            <a:solidFill>
              <a:srgbClr val="CC0000"/>
            </a:solidFill>
            <a:ln w="9525" cap="flat" cmpd="sng">
              <a:solidFill>
                <a:srgbClr val="CC0000"/>
              </a:solidFill>
              <a:prstDash val="solid"/>
              <a:headEnd type="none" w="med" len="med"/>
              <a:tailEnd type="none" w="med" len="med"/>
            </a:ln>
          </p:spPr>
          <p:txBody>
            <a:bodyPr/>
            <a:lstStyle/>
            <a:p>
              <a:endParaRPr lang="zh-CN" altLang="en-US"/>
            </a:p>
          </p:txBody>
        </p:sp>
        <p:sp>
          <p:nvSpPr>
            <p:cNvPr id="63545" name="椭圆 63544"/>
            <p:cNvSpPr/>
            <p:nvPr/>
          </p:nvSpPr>
          <p:spPr>
            <a:xfrm>
              <a:off x="517" y="1383"/>
              <a:ext cx="56" cy="56"/>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63546" name="椭圆 63545"/>
            <p:cNvSpPr/>
            <p:nvPr/>
          </p:nvSpPr>
          <p:spPr>
            <a:xfrm>
              <a:off x="712" y="1389"/>
              <a:ext cx="56" cy="56"/>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63547" name="椭圆 63546"/>
            <p:cNvSpPr/>
            <p:nvPr/>
          </p:nvSpPr>
          <p:spPr>
            <a:xfrm>
              <a:off x="907" y="1386"/>
              <a:ext cx="56" cy="56"/>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63548" name="椭圆 63547"/>
            <p:cNvSpPr/>
            <p:nvPr/>
          </p:nvSpPr>
          <p:spPr>
            <a:xfrm>
              <a:off x="1102" y="1383"/>
              <a:ext cx="56" cy="56"/>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63549" name="椭圆 63548"/>
            <p:cNvSpPr/>
            <p:nvPr/>
          </p:nvSpPr>
          <p:spPr>
            <a:xfrm>
              <a:off x="2891" y="463"/>
              <a:ext cx="56" cy="56"/>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63550" name="椭圆 63549"/>
            <p:cNvSpPr/>
            <p:nvPr/>
          </p:nvSpPr>
          <p:spPr>
            <a:xfrm>
              <a:off x="2888" y="613"/>
              <a:ext cx="56" cy="56"/>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63551" name="椭圆 63550"/>
            <p:cNvSpPr/>
            <p:nvPr/>
          </p:nvSpPr>
          <p:spPr>
            <a:xfrm>
              <a:off x="2894" y="772"/>
              <a:ext cx="56" cy="56"/>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63552" name="椭圆 63551"/>
            <p:cNvSpPr/>
            <p:nvPr/>
          </p:nvSpPr>
          <p:spPr>
            <a:xfrm>
              <a:off x="2891" y="931"/>
              <a:ext cx="56" cy="56"/>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63553" name="椭圆 63552"/>
            <p:cNvSpPr/>
            <p:nvPr/>
          </p:nvSpPr>
          <p:spPr>
            <a:xfrm>
              <a:off x="2888" y="1387"/>
              <a:ext cx="56" cy="56"/>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63554" name="文本框 63553"/>
            <p:cNvSpPr txBox="1"/>
            <p:nvPr/>
          </p:nvSpPr>
          <p:spPr>
            <a:xfrm>
              <a:off x="0" y="364"/>
              <a:ext cx="392" cy="278"/>
            </a:xfrm>
            <a:prstGeom prst="rect">
              <a:avLst/>
            </a:prstGeom>
            <a:noFill/>
            <a:ln w="9525">
              <a:noFill/>
            </a:ln>
          </p:spPr>
          <p:txBody>
            <a:bodyPr wrap="none" anchor="t">
              <a:spAutoFit/>
            </a:bodyPr>
            <a:lstStyle/>
            <a:p>
              <a:pPr algn="l"/>
              <a:r>
                <a:rPr lang="zh-CN" altLang="en-US" sz="2400" b="1">
                  <a:solidFill>
                    <a:srgbClr val="A50021"/>
                  </a:solidFill>
                  <a:latin typeface="Times New Roman" panose="02020603050405020304" pitchFamily="18" charset="0"/>
                </a:rPr>
                <a:t>行</a:t>
              </a:r>
            </a:p>
          </p:txBody>
        </p:sp>
        <p:sp>
          <p:nvSpPr>
            <p:cNvPr id="63555" name="文本框 63554"/>
            <p:cNvSpPr txBox="1"/>
            <p:nvPr/>
          </p:nvSpPr>
          <p:spPr>
            <a:xfrm>
              <a:off x="422" y="0"/>
              <a:ext cx="392" cy="278"/>
            </a:xfrm>
            <a:prstGeom prst="rect">
              <a:avLst/>
            </a:prstGeom>
            <a:noFill/>
            <a:ln w="9525">
              <a:noFill/>
            </a:ln>
          </p:spPr>
          <p:txBody>
            <a:bodyPr wrap="none" anchor="t">
              <a:spAutoFit/>
            </a:bodyPr>
            <a:lstStyle/>
            <a:p>
              <a:pPr algn="l"/>
              <a:r>
                <a:rPr lang="zh-CN" altLang="en-US" sz="2400" b="1" dirty="0">
                  <a:solidFill>
                    <a:srgbClr val="A50021"/>
                  </a:solidFill>
                  <a:latin typeface="Times New Roman" panose="02020603050405020304" pitchFamily="18" charset="0"/>
                </a:rPr>
                <a:t>列</a:t>
              </a:r>
            </a:p>
          </p:txBody>
        </p:sp>
        <p:sp>
          <p:nvSpPr>
            <p:cNvPr id="63556" name="文本框 63555"/>
            <p:cNvSpPr txBox="1"/>
            <p:nvPr/>
          </p:nvSpPr>
          <p:spPr>
            <a:xfrm>
              <a:off x="1039" y="107"/>
              <a:ext cx="269" cy="278"/>
            </a:xfrm>
            <a:prstGeom prst="rect">
              <a:avLst/>
            </a:prstGeom>
            <a:noFill/>
            <a:ln w="9525">
              <a:noFill/>
            </a:ln>
          </p:spPr>
          <p:txBody>
            <a:bodyPr wrap="none" anchor="t">
              <a:spAutoFit/>
            </a:bodyPr>
            <a:lstStyle/>
            <a:p>
              <a:pPr algn="l"/>
              <a:r>
                <a:rPr lang="en-US" altLang="zh-CN" sz="2400" b="1">
                  <a:solidFill>
                    <a:srgbClr val="CC0000"/>
                  </a:solidFill>
                  <a:latin typeface="Times New Roman" panose="02020603050405020304" pitchFamily="18" charset="0"/>
                </a:rPr>
                <a:t>1</a:t>
              </a:r>
            </a:p>
          </p:txBody>
        </p:sp>
        <p:sp>
          <p:nvSpPr>
            <p:cNvPr id="63557" name="文本框 63556"/>
            <p:cNvSpPr txBox="1"/>
            <p:nvPr/>
          </p:nvSpPr>
          <p:spPr>
            <a:xfrm>
              <a:off x="3095" y="663"/>
              <a:ext cx="269" cy="278"/>
            </a:xfrm>
            <a:prstGeom prst="rect">
              <a:avLst/>
            </a:prstGeom>
            <a:noFill/>
            <a:ln w="9525">
              <a:noFill/>
            </a:ln>
          </p:spPr>
          <p:txBody>
            <a:bodyPr wrap="none" anchor="t">
              <a:spAutoFit/>
            </a:bodyPr>
            <a:lstStyle/>
            <a:p>
              <a:pPr algn="l"/>
              <a:r>
                <a:rPr lang="en-US" altLang="zh-CN" sz="2400" b="1">
                  <a:solidFill>
                    <a:srgbClr val="CC0000"/>
                  </a:solidFill>
                  <a:latin typeface="Times New Roman" panose="02020603050405020304" pitchFamily="18" charset="0"/>
                </a:rPr>
                <a:t>1</a:t>
              </a:r>
            </a:p>
          </p:txBody>
        </p:sp>
        <p:sp>
          <p:nvSpPr>
            <p:cNvPr id="63558" name="文本框 63557"/>
            <p:cNvSpPr txBox="1"/>
            <p:nvPr/>
          </p:nvSpPr>
          <p:spPr>
            <a:xfrm>
              <a:off x="191" y="659"/>
              <a:ext cx="269" cy="278"/>
            </a:xfrm>
            <a:prstGeom prst="rect">
              <a:avLst/>
            </a:prstGeom>
            <a:noFill/>
            <a:ln w="9525">
              <a:noFill/>
            </a:ln>
          </p:spPr>
          <p:txBody>
            <a:bodyPr wrap="none" anchor="t">
              <a:spAutoFit/>
            </a:bodyPr>
            <a:lstStyle/>
            <a:p>
              <a:pPr algn="l"/>
              <a:r>
                <a:rPr lang="en-US" altLang="zh-CN" sz="2400" b="1">
                  <a:solidFill>
                    <a:srgbClr val="CC0000"/>
                  </a:solidFill>
                  <a:latin typeface="Times New Roman" panose="02020603050405020304" pitchFamily="18" charset="0"/>
                </a:rPr>
                <a:t>1</a:t>
              </a:r>
            </a:p>
          </p:txBody>
        </p:sp>
        <p:sp>
          <p:nvSpPr>
            <p:cNvPr id="63559" name="文本框 63558"/>
            <p:cNvSpPr txBox="1"/>
            <p:nvPr/>
          </p:nvSpPr>
          <p:spPr>
            <a:xfrm>
              <a:off x="1039" y="1503"/>
              <a:ext cx="269" cy="278"/>
            </a:xfrm>
            <a:prstGeom prst="rect">
              <a:avLst/>
            </a:prstGeom>
            <a:noFill/>
            <a:ln w="9525">
              <a:noFill/>
            </a:ln>
          </p:spPr>
          <p:txBody>
            <a:bodyPr wrap="none" anchor="t">
              <a:spAutoFit/>
            </a:bodyPr>
            <a:lstStyle/>
            <a:p>
              <a:pPr algn="l"/>
              <a:r>
                <a:rPr lang="en-US" altLang="zh-CN" sz="2400" b="1">
                  <a:solidFill>
                    <a:srgbClr val="CC0000"/>
                  </a:solidFill>
                  <a:latin typeface="Times New Roman" panose="02020603050405020304" pitchFamily="18" charset="0"/>
                </a:rPr>
                <a:t>1</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3515"/>
                                        </p:tgtEl>
                                        <p:attrNameLst>
                                          <p:attrName>style.visibility</p:attrName>
                                        </p:attrNameLst>
                                      </p:cBhvr>
                                      <p:to>
                                        <p:strVal val="visible"/>
                                      </p:to>
                                    </p:set>
                                    <p:anim calcmode="lin" valueType="num">
                                      <p:cBhvr>
                                        <p:cTn id="7" dur="500" fill="hold"/>
                                        <p:tgtEl>
                                          <p:spTgt spid="63515"/>
                                        </p:tgtEl>
                                        <p:attrNameLst>
                                          <p:attrName>ppt_w</p:attrName>
                                        </p:attrNameLst>
                                      </p:cBhvr>
                                      <p:tavLst>
                                        <p:tav tm="0">
                                          <p:val>
                                            <p:fltVal val="0"/>
                                          </p:val>
                                        </p:tav>
                                        <p:tav tm="100000">
                                          <p:val>
                                            <p:strVal val="#ppt_w"/>
                                          </p:val>
                                        </p:tav>
                                      </p:tavLst>
                                    </p:anim>
                                    <p:anim calcmode="lin" valueType="num">
                                      <p:cBhvr>
                                        <p:cTn id="8" dur="500" fill="hold"/>
                                        <p:tgtEl>
                                          <p:spTgt spid="635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15"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64513"/>
          <p:cNvSpPr>
            <a:spLocks noGrp="1"/>
          </p:cNvSpPr>
          <p:nvPr>
            <p:ph type="title"/>
          </p:nvPr>
        </p:nvSpPr>
        <p:spPr/>
        <p:txBody>
          <a:bodyPr anchor="ctr"/>
          <a:lstStyle/>
          <a:p>
            <a:r>
              <a:rPr lang="en-US" altLang="zh-CN" sz="3200"/>
              <a:t>3</a:t>
            </a:r>
            <a:r>
              <a:rPr lang="zh-CN" altLang="en-US" sz="3200"/>
              <a:t>、</a:t>
            </a:r>
            <a:r>
              <a:rPr lang="zh-CN" altLang="en-US" sz="3600"/>
              <a:t>简易键盘的工作原理</a:t>
            </a:r>
          </a:p>
        </p:txBody>
      </p:sp>
      <p:sp>
        <p:nvSpPr>
          <p:cNvPr id="64515" name="内容占位符 64514"/>
          <p:cNvSpPr>
            <a:spLocks noGrp="1"/>
          </p:cNvSpPr>
          <p:nvPr>
            <p:ph idx="1"/>
          </p:nvPr>
        </p:nvSpPr>
        <p:spPr/>
        <p:txBody>
          <a:bodyPr/>
          <a:lstStyle/>
          <a:p>
            <a:r>
              <a:rPr lang="zh-CN" altLang="en-US"/>
              <a:t>下面以一个</a:t>
            </a:r>
            <a:r>
              <a:rPr lang="en-US" altLang="zh-CN"/>
              <a:t>3*4</a:t>
            </a:r>
            <a:r>
              <a:rPr lang="zh-CN" altLang="en-US"/>
              <a:t>的矩阵键盘为例介绍键盘扫描（判断是哪个键按下）的工作原理 </a:t>
            </a:r>
          </a:p>
          <a:p>
            <a:endParaRPr lang="zh-CN" altLang="en-US"/>
          </a:p>
        </p:txBody>
      </p:sp>
      <p:grpSp>
        <p:nvGrpSpPr>
          <p:cNvPr id="64517" name="组合 64516"/>
          <p:cNvGrpSpPr/>
          <p:nvPr/>
        </p:nvGrpSpPr>
        <p:grpSpPr>
          <a:xfrm>
            <a:off x="3146425" y="2174875"/>
            <a:ext cx="7153275" cy="3890963"/>
            <a:chOff x="0" y="0"/>
            <a:chExt cx="4506" cy="2451"/>
          </a:xfrm>
        </p:grpSpPr>
        <p:sp>
          <p:nvSpPr>
            <p:cNvPr id="64518" name="文本框 64517"/>
            <p:cNvSpPr txBox="1"/>
            <p:nvPr/>
          </p:nvSpPr>
          <p:spPr>
            <a:xfrm>
              <a:off x="0" y="489"/>
              <a:ext cx="877" cy="1962"/>
            </a:xfrm>
            <a:prstGeom prst="rect">
              <a:avLst/>
            </a:prstGeom>
            <a:solidFill>
              <a:srgbClr val="FFFFFF"/>
            </a:solidFill>
            <a:ln w="28575" cap="flat" cmpd="sng">
              <a:solidFill>
                <a:srgbClr val="A50021"/>
              </a:solidFill>
              <a:prstDash val="solid"/>
              <a:miter/>
              <a:headEnd type="none" w="med" len="med"/>
              <a:tailEnd type="none" w="med" len="med"/>
            </a:ln>
          </p:spPr>
          <p:txBody>
            <a:bodyPr/>
            <a:lstStyle/>
            <a:p>
              <a:pPr algn="r"/>
              <a:r>
                <a:rPr lang="en-US" altLang="zh-CN" sz="2100" b="1">
                  <a:solidFill>
                    <a:srgbClr val="006600"/>
                  </a:solidFill>
                  <a:latin typeface="Times New Roman" panose="02020603050405020304" pitchFamily="18" charset="0"/>
                </a:rPr>
                <a:t>PA0</a:t>
              </a:r>
            </a:p>
            <a:p>
              <a:pPr algn="r" eaLnBrk="0" hangingPunct="0"/>
              <a:r>
                <a:rPr lang="en-US" altLang="zh-CN" sz="2100" b="1">
                  <a:solidFill>
                    <a:srgbClr val="006600"/>
                  </a:solidFill>
                  <a:latin typeface="Times New Roman" panose="02020603050405020304" pitchFamily="18" charset="0"/>
                </a:rPr>
                <a:t>PA1</a:t>
              </a:r>
            </a:p>
            <a:p>
              <a:pPr algn="r" eaLnBrk="0" hangingPunct="0"/>
              <a:r>
                <a:rPr lang="en-US" altLang="zh-CN" sz="2100" b="1">
                  <a:solidFill>
                    <a:srgbClr val="006600"/>
                  </a:solidFill>
                  <a:latin typeface="Times New Roman" panose="02020603050405020304" pitchFamily="18" charset="0"/>
                </a:rPr>
                <a:t>PA2</a:t>
              </a:r>
            </a:p>
            <a:p>
              <a:pPr eaLnBrk="0" hangingPunct="0"/>
              <a:r>
                <a:rPr lang="en-US" altLang="zh-CN" sz="2100" b="1">
                  <a:solidFill>
                    <a:srgbClr val="006600"/>
                  </a:solidFill>
                  <a:latin typeface="Times New Roman" panose="02020603050405020304" pitchFamily="18" charset="0"/>
                </a:rPr>
                <a:t>8255A</a:t>
              </a:r>
            </a:p>
            <a:p>
              <a:pPr algn="r" eaLnBrk="0" hangingPunct="0"/>
              <a:r>
                <a:rPr lang="en-US" altLang="zh-CN" sz="2100" b="1">
                  <a:solidFill>
                    <a:srgbClr val="006600"/>
                  </a:solidFill>
                  <a:latin typeface="Times New Roman" panose="02020603050405020304" pitchFamily="18" charset="0"/>
                </a:rPr>
                <a:t>PB0</a:t>
              </a:r>
            </a:p>
            <a:p>
              <a:pPr algn="r" eaLnBrk="0" hangingPunct="0"/>
              <a:r>
                <a:rPr lang="en-US" altLang="zh-CN" sz="2100" b="1">
                  <a:solidFill>
                    <a:srgbClr val="006600"/>
                  </a:solidFill>
                  <a:latin typeface="Times New Roman" panose="02020603050405020304" pitchFamily="18" charset="0"/>
                </a:rPr>
                <a:t>PB1</a:t>
              </a:r>
            </a:p>
            <a:p>
              <a:pPr algn="r" eaLnBrk="0" hangingPunct="0"/>
              <a:r>
                <a:rPr lang="en-US" altLang="zh-CN" sz="2100" b="1">
                  <a:solidFill>
                    <a:srgbClr val="006600"/>
                  </a:solidFill>
                  <a:latin typeface="Times New Roman" panose="02020603050405020304" pitchFamily="18" charset="0"/>
                </a:rPr>
                <a:t>PB2</a:t>
              </a:r>
            </a:p>
            <a:p>
              <a:pPr algn="r" eaLnBrk="0" hangingPunct="0"/>
              <a:r>
                <a:rPr lang="en-US" altLang="zh-CN" sz="2100" b="1">
                  <a:solidFill>
                    <a:srgbClr val="006600"/>
                  </a:solidFill>
                  <a:latin typeface="Times New Roman" panose="02020603050405020304" pitchFamily="18" charset="0"/>
                </a:rPr>
                <a:t>PB3</a:t>
              </a:r>
            </a:p>
          </p:txBody>
        </p:sp>
        <p:sp>
          <p:nvSpPr>
            <p:cNvPr id="64519" name="直接连接符 64518"/>
            <p:cNvSpPr/>
            <p:nvPr/>
          </p:nvSpPr>
          <p:spPr>
            <a:xfrm>
              <a:off x="877" y="620"/>
              <a:ext cx="2143" cy="0"/>
            </a:xfrm>
            <a:prstGeom prst="line">
              <a:avLst/>
            </a:prstGeom>
            <a:ln w="28575" cap="flat" cmpd="sng">
              <a:solidFill>
                <a:srgbClr val="A50021"/>
              </a:solidFill>
              <a:prstDash val="solid"/>
              <a:headEnd type="none" w="med" len="med"/>
              <a:tailEnd type="none" w="med" len="med"/>
            </a:ln>
          </p:spPr>
        </p:sp>
        <p:sp>
          <p:nvSpPr>
            <p:cNvPr id="64520" name="直接连接符 64519"/>
            <p:cNvSpPr/>
            <p:nvPr/>
          </p:nvSpPr>
          <p:spPr>
            <a:xfrm>
              <a:off x="877" y="881"/>
              <a:ext cx="2143" cy="0"/>
            </a:xfrm>
            <a:prstGeom prst="line">
              <a:avLst/>
            </a:prstGeom>
            <a:ln w="28575" cap="flat" cmpd="sng">
              <a:solidFill>
                <a:srgbClr val="A50021"/>
              </a:solidFill>
              <a:prstDash val="solid"/>
              <a:headEnd type="none" w="med" len="med"/>
              <a:tailEnd type="none" w="med" len="med"/>
            </a:ln>
          </p:spPr>
        </p:sp>
        <p:sp>
          <p:nvSpPr>
            <p:cNvPr id="64521" name="直接连接符 64520"/>
            <p:cNvSpPr/>
            <p:nvPr/>
          </p:nvSpPr>
          <p:spPr>
            <a:xfrm>
              <a:off x="877" y="1143"/>
              <a:ext cx="2143" cy="0"/>
            </a:xfrm>
            <a:prstGeom prst="line">
              <a:avLst/>
            </a:prstGeom>
            <a:ln w="28575" cap="flat" cmpd="sng">
              <a:solidFill>
                <a:srgbClr val="A50021"/>
              </a:solidFill>
              <a:prstDash val="solid"/>
              <a:headEnd type="none" w="med" len="med"/>
              <a:tailEnd type="none" w="med" len="med"/>
            </a:ln>
          </p:spPr>
        </p:sp>
        <p:sp>
          <p:nvSpPr>
            <p:cNvPr id="64522" name="直接连接符 64521"/>
            <p:cNvSpPr/>
            <p:nvPr/>
          </p:nvSpPr>
          <p:spPr>
            <a:xfrm>
              <a:off x="877" y="1535"/>
              <a:ext cx="584" cy="0"/>
            </a:xfrm>
            <a:prstGeom prst="line">
              <a:avLst/>
            </a:prstGeom>
            <a:ln w="28575" cap="flat" cmpd="sng">
              <a:solidFill>
                <a:srgbClr val="A50021"/>
              </a:solidFill>
              <a:prstDash val="solid"/>
              <a:headEnd type="none" w="med" len="med"/>
              <a:tailEnd type="none" w="med" len="med"/>
            </a:ln>
          </p:spPr>
        </p:sp>
        <p:sp>
          <p:nvSpPr>
            <p:cNvPr id="64523" name="直接连接符 64522"/>
            <p:cNvSpPr/>
            <p:nvPr/>
          </p:nvSpPr>
          <p:spPr>
            <a:xfrm>
              <a:off x="877" y="1797"/>
              <a:ext cx="877" cy="0"/>
            </a:xfrm>
            <a:prstGeom prst="line">
              <a:avLst/>
            </a:prstGeom>
            <a:ln w="28575" cap="flat" cmpd="sng">
              <a:solidFill>
                <a:srgbClr val="A50021"/>
              </a:solidFill>
              <a:prstDash val="solid"/>
              <a:headEnd type="none" w="med" len="med"/>
              <a:tailEnd type="none" w="med" len="med"/>
            </a:ln>
          </p:spPr>
        </p:sp>
        <p:sp>
          <p:nvSpPr>
            <p:cNvPr id="64524" name="直接连接符 64523"/>
            <p:cNvSpPr/>
            <p:nvPr/>
          </p:nvSpPr>
          <p:spPr>
            <a:xfrm>
              <a:off x="877" y="2059"/>
              <a:ext cx="1169" cy="0"/>
            </a:xfrm>
            <a:prstGeom prst="line">
              <a:avLst/>
            </a:prstGeom>
            <a:ln w="28575" cap="flat" cmpd="sng">
              <a:solidFill>
                <a:srgbClr val="A50021"/>
              </a:solidFill>
              <a:prstDash val="solid"/>
              <a:headEnd type="none" w="med" len="med"/>
              <a:tailEnd type="none" w="med" len="med"/>
            </a:ln>
          </p:spPr>
        </p:sp>
        <p:sp>
          <p:nvSpPr>
            <p:cNvPr id="64525" name="直接连接符 64524"/>
            <p:cNvSpPr/>
            <p:nvPr/>
          </p:nvSpPr>
          <p:spPr>
            <a:xfrm>
              <a:off x="877" y="2320"/>
              <a:ext cx="1461" cy="0"/>
            </a:xfrm>
            <a:prstGeom prst="line">
              <a:avLst/>
            </a:prstGeom>
            <a:ln w="28575" cap="flat" cmpd="sng">
              <a:solidFill>
                <a:srgbClr val="A50021"/>
              </a:solidFill>
              <a:prstDash val="solid"/>
              <a:headEnd type="none" w="med" len="med"/>
              <a:tailEnd type="none" w="med" len="med"/>
            </a:ln>
          </p:spPr>
        </p:sp>
        <p:sp>
          <p:nvSpPr>
            <p:cNvPr id="64526" name="直接连接符 64525"/>
            <p:cNvSpPr/>
            <p:nvPr/>
          </p:nvSpPr>
          <p:spPr>
            <a:xfrm flipV="1">
              <a:off x="1461" y="316"/>
              <a:ext cx="0" cy="1219"/>
            </a:xfrm>
            <a:prstGeom prst="line">
              <a:avLst/>
            </a:prstGeom>
            <a:ln w="28575" cap="flat" cmpd="sng">
              <a:solidFill>
                <a:srgbClr val="A50021"/>
              </a:solidFill>
              <a:prstDash val="solid"/>
              <a:headEnd type="none" w="med" len="med"/>
              <a:tailEnd type="none" w="med" len="med"/>
            </a:ln>
          </p:spPr>
        </p:sp>
        <p:sp>
          <p:nvSpPr>
            <p:cNvPr id="64527" name="直接连接符 64526"/>
            <p:cNvSpPr/>
            <p:nvPr/>
          </p:nvSpPr>
          <p:spPr>
            <a:xfrm flipV="1">
              <a:off x="1754" y="340"/>
              <a:ext cx="0" cy="1457"/>
            </a:xfrm>
            <a:prstGeom prst="line">
              <a:avLst/>
            </a:prstGeom>
            <a:ln w="28575" cap="flat" cmpd="sng">
              <a:solidFill>
                <a:srgbClr val="A50021"/>
              </a:solidFill>
              <a:prstDash val="solid"/>
              <a:headEnd type="none" w="med" len="med"/>
              <a:tailEnd type="none" w="med" len="med"/>
            </a:ln>
          </p:spPr>
        </p:sp>
        <p:sp>
          <p:nvSpPr>
            <p:cNvPr id="64528" name="直接连接符 64527"/>
            <p:cNvSpPr/>
            <p:nvPr/>
          </p:nvSpPr>
          <p:spPr>
            <a:xfrm flipV="1">
              <a:off x="2046" y="339"/>
              <a:ext cx="0" cy="1720"/>
            </a:xfrm>
            <a:prstGeom prst="line">
              <a:avLst/>
            </a:prstGeom>
            <a:ln w="28575" cap="flat" cmpd="sng">
              <a:solidFill>
                <a:srgbClr val="A50021"/>
              </a:solidFill>
              <a:prstDash val="solid"/>
              <a:headEnd type="none" w="med" len="med"/>
              <a:tailEnd type="none" w="med" len="med"/>
            </a:ln>
          </p:spPr>
        </p:sp>
        <p:sp>
          <p:nvSpPr>
            <p:cNvPr id="64529" name="直接连接符 64528"/>
            <p:cNvSpPr/>
            <p:nvPr/>
          </p:nvSpPr>
          <p:spPr>
            <a:xfrm flipV="1">
              <a:off x="2338" y="354"/>
              <a:ext cx="0" cy="1966"/>
            </a:xfrm>
            <a:prstGeom prst="line">
              <a:avLst/>
            </a:prstGeom>
            <a:ln w="28575" cap="flat" cmpd="sng">
              <a:solidFill>
                <a:srgbClr val="A50021"/>
              </a:solidFill>
              <a:prstDash val="solid"/>
              <a:headEnd type="none" w="med" len="med"/>
              <a:tailEnd type="none" w="med" len="med"/>
            </a:ln>
          </p:spPr>
        </p:sp>
        <p:sp>
          <p:nvSpPr>
            <p:cNvPr id="64530" name="笑脸 64529"/>
            <p:cNvSpPr/>
            <p:nvPr/>
          </p:nvSpPr>
          <p:spPr>
            <a:xfrm>
              <a:off x="1364" y="489"/>
              <a:ext cx="195" cy="1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4531" name="笑脸 64530"/>
            <p:cNvSpPr/>
            <p:nvPr/>
          </p:nvSpPr>
          <p:spPr>
            <a:xfrm>
              <a:off x="1656" y="489"/>
              <a:ext cx="195" cy="1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4532" name="笑脸 64531"/>
            <p:cNvSpPr/>
            <p:nvPr/>
          </p:nvSpPr>
          <p:spPr>
            <a:xfrm>
              <a:off x="1948" y="489"/>
              <a:ext cx="195" cy="1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4533" name="笑脸 64532"/>
            <p:cNvSpPr/>
            <p:nvPr/>
          </p:nvSpPr>
          <p:spPr>
            <a:xfrm>
              <a:off x="1364" y="751"/>
              <a:ext cx="195" cy="130"/>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4534" name="笑脸 64533"/>
            <p:cNvSpPr/>
            <p:nvPr/>
          </p:nvSpPr>
          <p:spPr>
            <a:xfrm>
              <a:off x="1656" y="751"/>
              <a:ext cx="195" cy="130"/>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4535" name="笑脸 64534"/>
            <p:cNvSpPr/>
            <p:nvPr/>
          </p:nvSpPr>
          <p:spPr>
            <a:xfrm>
              <a:off x="1948" y="751"/>
              <a:ext cx="195" cy="130"/>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4536" name="笑脸 64535"/>
            <p:cNvSpPr/>
            <p:nvPr/>
          </p:nvSpPr>
          <p:spPr>
            <a:xfrm>
              <a:off x="2241" y="489"/>
              <a:ext cx="194" cy="1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4537" name="笑脸 64536"/>
            <p:cNvSpPr/>
            <p:nvPr/>
          </p:nvSpPr>
          <p:spPr>
            <a:xfrm>
              <a:off x="1364" y="1012"/>
              <a:ext cx="195" cy="1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4538" name="笑脸 64537"/>
            <p:cNvSpPr/>
            <p:nvPr/>
          </p:nvSpPr>
          <p:spPr>
            <a:xfrm>
              <a:off x="1656" y="1012"/>
              <a:ext cx="195" cy="1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4539" name="笑脸 64538"/>
            <p:cNvSpPr/>
            <p:nvPr/>
          </p:nvSpPr>
          <p:spPr>
            <a:xfrm>
              <a:off x="1948" y="1012"/>
              <a:ext cx="195" cy="1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4540" name="笑脸 64539"/>
            <p:cNvSpPr/>
            <p:nvPr/>
          </p:nvSpPr>
          <p:spPr>
            <a:xfrm>
              <a:off x="2241" y="1012"/>
              <a:ext cx="194" cy="1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4541" name="笑脸 64540"/>
            <p:cNvSpPr/>
            <p:nvPr/>
          </p:nvSpPr>
          <p:spPr>
            <a:xfrm>
              <a:off x="2241" y="751"/>
              <a:ext cx="194" cy="130"/>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4542" name="文本框 64541"/>
            <p:cNvSpPr txBox="1"/>
            <p:nvPr/>
          </p:nvSpPr>
          <p:spPr>
            <a:xfrm>
              <a:off x="2978" y="141"/>
              <a:ext cx="888" cy="1162"/>
            </a:xfrm>
            <a:prstGeom prst="rect">
              <a:avLst/>
            </a:prstGeom>
            <a:noFill/>
            <a:ln w="9525">
              <a:noFill/>
            </a:ln>
          </p:spPr>
          <p:txBody>
            <a:bodyPr>
              <a:spAutoFit/>
            </a:bodyPr>
            <a:lstStyle/>
            <a:p>
              <a:pPr algn="l">
                <a:spcBef>
                  <a:spcPct val="50000"/>
                </a:spcBef>
              </a:pPr>
              <a:r>
                <a:rPr lang="zh-CN" altLang="en-US" sz="2400" b="1">
                  <a:solidFill>
                    <a:srgbClr val="A50021"/>
                  </a:solidFill>
                  <a:latin typeface="Times New Roman" panose="02020603050405020304" pitchFamily="18" charset="0"/>
                </a:rPr>
                <a:t>＋</a:t>
              </a:r>
              <a:r>
                <a:rPr lang="en-US" altLang="zh-CN" sz="2400" b="1">
                  <a:solidFill>
                    <a:srgbClr val="A50021"/>
                  </a:solidFill>
                  <a:latin typeface="Times New Roman" panose="02020603050405020304" pitchFamily="18" charset="0"/>
                </a:rPr>
                <a:t>5V</a:t>
              </a:r>
            </a:p>
            <a:p>
              <a:pPr algn="l">
                <a:spcBef>
                  <a:spcPct val="50000"/>
                </a:spcBef>
              </a:pPr>
              <a:r>
                <a:rPr lang="en-US" altLang="zh-CN" sz="2000" b="1">
                  <a:solidFill>
                    <a:srgbClr val="006600"/>
                  </a:solidFill>
                  <a:latin typeface="Times New Roman" panose="02020603050405020304" pitchFamily="18" charset="0"/>
                </a:rPr>
                <a:t>0</a:t>
              </a:r>
              <a:r>
                <a:rPr lang="zh-CN" altLang="en-US" sz="2000" b="1">
                  <a:solidFill>
                    <a:srgbClr val="006600"/>
                  </a:solidFill>
                  <a:latin typeface="Times New Roman" panose="02020603050405020304" pitchFamily="18" charset="0"/>
                </a:rPr>
                <a:t>行    </a:t>
              </a:r>
            </a:p>
            <a:p>
              <a:pPr algn="l">
                <a:spcBef>
                  <a:spcPct val="50000"/>
                </a:spcBef>
              </a:pPr>
              <a:r>
                <a:rPr lang="en-US" altLang="zh-CN" sz="2000" b="1">
                  <a:solidFill>
                    <a:srgbClr val="006600"/>
                  </a:solidFill>
                  <a:latin typeface="Times New Roman" panose="02020603050405020304" pitchFamily="18" charset="0"/>
                </a:rPr>
                <a:t>1</a:t>
              </a:r>
              <a:r>
                <a:rPr lang="zh-CN" altLang="en-US" sz="2000" b="1">
                  <a:solidFill>
                    <a:srgbClr val="006600"/>
                  </a:solidFill>
                  <a:latin typeface="Times New Roman" panose="02020603050405020304" pitchFamily="18" charset="0"/>
                </a:rPr>
                <a:t>行</a:t>
              </a:r>
            </a:p>
            <a:p>
              <a:pPr algn="l">
                <a:spcBef>
                  <a:spcPct val="50000"/>
                </a:spcBef>
              </a:pPr>
              <a:r>
                <a:rPr lang="en-US" altLang="zh-CN" sz="2000" b="1">
                  <a:solidFill>
                    <a:srgbClr val="006600"/>
                  </a:solidFill>
                  <a:latin typeface="Times New Roman" panose="02020603050405020304" pitchFamily="18" charset="0"/>
                </a:rPr>
                <a:t>2</a:t>
              </a:r>
              <a:r>
                <a:rPr lang="zh-CN" altLang="en-US" sz="2000" b="1">
                  <a:solidFill>
                    <a:srgbClr val="006600"/>
                  </a:solidFill>
                  <a:latin typeface="Times New Roman" panose="02020603050405020304" pitchFamily="18" charset="0"/>
                </a:rPr>
                <a:t>行</a:t>
              </a:r>
            </a:p>
          </p:txBody>
        </p:sp>
        <p:sp>
          <p:nvSpPr>
            <p:cNvPr id="64543" name="文本框 64542"/>
            <p:cNvSpPr txBox="1"/>
            <p:nvPr/>
          </p:nvSpPr>
          <p:spPr>
            <a:xfrm>
              <a:off x="1230" y="0"/>
              <a:ext cx="1622" cy="251"/>
            </a:xfrm>
            <a:prstGeom prst="rect">
              <a:avLst/>
            </a:prstGeom>
            <a:noFill/>
            <a:ln w="9525">
              <a:noFill/>
            </a:ln>
          </p:spPr>
          <p:txBody>
            <a:bodyPr>
              <a:spAutoFit/>
            </a:bodyPr>
            <a:lstStyle/>
            <a:p>
              <a:pPr algn="l">
                <a:spcBef>
                  <a:spcPct val="50000"/>
                </a:spcBef>
              </a:pPr>
              <a:r>
                <a:rPr lang="en-US" altLang="zh-CN" sz="2000" b="1">
                  <a:solidFill>
                    <a:srgbClr val="006600"/>
                  </a:solidFill>
                  <a:latin typeface="Times New Roman" panose="02020603050405020304" pitchFamily="18" charset="0"/>
                </a:rPr>
                <a:t>0</a:t>
              </a:r>
              <a:r>
                <a:rPr lang="zh-CN" altLang="en-US" sz="2000" b="1">
                  <a:solidFill>
                    <a:srgbClr val="006600"/>
                  </a:solidFill>
                  <a:latin typeface="Times New Roman" panose="02020603050405020304" pitchFamily="18" charset="0"/>
                </a:rPr>
                <a:t>列  </a:t>
              </a:r>
              <a:r>
                <a:rPr lang="en-US" altLang="zh-CN" sz="2000" b="1">
                  <a:solidFill>
                    <a:srgbClr val="006600"/>
                  </a:solidFill>
                  <a:latin typeface="Times New Roman" panose="02020603050405020304" pitchFamily="18" charset="0"/>
                </a:rPr>
                <a:t>1</a:t>
              </a:r>
              <a:r>
                <a:rPr lang="zh-CN" altLang="en-US" sz="2000" b="1">
                  <a:solidFill>
                    <a:srgbClr val="006600"/>
                  </a:solidFill>
                  <a:latin typeface="Times New Roman" panose="02020603050405020304" pitchFamily="18" charset="0"/>
                </a:rPr>
                <a:t>列  </a:t>
              </a:r>
              <a:r>
                <a:rPr lang="en-US" altLang="zh-CN" sz="2000" b="1">
                  <a:solidFill>
                    <a:srgbClr val="006600"/>
                  </a:solidFill>
                  <a:latin typeface="Times New Roman" panose="02020603050405020304" pitchFamily="18" charset="0"/>
                </a:rPr>
                <a:t>2</a:t>
              </a:r>
              <a:r>
                <a:rPr lang="zh-CN" altLang="en-US" sz="2000" b="1">
                  <a:solidFill>
                    <a:srgbClr val="006600"/>
                  </a:solidFill>
                  <a:latin typeface="Times New Roman" panose="02020603050405020304" pitchFamily="18" charset="0"/>
                </a:rPr>
                <a:t>列  </a:t>
              </a:r>
              <a:r>
                <a:rPr lang="en-US" altLang="zh-CN" sz="2000" b="1">
                  <a:solidFill>
                    <a:srgbClr val="006600"/>
                  </a:solidFill>
                  <a:latin typeface="Times New Roman" panose="02020603050405020304" pitchFamily="18" charset="0"/>
                </a:rPr>
                <a:t>3</a:t>
              </a:r>
              <a:r>
                <a:rPr lang="zh-CN" altLang="en-US" sz="2000" b="1">
                  <a:solidFill>
                    <a:srgbClr val="006600"/>
                  </a:solidFill>
                  <a:latin typeface="Times New Roman" panose="02020603050405020304" pitchFamily="18" charset="0"/>
                </a:rPr>
                <a:t>列</a:t>
              </a:r>
            </a:p>
          </p:txBody>
        </p:sp>
        <p:sp>
          <p:nvSpPr>
            <p:cNvPr id="64544" name="直接连接符 64543"/>
            <p:cNvSpPr/>
            <p:nvPr/>
          </p:nvSpPr>
          <p:spPr>
            <a:xfrm>
              <a:off x="1454" y="323"/>
              <a:ext cx="1563" cy="7"/>
            </a:xfrm>
            <a:prstGeom prst="line">
              <a:avLst/>
            </a:prstGeom>
            <a:ln w="19050" cap="flat" cmpd="sng">
              <a:solidFill>
                <a:srgbClr val="800000"/>
              </a:solidFill>
              <a:prstDash val="solid"/>
              <a:headEnd type="none" w="med" len="med"/>
              <a:tailEnd type="none" w="med" len="med"/>
            </a:ln>
          </p:spPr>
        </p:sp>
        <p:sp>
          <p:nvSpPr>
            <p:cNvPr id="64545" name="右大括号 64544"/>
            <p:cNvSpPr/>
            <p:nvPr/>
          </p:nvSpPr>
          <p:spPr>
            <a:xfrm>
              <a:off x="3382" y="628"/>
              <a:ext cx="194" cy="561"/>
            </a:xfrm>
            <a:prstGeom prst="rightBrace">
              <a:avLst>
                <a:gd name="adj1" fmla="val 24097"/>
                <a:gd name="adj2" fmla="val 50000"/>
              </a:avLst>
            </a:prstGeom>
            <a:noFill/>
            <a:ln w="15875" cap="flat" cmpd="sng">
              <a:solidFill>
                <a:srgbClr val="800000"/>
              </a:solidFill>
              <a:prstDash val="solid"/>
              <a:headEnd type="none" w="med" len="med"/>
              <a:tailEnd type="none" w="med" len="med"/>
            </a:ln>
          </p:spPr>
          <p:txBody>
            <a:bodyPr/>
            <a:lstStyle/>
            <a:p>
              <a:endParaRPr lang="zh-CN" altLang="en-US"/>
            </a:p>
          </p:txBody>
        </p:sp>
        <p:sp>
          <p:nvSpPr>
            <p:cNvPr id="64546" name="文本框 64545"/>
            <p:cNvSpPr txBox="1"/>
            <p:nvPr/>
          </p:nvSpPr>
          <p:spPr>
            <a:xfrm>
              <a:off x="3624" y="702"/>
              <a:ext cx="882" cy="329"/>
            </a:xfrm>
            <a:prstGeom prst="rect">
              <a:avLst/>
            </a:prstGeom>
            <a:noFill/>
            <a:ln w="9525">
              <a:noFill/>
            </a:ln>
          </p:spPr>
          <p:txBody>
            <a:bodyPr>
              <a:spAutoFit/>
            </a:bodyPr>
            <a:lstStyle/>
            <a:p>
              <a:pPr algn="l">
                <a:spcBef>
                  <a:spcPct val="50000"/>
                </a:spcBef>
                <a:buClrTx/>
              </a:pPr>
              <a:r>
                <a:rPr lang="zh-CN" altLang="en-US" sz="2800" b="1">
                  <a:solidFill>
                    <a:srgbClr val="A50021"/>
                  </a:solidFill>
                  <a:latin typeface="幼圆" panose="02010509060101010101" pitchFamily="1" charset="-122"/>
                  <a:ea typeface="幼圆" panose="02010509060101010101" pitchFamily="1" charset="-122"/>
                </a:rPr>
                <a:t>输出</a:t>
              </a:r>
              <a:r>
                <a:rPr lang="en-US" altLang="zh-CN" sz="2800" b="1">
                  <a:solidFill>
                    <a:srgbClr val="A50021"/>
                  </a:solidFill>
                  <a:latin typeface="幼圆" panose="02010509060101010101" pitchFamily="1" charset="-122"/>
                  <a:ea typeface="幼圆" panose="02010509060101010101" pitchFamily="1" charset="-122"/>
                </a:rPr>
                <a:t>0</a:t>
              </a:r>
            </a:p>
          </p:txBody>
        </p:sp>
      </p:grpSp>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65537"/>
          <p:cNvSpPr>
            <a:spLocks noGrp="1"/>
          </p:cNvSpPr>
          <p:nvPr>
            <p:ph type="title"/>
          </p:nvPr>
        </p:nvSpPr>
        <p:spPr/>
        <p:txBody>
          <a:bodyPr anchor="ctr"/>
          <a:lstStyle/>
          <a:p>
            <a:r>
              <a:rPr lang="en-US" altLang="zh-CN" sz="3200"/>
              <a:t>3</a:t>
            </a:r>
            <a:r>
              <a:rPr lang="zh-CN" altLang="en-US" sz="3200"/>
              <a:t>、</a:t>
            </a:r>
            <a:r>
              <a:rPr lang="zh-CN" altLang="en-US" sz="3600"/>
              <a:t>简易键盘的工作原理</a:t>
            </a:r>
          </a:p>
        </p:txBody>
      </p:sp>
      <p:sp>
        <p:nvSpPr>
          <p:cNvPr id="65539" name="内容占位符 65538"/>
          <p:cNvSpPr>
            <a:spLocks noGrp="1"/>
          </p:cNvSpPr>
          <p:nvPr>
            <p:ph idx="1"/>
          </p:nvPr>
        </p:nvSpPr>
        <p:spPr/>
        <p:txBody>
          <a:bodyPr/>
          <a:lstStyle/>
          <a:p>
            <a:endParaRPr lang="en-US" altLang="zh-CN" sz="2800"/>
          </a:p>
          <a:p>
            <a:r>
              <a:rPr lang="zh-CN" altLang="en-US" sz="2800"/>
              <a:t>初始状态：</a:t>
            </a:r>
          </a:p>
          <a:p>
            <a:pPr lvl="1"/>
            <a:r>
              <a:rPr lang="en-US" altLang="zh-CN" sz="2400">
                <a:solidFill>
                  <a:srgbClr val="A50021"/>
                </a:solidFill>
                <a:effectLst>
                  <a:outerShdw blurRad="38100" dist="38100" dir="2700000">
                    <a:srgbClr val="C0C0C0"/>
                  </a:outerShdw>
                </a:effectLst>
              </a:rPr>
              <a:t>8255A</a:t>
            </a:r>
            <a:r>
              <a:rPr lang="zh-CN" altLang="en-US" sz="2400">
                <a:solidFill>
                  <a:srgbClr val="A50021"/>
                </a:solidFill>
                <a:effectLst>
                  <a:outerShdw blurRad="38100" dist="38100" dir="2700000">
                    <a:srgbClr val="C0C0C0"/>
                  </a:outerShdw>
                </a:effectLst>
              </a:rPr>
              <a:t>口输出，</a:t>
            </a:r>
            <a:r>
              <a:rPr lang="en-US" altLang="zh-CN" sz="2400">
                <a:solidFill>
                  <a:srgbClr val="A50021"/>
                </a:solidFill>
                <a:effectLst>
                  <a:outerShdw blurRad="38100" dist="38100" dir="2700000">
                    <a:srgbClr val="C0C0C0"/>
                  </a:outerShdw>
                </a:effectLst>
              </a:rPr>
              <a:t>B</a:t>
            </a:r>
            <a:r>
              <a:rPr lang="zh-CN" altLang="en-US" sz="2400">
                <a:solidFill>
                  <a:srgbClr val="A50021"/>
                </a:solidFill>
                <a:effectLst>
                  <a:outerShdw blurRad="38100" dist="38100" dir="2700000">
                    <a:srgbClr val="C0C0C0"/>
                  </a:outerShdw>
                </a:effectLst>
              </a:rPr>
              <a:t>口输入；</a:t>
            </a:r>
          </a:p>
          <a:p>
            <a:pPr lvl="1"/>
            <a:r>
              <a:rPr lang="en-US" altLang="zh-CN" sz="2400">
                <a:solidFill>
                  <a:srgbClr val="A50021"/>
                </a:solidFill>
                <a:effectLst>
                  <a:outerShdw blurRad="38100" dist="38100" dir="2700000">
                    <a:srgbClr val="C0C0C0"/>
                  </a:outerShdw>
                </a:effectLst>
              </a:rPr>
              <a:t>PA0~PA7</a:t>
            </a:r>
            <a:r>
              <a:rPr lang="zh-CN" altLang="en-US" sz="2400">
                <a:solidFill>
                  <a:srgbClr val="A50021"/>
                </a:solidFill>
                <a:effectLst>
                  <a:outerShdw blurRad="38100" dist="38100" dir="2700000">
                    <a:srgbClr val="C0C0C0"/>
                  </a:outerShdw>
                </a:effectLst>
              </a:rPr>
              <a:t>均输出</a:t>
            </a:r>
            <a:r>
              <a:rPr lang="en-US" altLang="zh-CN" sz="2400">
                <a:solidFill>
                  <a:srgbClr val="A50021"/>
                </a:solidFill>
                <a:effectLst>
                  <a:outerShdw blurRad="38100" dist="38100" dir="2700000">
                    <a:srgbClr val="C0C0C0"/>
                  </a:outerShdw>
                </a:effectLst>
              </a:rPr>
              <a:t>0</a:t>
            </a:r>
          </a:p>
          <a:p>
            <a:pPr lvl="1"/>
            <a:r>
              <a:rPr lang="en-US" altLang="zh-CN" sz="2400">
                <a:solidFill>
                  <a:srgbClr val="A50021"/>
                </a:solidFill>
                <a:effectLst>
                  <a:outerShdw blurRad="38100" dist="38100" dir="2700000">
                    <a:srgbClr val="C0C0C0"/>
                  </a:outerShdw>
                </a:effectLst>
              </a:rPr>
              <a:t>PB0~PB7</a:t>
            </a:r>
            <a:r>
              <a:rPr lang="zh-CN" altLang="en-US" sz="2400">
                <a:solidFill>
                  <a:srgbClr val="A50021"/>
                </a:solidFill>
                <a:effectLst>
                  <a:outerShdw blurRad="38100" dist="38100" dir="2700000">
                    <a:srgbClr val="C0C0C0"/>
                  </a:outerShdw>
                </a:effectLst>
              </a:rPr>
              <a:t>接入高电平</a:t>
            </a:r>
            <a:r>
              <a:rPr lang="zh-CN" altLang="en-US" sz="2400"/>
              <a:t> </a:t>
            </a:r>
          </a:p>
          <a:p>
            <a:endParaRPr lang="zh-CN" altLang="en-US" sz="2800">
              <a:latin typeface="Times New Roman" panose="02020603050405020304" pitchFamily="18" charset="0"/>
            </a:endParaRPr>
          </a:p>
          <a:p>
            <a:r>
              <a:rPr lang="zh-CN" altLang="en-US" sz="2800">
                <a:latin typeface="Times New Roman" panose="02020603050405020304" pitchFamily="18" charset="0"/>
              </a:rPr>
              <a:t>扫描过程：</a:t>
            </a:r>
          </a:p>
          <a:p>
            <a:pPr lvl="1"/>
            <a:r>
              <a:rPr lang="zh-CN" altLang="en-US" sz="2400">
                <a:latin typeface="Times New Roman" panose="02020603050405020304" pitchFamily="18" charset="0"/>
              </a:rPr>
              <a:t>可通过读取</a:t>
            </a:r>
            <a:r>
              <a:rPr lang="en-US" altLang="zh-CN" sz="2400">
                <a:latin typeface="Times New Roman" panose="02020603050405020304" pitchFamily="18" charset="0"/>
              </a:rPr>
              <a:t>B</a:t>
            </a:r>
            <a:r>
              <a:rPr lang="zh-CN" altLang="en-US" sz="2400">
                <a:latin typeface="Times New Roman" panose="02020603050405020304" pitchFamily="18" charset="0"/>
              </a:rPr>
              <a:t>口状态来判断是否有键按下。</a:t>
            </a:r>
          </a:p>
          <a:p>
            <a:pPr lvl="1"/>
            <a:r>
              <a:rPr lang="zh-CN" altLang="en-US" sz="2400">
                <a:latin typeface="Times New Roman" panose="02020603050405020304" pitchFamily="18" charset="0"/>
              </a:rPr>
              <a:t>但是当有键按下时，却不一定能马上判断出具体是哪一个键被按下；此时必须采取一定的策略；</a:t>
            </a:r>
          </a:p>
          <a:p>
            <a:pPr lvl="1"/>
            <a:r>
              <a:rPr lang="zh-CN" altLang="en-US" sz="2400">
                <a:latin typeface="Times New Roman" panose="02020603050405020304" pitchFamily="18" charset="0"/>
              </a:rPr>
              <a:t>具体来说，扫描过程可以分为两次扫描。</a:t>
            </a:r>
          </a:p>
        </p:txBody>
      </p:sp>
      <p:grpSp>
        <p:nvGrpSpPr>
          <p:cNvPr id="65540" name="组合 65539"/>
          <p:cNvGrpSpPr/>
          <p:nvPr/>
        </p:nvGrpSpPr>
        <p:grpSpPr>
          <a:xfrm>
            <a:off x="5727700" y="900113"/>
            <a:ext cx="4962525" cy="3225800"/>
            <a:chOff x="0" y="0"/>
            <a:chExt cx="4506" cy="2451"/>
          </a:xfrm>
        </p:grpSpPr>
        <p:sp>
          <p:nvSpPr>
            <p:cNvPr id="65541" name="文本框 65540"/>
            <p:cNvSpPr txBox="1"/>
            <p:nvPr/>
          </p:nvSpPr>
          <p:spPr>
            <a:xfrm>
              <a:off x="0" y="489"/>
              <a:ext cx="877" cy="1962"/>
            </a:xfrm>
            <a:prstGeom prst="rect">
              <a:avLst/>
            </a:prstGeom>
            <a:solidFill>
              <a:srgbClr val="FFFFFF"/>
            </a:solidFill>
            <a:ln w="28575" cap="flat" cmpd="sng">
              <a:solidFill>
                <a:srgbClr val="A50021"/>
              </a:solidFill>
              <a:prstDash val="solid"/>
              <a:miter/>
              <a:headEnd type="none" w="med" len="med"/>
              <a:tailEnd type="none" w="med" len="med"/>
            </a:ln>
          </p:spPr>
          <p:txBody>
            <a:bodyPr/>
            <a:lstStyle/>
            <a:p>
              <a:pPr algn="r"/>
              <a:r>
                <a:rPr lang="en-US" altLang="zh-CN" sz="2000" b="1">
                  <a:solidFill>
                    <a:srgbClr val="006600"/>
                  </a:solidFill>
                  <a:latin typeface="Times New Roman" panose="02020603050405020304" pitchFamily="18" charset="0"/>
                </a:rPr>
                <a:t>PA0</a:t>
              </a:r>
            </a:p>
            <a:p>
              <a:pPr algn="r" eaLnBrk="0" hangingPunct="0"/>
              <a:r>
                <a:rPr lang="en-US" altLang="zh-CN" sz="2000" b="1">
                  <a:solidFill>
                    <a:srgbClr val="006600"/>
                  </a:solidFill>
                  <a:latin typeface="Times New Roman" panose="02020603050405020304" pitchFamily="18" charset="0"/>
                </a:rPr>
                <a:t>PA1</a:t>
              </a:r>
            </a:p>
            <a:p>
              <a:pPr algn="r" eaLnBrk="0" hangingPunct="0"/>
              <a:r>
                <a:rPr lang="en-US" altLang="zh-CN" sz="2000" b="1">
                  <a:solidFill>
                    <a:srgbClr val="006600"/>
                  </a:solidFill>
                  <a:latin typeface="Times New Roman" panose="02020603050405020304" pitchFamily="18" charset="0"/>
                </a:rPr>
                <a:t>PA2</a:t>
              </a:r>
            </a:p>
            <a:p>
              <a:pPr eaLnBrk="0" hangingPunct="0"/>
              <a:r>
                <a:rPr lang="en-US" altLang="zh-CN" sz="2000" b="1">
                  <a:solidFill>
                    <a:srgbClr val="006600"/>
                  </a:solidFill>
                  <a:latin typeface="Times New Roman" panose="02020603050405020304" pitchFamily="18" charset="0"/>
                </a:rPr>
                <a:t>8255A</a:t>
              </a:r>
            </a:p>
            <a:p>
              <a:pPr algn="r" eaLnBrk="0" hangingPunct="0"/>
              <a:r>
                <a:rPr lang="en-US" altLang="zh-CN" sz="2000" b="1">
                  <a:solidFill>
                    <a:srgbClr val="006600"/>
                  </a:solidFill>
                  <a:latin typeface="Times New Roman" panose="02020603050405020304" pitchFamily="18" charset="0"/>
                </a:rPr>
                <a:t>PB0</a:t>
              </a:r>
            </a:p>
            <a:p>
              <a:pPr algn="r" eaLnBrk="0" hangingPunct="0"/>
              <a:r>
                <a:rPr lang="en-US" altLang="zh-CN" sz="2000" b="1">
                  <a:solidFill>
                    <a:srgbClr val="006600"/>
                  </a:solidFill>
                  <a:latin typeface="Times New Roman" panose="02020603050405020304" pitchFamily="18" charset="0"/>
                </a:rPr>
                <a:t>PB1</a:t>
              </a:r>
            </a:p>
            <a:p>
              <a:pPr algn="r" eaLnBrk="0" hangingPunct="0"/>
              <a:r>
                <a:rPr lang="en-US" altLang="zh-CN" sz="2000" b="1">
                  <a:solidFill>
                    <a:srgbClr val="006600"/>
                  </a:solidFill>
                  <a:latin typeface="Times New Roman" panose="02020603050405020304" pitchFamily="18" charset="0"/>
                </a:rPr>
                <a:t>PB2</a:t>
              </a:r>
            </a:p>
            <a:p>
              <a:pPr algn="r" eaLnBrk="0" hangingPunct="0"/>
              <a:r>
                <a:rPr lang="en-US" altLang="zh-CN" sz="2000" b="1">
                  <a:solidFill>
                    <a:srgbClr val="006600"/>
                  </a:solidFill>
                  <a:latin typeface="Times New Roman" panose="02020603050405020304" pitchFamily="18" charset="0"/>
                </a:rPr>
                <a:t>PB3</a:t>
              </a:r>
            </a:p>
          </p:txBody>
        </p:sp>
        <p:sp>
          <p:nvSpPr>
            <p:cNvPr id="65542" name="直接连接符 65541"/>
            <p:cNvSpPr/>
            <p:nvPr/>
          </p:nvSpPr>
          <p:spPr>
            <a:xfrm>
              <a:off x="877" y="620"/>
              <a:ext cx="2143" cy="0"/>
            </a:xfrm>
            <a:prstGeom prst="line">
              <a:avLst/>
            </a:prstGeom>
            <a:ln w="28575" cap="flat" cmpd="sng">
              <a:solidFill>
                <a:srgbClr val="A50021"/>
              </a:solidFill>
              <a:prstDash val="solid"/>
              <a:headEnd type="none" w="med" len="med"/>
              <a:tailEnd type="none" w="med" len="med"/>
            </a:ln>
          </p:spPr>
        </p:sp>
        <p:sp>
          <p:nvSpPr>
            <p:cNvPr id="65543" name="直接连接符 65542"/>
            <p:cNvSpPr/>
            <p:nvPr/>
          </p:nvSpPr>
          <p:spPr>
            <a:xfrm>
              <a:off x="877" y="881"/>
              <a:ext cx="2143" cy="0"/>
            </a:xfrm>
            <a:prstGeom prst="line">
              <a:avLst/>
            </a:prstGeom>
            <a:ln w="28575" cap="flat" cmpd="sng">
              <a:solidFill>
                <a:srgbClr val="A50021"/>
              </a:solidFill>
              <a:prstDash val="solid"/>
              <a:headEnd type="none" w="med" len="med"/>
              <a:tailEnd type="none" w="med" len="med"/>
            </a:ln>
          </p:spPr>
        </p:sp>
        <p:sp>
          <p:nvSpPr>
            <p:cNvPr id="65544" name="直接连接符 65543"/>
            <p:cNvSpPr/>
            <p:nvPr/>
          </p:nvSpPr>
          <p:spPr>
            <a:xfrm>
              <a:off x="877" y="1143"/>
              <a:ext cx="2143" cy="0"/>
            </a:xfrm>
            <a:prstGeom prst="line">
              <a:avLst/>
            </a:prstGeom>
            <a:ln w="28575" cap="flat" cmpd="sng">
              <a:solidFill>
                <a:srgbClr val="A50021"/>
              </a:solidFill>
              <a:prstDash val="solid"/>
              <a:headEnd type="none" w="med" len="med"/>
              <a:tailEnd type="none" w="med" len="med"/>
            </a:ln>
          </p:spPr>
        </p:sp>
        <p:sp>
          <p:nvSpPr>
            <p:cNvPr id="65545" name="直接连接符 65544"/>
            <p:cNvSpPr/>
            <p:nvPr/>
          </p:nvSpPr>
          <p:spPr>
            <a:xfrm>
              <a:off x="877" y="1535"/>
              <a:ext cx="584" cy="0"/>
            </a:xfrm>
            <a:prstGeom prst="line">
              <a:avLst/>
            </a:prstGeom>
            <a:ln w="28575" cap="flat" cmpd="sng">
              <a:solidFill>
                <a:srgbClr val="A50021"/>
              </a:solidFill>
              <a:prstDash val="solid"/>
              <a:headEnd type="none" w="med" len="med"/>
              <a:tailEnd type="none" w="med" len="med"/>
            </a:ln>
          </p:spPr>
        </p:sp>
        <p:sp>
          <p:nvSpPr>
            <p:cNvPr id="65546" name="直接连接符 65545"/>
            <p:cNvSpPr/>
            <p:nvPr/>
          </p:nvSpPr>
          <p:spPr>
            <a:xfrm>
              <a:off x="877" y="1797"/>
              <a:ext cx="877" cy="0"/>
            </a:xfrm>
            <a:prstGeom prst="line">
              <a:avLst/>
            </a:prstGeom>
            <a:ln w="28575" cap="flat" cmpd="sng">
              <a:solidFill>
                <a:srgbClr val="A50021"/>
              </a:solidFill>
              <a:prstDash val="solid"/>
              <a:headEnd type="none" w="med" len="med"/>
              <a:tailEnd type="none" w="med" len="med"/>
            </a:ln>
          </p:spPr>
        </p:sp>
        <p:sp>
          <p:nvSpPr>
            <p:cNvPr id="65547" name="直接连接符 65546"/>
            <p:cNvSpPr/>
            <p:nvPr/>
          </p:nvSpPr>
          <p:spPr>
            <a:xfrm>
              <a:off x="877" y="2059"/>
              <a:ext cx="1169" cy="0"/>
            </a:xfrm>
            <a:prstGeom prst="line">
              <a:avLst/>
            </a:prstGeom>
            <a:ln w="28575" cap="flat" cmpd="sng">
              <a:solidFill>
                <a:srgbClr val="A50021"/>
              </a:solidFill>
              <a:prstDash val="solid"/>
              <a:headEnd type="none" w="med" len="med"/>
              <a:tailEnd type="none" w="med" len="med"/>
            </a:ln>
          </p:spPr>
        </p:sp>
        <p:sp>
          <p:nvSpPr>
            <p:cNvPr id="65548" name="直接连接符 65547"/>
            <p:cNvSpPr/>
            <p:nvPr/>
          </p:nvSpPr>
          <p:spPr>
            <a:xfrm>
              <a:off x="877" y="2320"/>
              <a:ext cx="1461" cy="0"/>
            </a:xfrm>
            <a:prstGeom prst="line">
              <a:avLst/>
            </a:prstGeom>
            <a:ln w="28575" cap="flat" cmpd="sng">
              <a:solidFill>
                <a:srgbClr val="A50021"/>
              </a:solidFill>
              <a:prstDash val="solid"/>
              <a:headEnd type="none" w="med" len="med"/>
              <a:tailEnd type="none" w="med" len="med"/>
            </a:ln>
          </p:spPr>
        </p:sp>
        <p:sp>
          <p:nvSpPr>
            <p:cNvPr id="65549" name="直接连接符 65548"/>
            <p:cNvSpPr/>
            <p:nvPr/>
          </p:nvSpPr>
          <p:spPr>
            <a:xfrm flipV="1">
              <a:off x="1461" y="316"/>
              <a:ext cx="0" cy="1219"/>
            </a:xfrm>
            <a:prstGeom prst="line">
              <a:avLst/>
            </a:prstGeom>
            <a:ln w="28575" cap="flat" cmpd="sng">
              <a:solidFill>
                <a:srgbClr val="A50021"/>
              </a:solidFill>
              <a:prstDash val="solid"/>
              <a:headEnd type="none" w="med" len="med"/>
              <a:tailEnd type="none" w="med" len="med"/>
            </a:ln>
          </p:spPr>
        </p:sp>
        <p:sp>
          <p:nvSpPr>
            <p:cNvPr id="65550" name="直接连接符 65549"/>
            <p:cNvSpPr/>
            <p:nvPr/>
          </p:nvSpPr>
          <p:spPr>
            <a:xfrm flipV="1">
              <a:off x="1754" y="340"/>
              <a:ext cx="0" cy="1457"/>
            </a:xfrm>
            <a:prstGeom prst="line">
              <a:avLst/>
            </a:prstGeom>
            <a:ln w="28575" cap="flat" cmpd="sng">
              <a:solidFill>
                <a:srgbClr val="A50021"/>
              </a:solidFill>
              <a:prstDash val="solid"/>
              <a:headEnd type="none" w="med" len="med"/>
              <a:tailEnd type="none" w="med" len="med"/>
            </a:ln>
          </p:spPr>
        </p:sp>
        <p:sp>
          <p:nvSpPr>
            <p:cNvPr id="65551" name="直接连接符 65550"/>
            <p:cNvSpPr/>
            <p:nvPr/>
          </p:nvSpPr>
          <p:spPr>
            <a:xfrm flipV="1">
              <a:off x="2046" y="339"/>
              <a:ext cx="0" cy="1720"/>
            </a:xfrm>
            <a:prstGeom prst="line">
              <a:avLst/>
            </a:prstGeom>
            <a:ln w="28575" cap="flat" cmpd="sng">
              <a:solidFill>
                <a:srgbClr val="A50021"/>
              </a:solidFill>
              <a:prstDash val="solid"/>
              <a:headEnd type="none" w="med" len="med"/>
              <a:tailEnd type="none" w="med" len="med"/>
            </a:ln>
          </p:spPr>
        </p:sp>
        <p:sp>
          <p:nvSpPr>
            <p:cNvPr id="65552" name="直接连接符 65551"/>
            <p:cNvSpPr/>
            <p:nvPr/>
          </p:nvSpPr>
          <p:spPr>
            <a:xfrm flipV="1">
              <a:off x="2338" y="354"/>
              <a:ext cx="0" cy="1966"/>
            </a:xfrm>
            <a:prstGeom prst="line">
              <a:avLst/>
            </a:prstGeom>
            <a:ln w="28575" cap="flat" cmpd="sng">
              <a:solidFill>
                <a:srgbClr val="A50021"/>
              </a:solidFill>
              <a:prstDash val="solid"/>
              <a:headEnd type="none" w="med" len="med"/>
              <a:tailEnd type="none" w="med" len="med"/>
            </a:ln>
          </p:spPr>
        </p:sp>
        <p:sp>
          <p:nvSpPr>
            <p:cNvPr id="65553" name="笑脸 65552"/>
            <p:cNvSpPr/>
            <p:nvPr/>
          </p:nvSpPr>
          <p:spPr>
            <a:xfrm>
              <a:off x="1364" y="489"/>
              <a:ext cx="195" cy="1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5554" name="笑脸 65553"/>
            <p:cNvSpPr/>
            <p:nvPr/>
          </p:nvSpPr>
          <p:spPr>
            <a:xfrm>
              <a:off x="1656" y="489"/>
              <a:ext cx="195" cy="1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5555" name="笑脸 65554"/>
            <p:cNvSpPr/>
            <p:nvPr/>
          </p:nvSpPr>
          <p:spPr>
            <a:xfrm>
              <a:off x="1948" y="489"/>
              <a:ext cx="195" cy="1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5556" name="笑脸 65555"/>
            <p:cNvSpPr/>
            <p:nvPr/>
          </p:nvSpPr>
          <p:spPr>
            <a:xfrm>
              <a:off x="1364" y="751"/>
              <a:ext cx="195" cy="130"/>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5557" name="笑脸 65556"/>
            <p:cNvSpPr/>
            <p:nvPr/>
          </p:nvSpPr>
          <p:spPr>
            <a:xfrm>
              <a:off x="1656" y="751"/>
              <a:ext cx="195" cy="130"/>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5558" name="笑脸 65557"/>
            <p:cNvSpPr/>
            <p:nvPr/>
          </p:nvSpPr>
          <p:spPr>
            <a:xfrm>
              <a:off x="1948" y="751"/>
              <a:ext cx="195" cy="130"/>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5559" name="笑脸 65558"/>
            <p:cNvSpPr/>
            <p:nvPr/>
          </p:nvSpPr>
          <p:spPr>
            <a:xfrm>
              <a:off x="2241" y="489"/>
              <a:ext cx="194" cy="1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5560" name="笑脸 65559"/>
            <p:cNvSpPr/>
            <p:nvPr/>
          </p:nvSpPr>
          <p:spPr>
            <a:xfrm>
              <a:off x="1364" y="1012"/>
              <a:ext cx="195" cy="1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5561" name="笑脸 65560"/>
            <p:cNvSpPr/>
            <p:nvPr/>
          </p:nvSpPr>
          <p:spPr>
            <a:xfrm>
              <a:off x="1656" y="1012"/>
              <a:ext cx="195" cy="1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5562" name="笑脸 65561"/>
            <p:cNvSpPr/>
            <p:nvPr/>
          </p:nvSpPr>
          <p:spPr>
            <a:xfrm>
              <a:off x="1948" y="1012"/>
              <a:ext cx="195" cy="1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5563" name="笑脸 65562"/>
            <p:cNvSpPr/>
            <p:nvPr/>
          </p:nvSpPr>
          <p:spPr>
            <a:xfrm>
              <a:off x="2241" y="1012"/>
              <a:ext cx="194" cy="1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5564" name="笑脸 65563"/>
            <p:cNvSpPr/>
            <p:nvPr/>
          </p:nvSpPr>
          <p:spPr>
            <a:xfrm>
              <a:off x="2241" y="751"/>
              <a:ext cx="194" cy="130"/>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5565" name="文本框 65564"/>
            <p:cNvSpPr txBox="1"/>
            <p:nvPr/>
          </p:nvSpPr>
          <p:spPr>
            <a:xfrm>
              <a:off x="2978" y="141"/>
              <a:ext cx="888" cy="1227"/>
            </a:xfrm>
            <a:prstGeom prst="rect">
              <a:avLst/>
            </a:prstGeom>
            <a:noFill/>
            <a:ln w="9525">
              <a:noFill/>
            </a:ln>
          </p:spPr>
          <p:txBody>
            <a:bodyPr>
              <a:spAutoFit/>
            </a:bodyPr>
            <a:lstStyle/>
            <a:p>
              <a:pPr algn="l">
                <a:spcBef>
                  <a:spcPct val="50000"/>
                </a:spcBef>
              </a:pPr>
              <a:r>
                <a:rPr lang="zh-CN" altLang="en-US" b="1">
                  <a:solidFill>
                    <a:srgbClr val="A50021"/>
                  </a:solidFill>
                  <a:latin typeface="Times New Roman" panose="02020603050405020304" pitchFamily="18" charset="0"/>
                </a:rPr>
                <a:t>＋</a:t>
              </a:r>
              <a:r>
                <a:rPr lang="en-US" altLang="zh-CN" b="1">
                  <a:solidFill>
                    <a:srgbClr val="A50021"/>
                  </a:solidFill>
                  <a:latin typeface="Times New Roman" panose="02020603050405020304" pitchFamily="18" charset="0"/>
                </a:rPr>
                <a:t>5V</a:t>
              </a:r>
            </a:p>
            <a:p>
              <a:pPr algn="l">
                <a:spcBef>
                  <a:spcPct val="50000"/>
                </a:spcBef>
              </a:pPr>
              <a:r>
                <a:rPr lang="en-US" altLang="zh-CN" b="1">
                  <a:solidFill>
                    <a:srgbClr val="006600"/>
                  </a:solidFill>
                  <a:latin typeface="Times New Roman" panose="02020603050405020304" pitchFamily="18" charset="0"/>
                </a:rPr>
                <a:t>0</a:t>
              </a:r>
              <a:r>
                <a:rPr lang="zh-CN" altLang="en-US" b="1">
                  <a:solidFill>
                    <a:srgbClr val="006600"/>
                  </a:solidFill>
                  <a:latin typeface="Times New Roman" panose="02020603050405020304" pitchFamily="18" charset="0"/>
                </a:rPr>
                <a:t>行    </a:t>
              </a:r>
            </a:p>
            <a:p>
              <a:pPr algn="l">
                <a:spcBef>
                  <a:spcPct val="50000"/>
                </a:spcBef>
              </a:pPr>
              <a:r>
                <a:rPr lang="en-US" altLang="zh-CN" b="1">
                  <a:solidFill>
                    <a:srgbClr val="006600"/>
                  </a:solidFill>
                  <a:latin typeface="Times New Roman" panose="02020603050405020304" pitchFamily="18" charset="0"/>
                </a:rPr>
                <a:t>1</a:t>
              </a:r>
              <a:r>
                <a:rPr lang="zh-CN" altLang="en-US" b="1">
                  <a:solidFill>
                    <a:srgbClr val="006600"/>
                  </a:solidFill>
                  <a:latin typeface="Times New Roman" panose="02020603050405020304" pitchFamily="18" charset="0"/>
                </a:rPr>
                <a:t>行</a:t>
              </a:r>
            </a:p>
            <a:p>
              <a:pPr algn="l">
                <a:spcBef>
                  <a:spcPct val="50000"/>
                </a:spcBef>
              </a:pPr>
              <a:r>
                <a:rPr lang="en-US" altLang="zh-CN" b="1">
                  <a:solidFill>
                    <a:srgbClr val="006600"/>
                  </a:solidFill>
                  <a:latin typeface="Times New Roman" panose="02020603050405020304" pitchFamily="18" charset="0"/>
                </a:rPr>
                <a:t>2</a:t>
              </a:r>
              <a:r>
                <a:rPr lang="zh-CN" altLang="en-US" b="1">
                  <a:solidFill>
                    <a:srgbClr val="006600"/>
                  </a:solidFill>
                  <a:latin typeface="Times New Roman" panose="02020603050405020304" pitchFamily="18" charset="0"/>
                </a:rPr>
                <a:t>行</a:t>
              </a:r>
            </a:p>
          </p:txBody>
        </p:sp>
        <p:sp>
          <p:nvSpPr>
            <p:cNvPr id="65566" name="文本框 65565"/>
            <p:cNvSpPr txBox="1"/>
            <p:nvPr/>
          </p:nvSpPr>
          <p:spPr>
            <a:xfrm>
              <a:off x="1230" y="0"/>
              <a:ext cx="1621" cy="280"/>
            </a:xfrm>
            <a:prstGeom prst="rect">
              <a:avLst/>
            </a:prstGeom>
            <a:noFill/>
            <a:ln w="9525">
              <a:noFill/>
            </a:ln>
          </p:spPr>
          <p:txBody>
            <a:bodyPr>
              <a:spAutoFit/>
            </a:bodyPr>
            <a:lstStyle/>
            <a:p>
              <a:pPr algn="l">
                <a:spcBef>
                  <a:spcPct val="50000"/>
                </a:spcBef>
              </a:pPr>
              <a:r>
                <a:rPr lang="en-US" altLang="zh-CN" b="1">
                  <a:solidFill>
                    <a:srgbClr val="006600"/>
                  </a:solidFill>
                  <a:latin typeface="Times New Roman" panose="02020603050405020304" pitchFamily="18" charset="0"/>
                </a:rPr>
                <a:t>  0    1   2    3   </a:t>
              </a:r>
              <a:r>
                <a:rPr lang="zh-CN" altLang="en-US" b="1">
                  <a:solidFill>
                    <a:srgbClr val="006600"/>
                  </a:solidFill>
                  <a:latin typeface="Times New Roman" panose="02020603050405020304" pitchFamily="18" charset="0"/>
                </a:rPr>
                <a:t>列</a:t>
              </a:r>
            </a:p>
          </p:txBody>
        </p:sp>
        <p:sp>
          <p:nvSpPr>
            <p:cNvPr id="65567" name="直接连接符 65566"/>
            <p:cNvSpPr/>
            <p:nvPr/>
          </p:nvSpPr>
          <p:spPr>
            <a:xfrm>
              <a:off x="1454" y="323"/>
              <a:ext cx="1563" cy="7"/>
            </a:xfrm>
            <a:prstGeom prst="line">
              <a:avLst/>
            </a:prstGeom>
            <a:ln w="19050" cap="flat" cmpd="sng">
              <a:solidFill>
                <a:srgbClr val="800000"/>
              </a:solidFill>
              <a:prstDash val="solid"/>
              <a:headEnd type="none" w="med" len="med"/>
              <a:tailEnd type="none" w="med" len="med"/>
            </a:ln>
          </p:spPr>
        </p:sp>
        <p:sp>
          <p:nvSpPr>
            <p:cNvPr id="65568" name="右大括号 65567"/>
            <p:cNvSpPr/>
            <p:nvPr/>
          </p:nvSpPr>
          <p:spPr>
            <a:xfrm>
              <a:off x="3382" y="628"/>
              <a:ext cx="194" cy="561"/>
            </a:xfrm>
            <a:prstGeom prst="rightBrace">
              <a:avLst>
                <a:gd name="adj1" fmla="val 24097"/>
                <a:gd name="adj2" fmla="val 50000"/>
              </a:avLst>
            </a:prstGeom>
            <a:noFill/>
            <a:ln w="15875" cap="flat" cmpd="sng">
              <a:solidFill>
                <a:srgbClr val="800000"/>
              </a:solidFill>
              <a:prstDash val="solid"/>
              <a:headEnd type="none" w="med" len="med"/>
              <a:tailEnd type="none" w="med" len="med"/>
            </a:ln>
          </p:spPr>
          <p:txBody>
            <a:bodyPr/>
            <a:lstStyle/>
            <a:p>
              <a:endParaRPr lang="zh-CN" altLang="en-US"/>
            </a:p>
          </p:txBody>
        </p:sp>
        <p:sp>
          <p:nvSpPr>
            <p:cNvPr id="65569" name="文本框 65568"/>
            <p:cNvSpPr txBox="1"/>
            <p:nvPr/>
          </p:nvSpPr>
          <p:spPr>
            <a:xfrm>
              <a:off x="3625" y="702"/>
              <a:ext cx="881" cy="280"/>
            </a:xfrm>
            <a:prstGeom prst="rect">
              <a:avLst/>
            </a:prstGeom>
            <a:noFill/>
            <a:ln w="9525">
              <a:noFill/>
            </a:ln>
          </p:spPr>
          <p:txBody>
            <a:bodyPr>
              <a:spAutoFit/>
            </a:bodyPr>
            <a:lstStyle/>
            <a:p>
              <a:pPr algn="l">
                <a:spcBef>
                  <a:spcPct val="50000"/>
                </a:spcBef>
                <a:buClrTx/>
              </a:pPr>
              <a:r>
                <a:rPr lang="zh-CN" altLang="en-US" b="1">
                  <a:solidFill>
                    <a:srgbClr val="A50021"/>
                  </a:solidFill>
                  <a:latin typeface="幼圆" panose="02010509060101010101" pitchFamily="1" charset="-122"/>
                  <a:ea typeface="幼圆" panose="02010509060101010101" pitchFamily="1" charset="-122"/>
                </a:rPr>
                <a:t>输出</a:t>
              </a:r>
              <a:r>
                <a:rPr lang="en-US" altLang="zh-CN" b="1">
                  <a:solidFill>
                    <a:srgbClr val="A50021"/>
                  </a:solidFill>
                  <a:latin typeface="幼圆" panose="02010509060101010101" pitchFamily="1" charset="-122"/>
                  <a:ea typeface="幼圆" panose="02010509060101010101" pitchFamily="1" charset="-122"/>
                </a:rPr>
                <a:t>0</a:t>
              </a:r>
            </a:p>
          </p:txBody>
        </p:sp>
      </p:grpSp>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66561"/>
          <p:cNvSpPr>
            <a:spLocks noGrp="1"/>
          </p:cNvSpPr>
          <p:nvPr>
            <p:ph type="title"/>
          </p:nvPr>
        </p:nvSpPr>
        <p:spPr/>
        <p:txBody>
          <a:bodyPr anchor="ctr"/>
          <a:lstStyle/>
          <a:p>
            <a:r>
              <a:rPr lang="en-US" altLang="zh-CN" sz="3200"/>
              <a:t>3</a:t>
            </a:r>
            <a:r>
              <a:rPr lang="zh-CN" altLang="en-US" sz="3200"/>
              <a:t>、</a:t>
            </a:r>
            <a:r>
              <a:rPr lang="zh-CN" altLang="en-US" sz="3600"/>
              <a:t>简易键盘的工作原理</a:t>
            </a:r>
          </a:p>
        </p:txBody>
      </p:sp>
      <p:sp>
        <p:nvSpPr>
          <p:cNvPr id="66563" name="内容占位符 66562"/>
          <p:cNvSpPr>
            <a:spLocks noGrp="1"/>
          </p:cNvSpPr>
          <p:nvPr>
            <p:ph idx="1"/>
          </p:nvPr>
        </p:nvSpPr>
        <p:spPr/>
        <p:txBody>
          <a:bodyPr/>
          <a:lstStyle/>
          <a:p>
            <a:r>
              <a:rPr lang="zh-CN" altLang="en-US" sz="2800" dirty="0"/>
              <a:t>具体地说，扫描分为两次扫描： </a:t>
            </a:r>
          </a:p>
          <a:p>
            <a:r>
              <a:rPr lang="zh-CN" altLang="en-US" sz="2800" dirty="0">
                <a:solidFill>
                  <a:schemeClr val="hlink"/>
                </a:solidFill>
              </a:rPr>
              <a:t>第一次扫描：判断是否有键按下</a:t>
            </a:r>
          </a:p>
          <a:p>
            <a:endParaRPr lang="zh-CN" altLang="en-US" sz="2800" dirty="0"/>
          </a:p>
          <a:p>
            <a:endParaRPr lang="zh-CN" altLang="en-US" sz="2800" dirty="0"/>
          </a:p>
          <a:p>
            <a:endParaRPr lang="zh-CN" altLang="en-US" sz="2800" dirty="0"/>
          </a:p>
          <a:p>
            <a:endParaRPr lang="zh-CN" altLang="en-US" sz="2800" dirty="0"/>
          </a:p>
          <a:p>
            <a:r>
              <a:rPr lang="zh-CN" altLang="en-US" sz="2800" dirty="0">
                <a:solidFill>
                  <a:schemeClr val="hlink"/>
                </a:solidFill>
              </a:rPr>
              <a:t>第二次扫描：判断是哪个键被按下</a:t>
            </a:r>
          </a:p>
          <a:p>
            <a:endParaRPr lang="zh-CN" altLang="en-US" sz="2800" dirty="0">
              <a:latin typeface="Times New Roman" panose="02020603050405020304" pitchFamily="18" charset="0"/>
            </a:endParaRPr>
          </a:p>
        </p:txBody>
      </p:sp>
      <p:sp>
        <p:nvSpPr>
          <p:cNvPr id="66565" name="矩形 66564"/>
          <p:cNvSpPr/>
          <p:nvPr/>
        </p:nvSpPr>
        <p:spPr>
          <a:xfrm>
            <a:off x="1487489" y="2176145"/>
            <a:ext cx="5875972" cy="1844675"/>
          </a:xfrm>
          <a:prstGeom prst="rect">
            <a:avLst/>
          </a:prstGeom>
          <a:solidFill>
            <a:schemeClr val="bg1"/>
          </a:solidFill>
          <a:ln w="76200" cap="flat" cmpd="tri">
            <a:solidFill>
              <a:srgbClr val="006600"/>
            </a:solidFill>
            <a:prstDash val="solid"/>
            <a:miter/>
            <a:headEnd type="none" w="med" len="med"/>
            <a:tailEnd type="none" w="med" len="med"/>
          </a:ln>
        </p:spPr>
        <p:txBody>
          <a:bodyPr/>
          <a:lstStyle>
            <a:lvl1pPr marL="342900" lvl="0" indent="-342900" algn="just" defTabSz="914400" eaLnBrk="1" fontAlgn="base" latinLnBrk="0" hangingPunct="1">
              <a:lnSpc>
                <a:spcPct val="100000"/>
              </a:lnSpc>
              <a:spcBef>
                <a:spcPct val="20000"/>
              </a:spcBef>
              <a:spcAft>
                <a:spcPct val="0"/>
              </a:spcAft>
              <a:buBlip>
                <a:blip r:embed="rId2"/>
              </a:buBlip>
              <a:defRPr sz="32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5pPr>
          </a:lstStyle>
          <a:p>
            <a:pPr lvl="0">
              <a:lnSpc>
                <a:spcPct val="110000"/>
              </a:lnSpc>
            </a:pPr>
            <a:r>
              <a:rPr lang="zh-CN" altLang="en-US" sz="2400">
                <a:solidFill>
                  <a:srgbClr val="002060"/>
                </a:solidFill>
              </a:rPr>
              <a:t>不断读</a:t>
            </a:r>
            <a:r>
              <a:rPr lang="en-US" altLang="zh-CN" sz="2400">
                <a:solidFill>
                  <a:srgbClr val="002060"/>
                </a:solidFill>
              </a:rPr>
              <a:t>B</a:t>
            </a:r>
            <a:r>
              <a:rPr lang="zh-CN" altLang="en-US" sz="2400">
                <a:solidFill>
                  <a:srgbClr val="002060"/>
                </a:solidFill>
              </a:rPr>
              <a:t>口的</a:t>
            </a:r>
            <a:r>
              <a:rPr lang="en-US" altLang="zh-CN" sz="2400">
                <a:solidFill>
                  <a:srgbClr val="002060"/>
                </a:solidFill>
              </a:rPr>
              <a:t>PB0~PB3</a:t>
            </a:r>
            <a:r>
              <a:rPr lang="zh-CN" altLang="en-US" sz="2400">
                <a:solidFill>
                  <a:srgbClr val="002060"/>
                </a:solidFill>
              </a:rPr>
              <a:t>，若为</a:t>
            </a:r>
            <a:r>
              <a:rPr lang="en-US" altLang="zh-CN" sz="2400">
                <a:solidFill>
                  <a:srgbClr val="002060"/>
                </a:solidFill>
              </a:rPr>
              <a:t>0FH</a:t>
            </a:r>
            <a:r>
              <a:rPr lang="zh-CN" altLang="en-US" sz="2400">
                <a:solidFill>
                  <a:srgbClr val="002060"/>
                </a:solidFill>
              </a:rPr>
              <a:t>，则无输入；继续读</a:t>
            </a:r>
            <a:r>
              <a:rPr lang="en-US" altLang="zh-CN" sz="2400">
                <a:solidFill>
                  <a:srgbClr val="002060"/>
                </a:solidFill>
              </a:rPr>
              <a:t>B</a:t>
            </a:r>
            <a:r>
              <a:rPr lang="zh-CN" altLang="en-US" sz="2400">
                <a:solidFill>
                  <a:srgbClr val="002060"/>
                </a:solidFill>
              </a:rPr>
              <a:t>口。若</a:t>
            </a:r>
            <a:r>
              <a:rPr lang="en-US" altLang="zh-CN" sz="2400">
                <a:solidFill>
                  <a:srgbClr val="002060"/>
                </a:solidFill>
              </a:rPr>
              <a:t>PB0~PB3</a:t>
            </a:r>
            <a:r>
              <a:rPr lang="zh-CN" altLang="en-US" sz="2400">
                <a:solidFill>
                  <a:srgbClr val="002060"/>
                </a:solidFill>
              </a:rPr>
              <a:t>中有一位为</a:t>
            </a:r>
            <a:r>
              <a:rPr lang="en-US" altLang="zh-CN" sz="2400">
                <a:solidFill>
                  <a:srgbClr val="002060"/>
                </a:solidFill>
              </a:rPr>
              <a:t>0</a:t>
            </a:r>
            <a:r>
              <a:rPr lang="zh-CN" altLang="en-US" sz="2400">
                <a:solidFill>
                  <a:srgbClr val="002060"/>
                </a:solidFill>
              </a:rPr>
              <a:t>，说明有键按下，此时将转入判断具体键位（即键号）的过程；</a:t>
            </a:r>
            <a:endParaRPr lang="zh-CN" altLang="en-US" sz="2400"/>
          </a:p>
        </p:txBody>
      </p:sp>
      <p:sp>
        <p:nvSpPr>
          <p:cNvPr id="66566" name="矩形 66565"/>
          <p:cNvSpPr/>
          <p:nvPr/>
        </p:nvSpPr>
        <p:spPr>
          <a:xfrm>
            <a:off x="1487489" y="4736465"/>
            <a:ext cx="10157141" cy="1651000"/>
          </a:xfrm>
          <a:prstGeom prst="rect">
            <a:avLst/>
          </a:prstGeom>
          <a:solidFill>
            <a:schemeClr val="bg1"/>
          </a:solidFill>
          <a:ln w="76200" cap="flat" cmpd="tri">
            <a:solidFill>
              <a:srgbClr val="006600"/>
            </a:solidFill>
            <a:prstDash val="solid"/>
            <a:miter/>
            <a:headEnd type="none" w="med" len="med"/>
            <a:tailEnd type="none" w="med" len="med"/>
          </a:ln>
        </p:spPr>
        <p:txBody>
          <a:bodyPr/>
          <a:lstStyle>
            <a:lvl1pPr marL="342900" lvl="0" indent="-342900" algn="just" defTabSz="914400" eaLnBrk="1" fontAlgn="base" latinLnBrk="0" hangingPunct="1">
              <a:lnSpc>
                <a:spcPct val="100000"/>
              </a:lnSpc>
              <a:spcBef>
                <a:spcPct val="20000"/>
              </a:spcBef>
              <a:spcAft>
                <a:spcPct val="0"/>
              </a:spcAft>
              <a:buBlip>
                <a:blip r:embed="rId2"/>
              </a:buBlip>
              <a:defRPr sz="32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3"/>
              </a:buBlip>
              <a:defRPr sz="28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5pPr>
          </a:lstStyle>
          <a:p>
            <a:pPr lvl="1">
              <a:lnSpc>
                <a:spcPct val="120000"/>
              </a:lnSpc>
            </a:pPr>
            <a:r>
              <a:rPr lang="zh-CN" altLang="en-US" sz="2400">
                <a:solidFill>
                  <a:srgbClr val="002060"/>
                </a:solidFill>
                <a:ea typeface="幼圆" panose="02010509060101010101" pitchFamily="1" charset="-122"/>
              </a:rPr>
              <a:t>先将第0行置为0，其余两行为1，读B口，若某位为0 ，则说明第0行该列的键被按下，键位也就找到，转去执行相应的键处理程序，否则，将第二行置为0，继续查找过程；</a:t>
            </a:r>
            <a:r>
              <a:rPr lang="zh-CN" altLang="en-US" sz="2400">
                <a:solidFill>
                  <a:srgbClr val="002060"/>
                </a:solidFill>
                <a:latin typeface="Arial" panose="020B0604020202020204" pitchFamily="34" charset="0"/>
                <a:ea typeface="幼圆" panose="02010509060101010101" pitchFamily="1" charset="-122"/>
              </a:rPr>
              <a:t>……</a:t>
            </a:r>
            <a:r>
              <a:rPr lang="zh-CN" altLang="en-US" sz="2400">
                <a:solidFill>
                  <a:srgbClr val="002060"/>
                </a:solidFill>
                <a:ea typeface="幼圆" panose="02010509060101010101" pitchFamily="1" charset="-122"/>
              </a:rPr>
              <a:t> </a:t>
            </a:r>
          </a:p>
        </p:txBody>
      </p:sp>
      <p:grpSp>
        <p:nvGrpSpPr>
          <p:cNvPr id="66567" name="组合 66566"/>
          <p:cNvGrpSpPr/>
          <p:nvPr/>
        </p:nvGrpSpPr>
        <p:grpSpPr>
          <a:xfrm>
            <a:off x="7763510" y="944563"/>
            <a:ext cx="3798888" cy="3036887"/>
            <a:chOff x="0" y="0"/>
            <a:chExt cx="4506" cy="2451"/>
          </a:xfrm>
        </p:grpSpPr>
        <p:sp>
          <p:nvSpPr>
            <p:cNvPr id="66568" name="文本框 66567"/>
            <p:cNvSpPr txBox="1"/>
            <p:nvPr/>
          </p:nvSpPr>
          <p:spPr>
            <a:xfrm>
              <a:off x="0" y="489"/>
              <a:ext cx="877" cy="1962"/>
            </a:xfrm>
            <a:prstGeom prst="rect">
              <a:avLst/>
            </a:prstGeom>
            <a:solidFill>
              <a:srgbClr val="FFFFFF"/>
            </a:solidFill>
            <a:ln w="28575" cap="flat" cmpd="sng">
              <a:solidFill>
                <a:srgbClr val="A50021"/>
              </a:solidFill>
              <a:prstDash val="solid"/>
              <a:miter/>
              <a:headEnd type="none" w="med" len="med"/>
              <a:tailEnd type="none" w="med" len="med"/>
            </a:ln>
          </p:spPr>
          <p:txBody>
            <a:bodyPr/>
            <a:lstStyle/>
            <a:p>
              <a:pPr algn="r"/>
              <a:r>
                <a:rPr lang="en-US" altLang="zh-CN" sz="1600" b="1">
                  <a:solidFill>
                    <a:srgbClr val="006600"/>
                  </a:solidFill>
                  <a:latin typeface="Times New Roman" panose="02020603050405020304" pitchFamily="18" charset="0"/>
                </a:rPr>
                <a:t>PA0</a:t>
              </a:r>
            </a:p>
            <a:p>
              <a:pPr algn="r" eaLnBrk="0" hangingPunct="0"/>
              <a:r>
                <a:rPr lang="en-US" altLang="zh-CN" sz="1600" b="1">
                  <a:solidFill>
                    <a:srgbClr val="006600"/>
                  </a:solidFill>
                  <a:latin typeface="Times New Roman" panose="02020603050405020304" pitchFamily="18" charset="0"/>
                </a:rPr>
                <a:t>PA1</a:t>
              </a:r>
            </a:p>
            <a:p>
              <a:pPr algn="r" eaLnBrk="0" hangingPunct="0"/>
              <a:r>
                <a:rPr lang="en-US" altLang="zh-CN" sz="1600" b="1">
                  <a:solidFill>
                    <a:srgbClr val="006600"/>
                  </a:solidFill>
                  <a:latin typeface="Times New Roman" panose="02020603050405020304" pitchFamily="18" charset="0"/>
                </a:rPr>
                <a:t>PA2</a:t>
              </a:r>
            </a:p>
            <a:p>
              <a:pPr eaLnBrk="0" hangingPunct="0"/>
              <a:r>
                <a:rPr lang="en-US" altLang="zh-CN" sz="1600" b="1">
                  <a:solidFill>
                    <a:srgbClr val="006600"/>
                  </a:solidFill>
                  <a:latin typeface="Times New Roman" panose="02020603050405020304" pitchFamily="18" charset="0"/>
                </a:rPr>
                <a:t>8255A</a:t>
              </a:r>
            </a:p>
            <a:p>
              <a:pPr algn="r" eaLnBrk="0" hangingPunct="0"/>
              <a:r>
                <a:rPr lang="en-US" altLang="zh-CN" sz="1600" b="1">
                  <a:solidFill>
                    <a:srgbClr val="006600"/>
                  </a:solidFill>
                  <a:latin typeface="Times New Roman" panose="02020603050405020304" pitchFamily="18" charset="0"/>
                </a:rPr>
                <a:t>PB0</a:t>
              </a:r>
            </a:p>
            <a:p>
              <a:pPr algn="r" eaLnBrk="0" hangingPunct="0"/>
              <a:r>
                <a:rPr lang="en-US" altLang="zh-CN" sz="1600" b="1">
                  <a:solidFill>
                    <a:srgbClr val="006600"/>
                  </a:solidFill>
                  <a:latin typeface="Times New Roman" panose="02020603050405020304" pitchFamily="18" charset="0"/>
                </a:rPr>
                <a:t>PB1</a:t>
              </a:r>
            </a:p>
            <a:p>
              <a:pPr algn="r" eaLnBrk="0" hangingPunct="0"/>
              <a:r>
                <a:rPr lang="en-US" altLang="zh-CN" sz="1600" b="1">
                  <a:solidFill>
                    <a:srgbClr val="006600"/>
                  </a:solidFill>
                  <a:latin typeface="Times New Roman" panose="02020603050405020304" pitchFamily="18" charset="0"/>
                </a:rPr>
                <a:t>PB2</a:t>
              </a:r>
            </a:p>
            <a:p>
              <a:pPr algn="r" eaLnBrk="0" hangingPunct="0"/>
              <a:r>
                <a:rPr lang="en-US" altLang="zh-CN" sz="1600" b="1">
                  <a:solidFill>
                    <a:srgbClr val="006600"/>
                  </a:solidFill>
                  <a:latin typeface="Times New Roman" panose="02020603050405020304" pitchFamily="18" charset="0"/>
                </a:rPr>
                <a:t>PB3</a:t>
              </a:r>
            </a:p>
          </p:txBody>
        </p:sp>
        <p:sp>
          <p:nvSpPr>
            <p:cNvPr id="66569" name="直接连接符 66568"/>
            <p:cNvSpPr/>
            <p:nvPr/>
          </p:nvSpPr>
          <p:spPr>
            <a:xfrm>
              <a:off x="877" y="620"/>
              <a:ext cx="2143" cy="0"/>
            </a:xfrm>
            <a:prstGeom prst="line">
              <a:avLst/>
            </a:prstGeom>
            <a:ln w="28575" cap="flat" cmpd="sng">
              <a:solidFill>
                <a:srgbClr val="A50021"/>
              </a:solidFill>
              <a:prstDash val="solid"/>
              <a:headEnd type="none" w="med" len="med"/>
              <a:tailEnd type="none" w="med" len="med"/>
            </a:ln>
          </p:spPr>
        </p:sp>
        <p:sp>
          <p:nvSpPr>
            <p:cNvPr id="66570" name="直接连接符 66569"/>
            <p:cNvSpPr/>
            <p:nvPr/>
          </p:nvSpPr>
          <p:spPr>
            <a:xfrm>
              <a:off x="877" y="881"/>
              <a:ext cx="2143" cy="0"/>
            </a:xfrm>
            <a:prstGeom prst="line">
              <a:avLst/>
            </a:prstGeom>
            <a:ln w="28575" cap="flat" cmpd="sng">
              <a:solidFill>
                <a:srgbClr val="A50021"/>
              </a:solidFill>
              <a:prstDash val="solid"/>
              <a:headEnd type="none" w="med" len="med"/>
              <a:tailEnd type="none" w="med" len="med"/>
            </a:ln>
          </p:spPr>
        </p:sp>
        <p:sp>
          <p:nvSpPr>
            <p:cNvPr id="66571" name="直接连接符 66570"/>
            <p:cNvSpPr/>
            <p:nvPr/>
          </p:nvSpPr>
          <p:spPr>
            <a:xfrm>
              <a:off x="877" y="1143"/>
              <a:ext cx="2143" cy="0"/>
            </a:xfrm>
            <a:prstGeom prst="line">
              <a:avLst/>
            </a:prstGeom>
            <a:ln w="28575" cap="flat" cmpd="sng">
              <a:solidFill>
                <a:srgbClr val="A50021"/>
              </a:solidFill>
              <a:prstDash val="solid"/>
              <a:headEnd type="none" w="med" len="med"/>
              <a:tailEnd type="none" w="med" len="med"/>
            </a:ln>
          </p:spPr>
        </p:sp>
        <p:sp>
          <p:nvSpPr>
            <p:cNvPr id="66572" name="直接连接符 66571"/>
            <p:cNvSpPr/>
            <p:nvPr/>
          </p:nvSpPr>
          <p:spPr>
            <a:xfrm>
              <a:off x="877" y="1535"/>
              <a:ext cx="584" cy="0"/>
            </a:xfrm>
            <a:prstGeom prst="line">
              <a:avLst/>
            </a:prstGeom>
            <a:ln w="28575" cap="flat" cmpd="sng">
              <a:solidFill>
                <a:srgbClr val="A50021"/>
              </a:solidFill>
              <a:prstDash val="solid"/>
              <a:headEnd type="none" w="med" len="med"/>
              <a:tailEnd type="none" w="med" len="med"/>
            </a:ln>
          </p:spPr>
        </p:sp>
        <p:sp>
          <p:nvSpPr>
            <p:cNvPr id="66573" name="直接连接符 66572"/>
            <p:cNvSpPr/>
            <p:nvPr/>
          </p:nvSpPr>
          <p:spPr>
            <a:xfrm>
              <a:off x="877" y="1797"/>
              <a:ext cx="877" cy="0"/>
            </a:xfrm>
            <a:prstGeom prst="line">
              <a:avLst/>
            </a:prstGeom>
            <a:ln w="28575" cap="flat" cmpd="sng">
              <a:solidFill>
                <a:srgbClr val="A50021"/>
              </a:solidFill>
              <a:prstDash val="solid"/>
              <a:headEnd type="none" w="med" len="med"/>
              <a:tailEnd type="none" w="med" len="med"/>
            </a:ln>
          </p:spPr>
        </p:sp>
        <p:sp>
          <p:nvSpPr>
            <p:cNvPr id="66574" name="直接连接符 66573"/>
            <p:cNvSpPr/>
            <p:nvPr/>
          </p:nvSpPr>
          <p:spPr>
            <a:xfrm>
              <a:off x="877" y="2059"/>
              <a:ext cx="1169" cy="0"/>
            </a:xfrm>
            <a:prstGeom prst="line">
              <a:avLst/>
            </a:prstGeom>
            <a:ln w="28575" cap="flat" cmpd="sng">
              <a:solidFill>
                <a:srgbClr val="A50021"/>
              </a:solidFill>
              <a:prstDash val="solid"/>
              <a:headEnd type="none" w="med" len="med"/>
              <a:tailEnd type="none" w="med" len="med"/>
            </a:ln>
          </p:spPr>
        </p:sp>
        <p:sp>
          <p:nvSpPr>
            <p:cNvPr id="66575" name="直接连接符 66574"/>
            <p:cNvSpPr/>
            <p:nvPr/>
          </p:nvSpPr>
          <p:spPr>
            <a:xfrm>
              <a:off x="877" y="2320"/>
              <a:ext cx="1461" cy="0"/>
            </a:xfrm>
            <a:prstGeom prst="line">
              <a:avLst/>
            </a:prstGeom>
            <a:ln w="28575" cap="flat" cmpd="sng">
              <a:solidFill>
                <a:srgbClr val="A50021"/>
              </a:solidFill>
              <a:prstDash val="solid"/>
              <a:headEnd type="none" w="med" len="med"/>
              <a:tailEnd type="none" w="med" len="med"/>
            </a:ln>
          </p:spPr>
        </p:sp>
        <p:sp>
          <p:nvSpPr>
            <p:cNvPr id="66576" name="直接连接符 66575"/>
            <p:cNvSpPr/>
            <p:nvPr/>
          </p:nvSpPr>
          <p:spPr>
            <a:xfrm flipV="1">
              <a:off x="1461" y="316"/>
              <a:ext cx="0" cy="1219"/>
            </a:xfrm>
            <a:prstGeom prst="line">
              <a:avLst/>
            </a:prstGeom>
            <a:ln w="28575" cap="flat" cmpd="sng">
              <a:solidFill>
                <a:srgbClr val="A50021"/>
              </a:solidFill>
              <a:prstDash val="solid"/>
              <a:headEnd type="none" w="med" len="med"/>
              <a:tailEnd type="none" w="med" len="med"/>
            </a:ln>
          </p:spPr>
        </p:sp>
        <p:sp>
          <p:nvSpPr>
            <p:cNvPr id="66577" name="直接连接符 66576"/>
            <p:cNvSpPr/>
            <p:nvPr/>
          </p:nvSpPr>
          <p:spPr>
            <a:xfrm flipV="1">
              <a:off x="1754" y="340"/>
              <a:ext cx="0" cy="1457"/>
            </a:xfrm>
            <a:prstGeom prst="line">
              <a:avLst/>
            </a:prstGeom>
            <a:ln w="28575" cap="flat" cmpd="sng">
              <a:solidFill>
                <a:srgbClr val="A50021"/>
              </a:solidFill>
              <a:prstDash val="solid"/>
              <a:headEnd type="none" w="med" len="med"/>
              <a:tailEnd type="none" w="med" len="med"/>
            </a:ln>
          </p:spPr>
        </p:sp>
        <p:sp>
          <p:nvSpPr>
            <p:cNvPr id="66578" name="直接连接符 66577"/>
            <p:cNvSpPr/>
            <p:nvPr/>
          </p:nvSpPr>
          <p:spPr>
            <a:xfrm flipV="1">
              <a:off x="2046" y="339"/>
              <a:ext cx="0" cy="1720"/>
            </a:xfrm>
            <a:prstGeom prst="line">
              <a:avLst/>
            </a:prstGeom>
            <a:ln w="28575" cap="flat" cmpd="sng">
              <a:solidFill>
                <a:srgbClr val="A50021"/>
              </a:solidFill>
              <a:prstDash val="solid"/>
              <a:headEnd type="none" w="med" len="med"/>
              <a:tailEnd type="none" w="med" len="med"/>
            </a:ln>
          </p:spPr>
        </p:sp>
        <p:sp>
          <p:nvSpPr>
            <p:cNvPr id="66579" name="直接连接符 66578"/>
            <p:cNvSpPr/>
            <p:nvPr/>
          </p:nvSpPr>
          <p:spPr>
            <a:xfrm flipV="1">
              <a:off x="2338" y="354"/>
              <a:ext cx="0" cy="1966"/>
            </a:xfrm>
            <a:prstGeom prst="line">
              <a:avLst/>
            </a:prstGeom>
            <a:ln w="28575" cap="flat" cmpd="sng">
              <a:solidFill>
                <a:srgbClr val="A50021"/>
              </a:solidFill>
              <a:prstDash val="solid"/>
              <a:headEnd type="none" w="med" len="med"/>
              <a:tailEnd type="none" w="med" len="med"/>
            </a:ln>
          </p:spPr>
        </p:sp>
        <p:sp>
          <p:nvSpPr>
            <p:cNvPr id="66580" name="笑脸 66579"/>
            <p:cNvSpPr/>
            <p:nvPr/>
          </p:nvSpPr>
          <p:spPr>
            <a:xfrm>
              <a:off x="1364" y="489"/>
              <a:ext cx="195" cy="1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6581" name="笑脸 66580"/>
            <p:cNvSpPr/>
            <p:nvPr/>
          </p:nvSpPr>
          <p:spPr>
            <a:xfrm>
              <a:off x="1656" y="489"/>
              <a:ext cx="195" cy="1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6582" name="笑脸 66581"/>
            <p:cNvSpPr/>
            <p:nvPr/>
          </p:nvSpPr>
          <p:spPr>
            <a:xfrm>
              <a:off x="1948" y="489"/>
              <a:ext cx="195" cy="1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6583" name="笑脸 66582"/>
            <p:cNvSpPr/>
            <p:nvPr/>
          </p:nvSpPr>
          <p:spPr>
            <a:xfrm>
              <a:off x="1364" y="751"/>
              <a:ext cx="195" cy="130"/>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6584" name="笑脸 66583"/>
            <p:cNvSpPr/>
            <p:nvPr/>
          </p:nvSpPr>
          <p:spPr>
            <a:xfrm>
              <a:off x="1656" y="751"/>
              <a:ext cx="195" cy="130"/>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6585" name="笑脸 66584"/>
            <p:cNvSpPr/>
            <p:nvPr/>
          </p:nvSpPr>
          <p:spPr>
            <a:xfrm>
              <a:off x="1948" y="751"/>
              <a:ext cx="195" cy="130"/>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6586" name="笑脸 66585"/>
            <p:cNvSpPr/>
            <p:nvPr/>
          </p:nvSpPr>
          <p:spPr>
            <a:xfrm>
              <a:off x="2241" y="489"/>
              <a:ext cx="194" cy="1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6587" name="笑脸 66586"/>
            <p:cNvSpPr/>
            <p:nvPr/>
          </p:nvSpPr>
          <p:spPr>
            <a:xfrm>
              <a:off x="1364" y="1012"/>
              <a:ext cx="195" cy="1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6588" name="笑脸 66587"/>
            <p:cNvSpPr/>
            <p:nvPr/>
          </p:nvSpPr>
          <p:spPr>
            <a:xfrm>
              <a:off x="1656" y="1012"/>
              <a:ext cx="195" cy="1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6589" name="笑脸 66588"/>
            <p:cNvSpPr/>
            <p:nvPr/>
          </p:nvSpPr>
          <p:spPr>
            <a:xfrm>
              <a:off x="1948" y="1012"/>
              <a:ext cx="195" cy="1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6590" name="笑脸 66589"/>
            <p:cNvSpPr/>
            <p:nvPr/>
          </p:nvSpPr>
          <p:spPr>
            <a:xfrm>
              <a:off x="2241" y="1012"/>
              <a:ext cx="194" cy="1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6591" name="笑脸 66590"/>
            <p:cNvSpPr/>
            <p:nvPr/>
          </p:nvSpPr>
          <p:spPr>
            <a:xfrm>
              <a:off x="2241" y="751"/>
              <a:ext cx="194" cy="130"/>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66592" name="文本框 66591"/>
            <p:cNvSpPr txBox="1"/>
            <p:nvPr/>
          </p:nvSpPr>
          <p:spPr>
            <a:xfrm>
              <a:off x="2977" y="141"/>
              <a:ext cx="889" cy="1166"/>
            </a:xfrm>
            <a:prstGeom prst="rect">
              <a:avLst/>
            </a:prstGeom>
            <a:noFill/>
            <a:ln w="9525">
              <a:noFill/>
            </a:ln>
          </p:spPr>
          <p:txBody>
            <a:bodyPr>
              <a:spAutoFit/>
            </a:bodyPr>
            <a:lstStyle/>
            <a:p>
              <a:pPr algn="l">
                <a:spcBef>
                  <a:spcPct val="50000"/>
                </a:spcBef>
              </a:pPr>
              <a:r>
                <a:rPr lang="zh-CN" altLang="en-US" sz="1600" b="1">
                  <a:solidFill>
                    <a:srgbClr val="A50021"/>
                  </a:solidFill>
                  <a:latin typeface="Times New Roman" panose="02020603050405020304" pitchFamily="18" charset="0"/>
                </a:rPr>
                <a:t>＋</a:t>
              </a:r>
              <a:r>
                <a:rPr lang="en-US" altLang="zh-CN" sz="1600" b="1">
                  <a:solidFill>
                    <a:srgbClr val="A50021"/>
                  </a:solidFill>
                  <a:latin typeface="Times New Roman" panose="02020603050405020304" pitchFamily="18" charset="0"/>
                </a:rPr>
                <a:t>5V</a:t>
              </a:r>
            </a:p>
            <a:p>
              <a:pPr algn="l">
                <a:spcBef>
                  <a:spcPct val="50000"/>
                </a:spcBef>
              </a:pPr>
              <a:r>
                <a:rPr lang="en-US" altLang="zh-CN" sz="1600" b="1">
                  <a:solidFill>
                    <a:srgbClr val="006600"/>
                  </a:solidFill>
                  <a:latin typeface="Times New Roman" panose="02020603050405020304" pitchFamily="18" charset="0"/>
                </a:rPr>
                <a:t>0</a:t>
              </a:r>
              <a:r>
                <a:rPr lang="zh-CN" altLang="en-US" sz="1600" b="1">
                  <a:solidFill>
                    <a:srgbClr val="006600"/>
                  </a:solidFill>
                  <a:latin typeface="Times New Roman" panose="02020603050405020304" pitchFamily="18" charset="0"/>
                </a:rPr>
                <a:t>行    </a:t>
              </a:r>
            </a:p>
            <a:p>
              <a:pPr algn="l">
                <a:spcBef>
                  <a:spcPct val="50000"/>
                </a:spcBef>
              </a:pPr>
              <a:r>
                <a:rPr lang="en-US" altLang="zh-CN" sz="1600" b="1">
                  <a:solidFill>
                    <a:srgbClr val="006600"/>
                  </a:solidFill>
                  <a:latin typeface="Times New Roman" panose="02020603050405020304" pitchFamily="18" charset="0"/>
                </a:rPr>
                <a:t>1</a:t>
              </a:r>
              <a:r>
                <a:rPr lang="zh-CN" altLang="en-US" sz="1600" b="1">
                  <a:solidFill>
                    <a:srgbClr val="006600"/>
                  </a:solidFill>
                  <a:latin typeface="Times New Roman" panose="02020603050405020304" pitchFamily="18" charset="0"/>
                </a:rPr>
                <a:t>行</a:t>
              </a:r>
            </a:p>
            <a:p>
              <a:pPr algn="l">
                <a:spcBef>
                  <a:spcPct val="50000"/>
                </a:spcBef>
              </a:pPr>
              <a:r>
                <a:rPr lang="en-US" altLang="zh-CN" sz="1600" b="1">
                  <a:solidFill>
                    <a:srgbClr val="006600"/>
                  </a:solidFill>
                  <a:latin typeface="Times New Roman" panose="02020603050405020304" pitchFamily="18" charset="0"/>
                </a:rPr>
                <a:t>2</a:t>
              </a:r>
              <a:r>
                <a:rPr lang="zh-CN" altLang="en-US" sz="1600" b="1">
                  <a:solidFill>
                    <a:srgbClr val="006600"/>
                  </a:solidFill>
                  <a:latin typeface="Times New Roman" panose="02020603050405020304" pitchFamily="18" charset="0"/>
                </a:rPr>
                <a:t>行</a:t>
              </a:r>
            </a:p>
          </p:txBody>
        </p:sp>
        <p:sp>
          <p:nvSpPr>
            <p:cNvPr id="66593" name="文本框 66592"/>
            <p:cNvSpPr txBox="1"/>
            <p:nvPr/>
          </p:nvSpPr>
          <p:spPr>
            <a:xfrm>
              <a:off x="1231" y="0"/>
              <a:ext cx="1622" cy="272"/>
            </a:xfrm>
            <a:prstGeom prst="rect">
              <a:avLst/>
            </a:prstGeom>
            <a:noFill/>
            <a:ln w="9525">
              <a:noFill/>
            </a:ln>
          </p:spPr>
          <p:txBody>
            <a:bodyPr>
              <a:spAutoFit/>
            </a:bodyPr>
            <a:lstStyle/>
            <a:p>
              <a:pPr algn="l">
                <a:spcBef>
                  <a:spcPct val="50000"/>
                </a:spcBef>
              </a:pPr>
              <a:r>
                <a:rPr lang="en-US" altLang="zh-CN" sz="1600" b="1">
                  <a:solidFill>
                    <a:srgbClr val="006600"/>
                  </a:solidFill>
                  <a:latin typeface="Times New Roman" panose="02020603050405020304" pitchFamily="18" charset="0"/>
                </a:rPr>
                <a:t>  0    1   2    3 </a:t>
              </a:r>
            </a:p>
          </p:txBody>
        </p:sp>
        <p:sp>
          <p:nvSpPr>
            <p:cNvPr id="66594" name="直接连接符 66593"/>
            <p:cNvSpPr/>
            <p:nvPr/>
          </p:nvSpPr>
          <p:spPr>
            <a:xfrm>
              <a:off x="1454" y="323"/>
              <a:ext cx="1563" cy="7"/>
            </a:xfrm>
            <a:prstGeom prst="line">
              <a:avLst/>
            </a:prstGeom>
            <a:ln w="19050" cap="flat" cmpd="sng">
              <a:solidFill>
                <a:srgbClr val="800000"/>
              </a:solidFill>
              <a:prstDash val="solid"/>
              <a:headEnd type="none" w="med" len="med"/>
              <a:tailEnd type="none" w="med" len="med"/>
            </a:ln>
          </p:spPr>
        </p:sp>
        <p:sp>
          <p:nvSpPr>
            <p:cNvPr id="66595" name="右大括号 66594"/>
            <p:cNvSpPr/>
            <p:nvPr/>
          </p:nvSpPr>
          <p:spPr>
            <a:xfrm>
              <a:off x="3382" y="628"/>
              <a:ext cx="194" cy="561"/>
            </a:xfrm>
            <a:prstGeom prst="rightBrace">
              <a:avLst>
                <a:gd name="adj1" fmla="val 24097"/>
                <a:gd name="adj2" fmla="val 50000"/>
              </a:avLst>
            </a:prstGeom>
            <a:noFill/>
            <a:ln w="15875" cap="flat" cmpd="sng">
              <a:solidFill>
                <a:srgbClr val="800000"/>
              </a:solidFill>
              <a:prstDash val="solid"/>
              <a:headEnd type="none" w="med" len="med"/>
              <a:tailEnd type="none" w="med" len="med"/>
            </a:ln>
          </p:spPr>
          <p:txBody>
            <a:bodyPr/>
            <a:lstStyle/>
            <a:p>
              <a:endParaRPr lang="zh-CN" altLang="en-US"/>
            </a:p>
          </p:txBody>
        </p:sp>
        <p:sp>
          <p:nvSpPr>
            <p:cNvPr id="66596" name="文本框 66595"/>
            <p:cNvSpPr txBox="1"/>
            <p:nvPr/>
          </p:nvSpPr>
          <p:spPr>
            <a:xfrm>
              <a:off x="3625" y="702"/>
              <a:ext cx="881" cy="272"/>
            </a:xfrm>
            <a:prstGeom prst="rect">
              <a:avLst/>
            </a:prstGeom>
            <a:noFill/>
            <a:ln w="9525">
              <a:noFill/>
            </a:ln>
          </p:spPr>
          <p:txBody>
            <a:bodyPr>
              <a:spAutoFit/>
            </a:bodyPr>
            <a:lstStyle/>
            <a:p>
              <a:pPr algn="l">
                <a:spcBef>
                  <a:spcPct val="50000"/>
                </a:spcBef>
                <a:buClrTx/>
              </a:pPr>
              <a:r>
                <a:rPr lang="zh-CN" altLang="en-US" sz="1600" b="1">
                  <a:solidFill>
                    <a:srgbClr val="A50021"/>
                  </a:solidFill>
                  <a:latin typeface="幼圆" panose="02010509060101010101" pitchFamily="1" charset="-122"/>
                  <a:ea typeface="幼圆" panose="02010509060101010101" pitchFamily="1" charset="-122"/>
                </a:rPr>
                <a:t>输出</a:t>
              </a:r>
              <a:r>
                <a:rPr lang="en-US" altLang="zh-CN" sz="1600" b="1">
                  <a:solidFill>
                    <a:srgbClr val="A50021"/>
                  </a:solidFill>
                  <a:latin typeface="幼圆" panose="02010509060101010101" pitchFamily="1" charset="-122"/>
                  <a:ea typeface="幼圆" panose="02010509060101010101" pitchFamily="1" charset="-122"/>
                </a:rPr>
                <a:t>0</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6565"/>
                                        </p:tgtEl>
                                        <p:attrNameLst>
                                          <p:attrName>style.visibility</p:attrName>
                                        </p:attrNameLst>
                                      </p:cBhvr>
                                      <p:to>
                                        <p:strVal val="visible"/>
                                      </p:to>
                                    </p:set>
                                    <p:anim calcmode="lin" valueType="num">
                                      <p:cBhvr>
                                        <p:cTn id="7" dur="500" fill="hold"/>
                                        <p:tgtEl>
                                          <p:spTgt spid="66565"/>
                                        </p:tgtEl>
                                        <p:attrNameLst>
                                          <p:attrName>ppt_w</p:attrName>
                                        </p:attrNameLst>
                                      </p:cBhvr>
                                      <p:tavLst>
                                        <p:tav tm="0">
                                          <p:val>
                                            <p:fltVal val="0"/>
                                          </p:val>
                                        </p:tav>
                                        <p:tav tm="100000">
                                          <p:val>
                                            <p:strVal val="#ppt_w"/>
                                          </p:val>
                                        </p:tav>
                                      </p:tavLst>
                                    </p:anim>
                                    <p:anim calcmode="lin" valueType="num">
                                      <p:cBhvr>
                                        <p:cTn id="8" dur="500" fill="hold"/>
                                        <p:tgtEl>
                                          <p:spTgt spid="6656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6566"/>
                                        </p:tgtEl>
                                        <p:attrNameLst>
                                          <p:attrName>style.visibility</p:attrName>
                                        </p:attrNameLst>
                                      </p:cBhvr>
                                      <p:to>
                                        <p:strVal val="visible"/>
                                      </p:to>
                                    </p:set>
                                    <p:anim calcmode="lin" valueType="num">
                                      <p:cBhvr>
                                        <p:cTn id="13" dur="500" fill="hold"/>
                                        <p:tgtEl>
                                          <p:spTgt spid="66566"/>
                                        </p:tgtEl>
                                        <p:attrNameLst>
                                          <p:attrName>ppt_w</p:attrName>
                                        </p:attrNameLst>
                                      </p:cBhvr>
                                      <p:tavLst>
                                        <p:tav tm="0">
                                          <p:val>
                                            <p:fltVal val="0"/>
                                          </p:val>
                                        </p:tav>
                                        <p:tav tm="100000">
                                          <p:val>
                                            <p:strVal val="#ppt_w"/>
                                          </p:val>
                                        </p:tav>
                                      </p:tavLst>
                                    </p:anim>
                                    <p:anim calcmode="lin" valueType="num">
                                      <p:cBhvr>
                                        <p:cTn id="14" dur="500" fill="hold"/>
                                        <p:tgtEl>
                                          <p:spTgt spid="665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bldLvl="0" animBg="1"/>
      <p:bldP spid="66566"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0745" y="160655"/>
            <a:ext cx="10825480" cy="840105"/>
          </a:xfrm>
        </p:spPr>
        <p:txBody>
          <a:bodyPr/>
          <a:lstStyle/>
          <a:p>
            <a:pPr algn="ctr"/>
            <a:r>
              <a:rPr sz="3200">
                <a:latin typeface="Times New Roman" panose="02020603050405020304" pitchFamily="18" charset="0"/>
                <a:sym typeface="+mn-ea"/>
              </a:rPr>
              <a:t>程序如下（设图中</a:t>
            </a:r>
            <a:r>
              <a:rPr lang="en-US" altLang="zh-CN" sz="3200">
                <a:latin typeface="Times New Roman" panose="02020603050405020304" pitchFamily="18" charset="0"/>
                <a:sym typeface="+mn-ea"/>
              </a:rPr>
              <a:t>8255</a:t>
            </a:r>
            <a:r>
              <a:rPr sz="3200">
                <a:latin typeface="Times New Roman" panose="02020603050405020304" pitchFamily="18" charset="0"/>
                <a:sym typeface="+mn-ea"/>
              </a:rPr>
              <a:t>片选信号</a:t>
            </a:r>
            <a:r>
              <a:rPr lang="en-US" altLang="zh-CN" sz="3200">
                <a:latin typeface="Times New Roman" panose="02020603050405020304" pitchFamily="18" charset="0"/>
                <a:sym typeface="+mn-ea"/>
              </a:rPr>
              <a:t>CS=200H~203H</a:t>
            </a:r>
            <a:r>
              <a:rPr sz="3200">
                <a:latin typeface="Times New Roman" panose="02020603050405020304" pitchFamily="18" charset="0"/>
                <a:sym typeface="+mn-ea"/>
              </a:rPr>
              <a:t>）</a:t>
            </a:r>
            <a:r>
              <a:rPr lang="zh-CN" altLang="en-US" sz="3200" b="1">
                <a:latin typeface="Times New Roman" panose="02020603050405020304" pitchFamily="18" charset="0"/>
              </a:rPr>
              <a:t/>
            </a:r>
            <a:br>
              <a:rPr lang="zh-CN" altLang="en-US" sz="3200" b="1">
                <a:latin typeface="Times New Roman" panose="02020603050405020304" pitchFamily="18" charset="0"/>
              </a:rPr>
            </a:br>
            <a:endParaRPr lang="zh-CN" altLang="en-US" sz="3200" b="1">
              <a:latin typeface="Times New Roman" panose="02020603050405020304" pitchFamily="18" charset="0"/>
            </a:endParaRPr>
          </a:p>
        </p:txBody>
      </p:sp>
      <p:sp>
        <p:nvSpPr>
          <p:cNvPr id="67587" name="文本框 67586"/>
          <p:cNvSpPr txBox="1"/>
          <p:nvPr/>
        </p:nvSpPr>
        <p:spPr>
          <a:xfrm>
            <a:off x="2057400" y="1057910"/>
            <a:ext cx="8305800" cy="5231130"/>
          </a:xfrm>
          <a:prstGeom prst="rect">
            <a:avLst/>
          </a:prstGeom>
          <a:solidFill>
            <a:srgbClr val="0000FA"/>
          </a:solidFill>
          <a:ln w="9525">
            <a:noFill/>
          </a:ln>
        </p:spPr>
        <p:txBody>
          <a:bodyPr>
            <a:spAutoFit/>
          </a:bodyPr>
          <a:lstStyle/>
          <a:p>
            <a:pPr algn="l">
              <a:spcBef>
                <a:spcPct val="50000"/>
              </a:spcBef>
            </a:pPr>
            <a:r>
              <a:rPr lang="zh-CN" altLang="en-US" sz="2800">
                <a:solidFill>
                  <a:schemeClr val="bg1"/>
                </a:solidFill>
                <a:latin typeface="Times New Roman" panose="02020603050405020304" pitchFamily="18" charset="0"/>
              </a:rPr>
              <a:t>判断键盘有无按键（第一次扫描）的程序如下：</a:t>
            </a:r>
          </a:p>
          <a:p>
            <a:pPr algn="l">
              <a:spcBef>
                <a:spcPct val="50000"/>
              </a:spcBef>
            </a:pPr>
            <a:endParaRPr lang="zh-CN" altLang="en-US" sz="2800">
              <a:solidFill>
                <a:schemeClr val="bg1"/>
              </a:solidFill>
              <a:latin typeface="Times New Roman" panose="02020603050405020304" pitchFamily="18" charset="0"/>
            </a:endParaRPr>
          </a:p>
          <a:p>
            <a:pPr algn="l">
              <a:buClrTx/>
            </a:pPr>
            <a:r>
              <a:rPr lang="zh-CN" altLang="en-US">
                <a:solidFill>
                  <a:schemeClr val="bg1"/>
                </a:solidFill>
                <a:latin typeface="Times New Roman" panose="02020603050405020304" pitchFamily="18" charset="0"/>
              </a:rPr>
              <a:t>   </a:t>
            </a:r>
            <a:r>
              <a:rPr lang="en-US" altLang="zh-CN" sz="2400">
                <a:solidFill>
                  <a:schemeClr val="bg1"/>
                </a:solidFill>
                <a:latin typeface="Times New Roman" panose="02020603050405020304" pitchFamily="18" charset="0"/>
              </a:rPr>
              <a:t>MOV	  AL</a:t>
            </a:r>
            <a:r>
              <a:rPr lang="zh-CN" altLang="en-US" sz="2400">
                <a:solidFill>
                  <a:schemeClr val="bg1"/>
                </a:solidFill>
                <a:latin typeface="Times New Roman" panose="02020603050405020304" pitchFamily="18" charset="0"/>
              </a:rPr>
              <a:t>，</a:t>
            </a:r>
            <a:r>
              <a:rPr lang="en-US" altLang="zh-CN" sz="2400">
                <a:solidFill>
                  <a:schemeClr val="bg1"/>
                </a:solidFill>
                <a:latin typeface="Times New Roman" panose="02020603050405020304" pitchFamily="18" charset="0"/>
              </a:rPr>
              <a:t>82H	</a:t>
            </a:r>
            <a:r>
              <a:rPr lang="zh-CN" altLang="en-US" sz="2400">
                <a:solidFill>
                  <a:schemeClr val="bg1"/>
                </a:solidFill>
                <a:latin typeface="Times New Roman" panose="02020603050405020304" pitchFamily="18" charset="0"/>
              </a:rPr>
              <a:t>；控制字：方式</a:t>
            </a:r>
            <a:r>
              <a:rPr lang="en-US" altLang="zh-CN" sz="2400">
                <a:solidFill>
                  <a:schemeClr val="bg1"/>
                </a:solidFill>
                <a:latin typeface="Times New Roman" panose="02020603050405020304" pitchFamily="18" charset="0"/>
              </a:rPr>
              <a:t>0</a:t>
            </a:r>
            <a:r>
              <a:rPr lang="zh-CN" altLang="en-US" sz="2400">
                <a:solidFill>
                  <a:schemeClr val="bg1"/>
                </a:solidFill>
                <a:latin typeface="Times New Roman" panose="02020603050405020304" pitchFamily="18" charset="0"/>
              </a:rPr>
              <a:t>，</a:t>
            </a:r>
            <a:r>
              <a:rPr lang="en-US" altLang="zh-CN" sz="2400">
                <a:solidFill>
                  <a:schemeClr val="bg1"/>
                </a:solidFill>
                <a:latin typeface="Times New Roman" panose="02020603050405020304" pitchFamily="18" charset="0"/>
              </a:rPr>
              <a:t>PA</a:t>
            </a:r>
            <a:r>
              <a:rPr lang="zh-CN" altLang="en-US" sz="2400">
                <a:solidFill>
                  <a:schemeClr val="bg1"/>
                </a:solidFill>
                <a:latin typeface="Times New Roman" panose="02020603050405020304" pitchFamily="18" charset="0"/>
              </a:rPr>
              <a:t>输出，</a:t>
            </a:r>
            <a:r>
              <a:rPr lang="en-US" altLang="zh-CN" sz="2400">
                <a:solidFill>
                  <a:schemeClr val="bg1"/>
                </a:solidFill>
                <a:latin typeface="Times New Roman" panose="02020603050405020304" pitchFamily="18" charset="0"/>
              </a:rPr>
              <a:t>PB</a:t>
            </a:r>
            <a:r>
              <a:rPr lang="zh-CN" altLang="en-US" sz="2400">
                <a:solidFill>
                  <a:schemeClr val="bg1"/>
                </a:solidFill>
                <a:latin typeface="Times New Roman" panose="02020603050405020304" pitchFamily="18" charset="0"/>
              </a:rPr>
              <a:t>输入 </a:t>
            </a:r>
          </a:p>
          <a:p>
            <a:pPr algn="l">
              <a:buClrTx/>
            </a:pPr>
            <a:r>
              <a:rPr lang="zh-CN" altLang="en-US" sz="2400">
                <a:solidFill>
                  <a:schemeClr val="bg1"/>
                </a:solidFill>
                <a:latin typeface="Times New Roman" panose="02020603050405020304" pitchFamily="18" charset="0"/>
              </a:rPr>
              <a:t>   </a:t>
            </a:r>
            <a:r>
              <a:rPr lang="en-US" altLang="zh-CN" sz="2400">
                <a:solidFill>
                  <a:schemeClr val="bg1"/>
                </a:solidFill>
                <a:latin typeface="Times New Roman" panose="02020603050405020304" pitchFamily="18" charset="0"/>
              </a:rPr>
              <a:t>MOV  DX</a:t>
            </a:r>
            <a:r>
              <a:rPr lang="zh-CN" altLang="en-US" sz="2400">
                <a:solidFill>
                  <a:schemeClr val="bg1"/>
                </a:solidFill>
                <a:latin typeface="Times New Roman" panose="02020603050405020304" pitchFamily="18" charset="0"/>
              </a:rPr>
              <a:t>，</a:t>
            </a:r>
            <a:r>
              <a:rPr lang="en-US" altLang="zh-CN" sz="2400">
                <a:solidFill>
                  <a:schemeClr val="bg1"/>
                </a:solidFill>
                <a:latin typeface="Times New Roman" panose="02020603050405020304" pitchFamily="18" charset="0"/>
              </a:rPr>
              <a:t>203H</a:t>
            </a:r>
          </a:p>
          <a:p>
            <a:pPr algn="l">
              <a:buClrTx/>
            </a:pPr>
            <a:r>
              <a:rPr lang="en-US" altLang="zh-CN" sz="2400">
                <a:solidFill>
                  <a:schemeClr val="bg1"/>
                </a:solidFill>
                <a:latin typeface="Times New Roman" panose="02020603050405020304" pitchFamily="18" charset="0"/>
              </a:rPr>
              <a:t>   OUT	  DX</a:t>
            </a:r>
            <a:r>
              <a:rPr lang="zh-CN" altLang="en-US" sz="2400">
                <a:solidFill>
                  <a:schemeClr val="bg1"/>
                </a:solidFill>
                <a:latin typeface="Times New Roman" panose="02020603050405020304" pitchFamily="18" charset="0"/>
              </a:rPr>
              <a:t>，</a:t>
            </a:r>
            <a:r>
              <a:rPr lang="en-US" altLang="zh-CN" sz="2400">
                <a:solidFill>
                  <a:schemeClr val="bg1"/>
                </a:solidFill>
                <a:latin typeface="Times New Roman" panose="02020603050405020304" pitchFamily="18" charset="0"/>
              </a:rPr>
              <a:t>AL	</a:t>
            </a:r>
            <a:r>
              <a:rPr lang="zh-CN" altLang="en-US" sz="2400">
                <a:solidFill>
                  <a:schemeClr val="bg1"/>
                </a:solidFill>
                <a:latin typeface="Times New Roman" panose="02020603050405020304" pitchFamily="18" charset="0"/>
              </a:rPr>
              <a:t>；设置</a:t>
            </a:r>
            <a:r>
              <a:rPr lang="en-US" altLang="zh-CN" sz="2400">
                <a:solidFill>
                  <a:schemeClr val="bg1"/>
                </a:solidFill>
                <a:latin typeface="Times New Roman" panose="02020603050405020304" pitchFamily="18" charset="0"/>
              </a:rPr>
              <a:t>8255</a:t>
            </a:r>
            <a:r>
              <a:rPr lang="zh-CN" altLang="en-US" sz="2400">
                <a:solidFill>
                  <a:schemeClr val="bg1"/>
                </a:solidFill>
                <a:latin typeface="Times New Roman" panose="02020603050405020304" pitchFamily="18" charset="0"/>
              </a:rPr>
              <a:t>控制字</a:t>
            </a:r>
          </a:p>
          <a:p>
            <a:pPr algn="l">
              <a:buClrTx/>
            </a:pPr>
            <a:r>
              <a:rPr lang="zh-CN" altLang="en-US" sz="2400">
                <a:solidFill>
                  <a:schemeClr val="bg1"/>
                </a:solidFill>
                <a:latin typeface="Times New Roman" panose="02020603050405020304" pitchFamily="18" charset="0"/>
              </a:rPr>
              <a:t>   </a:t>
            </a:r>
            <a:r>
              <a:rPr lang="en-US" altLang="zh-CN" sz="2400">
                <a:solidFill>
                  <a:schemeClr val="bg1"/>
                </a:solidFill>
                <a:latin typeface="Times New Roman" panose="02020603050405020304" pitchFamily="18" charset="0"/>
              </a:rPr>
              <a:t>MOV  AL</a:t>
            </a:r>
            <a:r>
              <a:rPr lang="zh-CN" altLang="en-US" sz="2400">
                <a:solidFill>
                  <a:schemeClr val="bg1"/>
                </a:solidFill>
                <a:latin typeface="Times New Roman" panose="02020603050405020304" pitchFamily="18" charset="0"/>
              </a:rPr>
              <a:t>，</a:t>
            </a:r>
            <a:r>
              <a:rPr lang="en-US" altLang="zh-CN" sz="2400">
                <a:solidFill>
                  <a:schemeClr val="bg1"/>
                </a:solidFill>
                <a:latin typeface="Times New Roman" panose="02020603050405020304" pitchFamily="18" charset="0"/>
              </a:rPr>
              <a:t>0H	</a:t>
            </a:r>
            <a:r>
              <a:rPr lang="zh-CN" altLang="en-US" sz="2400">
                <a:solidFill>
                  <a:schemeClr val="bg1"/>
                </a:solidFill>
                <a:latin typeface="Times New Roman" panose="02020603050405020304" pitchFamily="18" charset="0"/>
              </a:rPr>
              <a:t>；使各行线为</a:t>
            </a:r>
            <a:r>
              <a:rPr lang="en-US" altLang="zh-CN" sz="2400">
                <a:solidFill>
                  <a:schemeClr val="bg1"/>
                </a:solidFill>
                <a:latin typeface="Times New Roman" panose="02020603050405020304" pitchFamily="18" charset="0"/>
              </a:rPr>
              <a:t>0</a:t>
            </a:r>
          </a:p>
          <a:p>
            <a:pPr algn="l">
              <a:buClrTx/>
            </a:pPr>
            <a:r>
              <a:rPr lang="en-US" altLang="zh-CN" sz="2400">
                <a:solidFill>
                  <a:schemeClr val="bg1"/>
                </a:solidFill>
                <a:latin typeface="Times New Roman" panose="02020603050405020304" pitchFamily="18" charset="0"/>
              </a:rPr>
              <a:t>   MOV  DX</a:t>
            </a:r>
            <a:r>
              <a:rPr lang="zh-CN" altLang="en-US" sz="2400">
                <a:solidFill>
                  <a:schemeClr val="bg1"/>
                </a:solidFill>
                <a:latin typeface="Times New Roman" panose="02020603050405020304" pitchFamily="18" charset="0"/>
              </a:rPr>
              <a:t>，</a:t>
            </a:r>
            <a:r>
              <a:rPr lang="en-US" altLang="zh-CN" sz="2400">
                <a:solidFill>
                  <a:schemeClr val="bg1"/>
                </a:solidFill>
                <a:latin typeface="Times New Roman" panose="02020603050405020304" pitchFamily="18" charset="0"/>
              </a:rPr>
              <a:t>200H</a:t>
            </a:r>
          </a:p>
          <a:p>
            <a:pPr algn="l">
              <a:buClrTx/>
            </a:pPr>
            <a:r>
              <a:rPr lang="en-US" altLang="zh-CN" sz="2400">
                <a:solidFill>
                  <a:schemeClr val="bg1"/>
                </a:solidFill>
                <a:latin typeface="Times New Roman" panose="02020603050405020304" pitchFamily="18" charset="0"/>
              </a:rPr>
              <a:t>   OUT	  DX</a:t>
            </a:r>
            <a:r>
              <a:rPr lang="zh-CN" altLang="en-US" sz="2400">
                <a:solidFill>
                  <a:schemeClr val="bg1"/>
                </a:solidFill>
                <a:latin typeface="Times New Roman" panose="02020603050405020304" pitchFamily="18" charset="0"/>
              </a:rPr>
              <a:t>，</a:t>
            </a:r>
            <a:r>
              <a:rPr lang="en-US" altLang="zh-CN" sz="2400">
                <a:solidFill>
                  <a:schemeClr val="bg1"/>
                </a:solidFill>
                <a:latin typeface="Times New Roman" panose="02020603050405020304" pitchFamily="18" charset="0"/>
              </a:rPr>
              <a:t>AL</a:t>
            </a:r>
          </a:p>
          <a:p>
            <a:pPr algn="l">
              <a:buClrTx/>
            </a:pPr>
            <a:r>
              <a:rPr lang="en-US" altLang="zh-CN" sz="2400">
                <a:solidFill>
                  <a:schemeClr val="bg1"/>
                </a:solidFill>
                <a:latin typeface="Times New Roman" panose="02020603050405020304" pitchFamily="18" charset="0"/>
              </a:rPr>
              <a:t>NN</a:t>
            </a:r>
            <a:r>
              <a:rPr lang="zh-CN" altLang="en-US" sz="2400">
                <a:solidFill>
                  <a:schemeClr val="bg1"/>
                </a:solidFill>
                <a:latin typeface="Times New Roman" panose="02020603050405020304" pitchFamily="18" charset="0"/>
              </a:rPr>
              <a:t>：</a:t>
            </a:r>
          </a:p>
          <a:p>
            <a:pPr algn="l">
              <a:buClrTx/>
            </a:pPr>
            <a:r>
              <a:rPr lang="zh-CN" altLang="en-US" sz="2400">
                <a:solidFill>
                  <a:schemeClr val="bg1"/>
                </a:solidFill>
                <a:latin typeface="Times New Roman" panose="02020603050405020304" pitchFamily="18" charset="0"/>
              </a:rPr>
              <a:t>   </a:t>
            </a:r>
            <a:r>
              <a:rPr lang="en-US" altLang="zh-CN" sz="2400">
                <a:solidFill>
                  <a:schemeClr val="bg1"/>
                </a:solidFill>
                <a:latin typeface="Times New Roman" panose="02020603050405020304" pitchFamily="18" charset="0"/>
              </a:rPr>
              <a:t>IN	  AL</a:t>
            </a:r>
            <a:r>
              <a:rPr lang="zh-CN" altLang="en-US" sz="2400">
                <a:solidFill>
                  <a:schemeClr val="bg1"/>
                </a:solidFill>
                <a:latin typeface="Times New Roman" panose="02020603050405020304" pitchFamily="18" charset="0"/>
              </a:rPr>
              <a:t>，</a:t>
            </a:r>
            <a:r>
              <a:rPr lang="en-US" altLang="zh-CN" sz="2400">
                <a:solidFill>
                  <a:schemeClr val="bg1"/>
                </a:solidFill>
                <a:latin typeface="Times New Roman" panose="02020603050405020304" pitchFamily="18" charset="0"/>
              </a:rPr>
              <a:t>201H	</a:t>
            </a:r>
            <a:r>
              <a:rPr lang="zh-CN" altLang="en-US" sz="2400">
                <a:solidFill>
                  <a:schemeClr val="bg1"/>
                </a:solidFill>
                <a:latin typeface="Times New Roman" panose="02020603050405020304" pitchFamily="18" charset="0"/>
              </a:rPr>
              <a:t>；读取列数据</a:t>
            </a:r>
          </a:p>
          <a:p>
            <a:pPr algn="l">
              <a:buClrTx/>
            </a:pPr>
            <a:r>
              <a:rPr lang="zh-CN" altLang="en-US" sz="2400">
                <a:solidFill>
                  <a:schemeClr val="bg1"/>
                </a:solidFill>
                <a:latin typeface="Times New Roman" panose="02020603050405020304" pitchFamily="18" charset="0"/>
              </a:rPr>
              <a:t>   </a:t>
            </a:r>
            <a:r>
              <a:rPr lang="en-US" altLang="zh-CN" sz="2400">
                <a:solidFill>
                  <a:schemeClr val="bg1"/>
                </a:solidFill>
                <a:latin typeface="Times New Roman" panose="02020603050405020304" pitchFamily="18" charset="0"/>
              </a:rPr>
              <a:t>AND	  AL</a:t>
            </a:r>
            <a:r>
              <a:rPr lang="zh-CN" altLang="en-US" sz="2400">
                <a:solidFill>
                  <a:schemeClr val="bg1"/>
                </a:solidFill>
                <a:latin typeface="Times New Roman" panose="02020603050405020304" pitchFamily="18" charset="0"/>
              </a:rPr>
              <a:t>，</a:t>
            </a:r>
            <a:r>
              <a:rPr lang="en-US" altLang="zh-CN" sz="2400">
                <a:solidFill>
                  <a:schemeClr val="bg1"/>
                </a:solidFill>
                <a:latin typeface="Times New Roman" panose="02020603050405020304" pitchFamily="18" charset="0"/>
              </a:rPr>
              <a:t>0FH	</a:t>
            </a:r>
            <a:r>
              <a:rPr lang="zh-CN" altLang="en-US" sz="2400">
                <a:solidFill>
                  <a:schemeClr val="bg1"/>
                </a:solidFill>
                <a:latin typeface="Times New Roman" panose="02020603050405020304" pitchFamily="18" charset="0"/>
              </a:rPr>
              <a:t>；屏蔽无关位</a:t>
            </a:r>
          </a:p>
          <a:p>
            <a:pPr algn="l">
              <a:buClrTx/>
            </a:pPr>
            <a:r>
              <a:rPr lang="zh-CN" altLang="en-US" sz="2400">
                <a:solidFill>
                  <a:schemeClr val="bg1"/>
                </a:solidFill>
                <a:latin typeface="Times New Roman" panose="02020603050405020304" pitchFamily="18" charset="0"/>
              </a:rPr>
              <a:t>   </a:t>
            </a:r>
            <a:r>
              <a:rPr lang="en-US" altLang="zh-CN" sz="2400">
                <a:solidFill>
                  <a:schemeClr val="bg1"/>
                </a:solidFill>
                <a:latin typeface="Times New Roman" panose="02020603050405020304" pitchFamily="18" charset="0"/>
              </a:rPr>
              <a:t>CMP	  AL</a:t>
            </a:r>
            <a:r>
              <a:rPr lang="zh-CN" altLang="en-US" sz="2400">
                <a:solidFill>
                  <a:schemeClr val="bg1"/>
                </a:solidFill>
                <a:latin typeface="Times New Roman" panose="02020603050405020304" pitchFamily="18" charset="0"/>
              </a:rPr>
              <a:t>，</a:t>
            </a:r>
            <a:r>
              <a:rPr lang="en-US" altLang="zh-CN" sz="2400">
                <a:solidFill>
                  <a:schemeClr val="bg1"/>
                </a:solidFill>
                <a:latin typeface="Times New Roman" panose="02020603050405020304" pitchFamily="18" charset="0"/>
              </a:rPr>
              <a:t>0FH	</a:t>
            </a:r>
            <a:r>
              <a:rPr lang="zh-CN" altLang="en-US" sz="2400">
                <a:solidFill>
                  <a:schemeClr val="bg1"/>
                </a:solidFill>
                <a:latin typeface="Times New Roman" panose="02020603050405020304" pitchFamily="18" charset="0"/>
              </a:rPr>
              <a:t>；各列线有无为</a:t>
            </a:r>
            <a:r>
              <a:rPr lang="en-US" altLang="zh-CN" sz="2400">
                <a:solidFill>
                  <a:schemeClr val="bg1"/>
                </a:solidFill>
                <a:latin typeface="Times New Roman" panose="02020603050405020304" pitchFamily="18" charset="0"/>
              </a:rPr>
              <a:t>0</a:t>
            </a:r>
            <a:r>
              <a:rPr lang="zh-CN" altLang="en-US" sz="2400">
                <a:solidFill>
                  <a:schemeClr val="bg1"/>
                </a:solidFill>
                <a:latin typeface="Times New Roman" panose="02020603050405020304" pitchFamily="18" charset="0"/>
              </a:rPr>
              <a:t>情况</a:t>
            </a:r>
          </a:p>
          <a:p>
            <a:pPr algn="l">
              <a:buClrTx/>
            </a:pPr>
            <a:r>
              <a:rPr lang="zh-CN" altLang="en-US" sz="2400">
                <a:solidFill>
                  <a:schemeClr val="bg1"/>
                </a:solidFill>
                <a:latin typeface="Times New Roman" panose="02020603050405020304" pitchFamily="18" charset="0"/>
              </a:rPr>
              <a:t>   </a:t>
            </a:r>
            <a:r>
              <a:rPr lang="en-US" altLang="zh-CN" sz="2400">
                <a:solidFill>
                  <a:schemeClr val="bg1"/>
                </a:solidFill>
                <a:latin typeface="Times New Roman" panose="02020603050405020304" pitchFamily="18" charset="0"/>
              </a:rPr>
              <a:t>JZ	  NN		</a:t>
            </a:r>
            <a:r>
              <a:rPr lang="zh-CN" altLang="en-US" sz="2400">
                <a:solidFill>
                  <a:schemeClr val="bg1"/>
                </a:solidFill>
                <a:latin typeface="Times New Roman" panose="02020603050405020304" pitchFamily="18" charset="0"/>
              </a:rPr>
              <a:t>；无为</a:t>
            </a:r>
            <a:r>
              <a:rPr lang="en-US" altLang="zh-CN" sz="2400">
                <a:solidFill>
                  <a:schemeClr val="bg1"/>
                </a:solidFill>
                <a:latin typeface="Times New Roman" panose="02020603050405020304" pitchFamily="18" charset="0"/>
              </a:rPr>
              <a:t>0</a:t>
            </a:r>
            <a:r>
              <a:rPr lang="zh-CN" altLang="en-US" sz="2400">
                <a:solidFill>
                  <a:schemeClr val="bg1"/>
                </a:solidFill>
                <a:latin typeface="Times New Roman" panose="02020603050405020304" pitchFamily="18" charset="0"/>
              </a:rPr>
              <a:t>列，等待按键</a:t>
            </a:r>
          </a:p>
        </p:txBody>
      </p:sp>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判断键号（第二次扫描）的程序如下：</a:t>
            </a:r>
          </a:p>
        </p:txBody>
      </p:sp>
      <p:sp>
        <p:nvSpPr>
          <p:cNvPr id="68611" name="文本框 68610"/>
          <p:cNvSpPr txBox="1"/>
          <p:nvPr/>
        </p:nvSpPr>
        <p:spPr>
          <a:xfrm>
            <a:off x="1600200" y="954088"/>
            <a:ext cx="4648200" cy="5877560"/>
          </a:xfrm>
          <a:prstGeom prst="rect">
            <a:avLst/>
          </a:prstGeom>
          <a:gradFill>
            <a:gsLst>
              <a:gs pos="0">
                <a:srgbClr val="012D86"/>
              </a:gs>
              <a:gs pos="100000">
                <a:srgbClr val="0E2557"/>
              </a:gs>
            </a:gsLst>
            <a:lin ang="5400000" scaled="0"/>
          </a:gradFill>
          <a:ln w="9525">
            <a:noFill/>
          </a:ln>
        </p:spPr>
        <p:txBody>
          <a:bodyPr>
            <a:spAutoFit/>
          </a:bodyPr>
          <a:lstStyle/>
          <a:p>
            <a:pPr algn="just">
              <a:spcBef>
                <a:spcPct val="50000"/>
              </a:spcBef>
            </a:pPr>
            <a:r>
              <a:rPr lang="zh-CN" altLang="en-US" sz="1600" dirty="0">
                <a:solidFill>
                  <a:schemeClr val="bg1"/>
                </a:solidFill>
                <a:latin typeface="Times New Roman" panose="02020603050405020304" pitchFamily="18" charset="0"/>
              </a:rPr>
              <a:t>BEGIN：</a:t>
            </a:r>
          </a:p>
          <a:p>
            <a:pPr algn="just">
              <a:spcBef>
                <a:spcPct val="50000"/>
              </a:spcBef>
            </a:pPr>
            <a:r>
              <a:rPr lang="zh-CN" altLang="en-US" sz="1600" dirty="0">
                <a:solidFill>
                  <a:schemeClr val="bg1"/>
                </a:solidFill>
                <a:latin typeface="Times New Roman" panose="02020603050405020304" pitchFamily="18" charset="0"/>
              </a:rPr>
              <a:t>MOV	BX，0403H；行数送BL，列数送BH</a:t>
            </a:r>
          </a:p>
          <a:p>
            <a:pPr algn="just">
              <a:spcBef>
                <a:spcPct val="50000"/>
              </a:spcBef>
            </a:pPr>
            <a:r>
              <a:rPr lang="zh-CN" altLang="en-US" sz="1600" dirty="0">
                <a:solidFill>
                  <a:schemeClr val="bg1"/>
                </a:solidFill>
                <a:latin typeface="Times New Roman" panose="02020603050405020304" pitchFamily="18" charset="0"/>
              </a:rPr>
              <a:t>MOV	CL，0FFH；起始键号（CL）=-1</a:t>
            </a:r>
          </a:p>
          <a:p>
            <a:pPr algn="just">
              <a:spcBef>
                <a:spcPct val="50000"/>
              </a:spcBef>
            </a:pPr>
            <a:r>
              <a:rPr lang="zh-CN" altLang="en-US" sz="1600" dirty="0">
                <a:solidFill>
                  <a:schemeClr val="bg1"/>
                </a:solidFill>
                <a:latin typeface="Times New Roman" panose="02020603050405020304" pitchFamily="18" charset="0"/>
              </a:rPr>
              <a:t>MOV	AL，11111110B；起始扫描码，0行=0</a:t>
            </a:r>
          </a:p>
          <a:p>
            <a:pPr algn="just">
              <a:spcBef>
                <a:spcPct val="50000"/>
              </a:spcBef>
            </a:pPr>
            <a:r>
              <a:rPr lang="zh-CN" altLang="en-US" sz="1600" dirty="0">
                <a:solidFill>
                  <a:schemeClr val="bg1"/>
                </a:solidFill>
                <a:latin typeface="Times New Roman" panose="02020603050405020304" pitchFamily="18" charset="0"/>
              </a:rPr>
              <a:t>LOPl：</a:t>
            </a:r>
          </a:p>
          <a:p>
            <a:pPr algn="just">
              <a:spcBef>
                <a:spcPct val="50000"/>
              </a:spcBef>
            </a:pPr>
            <a:r>
              <a:rPr lang="zh-CN" altLang="en-US" sz="1600" dirty="0">
                <a:solidFill>
                  <a:schemeClr val="bg1"/>
                </a:solidFill>
                <a:latin typeface="Times New Roman" panose="02020603050405020304" pitchFamily="18" charset="0"/>
              </a:rPr>
              <a:t>MOV	DX，200H；扫描一行</a:t>
            </a:r>
          </a:p>
          <a:p>
            <a:pPr algn="just">
              <a:spcBef>
                <a:spcPct val="50000"/>
              </a:spcBef>
            </a:pPr>
            <a:r>
              <a:rPr lang="zh-CN" altLang="en-US" sz="1600" dirty="0">
                <a:solidFill>
                  <a:schemeClr val="bg1"/>
                </a:solidFill>
                <a:latin typeface="Times New Roman" panose="02020603050405020304" pitchFamily="18" charset="0"/>
              </a:rPr>
              <a:t>OUT	DX，AL</a:t>
            </a:r>
          </a:p>
          <a:p>
            <a:pPr algn="just">
              <a:spcBef>
                <a:spcPct val="50000"/>
              </a:spcBef>
            </a:pPr>
            <a:r>
              <a:rPr lang="zh-CN" altLang="en-US" sz="1600" dirty="0">
                <a:solidFill>
                  <a:schemeClr val="bg1"/>
                </a:solidFill>
                <a:latin typeface="Times New Roman" panose="02020603050405020304" pitchFamily="18" charset="0"/>
              </a:rPr>
              <a:t>RCL	AL，1	；扫描下一行数据</a:t>
            </a:r>
          </a:p>
          <a:p>
            <a:pPr algn="just">
              <a:spcBef>
                <a:spcPct val="50000"/>
              </a:spcBef>
            </a:pPr>
            <a:r>
              <a:rPr lang="zh-CN" altLang="en-US" sz="1600" dirty="0">
                <a:solidFill>
                  <a:schemeClr val="bg1"/>
                </a:solidFill>
                <a:latin typeface="Times New Roman" panose="02020603050405020304" pitchFamily="18" charset="0"/>
              </a:rPr>
              <a:t>MOV	AH，AL	；保存到AH</a:t>
            </a:r>
          </a:p>
          <a:p>
            <a:pPr algn="just">
              <a:spcBef>
                <a:spcPct val="50000"/>
              </a:spcBef>
            </a:pPr>
            <a:r>
              <a:rPr lang="zh-CN" altLang="en-US" sz="1600" dirty="0">
                <a:solidFill>
                  <a:schemeClr val="bg1"/>
                </a:solidFill>
                <a:latin typeface="Times New Roman" panose="02020603050405020304" pitchFamily="18" charset="0"/>
              </a:rPr>
              <a:t>INC	DX	；PB端口地址</a:t>
            </a:r>
          </a:p>
          <a:p>
            <a:pPr algn="just">
              <a:spcBef>
                <a:spcPct val="50000"/>
              </a:spcBef>
            </a:pPr>
            <a:r>
              <a:rPr lang="zh-CN" altLang="en-US" sz="1600" dirty="0">
                <a:solidFill>
                  <a:schemeClr val="bg1"/>
                </a:solidFill>
                <a:latin typeface="Times New Roman" panose="02020603050405020304" pitchFamily="18" charset="0"/>
              </a:rPr>
              <a:t>IN	AL，DX	；读PB</a:t>
            </a:r>
          </a:p>
          <a:p>
            <a:pPr algn="just">
              <a:spcBef>
                <a:spcPct val="50000"/>
              </a:spcBef>
            </a:pPr>
            <a:r>
              <a:rPr lang="zh-CN" altLang="en-US" sz="1600" dirty="0">
                <a:solidFill>
                  <a:schemeClr val="bg1"/>
                </a:solidFill>
                <a:latin typeface="Times New Roman" panose="02020603050405020304" pitchFamily="18" charset="0"/>
              </a:rPr>
              <a:t>AND	AL，0FH	；屏蔽无关位</a:t>
            </a:r>
          </a:p>
          <a:p>
            <a:pPr algn="just">
              <a:spcBef>
                <a:spcPct val="50000"/>
              </a:spcBef>
            </a:pPr>
            <a:r>
              <a:rPr lang="zh-CN" altLang="en-US" sz="1600" dirty="0">
                <a:solidFill>
                  <a:schemeClr val="bg1"/>
                </a:solidFill>
                <a:latin typeface="Times New Roman" panose="02020603050405020304" pitchFamily="18" charset="0"/>
              </a:rPr>
              <a:t>CMP	AL，0FH	；本扫描行，有无列线为0</a:t>
            </a:r>
          </a:p>
          <a:p>
            <a:pPr algn="just">
              <a:spcBef>
                <a:spcPct val="50000"/>
              </a:spcBef>
            </a:pPr>
            <a:r>
              <a:rPr lang="zh-CN" altLang="en-US" sz="1600" dirty="0">
                <a:solidFill>
                  <a:schemeClr val="bg1"/>
                </a:solidFill>
                <a:latin typeface="Times New Roman" panose="02020603050405020304" pitchFamily="18" charset="0"/>
              </a:rPr>
              <a:t>JNZ	LOP2	；有，转LOP2查找本行键号</a:t>
            </a:r>
          </a:p>
          <a:p>
            <a:pPr algn="just">
              <a:spcBef>
                <a:spcPct val="50000"/>
              </a:spcBef>
            </a:pPr>
            <a:r>
              <a:rPr lang="zh-CN" altLang="en-US" sz="1600" dirty="0">
                <a:solidFill>
                  <a:schemeClr val="bg1"/>
                </a:solidFill>
                <a:latin typeface="Times New Roman" panose="02020603050405020304" pitchFamily="18" charset="0"/>
              </a:rPr>
              <a:t>ADD	CL，BH	；键号+4（一行4个键）</a:t>
            </a:r>
          </a:p>
          <a:p>
            <a:pPr algn="just">
              <a:spcBef>
                <a:spcPct val="50000"/>
              </a:spcBef>
            </a:pPr>
            <a:r>
              <a:rPr lang="zh-CN" altLang="en-US" sz="1600" dirty="0">
                <a:solidFill>
                  <a:schemeClr val="bg1"/>
                </a:solidFill>
                <a:latin typeface="Times New Roman" panose="02020603050405020304" pitchFamily="18" charset="0"/>
              </a:rPr>
              <a:t>MOV	AL，AH	；恢复下一行扫描码</a:t>
            </a:r>
          </a:p>
        </p:txBody>
      </p:sp>
      <p:sp>
        <p:nvSpPr>
          <p:cNvPr id="68612" name="文本框 68611"/>
          <p:cNvSpPr txBox="1"/>
          <p:nvPr/>
        </p:nvSpPr>
        <p:spPr>
          <a:xfrm>
            <a:off x="6324600" y="990600"/>
            <a:ext cx="4267200" cy="5139055"/>
          </a:xfrm>
          <a:prstGeom prst="rect">
            <a:avLst/>
          </a:prstGeom>
          <a:gradFill>
            <a:gsLst>
              <a:gs pos="0">
                <a:srgbClr val="012D86"/>
              </a:gs>
              <a:gs pos="100000">
                <a:srgbClr val="0E2557"/>
              </a:gs>
            </a:gsLst>
            <a:lin ang="5400000" scaled="0"/>
          </a:gradFill>
          <a:ln w="9525">
            <a:noFill/>
          </a:ln>
        </p:spPr>
        <p:txBody>
          <a:bodyPr>
            <a:spAutoFit/>
          </a:bodyPr>
          <a:lstStyle/>
          <a:p>
            <a:pPr algn="just">
              <a:spcBef>
                <a:spcPct val="50000"/>
              </a:spcBef>
            </a:pPr>
            <a:r>
              <a:rPr lang="en-US" altLang="zh-CN" sz="1600" dirty="0">
                <a:solidFill>
                  <a:schemeClr val="bg1"/>
                </a:solidFill>
                <a:latin typeface="Times New Roman" panose="02020603050405020304" pitchFamily="18" charset="0"/>
              </a:rPr>
              <a:t>DEC	BL	</a:t>
            </a:r>
            <a:r>
              <a:rPr lang="zh-CN" altLang="en-US" sz="1600" dirty="0">
                <a:solidFill>
                  <a:schemeClr val="bg1"/>
                </a:solidFill>
                <a:latin typeface="Times New Roman" panose="02020603050405020304" pitchFamily="18" charset="0"/>
              </a:rPr>
              <a:t>；行数</a:t>
            </a:r>
            <a:r>
              <a:rPr lang="en-US" altLang="zh-CN" sz="1600" dirty="0">
                <a:solidFill>
                  <a:schemeClr val="bg1"/>
                </a:solidFill>
                <a:latin typeface="Times New Roman" panose="02020603050405020304" pitchFamily="18" charset="0"/>
              </a:rPr>
              <a:t>-1</a:t>
            </a:r>
          </a:p>
          <a:p>
            <a:pPr algn="just">
              <a:spcBef>
                <a:spcPct val="50000"/>
              </a:spcBef>
            </a:pPr>
            <a:r>
              <a:rPr lang="en-US" altLang="zh-CN" sz="1600" dirty="0">
                <a:solidFill>
                  <a:schemeClr val="bg1"/>
                </a:solidFill>
                <a:latin typeface="Times New Roman" panose="02020603050405020304" pitchFamily="18" charset="0"/>
              </a:rPr>
              <a:t>JNZ	LOP1	</a:t>
            </a:r>
            <a:r>
              <a:rPr lang="zh-CN" altLang="en-US" sz="1600" dirty="0">
                <a:solidFill>
                  <a:schemeClr val="bg1"/>
                </a:solidFill>
                <a:latin typeface="Times New Roman" panose="02020603050405020304" pitchFamily="18" charset="0"/>
              </a:rPr>
              <a:t>；返回扫描下一行</a:t>
            </a:r>
          </a:p>
          <a:p>
            <a:pPr algn="just">
              <a:spcBef>
                <a:spcPct val="50000"/>
              </a:spcBef>
            </a:pPr>
            <a:r>
              <a:rPr lang="en-US" altLang="zh-CN" sz="1600" dirty="0">
                <a:solidFill>
                  <a:schemeClr val="bg1"/>
                </a:solidFill>
                <a:latin typeface="Times New Roman" panose="02020603050405020304" pitchFamily="18" charset="0"/>
              </a:rPr>
              <a:t>JMP	BEGIN</a:t>
            </a:r>
          </a:p>
          <a:p>
            <a:pPr algn="just">
              <a:spcBef>
                <a:spcPct val="50000"/>
              </a:spcBef>
            </a:pPr>
            <a:r>
              <a:rPr lang="en-US" altLang="zh-CN" sz="1600" dirty="0">
                <a:solidFill>
                  <a:schemeClr val="bg1"/>
                </a:solidFill>
                <a:latin typeface="Times New Roman" panose="02020603050405020304" pitchFamily="18" charset="0"/>
              </a:rPr>
              <a:t>LOP2</a:t>
            </a:r>
            <a:r>
              <a:rPr lang="zh-CN" altLang="en-US" sz="1600" dirty="0">
                <a:solidFill>
                  <a:schemeClr val="bg1"/>
                </a:solidFill>
                <a:latin typeface="Times New Roman" panose="02020603050405020304" pitchFamily="18" charset="0"/>
              </a:rPr>
              <a:t>：</a:t>
            </a:r>
          </a:p>
          <a:p>
            <a:pPr algn="just">
              <a:spcBef>
                <a:spcPct val="50000"/>
              </a:spcBef>
            </a:pPr>
            <a:r>
              <a:rPr lang="en-US" altLang="zh-CN" sz="1600" dirty="0">
                <a:solidFill>
                  <a:schemeClr val="bg1"/>
                </a:solidFill>
                <a:latin typeface="Times New Roman" panose="02020603050405020304" pitchFamily="18" charset="0"/>
              </a:rPr>
              <a:t>INC	CL	</a:t>
            </a:r>
            <a:r>
              <a:rPr lang="zh-CN" altLang="en-US" sz="1600" dirty="0">
                <a:solidFill>
                  <a:schemeClr val="bg1"/>
                </a:solidFill>
                <a:latin typeface="Times New Roman" panose="02020603050405020304" pitchFamily="18" charset="0"/>
              </a:rPr>
              <a:t>；键号十</a:t>
            </a:r>
            <a:r>
              <a:rPr lang="en-US" altLang="zh-CN" sz="1600" dirty="0">
                <a:solidFill>
                  <a:schemeClr val="bg1"/>
                </a:solidFill>
                <a:latin typeface="Times New Roman" panose="02020603050405020304" pitchFamily="18" charset="0"/>
              </a:rPr>
              <a:t>1</a:t>
            </a:r>
          </a:p>
          <a:p>
            <a:pPr algn="just">
              <a:spcBef>
                <a:spcPct val="50000"/>
              </a:spcBef>
            </a:pPr>
            <a:r>
              <a:rPr lang="en-US" altLang="zh-CN" sz="1600" dirty="0">
                <a:solidFill>
                  <a:schemeClr val="bg1"/>
                </a:solidFill>
                <a:latin typeface="Times New Roman" panose="02020603050405020304" pitchFamily="18" charset="0"/>
              </a:rPr>
              <a:t>RCR	AL</a:t>
            </a:r>
            <a:r>
              <a:rPr lang="zh-CN" altLang="en-US" sz="1600" dirty="0">
                <a:solidFill>
                  <a:schemeClr val="bg1"/>
                </a:solidFill>
                <a:latin typeface="Times New Roman" panose="02020603050405020304" pitchFamily="18" charset="0"/>
              </a:rPr>
              <a:t>，</a:t>
            </a:r>
            <a:r>
              <a:rPr lang="en-US" altLang="zh-CN" sz="1600" dirty="0">
                <a:solidFill>
                  <a:schemeClr val="bg1"/>
                </a:solidFill>
                <a:latin typeface="Times New Roman" panose="02020603050405020304" pitchFamily="18" charset="0"/>
              </a:rPr>
              <a:t>1	</a:t>
            </a:r>
            <a:r>
              <a:rPr lang="zh-CN" altLang="en-US" sz="1600" dirty="0">
                <a:solidFill>
                  <a:schemeClr val="bg1"/>
                </a:solidFill>
                <a:latin typeface="Times New Roman" panose="02020603050405020304" pitchFamily="18" charset="0"/>
              </a:rPr>
              <a:t>；循环右移一位</a:t>
            </a:r>
          </a:p>
          <a:p>
            <a:pPr algn="just">
              <a:spcBef>
                <a:spcPct val="50000"/>
              </a:spcBef>
            </a:pPr>
            <a:r>
              <a:rPr lang="en-US" altLang="zh-CN" sz="1600" dirty="0">
                <a:solidFill>
                  <a:schemeClr val="bg1"/>
                </a:solidFill>
                <a:latin typeface="Times New Roman" panose="02020603050405020304" pitchFamily="18" charset="0"/>
              </a:rPr>
              <a:t>JC	LOP2	</a:t>
            </a:r>
            <a:r>
              <a:rPr lang="zh-CN" altLang="en-US" sz="1600" dirty="0">
                <a:solidFill>
                  <a:schemeClr val="bg1"/>
                </a:solidFill>
                <a:latin typeface="Times New Roman" panose="02020603050405020304" pitchFamily="18" charset="0"/>
              </a:rPr>
              <a:t>；最低位为</a:t>
            </a:r>
            <a:r>
              <a:rPr lang="en-US" altLang="zh-CN" sz="1600" dirty="0">
                <a:solidFill>
                  <a:schemeClr val="bg1"/>
                </a:solidFill>
                <a:latin typeface="Times New Roman" panose="02020603050405020304" pitchFamily="18" charset="0"/>
              </a:rPr>
              <a:t>1</a:t>
            </a:r>
            <a:r>
              <a:rPr lang="zh-CN" altLang="en-US" sz="1600" dirty="0">
                <a:solidFill>
                  <a:schemeClr val="bg1"/>
                </a:solidFill>
                <a:latin typeface="Times New Roman" panose="02020603050405020304" pitchFamily="18" charset="0"/>
              </a:rPr>
              <a:t>，返回查找</a:t>
            </a:r>
          </a:p>
          <a:p>
            <a:pPr algn="just">
              <a:spcBef>
                <a:spcPct val="50000"/>
              </a:spcBef>
            </a:pPr>
            <a:r>
              <a:rPr lang="en-US" altLang="zh-CN" sz="1600" dirty="0">
                <a:solidFill>
                  <a:schemeClr val="bg1"/>
                </a:solidFill>
                <a:latin typeface="Times New Roman" panose="02020603050405020304" pitchFamily="18" charset="0"/>
              </a:rPr>
              <a:t>MOV	AL</a:t>
            </a:r>
            <a:r>
              <a:rPr lang="zh-CN" altLang="en-US" sz="1600" dirty="0">
                <a:solidFill>
                  <a:schemeClr val="bg1"/>
                </a:solidFill>
                <a:latin typeface="Times New Roman" panose="02020603050405020304" pitchFamily="18" charset="0"/>
              </a:rPr>
              <a:t>，</a:t>
            </a:r>
            <a:r>
              <a:rPr lang="en-US" altLang="zh-CN" sz="1600" dirty="0">
                <a:solidFill>
                  <a:schemeClr val="bg1"/>
                </a:solidFill>
                <a:latin typeface="Times New Roman" panose="02020603050405020304" pitchFamily="18" charset="0"/>
              </a:rPr>
              <a:t>CL	</a:t>
            </a:r>
            <a:r>
              <a:rPr lang="zh-CN" altLang="en-US" sz="1600" dirty="0">
                <a:solidFill>
                  <a:schemeClr val="bg1"/>
                </a:solidFill>
                <a:latin typeface="Times New Roman" panose="02020603050405020304" pitchFamily="18" charset="0"/>
              </a:rPr>
              <a:t>；键号送</a:t>
            </a:r>
            <a:r>
              <a:rPr lang="en-US" altLang="zh-CN" sz="1600" dirty="0">
                <a:solidFill>
                  <a:schemeClr val="bg1"/>
                </a:solidFill>
                <a:latin typeface="Times New Roman" panose="02020603050405020304" pitchFamily="18" charset="0"/>
              </a:rPr>
              <a:t>AL</a:t>
            </a:r>
          </a:p>
          <a:p>
            <a:pPr algn="just">
              <a:spcBef>
                <a:spcPct val="50000"/>
              </a:spcBef>
            </a:pPr>
            <a:r>
              <a:rPr lang="en-US" altLang="zh-CN" sz="1600" dirty="0">
                <a:solidFill>
                  <a:schemeClr val="bg1"/>
                </a:solidFill>
                <a:latin typeface="Times New Roman" panose="02020603050405020304" pitchFamily="18" charset="0"/>
              </a:rPr>
              <a:t>CMP	AL</a:t>
            </a:r>
            <a:r>
              <a:rPr lang="zh-CN" altLang="en-US" sz="1600" dirty="0">
                <a:solidFill>
                  <a:schemeClr val="bg1"/>
                </a:solidFill>
                <a:latin typeface="Times New Roman" panose="02020603050405020304" pitchFamily="18" charset="0"/>
              </a:rPr>
              <a:t>，</a:t>
            </a:r>
            <a:r>
              <a:rPr lang="en-US" altLang="zh-CN" sz="1600" dirty="0">
                <a:solidFill>
                  <a:schemeClr val="bg1"/>
                </a:solidFill>
                <a:latin typeface="Times New Roman" panose="02020603050405020304" pitchFamily="18" charset="0"/>
              </a:rPr>
              <a:t>0	</a:t>
            </a:r>
            <a:r>
              <a:rPr lang="zh-CN" altLang="en-US" sz="1600" dirty="0">
                <a:solidFill>
                  <a:schemeClr val="bg1"/>
                </a:solidFill>
                <a:latin typeface="Times New Roman" panose="02020603050405020304" pitchFamily="18" charset="0"/>
              </a:rPr>
              <a:t>；键号分支处理</a:t>
            </a:r>
          </a:p>
          <a:p>
            <a:pPr algn="just">
              <a:spcBef>
                <a:spcPct val="50000"/>
              </a:spcBef>
            </a:pPr>
            <a:r>
              <a:rPr lang="en-US" altLang="zh-CN" sz="1600" dirty="0">
                <a:solidFill>
                  <a:schemeClr val="bg1"/>
                </a:solidFill>
                <a:latin typeface="Times New Roman" panose="02020603050405020304" pitchFamily="18" charset="0"/>
              </a:rPr>
              <a:t>JZ	KEY0</a:t>
            </a:r>
          </a:p>
          <a:p>
            <a:pPr algn="just">
              <a:spcBef>
                <a:spcPct val="50000"/>
              </a:spcBef>
            </a:pPr>
            <a:r>
              <a:rPr lang="en-US" altLang="zh-CN" sz="1600" dirty="0">
                <a:solidFill>
                  <a:schemeClr val="bg1"/>
                </a:solidFill>
                <a:latin typeface="Times New Roman" panose="02020603050405020304" pitchFamily="18" charset="0"/>
              </a:rPr>
              <a:t>CMP	AL</a:t>
            </a:r>
            <a:r>
              <a:rPr lang="zh-CN" altLang="en-US" sz="1600" dirty="0">
                <a:solidFill>
                  <a:schemeClr val="bg1"/>
                </a:solidFill>
                <a:latin typeface="Times New Roman" panose="02020603050405020304" pitchFamily="18" charset="0"/>
              </a:rPr>
              <a:t>，</a:t>
            </a:r>
            <a:r>
              <a:rPr lang="en-US" altLang="zh-CN" sz="1600" dirty="0">
                <a:solidFill>
                  <a:schemeClr val="bg1"/>
                </a:solidFill>
                <a:latin typeface="Times New Roman" panose="02020603050405020304" pitchFamily="18" charset="0"/>
              </a:rPr>
              <a:t>1</a:t>
            </a:r>
          </a:p>
          <a:p>
            <a:pPr algn="just">
              <a:spcBef>
                <a:spcPct val="50000"/>
              </a:spcBef>
            </a:pPr>
            <a:r>
              <a:rPr lang="en-US" altLang="zh-CN" sz="1600" dirty="0">
                <a:solidFill>
                  <a:schemeClr val="bg1"/>
                </a:solidFill>
                <a:latin typeface="Times New Roman" panose="02020603050405020304" pitchFamily="18" charset="0"/>
              </a:rPr>
              <a:t>JZ	</a:t>
            </a:r>
            <a:r>
              <a:rPr lang="en-US" altLang="zh-CN" sz="1600" dirty="0" err="1">
                <a:solidFill>
                  <a:schemeClr val="bg1"/>
                </a:solidFill>
                <a:latin typeface="Times New Roman" panose="02020603050405020304" pitchFamily="18" charset="0"/>
              </a:rPr>
              <a:t>KEYl</a:t>
            </a:r>
            <a:endParaRPr lang="en-US" altLang="zh-CN" sz="1600" dirty="0">
              <a:solidFill>
                <a:schemeClr val="bg1"/>
              </a:solidFill>
              <a:latin typeface="Times New Roman" panose="02020603050405020304" pitchFamily="18" charset="0"/>
            </a:endParaRPr>
          </a:p>
          <a:p>
            <a:pPr algn="just">
              <a:spcBef>
                <a:spcPct val="50000"/>
              </a:spcBef>
            </a:pPr>
            <a:r>
              <a:rPr lang="en-US" altLang="zh-CN" sz="1600" dirty="0">
                <a:solidFill>
                  <a:schemeClr val="bg1"/>
                </a:solidFill>
                <a:latin typeface="Times New Roman" panose="02020603050405020304" pitchFamily="18" charset="0"/>
              </a:rPr>
              <a:t>……</a:t>
            </a:r>
          </a:p>
          <a:p>
            <a:pPr algn="l">
              <a:spcBef>
                <a:spcPct val="50000"/>
              </a:spcBef>
            </a:pPr>
            <a:endParaRPr lang="en-US" altLang="zh-CN" sz="1600" dirty="0">
              <a:solidFill>
                <a:schemeClr val="bg1"/>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8611"/>
                                        </p:tgtEl>
                                        <p:attrNameLst>
                                          <p:attrName>style.visibility</p:attrName>
                                        </p:attrNameLst>
                                      </p:cBhvr>
                                      <p:to>
                                        <p:strVal val="visible"/>
                                      </p:to>
                                    </p:set>
                                    <p:anim calcmode="lin" valueType="num">
                                      <p:cBhvr>
                                        <p:cTn id="7" dur="500" fill="hold"/>
                                        <p:tgtEl>
                                          <p:spTgt spid="68611"/>
                                        </p:tgtEl>
                                        <p:attrNameLst>
                                          <p:attrName>ppt_w</p:attrName>
                                        </p:attrNameLst>
                                      </p:cBhvr>
                                      <p:tavLst>
                                        <p:tav tm="0">
                                          <p:val>
                                            <p:fltVal val="0"/>
                                          </p:val>
                                        </p:tav>
                                        <p:tav tm="100000">
                                          <p:val>
                                            <p:strVal val="#ppt_w"/>
                                          </p:val>
                                        </p:tav>
                                      </p:tavLst>
                                    </p:anim>
                                    <p:anim calcmode="lin" valueType="num">
                                      <p:cBhvr>
                                        <p:cTn id="8" dur="500" fill="hold"/>
                                        <p:tgtEl>
                                          <p:spTgt spid="6861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68612"/>
                                        </p:tgtEl>
                                        <p:attrNameLst>
                                          <p:attrName>style.visibility</p:attrName>
                                        </p:attrNameLst>
                                      </p:cBhvr>
                                      <p:to>
                                        <p:strVal val="visible"/>
                                      </p:to>
                                    </p:set>
                                    <p:animEffect transition="in" filter="blinds(horizontal)">
                                      <p:cBhvr>
                                        <p:cTn id="12" dur="500"/>
                                        <p:tgtEl>
                                          <p:spTgt spid="68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ldLvl="0" animBg="1"/>
      <p:bldP spid="68612"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69633"/>
          <p:cNvSpPr>
            <a:spLocks noGrp="1"/>
          </p:cNvSpPr>
          <p:nvPr>
            <p:ph type="title"/>
          </p:nvPr>
        </p:nvSpPr>
        <p:spPr/>
        <p:txBody>
          <a:bodyPr anchor="ctr"/>
          <a:lstStyle/>
          <a:p>
            <a:r>
              <a:rPr lang="en-US" altLang="zh-CN" sz="3200"/>
              <a:t>4</a:t>
            </a:r>
            <a:r>
              <a:rPr lang="zh-CN" altLang="en-US" sz="3200"/>
              <a:t>、抖动和重健问题</a:t>
            </a:r>
          </a:p>
        </p:txBody>
      </p:sp>
      <p:sp>
        <p:nvSpPr>
          <p:cNvPr id="69635" name="内容占位符 69634"/>
          <p:cNvSpPr>
            <a:spLocks noGrp="1"/>
          </p:cNvSpPr>
          <p:nvPr>
            <p:ph idx="1"/>
          </p:nvPr>
        </p:nvSpPr>
        <p:spPr/>
        <p:txBody>
          <a:bodyPr/>
          <a:lstStyle/>
          <a:p>
            <a:pPr>
              <a:lnSpc>
                <a:spcPct val="100000"/>
              </a:lnSpc>
            </a:pPr>
            <a:r>
              <a:rPr lang="zh-CN" altLang="en-US" sz="2800" dirty="0">
                <a:latin typeface="Times New Roman" panose="02020603050405020304" pitchFamily="18" charset="0"/>
              </a:rPr>
              <a:t>机械按键存在</a:t>
            </a:r>
            <a:r>
              <a:rPr lang="zh-CN" altLang="en-US" sz="2800" dirty="0">
                <a:latin typeface="Times New Roman" panose="02020603050405020304" pitchFamily="18" charset="0"/>
                <a:hlinkClick r:id="" action="ppaction://noaction"/>
              </a:rPr>
              <a:t>抖动现象</a:t>
            </a:r>
            <a:endParaRPr lang="zh-CN" altLang="en-US" sz="2800" dirty="0">
              <a:latin typeface="Times New Roman" panose="02020603050405020304" pitchFamily="18" charset="0"/>
            </a:endParaRPr>
          </a:p>
          <a:p>
            <a:pPr lvl="1">
              <a:lnSpc>
                <a:spcPct val="100000"/>
              </a:lnSpc>
            </a:pPr>
            <a:r>
              <a:rPr lang="zh-CN" altLang="en-US" sz="2400" dirty="0" smtClean="0">
                <a:latin typeface="Times New Roman" panose="02020603050405020304" pitchFamily="18" charset="0"/>
              </a:rPr>
              <a:t>机械原理的按键由于弹簧的作用，当</a:t>
            </a:r>
            <a:r>
              <a:rPr lang="zh-CN" altLang="en-US" sz="2400" dirty="0">
                <a:latin typeface="Times New Roman" panose="02020603050405020304" pitchFamily="18" charset="0"/>
              </a:rPr>
              <a:t>按下或释放一个键时，往往会出现按键在闭合位置和断开位置之间跳几下才稳定到闭合状态</a:t>
            </a:r>
          </a:p>
          <a:p>
            <a:pPr lvl="1">
              <a:lnSpc>
                <a:spcPct val="100000"/>
              </a:lnSpc>
            </a:pPr>
            <a:r>
              <a:rPr lang="zh-CN" altLang="en-US" sz="2400" dirty="0">
                <a:latin typeface="Times New Roman" panose="02020603050405020304" pitchFamily="18" charset="0"/>
              </a:rPr>
              <a:t>抖动的持续时间通常不大于</a:t>
            </a:r>
            <a:r>
              <a:rPr lang="en-US" altLang="zh-CN" sz="2400" dirty="0"/>
              <a:t>10ms</a:t>
            </a:r>
          </a:p>
          <a:p>
            <a:pPr lvl="1">
              <a:lnSpc>
                <a:spcPct val="100000"/>
              </a:lnSpc>
            </a:pPr>
            <a:r>
              <a:rPr lang="zh-CN" altLang="en-US" sz="2400" dirty="0"/>
              <a:t>采用</a:t>
            </a:r>
            <a:r>
              <a:rPr lang="zh-CN" altLang="en-US" sz="2400" dirty="0">
                <a:hlinkClick r:id="rId2" action="ppaction://hlinksldjump"/>
              </a:rPr>
              <a:t>硬件消抖电路</a:t>
            </a:r>
            <a:r>
              <a:rPr lang="zh-CN" altLang="en-US" sz="2400" dirty="0"/>
              <a:t>或软件延时方法解决</a:t>
            </a:r>
          </a:p>
          <a:p>
            <a:pPr>
              <a:lnSpc>
                <a:spcPct val="100000"/>
              </a:lnSpc>
            </a:pPr>
            <a:r>
              <a:rPr lang="zh-CN" altLang="en-US" sz="2800" dirty="0">
                <a:latin typeface="Times New Roman" panose="02020603050405020304" pitchFamily="18" charset="0"/>
              </a:rPr>
              <a:t>重键指两个或多个键同时闭合</a:t>
            </a:r>
          </a:p>
          <a:p>
            <a:pPr lvl="1">
              <a:lnSpc>
                <a:spcPct val="100000"/>
              </a:lnSpc>
            </a:pPr>
            <a:r>
              <a:rPr lang="zh-CN" altLang="en-US" sz="2400" dirty="0">
                <a:latin typeface="Times New Roman" panose="02020603050405020304" pitchFamily="18" charset="0"/>
              </a:rPr>
              <a:t>出现重键时，读取的键值必然出现有一个以上的</a:t>
            </a:r>
            <a:r>
              <a:rPr lang="en-US" altLang="zh-CN" sz="2400" dirty="0"/>
              <a:t>0</a:t>
            </a:r>
          </a:p>
          <a:p>
            <a:pPr lvl="1">
              <a:lnSpc>
                <a:spcPct val="100000"/>
              </a:lnSpc>
            </a:pPr>
            <a:r>
              <a:rPr lang="zh-CN" altLang="en-US" sz="2400" dirty="0" smtClean="0">
                <a:latin typeface="Times New Roman" panose="02020603050405020304" pitchFamily="18" charset="0"/>
              </a:rPr>
              <a:t>产生了到底是否</a:t>
            </a:r>
            <a:r>
              <a:rPr lang="zh-CN" altLang="en-US" sz="2400" dirty="0">
                <a:latin typeface="Times New Roman" panose="02020603050405020304" pitchFamily="18" charset="0"/>
              </a:rPr>
              <a:t>给予识别和识别哪一个</a:t>
            </a:r>
            <a:r>
              <a:rPr lang="zh-CN" altLang="en-US" sz="2400" dirty="0" smtClean="0">
                <a:latin typeface="Times New Roman" panose="02020603050405020304" pitchFamily="18" charset="0"/>
              </a:rPr>
              <a:t>键的问题</a:t>
            </a:r>
            <a:endParaRPr lang="zh-CN" altLang="en-US" sz="2400" dirty="0">
              <a:latin typeface="Times New Roman" panose="02020603050405020304" pitchFamily="18" charset="0"/>
            </a:endParaRPr>
          </a:p>
          <a:p>
            <a:pPr>
              <a:lnSpc>
                <a:spcPct val="100000"/>
              </a:lnSpc>
            </a:pPr>
            <a:r>
              <a:rPr lang="zh-CN" altLang="en-US" sz="2400" dirty="0"/>
              <a:t>重健问题的处理</a:t>
            </a:r>
            <a:endParaRPr lang="zh-CN" altLang="en-US" sz="2800" dirty="0">
              <a:latin typeface="Times New Roman" panose="02020603050405020304" pitchFamily="18" charset="0"/>
            </a:endParaRPr>
          </a:p>
          <a:p>
            <a:pPr lvl="1">
              <a:lnSpc>
                <a:spcPct val="100000"/>
              </a:lnSpc>
            </a:pPr>
            <a:r>
              <a:rPr lang="zh-CN" altLang="en-US" sz="2400" dirty="0">
                <a:latin typeface="Times New Roman" panose="02020603050405020304" pitchFamily="18" charset="0"/>
              </a:rPr>
              <a:t>简单情况：不予识别，认为是错误的按键</a:t>
            </a:r>
          </a:p>
          <a:p>
            <a:pPr lvl="1">
              <a:lnSpc>
                <a:spcPct val="100000"/>
              </a:lnSpc>
            </a:pPr>
            <a:r>
              <a:rPr lang="zh-CN" altLang="en-US" sz="2400" dirty="0">
                <a:latin typeface="Times New Roman" panose="02020603050405020304" pitchFamily="18" charset="0"/>
              </a:rPr>
              <a:t>通常情况：只承认先识别出来的</a:t>
            </a:r>
            <a:r>
              <a:rPr lang="zh-CN" altLang="en-US" sz="2400" dirty="0" smtClean="0">
                <a:latin typeface="Times New Roman" panose="02020603050405020304" pitchFamily="18" charset="0"/>
              </a:rPr>
              <a:t>键，对其他同时按下其他的键均不作识别</a:t>
            </a:r>
            <a:endParaRPr lang="zh-CN" altLang="en-US" sz="2400" dirty="0">
              <a:latin typeface="Times New Roman" panose="02020603050405020304" pitchFamily="18" charset="0"/>
            </a:endParaRPr>
          </a:p>
          <a:p>
            <a:pPr lvl="1">
              <a:lnSpc>
                <a:spcPct val="100000"/>
              </a:lnSpc>
            </a:pPr>
            <a:r>
              <a:rPr lang="zh-CN" altLang="en-US" sz="2400" dirty="0">
                <a:latin typeface="Times New Roman" panose="02020603050405020304" pitchFamily="18" charset="0"/>
              </a:rPr>
              <a:t>正常的组合键：都识别</a:t>
            </a:r>
            <a:r>
              <a:rPr lang="zh-CN" altLang="en-US" sz="2400" dirty="0" smtClean="0">
                <a:latin typeface="Times New Roman" panose="02020603050405020304" pitchFamily="18" charset="0"/>
              </a:rPr>
              <a:t>出来，需要在扫描程序的</a:t>
            </a:r>
            <a:r>
              <a:rPr lang="zh-CN" altLang="en-US" sz="2400" dirty="0" smtClean="0">
                <a:solidFill>
                  <a:srgbClr val="FF0000"/>
                </a:solidFill>
                <a:latin typeface="Times New Roman" panose="02020603050405020304" pitchFamily="18" charset="0"/>
              </a:rPr>
              <a:t>行列值表和键代码表</a:t>
            </a:r>
            <a:r>
              <a:rPr lang="zh-CN" altLang="en-US" sz="2400" dirty="0" smtClean="0">
                <a:latin typeface="Times New Roman" panose="02020603050405020304" pitchFamily="18" charset="0"/>
              </a:rPr>
              <a:t>中添加相应的组合键值</a:t>
            </a:r>
            <a:endParaRPr lang="zh-CN" altLang="en-US" sz="2400"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8193"/>
          <p:cNvSpPr>
            <a:spLocks noGrp="1"/>
          </p:cNvSpPr>
          <p:nvPr>
            <p:ph type="title"/>
          </p:nvPr>
        </p:nvSpPr>
        <p:spPr/>
        <p:txBody>
          <a:bodyPr anchor="ctr"/>
          <a:lstStyle/>
          <a:p>
            <a:r>
              <a:rPr lang="zh-CN" altLang="en-US" sz="3600"/>
              <a:t>（</a:t>
            </a:r>
            <a:r>
              <a:rPr lang="en-US" altLang="zh-CN" sz="3600"/>
              <a:t>1</a:t>
            </a:r>
            <a:r>
              <a:rPr lang="zh-CN" altLang="en-US" sz="3600"/>
              <a:t>）</a:t>
            </a:r>
            <a:r>
              <a:rPr lang="en-US" altLang="zh-CN" sz="3600"/>
              <a:t>8255A</a:t>
            </a:r>
            <a:r>
              <a:rPr lang="zh-CN" altLang="en-US" sz="3600"/>
              <a:t>的内部结构和引脚</a:t>
            </a:r>
          </a:p>
        </p:txBody>
      </p:sp>
      <p:grpSp>
        <p:nvGrpSpPr>
          <p:cNvPr id="8195" name="组合 8194"/>
          <p:cNvGrpSpPr/>
          <p:nvPr/>
        </p:nvGrpSpPr>
        <p:grpSpPr>
          <a:xfrm>
            <a:off x="1536700" y="957263"/>
            <a:ext cx="9144000" cy="5383212"/>
            <a:chOff x="0" y="0"/>
            <a:chExt cx="5760" cy="3391"/>
          </a:xfrm>
        </p:grpSpPr>
        <p:sp>
          <p:nvSpPr>
            <p:cNvPr id="8196" name="矩形 8195"/>
            <p:cNvSpPr/>
            <p:nvPr/>
          </p:nvSpPr>
          <p:spPr>
            <a:xfrm>
              <a:off x="1039" y="953"/>
              <a:ext cx="768" cy="771"/>
            </a:xfrm>
            <a:prstGeom prst="rect">
              <a:avLst/>
            </a:prstGeom>
            <a:noFill/>
            <a:ln w="28575" cap="flat" cmpd="sng">
              <a:solidFill>
                <a:srgbClr val="000000"/>
              </a:solidFill>
              <a:prstDash val="solid"/>
              <a:miter/>
              <a:headEnd type="none" w="med" len="med"/>
              <a:tailEnd type="none" w="med" len="med"/>
            </a:ln>
          </p:spPr>
          <p:txBody>
            <a:bodyPr lIns="12700" tIns="12700" rIns="12700" bIns="12700"/>
            <a:lstStyle/>
            <a:p>
              <a:pPr eaLnBrk="0" hangingPunct="0">
                <a:spcBef>
                  <a:spcPts val="100"/>
                </a:spcBef>
              </a:pPr>
              <a:r>
                <a:rPr lang="zh-CN" altLang="en-US" sz="2200" b="1">
                  <a:latin typeface="Times New Roman" panose="02020603050405020304" pitchFamily="18" charset="0"/>
                </a:rPr>
                <a:t>数据</a:t>
              </a:r>
            </a:p>
            <a:p>
              <a:pPr eaLnBrk="0" hangingPunct="0">
                <a:spcBef>
                  <a:spcPts val="100"/>
                </a:spcBef>
              </a:pPr>
              <a:r>
                <a:rPr lang="zh-CN" altLang="en-US" sz="2200" b="1">
                  <a:latin typeface="Times New Roman" panose="02020603050405020304" pitchFamily="18" charset="0"/>
                </a:rPr>
                <a:t>总线</a:t>
              </a:r>
            </a:p>
            <a:p>
              <a:pPr eaLnBrk="0" hangingPunct="0"/>
              <a:r>
                <a:rPr lang="zh-CN" altLang="en-US" sz="2200" b="1">
                  <a:latin typeface="Times New Roman" panose="02020603050405020304" pitchFamily="18" charset="0"/>
                </a:rPr>
                <a:t>缓冲器</a:t>
              </a:r>
            </a:p>
          </p:txBody>
        </p:sp>
        <p:grpSp>
          <p:nvGrpSpPr>
            <p:cNvPr id="8197" name="组合 8196"/>
            <p:cNvGrpSpPr/>
            <p:nvPr/>
          </p:nvGrpSpPr>
          <p:grpSpPr>
            <a:xfrm>
              <a:off x="3083" y="1249"/>
              <a:ext cx="43" cy="124"/>
              <a:chOff x="0" y="0"/>
              <a:chExt cx="19868" cy="19999"/>
            </a:xfrm>
          </p:grpSpPr>
          <p:sp>
            <p:nvSpPr>
              <p:cNvPr id="8198" name="直接连接符 8197"/>
              <p:cNvSpPr/>
              <p:nvPr/>
            </p:nvSpPr>
            <p:spPr>
              <a:xfrm>
                <a:off x="0" y="0"/>
                <a:ext cx="19868" cy="10074"/>
              </a:xfrm>
              <a:prstGeom prst="line">
                <a:avLst/>
              </a:prstGeom>
              <a:ln w="28575" cap="flat" cmpd="sng">
                <a:solidFill>
                  <a:srgbClr val="000000"/>
                </a:solidFill>
                <a:prstDash val="solid"/>
                <a:headEnd type="none" w="med" len="med"/>
                <a:tailEnd type="none" w="med" len="med"/>
              </a:ln>
            </p:spPr>
          </p:sp>
          <p:sp>
            <p:nvSpPr>
              <p:cNvPr id="8199" name="直接连接符 8198"/>
              <p:cNvSpPr/>
              <p:nvPr/>
            </p:nvSpPr>
            <p:spPr>
              <a:xfrm flipH="1">
                <a:off x="0" y="9925"/>
                <a:ext cx="19868" cy="10074"/>
              </a:xfrm>
              <a:prstGeom prst="line">
                <a:avLst/>
              </a:prstGeom>
              <a:ln w="28575" cap="flat" cmpd="sng">
                <a:solidFill>
                  <a:srgbClr val="000000"/>
                </a:solidFill>
                <a:prstDash val="solid"/>
                <a:headEnd type="none" w="med" len="med"/>
                <a:tailEnd type="none" w="med" len="med"/>
              </a:ln>
            </p:spPr>
          </p:sp>
        </p:grpSp>
        <p:sp>
          <p:nvSpPr>
            <p:cNvPr id="8200" name="直接连接符 8199"/>
            <p:cNvSpPr/>
            <p:nvPr/>
          </p:nvSpPr>
          <p:spPr>
            <a:xfrm flipH="1">
              <a:off x="1817" y="1249"/>
              <a:ext cx="44" cy="62"/>
            </a:xfrm>
            <a:prstGeom prst="line">
              <a:avLst/>
            </a:prstGeom>
            <a:ln w="28575" cap="flat" cmpd="sng">
              <a:solidFill>
                <a:srgbClr val="000000"/>
              </a:solidFill>
              <a:prstDash val="solid"/>
              <a:headEnd type="none" w="med" len="med"/>
              <a:tailEnd type="none" w="med" len="med"/>
            </a:ln>
          </p:spPr>
        </p:sp>
        <p:sp>
          <p:nvSpPr>
            <p:cNvPr id="8201" name="直接连接符 8200"/>
            <p:cNvSpPr/>
            <p:nvPr/>
          </p:nvSpPr>
          <p:spPr>
            <a:xfrm>
              <a:off x="1817" y="1310"/>
              <a:ext cx="44" cy="63"/>
            </a:xfrm>
            <a:prstGeom prst="line">
              <a:avLst/>
            </a:prstGeom>
            <a:ln w="28575" cap="flat" cmpd="sng">
              <a:solidFill>
                <a:srgbClr val="000000"/>
              </a:solidFill>
              <a:prstDash val="solid"/>
              <a:headEnd type="none" w="med" len="med"/>
              <a:tailEnd type="none" w="med" len="med"/>
            </a:ln>
          </p:spPr>
        </p:sp>
        <p:grpSp>
          <p:nvGrpSpPr>
            <p:cNvPr id="8202" name="组合 8201"/>
            <p:cNvGrpSpPr/>
            <p:nvPr/>
          </p:nvGrpSpPr>
          <p:grpSpPr>
            <a:xfrm>
              <a:off x="1837" y="1275"/>
              <a:ext cx="1293" cy="55"/>
              <a:chOff x="0" y="0"/>
              <a:chExt cx="20000" cy="19973"/>
            </a:xfrm>
          </p:grpSpPr>
          <p:sp>
            <p:nvSpPr>
              <p:cNvPr id="8203" name="直接连接符 8202"/>
              <p:cNvSpPr/>
              <p:nvPr/>
            </p:nvSpPr>
            <p:spPr>
              <a:xfrm>
                <a:off x="0" y="0"/>
                <a:ext cx="20000" cy="334"/>
              </a:xfrm>
              <a:prstGeom prst="line">
                <a:avLst/>
              </a:prstGeom>
              <a:ln w="28575" cap="flat" cmpd="sng">
                <a:solidFill>
                  <a:srgbClr val="000000"/>
                </a:solidFill>
                <a:prstDash val="solid"/>
                <a:headEnd type="none" w="med" len="med"/>
                <a:tailEnd type="none" w="med" len="med"/>
              </a:ln>
            </p:spPr>
          </p:sp>
          <p:sp>
            <p:nvSpPr>
              <p:cNvPr id="8204" name="直接连接符 8203"/>
              <p:cNvSpPr/>
              <p:nvPr/>
            </p:nvSpPr>
            <p:spPr>
              <a:xfrm>
                <a:off x="0" y="19639"/>
                <a:ext cx="20000" cy="334"/>
              </a:xfrm>
              <a:prstGeom prst="line">
                <a:avLst/>
              </a:prstGeom>
              <a:ln w="28575" cap="flat" cmpd="sng">
                <a:solidFill>
                  <a:srgbClr val="000000"/>
                </a:solidFill>
                <a:prstDash val="solid"/>
                <a:headEnd type="none" w="med" len="med"/>
                <a:tailEnd type="none" w="med" len="med"/>
              </a:ln>
            </p:spPr>
          </p:sp>
        </p:grpSp>
        <p:sp>
          <p:nvSpPr>
            <p:cNvPr id="8205" name="直接连接符 8204"/>
            <p:cNvSpPr/>
            <p:nvPr/>
          </p:nvSpPr>
          <p:spPr>
            <a:xfrm>
              <a:off x="982" y="1249"/>
              <a:ext cx="43" cy="62"/>
            </a:xfrm>
            <a:prstGeom prst="line">
              <a:avLst/>
            </a:prstGeom>
            <a:ln w="28575" cap="flat" cmpd="sng">
              <a:solidFill>
                <a:srgbClr val="000000"/>
              </a:solidFill>
              <a:prstDash val="solid"/>
              <a:headEnd type="none" w="med" len="med"/>
              <a:tailEnd type="none" w="med" len="med"/>
            </a:ln>
          </p:spPr>
        </p:sp>
        <p:sp>
          <p:nvSpPr>
            <p:cNvPr id="8206" name="直接连接符 8205"/>
            <p:cNvSpPr/>
            <p:nvPr/>
          </p:nvSpPr>
          <p:spPr>
            <a:xfrm flipH="1">
              <a:off x="982" y="1310"/>
              <a:ext cx="43" cy="63"/>
            </a:xfrm>
            <a:prstGeom prst="line">
              <a:avLst/>
            </a:prstGeom>
            <a:ln w="28575" cap="flat" cmpd="sng">
              <a:solidFill>
                <a:srgbClr val="000000"/>
              </a:solidFill>
              <a:prstDash val="solid"/>
              <a:headEnd type="none" w="med" len="med"/>
              <a:tailEnd type="none" w="med" len="med"/>
            </a:ln>
          </p:spPr>
        </p:sp>
        <p:sp>
          <p:nvSpPr>
            <p:cNvPr id="8207" name="直接连接符 8206"/>
            <p:cNvSpPr/>
            <p:nvPr/>
          </p:nvSpPr>
          <p:spPr>
            <a:xfrm flipH="1">
              <a:off x="774" y="1249"/>
              <a:ext cx="44" cy="62"/>
            </a:xfrm>
            <a:prstGeom prst="line">
              <a:avLst/>
            </a:prstGeom>
            <a:ln w="28575" cap="flat" cmpd="sng">
              <a:solidFill>
                <a:srgbClr val="000000"/>
              </a:solidFill>
              <a:prstDash val="solid"/>
              <a:headEnd type="none" w="med" len="med"/>
              <a:tailEnd type="none" w="med" len="med"/>
            </a:ln>
          </p:spPr>
        </p:sp>
        <p:sp>
          <p:nvSpPr>
            <p:cNvPr id="8208" name="直接连接符 8207"/>
            <p:cNvSpPr/>
            <p:nvPr/>
          </p:nvSpPr>
          <p:spPr>
            <a:xfrm>
              <a:off x="774" y="1310"/>
              <a:ext cx="44" cy="63"/>
            </a:xfrm>
            <a:prstGeom prst="line">
              <a:avLst/>
            </a:prstGeom>
            <a:ln w="28575" cap="flat" cmpd="sng">
              <a:solidFill>
                <a:srgbClr val="000000"/>
              </a:solidFill>
              <a:prstDash val="solid"/>
              <a:headEnd type="none" w="med" len="med"/>
              <a:tailEnd type="none" w="med" len="med"/>
            </a:ln>
          </p:spPr>
        </p:sp>
        <p:sp>
          <p:nvSpPr>
            <p:cNvPr id="8209" name="直接连接符 8208"/>
            <p:cNvSpPr/>
            <p:nvPr/>
          </p:nvSpPr>
          <p:spPr>
            <a:xfrm>
              <a:off x="794" y="1286"/>
              <a:ext cx="210" cy="1"/>
            </a:xfrm>
            <a:prstGeom prst="line">
              <a:avLst/>
            </a:prstGeom>
            <a:ln w="28575" cap="flat" cmpd="sng">
              <a:solidFill>
                <a:srgbClr val="000000"/>
              </a:solidFill>
              <a:prstDash val="solid"/>
              <a:headEnd type="none" w="med" len="med"/>
              <a:tailEnd type="none" w="med" len="med"/>
            </a:ln>
          </p:spPr>
        </p:sp>
        <p:sp>
          <p:nvSpPr>
            <p:cNvPr id="8210" name="直接连接符 8209"/>
            <p:cNvSpPr/>
            <p:nvPr/>
          </p:nvSpPr>
          <p:spPr>
            <a:xfrm>
              <a:off x="794" y="1339"/>
              <a:ext cx="210" cy="1"/>
            </a:xfrm>
            <a:prstGeom prst="line">
              <a:avLst/>
            </a:prstGeom>
            <a:ln w="28575" cap="flat" cmpd="sng">
              <a:solidFill>
                <a:srgbClr val="000000"/>
              </a:solidFill>
              <a:prstDash val="solid"/>
              <a:headEnd type="none" w="med" len="med"/>
              <a:tailEnd type="none" w="med" len="med"/>
            </a:ln>
          </p:spPr>
        </p:sp>
        <p:sp>
          <p:nvSpPr>
            <p:cNvPr id="8211" name="矩形 8210"/>
            <p:cNvSpPr/>
            <p:nvPr/>
          </p:nvSpPr>
          <p:spPr>
            <a:xfrm>
              <a:off x="1930" y="2750"/>
              <a:ext cx="951" cy="245"/>
            </a:xfrm>
            <a:prstGeom prst="rect">
              <a:avLst/>
            </a:prstGeom>
            <a:noFill/>
            <a:ln w="9525">
              <a:noFill/>
            </a:ln>
          </p:spPr>
          <p:txBody>
            <a:bodyPr lIns="12700" tIns="12700" rIns="12700" bIns="12700"/>
            <a:lstStyle/>
            <a:p>
              <a:pPr eaLnBrk="0" hangingPunct="0"/>
              <a:r>
                <a:rPr lang="zh-CN" altLang="en-US" sz="2200" b="1">
                  <a:latin typeface="Times New Roman" panose="02020603050405020304" pitchFamily="18" charset="0"/>
                </a:rPr>
                <a:t>内部控制线</a:t>
              </a:r>
            </a:p>
          </p:txBody>
        </p:sp>
        <p:sp>
          <p:nvSpPr>
            <p:cNvPr id="8212" name="矩形 8211"/>
            <p:cNvSpPr/>
            <p:nvPr/>
          </p:nvSpPr>
          <p:spPr>
            <a:xfrm>
              <a:off x="1961" y="1054"/>
              <a:ext cx="951" cy="245"/>
            </a:xfrm>
            <a:prstGeom prst="rect">
              <a:avLst/>
            </a:prstGeom>
            <a:noFill/>
            <a:ln w="9525">
              <a:noFill/>
            </a:ln>
          </p:spPr>
          <p:txBody>
            <a:bodyPr lIns="12700" tIns="12700" rIns="12700" bIns="12700"/>
            <a:lstStyle/>
            <a:p>
              <a:pPr eaLnBrk="0" hangingPunct="0"/>
              <a:r>
                <a:rPr lang="zh-CN" altLang="en-US" sz="2200" b="1">
                  <a:latin typeface="Times New Roman" panose="02020603050405020304" pitchFamily="18" charset="0"/>
                </a:rPr>
                <a:t>内部数据线</a:t>
              </a:r>
            </a:p>
          </p:txBody>
        </p:sp>
        <p:sp>
          <p:nvSpPr>
            <p:cNvPr id="8213" name="矩形 8212"/>
            <p:cNvSpPr/>
            <p:nvPr/>
          </p:nvSpPr>
          <p:spPr>
            <a:xfrm>
              <a:off x="0" y="1204"/>
              <a:ext cx="775" cy="245"/>
            </a:xfrm>
            <a:prstGeom prst="rect">
              <a:avLst/>
            </a:prstGeom>
            <a:noFill/>
            <a:ln w="9525">
              <a:noFill/>
            </a:ln>
          </p:spPr>
          <p:txBody>
            <a:bodyPr lIns="12700" tIns="12700" rIns="12700" bIns="12700"/>
            <a:lstStyle/>
            <a:p>
              <a:pPr algn="r" eaLnBrk="0" hangingPunct="0"/>
              <a:r>
                <a:rPr lang="en-US" altLang="zh-CN" sz="2200" b="1">
                  <a:latin typeface="Times New Roman" panose="02020603050405020304" pitchFamily="18" charset="0"/>
                </a:rPr>
                <a:t>D</a:t>
              </a:r>
              <a:r>
                <a:rPr lang="en-US" altLang="zh-CN" sz="2200" b="1" baseline="-25000">
                  <a:latin typeface="Times New Roman" panose="02020603050405020304" pitchFamily="18" charset="0"/>
                </a:rPr>
                <a:t>0</a:t>
              </a:r>
              <a:r>
                <a:rPr lang="zh-CN" altLang="en-US" sz="2200" b="1">
                  <a:latin typeface="Times New Roman" panose="02020603050405020304" pitchFamily="18" charset="0"/>
                </a:rPr>
                <a:t>～</a:t>
              </a:r>
              <a:r>
                <a:rPr lang="en-US" altLang="zh-CN" sz="2200" b="1">
                  <a:latin typeface="Times New Roman" panose="02020603050405020304" pitchFamily="18" charset="0"/>
                </a:rPr>
                <a:t>D</a:t>
              </a:r>
              <a:r>
                <a:rPr lang="en-US" altLang="zh-CN" sz="2200" b="1" baseline="-25000">
                  <a:latin typeface="Times New Roman" panose="02020603050405020304" pitchFamily="18" charset="0"/>
                </a:rPr>
                <a:t>7</a:t>
              </a:r>
              <a:endParaRPr lang="en-US" altLang="zh-CN" sz="2200" b="1">
                <a:latin typeface="Times New Roman" panose="02020603050405020304" pitchFamily="18" charset="0"/>
              </a:endParaRPr>
            </a:p>
          </p:txBody>
        </p:sp>
        <p:sp>
          <p:nvSpPr>
            <p:cNvPr id="8214" name="矩形 8213"/>
            <p:cNvSpPr/>
            <p:nvPr/>
          </p:nvSpPr>
          <p:spPr>
            <a:xfrm>
              <a:off x="2086" y="109"/>
              <a:ext cx="639" cy="597"/>
            </a:xfrm>
            <a:prstGeom prst="rect">
              <a:avLst/>
            </a:prstGeom>
            <a:solidFill>
              <a:srgbClr val="A6ADC0"/>
            </a:solidFill>
            <a:ln w="28575" cap="flat" cmpd="sng">
              <a:solidFill>
                <a:srgbClr val="000000"/>
              </a:solidFill>
              <a:prstDash val="solid"/>
              <a:miter/>
              <a:headEnd type="none" w="med" len="med"/>
              <a:tailEnd type="none" w="med" len="med"/>
            </a:ln>
          </p:spPr>
          <p:txBody>
            <a:bodyPr lIns="12700" tIns="12700" rIns="12700" bIns="12700"/>
            <a:lstStyle/>
            <a:p>
              <a:pPr eaLnBrk="0" hangingPunct="0">
                <a:spcBef>
                  <a:spcPts val="300"/>
                </a:spcBef>
              </a:pPr>
              <a:r>
                <a:rPr lang="en-US" altLang="zh-CN" sz="2200" b="1">
                  <a:latin typeface="Times New Roman" panose="02020603050405020304" pitchFamily="18" charset="0"/>
                </a:rPr>
                <a:t>A</a:t>
              </a:r>
              <a:r>
                <a:rPr lang="zh-CN" altLang="en-US" sz="2200" b="1">
                  <a:latin typeface="Times New Roman" panose="02020603050405020304" pitchFamily="18" charset="0"/>
                </a:rPr>
                <a:t>组</a:t>
              </a:r>
            </a:p>
            <a:p>
              <a:pPr eaLnBrk="0" hangingPunct="0"/>
              <a:r>
                <a:rPr lang="zh-CN" altLang="en-US" sz="2200" b="1">
                  <a:latin typeface="Times New Roman" panose="02020603050405020304" pitchFamily="18" charset="0"/>
                </a:rPr>
                <a:t>控制</a:t>
              </a:r>
            </a:p>
          </p:txBody>
        </p:sp>
        <p:sp>
          <p:nvSpPr>
            <p:cNvPr id="8215" name="矩形 8214"/>
            <p:cNvSpPr/>
            <p:nvPr/>
          </p:nvSpPr>
          <p:spPr>
            <a:xfrm>
              <a:off x="3622" y="3"/>
              <a:ext cx="831" cy="703"/>
            </a:xfrm>
            <a:prstGeom prst="rect">
              <a:avLst/>
            </a:prstGeom>
            <a:solidFill>
              <a:srgbClr val="A6ADC0"/>
            </a:solidFill>
            <a:ln w="28575" cap="flat" cmpd="sng">
              <a:solidFill>
                <a:srgbClr val="000000"/>
              </a:solidFill>
              <a:prstDash val="solid"/>
              <a:miter/>
              <a:headEnd type="none" w="med" len="med"/>
              <a:tailEnd type="none" w="med" len="med"/>
            </a:ln>
          </p:spPr>
          <p:txBody>
            <a:bodyPr lIns="12700" tIns="12700" rIns="12700" bIns="12700"/>
            <a:lstStyle/>
            <a:p>
              <a:pPr eaLnBrk="0" hangingPunct="0">
                <a:spcBef>
                  <a:spcPts val="600"/>
                </a:spcBef>
              </a:pPr>
              <a:r>
                <a:rPr lang="en-US" altLang="zh-CN" sz="2200" b="1">
                  <a:latin typeface="Times New Roman" panose="02020603050405020304" pitchFamily="18" charset="0"/>
                </a:rPr>
                <a:t>A</a:t>
              </a:r>
              <a:r>
                <a:rPr lang="zh-CN" altLang="en-US" sz="2200" b="1">
                  <a:latin typeface="Times New Roman" panose="02020603050405020304" pitchFamily="18" charset="0"/>
                </a:rPr>
                <a:t>组</a:t>
              </a:r>
            </a:p>
            <a:p>
              <a:pPr eaLnBrk="0" hangingPunct="0"/>
              <a:r>
                <a:rPr lang="zh-CN" altLang="en-US" sz="2200" b="1">
                  <a:latin typeface="Times New Roman" panose="02020603050405020304" pitchFamily="18" charset="0"/>
                </a:rPr>
                <a:t>端口</a:t>
              </a:r>
              <a:r>
                <a:rPr lang="en-US" altLang="zh-CN" sz="2200" b="1">
                  <a:latin typeface="Times New Roman" panose="02020603050405020304" pitchFamily="18" charset="0"/>
                </a:rPr>
                <a:t>A</a:t>
              </a:r>
            </a:p>
          </p:txBody>
        </p:sp>
        <p:grpSp>
          <p:nvGrpSpPr>
            <p:cNvPr id="8216" name="组合 8215"/>
            <p:cNvGrpSpPr/>
            <p:nvPr/>
          </p:nvGrpSpPr>
          <p:grpSpPr>
            <a:xfrm>
              <a:off x="3218" y="322"/>
              <a:ext cx="390" cy="90"/>
              <a:chOff x="0" y="0"/>
              <a:chExt cx="20002" cy="19999"/>
            </a:xfrm>
          </p:grpSpPr>
          <p:sp>
            <p:nvSpPr>
              <p:cNvPr id="8217" name="直接连接符 8216"/>
              <p:cNvSpPr/>
              <p:nvPr/>
            </p:nvSpPr>
            <p:spPr>
              <a:xfrm>
                <a:off x="16592" y="0"/>
                <a:ext cx="3410" cy="10020"/>
              </a:xfrm>
              <a:prstGeom prst="line">
                <a:avLst/>
              </a:prstGeom>
              <a:ln w="28575" cap="flat" cmpd="sng">
                <a:solidFill>
                  <a:srgbClr val="000000"/>
                </a:solidFill>
                <a:prstDash val="solid"/>
                <a:headEnd type="none" w="med" len="med"/>
                <a:tailEnd type="none" w="med" len="med"/>
              </a:ln>
            </p:spPr>
          </p:sp>
          <p:sp>
            <p:nvSpPr>
              <p:cNvPr id="8218" name="直接连接符 8217"/>
              <p:cNvSpPr/>
              <p:nvPr/>
            </p:nvSpPr>
            <p:spPr>
              <a:xfrm flipH="1">
                <a:off x="16592" y="10020"/>
                <a:ext cx="3410" cy="9979"/>
              </a:xfrm>
              <a:prstGeom prst="line">
                <a:avLst/>
              </a:prstGeom>
              <a:ln w="28575" cap="flat" cmpd="sng">
                <a:solidFill>
                  <a:srgbClr val="000000"/>
                </a:solidFill>
                <a:prstDash val="solid"/>
                <a:headEnd type="none" w="med" len="med"/>
                <a:tailEnd type="none" w="med" len="med"/>
              </a:ln>
            </p:spPr>
          </p:sp>
          <p:sp>
            <p:nvSpPr>
              <p:cNvPr id="8219" name="直接连接符 8218"/>
              <p:cNvSpPr/>
              <p:nvPr/>
            </p:nvSpPr>
            <p:spPr>
              <a:xfrm flipH="1">
                <a:off x="0" y="0"/>
                <a:ext cx="3410" cy="10020"/>
              </a:xfrm>
              <a:prstGeom prst="line">
                <a:avLst/>
              </a:prstGeom>
              <a:ln w="28575" cap="flat" cmpd="sng">
                <a:solidFill>
                  <a:srgbClr val="000000"/>
                </a:solidFill>
                <a:prstDash val="solid"/>
                <a:headEnd type="none" w="med" len="med"/>
                <a:tailEnd type="none" w="med" len="med"/>
              </a:ln>
            </p:spPr>
          </p:sp>
          <p:sp>
            <p:nvSpPr>
              <p:cNvPr id="8220" name="直接连接符 8219"/>
              <p:cNvSpPr/>
              <p:nvPr/>
            </p:nvSpPr>
            <p:spPr>
              <a:xfrm>
                <a:off x="0" y="10020"/>
                <a:ext cx="3410" cy="9979"/>
              </a:xfrm>
              <a:prstGeom prst="line">
                <a:avLst/>
              </a:prstGeom>
              <a:ln w="28575" cap="flat" cmpd="sng">
                <a:solidFill>
                  <a:srgbClr val="000000"/>
                </a:solidFill>
                <a:prstDash val="solid"/>
                <a:headEnd type="none" w="med" len="med"/>
                <a:tailEnd type="none" w="med" len="med"/>
              </a:ln>
            </p:spPr>
          </p:sp>
          <p:sp>
            <p:nvSpPr>
              <p:cNvPr id="8221" name="直接连接符 8220"/>
              <p:cNvSpPr/>
              <p:nvPr/>
            </p:nvSpPr>
            <p:spPr>
              <a:xfrm>
                <a:off x="1594" y="5987"/>
                <a:ext cx="16755" cy="204"/>
              </a:xfrm>
              <a:prstGeom prst="line">
                <a:avLst/>
              </a:prstGeom>
              <a:ln w="28575" cap="flat" cmpd="sng">
                <a:solidFill>
                  <a:srgbClr val="000000"/>
                </a:solidFill>
                <a:prstDash val="solid"/>
                <a:headEnd type="none" w="med" len="med"/>
                <a:tailEnd type="none" w="med" len="med"/>
              </a:ln>
            </p:spPr>
          </p:sp>
          <p:sp>
            <p:nvSpPr>
              <p:cNvPr id="8222" name="直接连接符 8221"/>
              <p:cNvSpPr/>
              <p:nvPr/>
            </p:nvSpPr>
            <p:spPr>
              <a:xfrm>
                <a:off x="1594" y="14622"/>
                <a:ext cx="16755" cy="163"/>
              </a:xfrm>
              <a:prstGeom prst="line">
                <a:avLst/>
              </a:prstGeom>
              <a:ln w="28575" cap="flat" cmpd="sng">
                <a:solidFill>
                  <a:srgbClr val="000000"/>
                </a:solidFill>
                <a:prstDash val="solid"/>
                <a:headEnd type="none" w="med" len="med"/>
                <a:tailEnd type="none" w="med" len="med"/>
              </a:ln>
            </p:spPr>
          </p:sp>
        </p:grpSp>
        <p:sp>
          <p:nvSpPr>
            <p:cNvPr id="8223" name="直接连接符 8222"/>
            <p:cNvSpPr/>
            <p:nvPr/>
          </p:nvSpPr>
          <p:spPr>
            <a:xfrm>
              <a:off x="2724" y="566"/>
              <a:ext cx="884" cy="1"/>
            </a:xfrm>
            <a:prstGeom prst="line">
              <a:avLst/>
            </a:prstGeom>
            <a:ln w="28575" cap="flat" cmpd="sng">
              <a:solidFill>
                <a:srgbClr val="000000"/>
              </a:solidFill>
              <a:prstDash val="solid"/>
              <a:headEnd type="none" w="med" len="med"/>
              <a:tailEnd type="arrow" w="sm" len="sm"/>
            </a:ln>
          </p:spPr>
        </p:sp>
        <p:sp>
          <p:nvSpPr>
            <p:cNvPr id="8224" name="矩形 8223"/>
            <p:cNvSpPr/>
            <p:nvPr/>
          </p:nvSpPr>
          <p:spPr>
            <a:xfrm>
              <a:off x="3622" y="817"/>
              <a:ext cx="831" cy="717"/>
            </a:xfrm>
            <a:prstGeom prst="rect">
              <a:avLst/>
            </a:prstGeom>
            <a:solidFill>
              <a:srgbClr val="A6ADC0"/>
            </a:solidFill>
            <a:ln w="28575" cap="flat" cmpd="sng">
              <a:solidFill>
                <a:srgbClr val="000000"/>
              </a:solidFill>
              <a:prstDash val="solid"/>
              <a:miter/>
              <a:headEnd type="none" w="med" len="med"/>
              <a:tailEnd type="none" w="med" len="med"/>
            </a:ln>
          </p:spPr>
          <p:txBody>
            <a:bodyPr lIns="12700" tIns="12700" rIns="12700" bIns="12700"/>
            <a:lstStyle/>
            <a:p>
              <a:pPr eaLnBrk="0" hangingPunct="0"/>
              <a:r>
                <a:rPr lang="en-US" altLang="zh-CN" sz="2200" b="1">
                  <a:latin typeface="Times New Roman" panose="02020603050405020304" pitchFamily="18" charset="0"/>
                </a:rPr>
                <a:t>A</a:t>
              </a:r>
              <a:r>
                <a:rPr lang="zh-CN" altLang="en-US" sz="2200" b="1">
                  <a:latin typeface="Times New Roman" panose="02020603050405020304" pitchFamily="18" charset="0"/>
                </a:rPr>
                <a:t>组</a:t>
              </a:r>
            </a:p>
            <a:p>
              <a:pPr eaLnBrk="0" hangingPunct="0"/>
              <a:r>
                <a:rPr lang="zh-CN" altLang="en-US" sz="2200" b="1">
                  <a:latin typeface="Times New Roman" panose="02020603050405020304" pitchFamily="18" charset="0"/>
                </a:rPr>
                <a:t>端口</a:t>
              </a:r>
              <a:r>
                <a:rPr lang="en-US" altLang="zh-CN" sz="2200" b="1">
                  <a:latin typeface="Times New Roman" panose="02020603050405020304" pitchFamily="18" charset="0"/>
                </a:rPr>
                <a:t>C</a:t>
              </a:r>
            </a:p>
            <a:p>
              <a:pPr eaLnBrk="0" hangingPunct="0"/>
              <a:r>
                <a:rPr lang="zh-CN" altLang="en-US" sz="2200" b="1">
                  <a:latin typeface="Times New Roman" panose="02020603050405020304" pitchFamily="18" charset="0"/>
                </a:rPr>
                <a:t>上部</a:t>
              </a:r>
            </a:p>
          </p:txBody>
        </p:sp>
        <p:grpSp>
          <p:nvGrpSpPr>
            <p:cNvPr id="8225" name="组合 8224"/>
            <p:cNvGrpSpPr/>
            <p:nvPr/>
          </p:nvGrpSpPr>
          <p:grpSpPr>
            <a:xfrm>
              <a:off x="3218" y="1136"/>
              <a:ext cx="390" cy="90"/>
              <a:chOff x="0" y="0"/>
              <a:chExt cx="20002" cy="20001"/>
            </a:xfrm>
          </p:grpSpPr>
          <p:sp>
            <p:nvSpPr>
              <p:cNvPr id="8226" name="直接连接符 8225"/>
              <p:cNvSpPr/>
              <p:nvPr/>
            </p:nvSpPr>
            <p:spPr>
              <a:xfrm>
                <a:off x="16592" y="0"/>
                <a:ext cx="3410" cy="9980"/>
              </a:xfrm>
              <a:prstGeom prst="line">
                <a:avLst/>
              </a:prstGeom>
              <a:ln w="28575" cap="flat" cmpd="sng">
                <a:solidFill>
                  <a:srgbClr val="000000"/>
                </a:solidFill>
                <a:prstDash val="solid"/>
                <a:headEnd type="none" w="med" len="med"/>
                <a:tailEnd type="none" w="med" len="med"/>
              </a:ln>
            </p:spPr>
          </p:sp>
          <p:sp>
            <p:nvSpPr>
              <p:cNvPr id="8227" name="直接连接符 8226"/>
              <p:cNvSpPr/>
              <p:nvPr/>
            </p:nvSpPr>
            <p:spPr>
              <a:xfrm flipH="1">
                <a:off x="16592" y="9980"/>
                <a:ext cx="3410" cy="10021"/>
              </a:xfrm>
              <a:prstGeom prst="line">
                <a:avLst/>
              </a:prstGeom>
              <a:ln w="28575" cap="flat" cmpd="sng">
                <a:solidFill>
                  <a:srgbClr val="000000"/>
                </a:solidFill>
                <a:prstDash val="solid"/>
                <a:headEnd type="none" w="med" len="med"/>
                <a:tailEnd type="none" w="med" len="med"/>
              </a:ln>
            </p:spPr>
          </p:sp>
          <p:sp>
            <p:nvSpPr>
              <p:cNvPr id="8228" name="直接连接符 8227"/>
              <p:cNvSpPr/>
              <p:nvPr/>
            </p:nvSpPr>
            <p:spPr>
              <a:xfrm flipH="1">
                <a:off x="0" y="0"/>
                <a:ext cx="3410" cy="9980"/>
              </a:xfrm>
              <a:prstGeom prst="line">
                <a:avLst/>
              </a:prstGeom>
              <a:ln w="28575" cap="flat" cmpd="sng">
                <a:solidFill>
                  <a:srgbClr val="000000"/>
                </a:solidFill>
                <a:prstDash val="solid"/>
                <a:headEnd type="none" w="med" len="med"/>
                <a:tailEnd type="none" w="med" len="med"/>
              </a:ln>
            </p:spPr>
          </p:sp>
          <p:sp>
            <p:nvSpPr>
              <p:cNvPr id="8229" name="直接连接符 8228"/>
              <p:cNvSpPr/>
              <p:nvPr/>
            </p:nvSpPr>
            <p:spPr>
              <a:xfrm>
                <a:off x="0" y="9980"/>
                <a:ext cx="3410" cy="10021"/>
              </a:xfrm>
              <a:prstGeom prst="line">
                <a:avLst/>
              </a:prstGeom>
              <a:ln w="28575" cap="flat" cmpd="sng">
                <a:solidFill>
                  <a:srgbClr val="000000"/>
                </a:solidFill>
                <a:prstDash val="solid"/>
                <a:headEnd type="none" w="med" len="med"/>
                <a:tailEnd type="none" w="med" len="med"/>
              </a:ln>
            </p:spPr>
          </p:sp>
          <p:sp>
            <p:nvSpPr>
              <p:cNvPr id="8230" name="直接连接符 8229"/>
              <p:cNvSpPr/>
              <p:nvPr/>
            </p:nvSpPr>
            <p:spPr>
              <a:xfrm>
                <a:off x="1594" y="5988"/>
                <a:ext cx="16755" cy="204"/>
              </a:xfrm>
              <a:prstGeom prst="line">
                <a:avLst/>
              </a:prstGeom>
              <a:ln w="28575" cap="flat" cmpd="sng">
                <a:solidFill>
                  <a:srgbClr val="000000"/>
                </a:solidFill>
                <a:prstDash val="solid"/>
                <a:headEnd type="none" w="med" len="med"/>
                <a:tailEnd type="none" w="med" len="med"/>
              </a:ln>
            </p:spPr>
          </p:sp>
          <p:sp>
            <p:nvSpPr>
              <p:cNvPr id="8231" name="直接连接符 8230"/>
              <p:cNvSpPr/>
              <p:nvPr/>
            </p:nvSpPr>
            <p:spPr>
              <a:xfrm>
                <a:off x="1594" y="14583"/>
                <a:ext cx="16755" cy="204"/>
              </a:xfrm>
              <a:prstGeom prst="line">
                <a:avLst/>
              </a:prstGeom>
              <a:ln w="28575" cap="flat" cmpd="sng">
                <a:solidFill>
                  <a:srgbClr val="000000"/>
                </a:solidFill>
                <a:prstDash val="solid"/>
                <a:headEnd type="none" w="med" len="med"/>
                <a:tailEnd type="none" w="med" len="med"/>
              </a:ln>
            </p:spPr>
          </p:sp>
        </p:grpSp>
        <p:sp>
          <p:nvSpPr>
            <p:cNvPr id="8232" name="直接连接符 8231"/>
            <p:cNvSpPr/>
            <p:nvPr/>
          </p:nvSpPr>
          <p:spPr>
            <a:xfrm>
              <a:off x="3451" y="1380"/>
              <a:ext cx="157" cy="1"/>
            </a:xfrm>
            <a:prstGeom prst="line">
              <a:avLst/>
            </a:prstGeom>
            <a:ln w="28575" cap="flat" cmpd="sng">
              <a:solidFill>
                <a:srgbClr val="000000"/>
              </a:solidFill>
              <a:prstDash val="solid"/>
              <a:headEnd type="none" w="med" len="med"/>
              <a:tailEnd type="arrow" w="sm" len="sm"/>
            </a:ln>
          </p:spPr>
        </p:sp>
        <p:grpSp>
          <p:nvGrpSpPr>
            <p:cNvPr id="8233" name="组合 8232"/>
            <p:cNvGrpSpPr/>
            <p:nvPr/>
          </p:nvGrpSpPr>
          <p:grpSpPr>
            <a:xfrm>
              <a:off x="3144" y="0"/>
              <a:ext cx="63" cy="3283"/>
              <a:chOff x="0" y="0"/>
              <a:chExt cx="20020" cy="20000"/>
            </a:xfrm>
          </p:grpSpPr>
          <p:sp>
            <p:nvSpPr>
              <p:cNvPr id="8234" name="直接连接符 8233"/>
              <p:cNvSpPr/>
              <p:nvPr/>
            </p:nvSpPr>
            <p:spPr>
              <a:xfrm>
                <a:off x="19747" y="22"/>
                <a:ext cx="273" cy="19978"/>
              </a:xfrm>
              <a:prstGeom prst="line">
                <a:avLst/>
              </a:prstGeom>
              <a:ln w="28575" cap="flat" cmpd="sng">
                <a:solidFill>
                  <a:srgbClr val="000000"/>
                </a:solidFill>
                <a:prstDash val="solid"/>
                <a:headEnd type="none" w="med" len="med"/>
                <a:tailEnd type="none" w="med" len="med"/>
              </a:ln>
            </p:spPr>
          </p:sp>
          <p:sp>
            <p:nvSpPr>
              <p:cNvPr id="8235" name="直接连接符 8234"/>
              <p:cNvSpPr/>
              <p:nvPr/>
            </p:nvSpPr>
            <p:spPr>
              <a:xfrm>
                <a:off x="0" y="0"/>
                <a:ext cx="364" cy="20000"/>
              </a:xfrm>
              <a:prstGeom prst="line">
                <a:avLst/>
              </a:prstGeom>
              <a:ln w="28575" cap="flat" cmpd="sng">
                <a:solidFill>
                  <a:srgbClr val="000000"/>
                </a:solidFill>
                <a:prstDash val="solid"/>
                <a:headEnd type="none" w="med" len="med"/>
                <a:tailEnd type="none" w="med" len="med"/>
              </a:ln>
            </p:spPr>
          </p:sp>
        </p:grpSp>
        <p:sp>
          <p:nvSpPr>
            <p:cNvPr id="8236" name="直接连接符 8235"/>
            <p:cNvSpPr/>
            <p:nvPr/>
          </p:nvSpPr>
          <p:spPr>
            <a:xfrm>
              <a:off x="2973" y="159"/>
              <a:ext cx="635" cy="1"/>
            </a:xfrm>
            <a:prstGeom prst="line">
              <a:avLst/>
            </a:prstGeom>
            <a:ln w="28575" cap="flat" cmpd="sng">
              <a:solidFill>
                <a:srgbClr val="000000"/>
              </a:solidFill>
              <a:prstDash val="solid"/>
              <a:headEnd type="none" w="med" len="med"/>
              <a:tailEnd type="arrow" w="sm" len="sm"/>
            </a:ln>
          </p:spPr>
        </p:sp>
        <p:sp>
          <p:nvSpPr>
            <p:cNvPr id="8237" name="直接连接符 8236"/>
            <p:cNvSpPr/>
            <p:nvPr/>
          </p:nvSpPr>
          <p:spPr>
            <a:xfrm>
              <a:off x="2969" y="159"/>
              <a:ext cx="1" cy="2582"/>
            </a:xfrm>
            <a:prstGeom prst="line">
              <a:avLst/>
            </a:prstGeom>
            <a:ln w="28575" cap="flat" cmpd="sng">
              <a:solidFill>
                <a:srgbClr val="000000"/>
              </a:solidFill>
              <a:prstDash val="solid"/>
              <a:headEnd type="none" w="med" len="med"/>
              <a:tailEnd type="none" w="med" len="med"/>
            </a:ln>
          </p:spPr>
        </p:sp>
        <p:sp>
          <p:nvSpPr>
            <p:cNvPr id="8238" name="直接连接符 8237"/>
            <p:cNvSpPr/>
            <p:nvPr/>
          </p:nvSpPr>
          <p:spPr>
            <a:xfrm>
              <a:off x="2973" y="959"/>
              <a:ext cx="635" cy="1"/>
            </a:xfrm>
            <a:prstGeom prst="line">
              <a:avLst/>
            </a:prstGeom>
            <a:ln w="28575" cap="flat" cmpd="sng">
              <a:solidFill>
                <a:srgbClr val="000000"/>
              </a:solidFill>
              <a:prstDash val="solid"/>
              <a:headEnd type="none" w="med" len="med"/>
              <a:tailEnd type="arrow" w="sm" len="sm"/>
            </a:ln>
          </p:spPr>
        </p:sp>
        <p:sp>
          <p:nvSpPr>
            <p:cNvPr id="8239" name="直接连接符 8238"/>
            <p:cNvSpPr/>
            <p:nvPr/>
          </p:nvSpPr>
          <p:spPr>
            <a:xfrm>
              <a:off x="3448" y="570"/>
              <a:ext cx="1" cy="1"/>
            </a:xfrm>
            <a:prstGeom prst="line">
              <a:avLst/>
            </a:prstGeom>
            <a:ln w="28575" cap="flat" cmpd="sng">
              <a:solidFill>
                <a:srgbClr val="000000"/>
              </a:solidFill>
              <a:prstDash val="solid"/>
              <a:headEnd type="none" w="med" len="med"/>
              <a:tailEnd type="none" w="med" len="med"/>
            </a:ln>
          </p:spPr>
        </p:sp>
        <p:sp>
          <p:nvSpPr>
            <p:cNvPr id="8240" name="直接连接符 8239"/>
            <p:cNvSpPr/>
            <p:nvPr/>
          </p:nvSpPr>
          <p:spPr>
            <a:xfrm>
              <a:off x="2966" y="963"/>
              <a:ext cx="1" cy="1"/>
            </a:xfrm>
            <a:prstGeom prst="line">
              <a:avLst/>
            </a:prstGeom>
            <a:ln w="28575" cap="flat" cmpd="sng">
              <a:solidFill>
                <a:srgbClr val="000000"/>
              </a:solidFill>
              <a:prstDash val="solid"/>
              <a:headEnd type="none" w="med" len="med"/>
              <a:tailEnd type="none" w="med" len="med"/>
            </a:ln>
          </p:spPr>
        </p:sp>
        <p:grpSp>
          <p:nvGrpSpPr>
            <p:cNvPr id="8241" name="组合 8240"/>
            <p:cNvGrpSpPr/>
            <p:nvPr/>
          </p:nvGrpSpPr>
          <p:grpSpPr>
            <a:xfrm>
              <a:off x="2724" y="312"/>
              <a:ext cx="416" cy="113"/>
              <a:chOff x="0" y="0"/>
              <a:chExt cx="20003" cy="19999"/>
            </a:xfrm>
          </p:grpSpPr>
          <p:sp>
            <p:nvSpPr>
              <p:cNvPr id="8242" name="直接连接符 8241"/>
              <p:cNvSpPr/>
              <p:nvPr/>
            </p:nvSpPr>
            <p:spPr>
              <a:xfrm flipH="1">
                <a:off x="0" y="0"/>
                <a:ext cx="3696" cy="9902"/>
              </a:xfrm>
              <a:prstGeom prst="line">
                <a:avLst/>
              </a:prstGeom>
              <a:ln w="28575" cap="flat" cmpd="sng">
                <a:solidFill>
                  <a:srgbClr val="000000"/>
                </a:solidFill>
                <a:prstDash val="solid"/>
                <a:headEnd type="none" w="med" len="med"/>
                <a:tailEnd type="none" w="med" len="med"/>
              </a:ln>
            </p:spPr>
          </p:sp>
          <p:sp>
            <p:nvSpPr>
              <p:cNvPr id="8243" name="直接连接符 8242"/>
              <p:cNvSpPr/>
              <p:nvPr/>
            </p:nvSpPr>
            <p:spPr>
              <a:xfrm>
                <a:off x="0" y="10065"/>
                <a:ext cx="3696" cy="9934"/>
              </a:xfrm>
              <a:prstGeom prst="line">
                <a:avLst/>
              </a:prstGeom>
              <a:ln w="28575" cap="flat" cmpd="sng">
                <a:solidFill>
                  <a:srgbClr val="000000"/>
                </a:solidFill>
                <a:prstDash val="solid"/>
                <a:headEnd type="none" w="med" len="med"/>
                <a:tailEnd type="none" w="med" len="med"/>
              </a:ln>
            </p:spPr>
          </p:sp>
          <p:sp>
            <p:nvSpPr>
              <p:cNvPr id="8244" name="直接连接符 8243"/>
              <p:cNvSpPr/>
              <p:nvPr/>
            </p:nvSpPr>
            <p:spPr>
              <a:xfrm>
                <a:off x="1744" y="6058"/>
                <a:ext cx="18259" cy="163"/>
              </a:xfrm>
              <a:prstGeom prst="line">
                <a:avLst/>
              </a:prstGeom>
              <a:ln w="28575" cap="flat" cmpd="sng">
                <a:solidFill>
                  <a:srgbClr val="000000"/>
                </a:solidFill>
                <a:prstDash val="solid"/>
                <a:headEnd type="none" w="med" len="med"/>
                <a:tailEnd type="none" w="med" len="med"/>
              </a:ln>
            </p:spPr>
          </p:sp>
          <p:sp>
            <p:nvSpPr>
              <p:cNvPr id="8245" name="直接连接符 8244"/>
              <p:cNvSpPr/>
              <p:nvPr/>
            </p:nvSpPr>
            <p:spPr>
              <a:xfrm>
                <a:off x="1744" y="14722"/>
                <a:ext cx="18259" cy="131"/>
              </a:xfrm>
              <a:prstGeom prst="line">
                <a:avLst/>
              </a:prstGeom>
              <a:ln w="28575" cap="flat" cmpd="sng">
                <a:solidFill>
                  <a:srgbClr val="000000"/>
                </a:solidFill>
                <a:prstDash val="solid"/>
                <a:headEnd type="none" w="med" len="med"/>
                <a:tailEnd type="none" w="med" len="med"/>
              </a:ln>
            </p:spPr>
          </p:sp>
        </p:grpSp>
        <p:sp>
          <p:nvSpPr>
            <p:cNvPr id="8246" name="矩形 8245"/>
            <p:cNvSpPr/>
            <p:nvPr/>
          </p:nvSpPr>
          <p:spPr>
            <a:xfrm>
              <a:off x="2086" y="1885"/>
              <a:ext cx="639" cy="598"/>
            </a:xfrm>
            <a:prstGeom prst="rect">
              <a:avLst/>
            </a:prstGeom>
            <a:solidFill>
              <a:srgbClr val="66FFFF"/>
            </a:solidFill>
            <a:ln w="28575" cap="flat" cmpd="sng">
              <a:solidFill>
                <a:srgbClr val="000000"/>
              </a:solidFill>
              <a:prstDash val="solid"/>
              <a:miter/>
              <a:headEnd type="none" w="med" len="med"/>
              <a:tailEnd type="none" w="med" len="med"/>
            </a:ln>
          </p:spPr>
          <p:txBody>
            <a:bodyPr lIns="12700" tIns="12700" rIns="12700" bIns="12700"/>
            <a:lstStyle/>
            <a:p>
              <a:pPr eaLnBrk="0" hangingPunct="0">
                <a:spcBef>
                  <a:spcPts val="300"/>
                </a:spcBef>
              </a:pPr>
              <a:r>
                <a:rPr lang="en-US" altLang="zh-CN" sz="2200" b="1">
                  <a:latin typeface="Times New Roman" panose="02020603050405020304" pitchFamily="18" charset="0"/>
                </a:rPr>
                <a:t>B</a:t>
              </a:r>
              <a:r>
                <a:rPr lang="zh-CN" altLang="en-US" sz="2200" b="1">
                  <a:latin typeface="Times New Roman" panose="02020603050405020304" pitchFamily="18" charset="0"/>
                </a:rPr>
                <a:t>组</a:t>
              </a:r>
            </a:p>
            <a:p>
              <a:pPr eaLnBrk="0" hangingPunct="0"/>
              <a:r>
                <a:rPr lang="zh-CN" altLang="en-US" sz="2200" b="1">
                  <a:latin typeface="Times New Roman" panose="02020603050405020304" pitchFamily="18" charset="0"/>
                </a:rPr>
                <a:t>控制</a:t>
              </a:r>
            </a:p>
          </p:txBody>
        </p:sp>
        <p:sp>
          <p:nvSpPr>
            <p:cNvPr id="8247" name="矩形 8246"/>
            <p:cNvSpPr/>
            <p:nvPr/>
          </p:nvSpPr>
          <p:spPr>
            <a:xfrm>
              <a:off x="3622" y="1780"/>
              <a:ext cx="831" cy="703"/>
            </a:xfrm>
            <a:prstGeom prst="rect">
              <a:avLst/>
            </a:prstGeom>
            <a:solidFill>
              <a:srgbClr val="66FFFF"/>
            </a:solidFill>
            <a:ln w="28575" cap="flat" cmpd="sng">
              <a:solidFill>
                <a:srgbClr val="000000"/>
              </a:solidFill>
              <a:prstDash val="solid"/>
              <a:miter/>
              <a:headEnd type="none" w="med" len="med"/>
              <a:tailEnd type="none" w="med" len="med"/>
            </a:ln>
          </p:spPr>
          <p:txBody>
            <a:bodyPr lIns="12700" tIns="12700" rIns="12700" bIns="12700"/>
            <a:lstStyle/>
            <a:p>
              <a:pPr eaLnBrk="0" hangingPunct="0">
                <a:spcBef>
                  <a:spcPts val="600"/>
                </a:spcBef>
              </a:pPr>
              <a:r>
                <a:rPr lang="en-US" altLang="zh-CN" sz="2200" b="1">
                  <a:latin typeface="Times New Roman" panose="02020603050405020304" pitchFamily="18" charset="0"/>
                </a:rPr>
                <a:t>B</a:t>
              </a:r>
              <a:r>
                <a:rPr lang="zh-CN" altLang="en-US" sz="2200" b="1">
                  <a:latin typeface="Times New Roman" panose="02020603050405020304" pitchFamily="18" charset="0"/>
                </a:rPr>
                <a:t>组</a:t>
              </a:r>
            </a:p>
            <a:p>
              <a:pPr eaLnBrk="0" hangingPunct="0"/>
              <a:r>
                <a:rPr lang="zh-CN" altLang="en-US" sz="2200" b="1">
                  <a:latin typeface="Times New Roman" panose="02020603050405020304" pitchFamily="18" charset="0"/>
                </a:rPr>
                <a:t>端口</a:t>
              </a:r>
              <a:r>
                <a:rPr lang="en-US" altLang="zh-CN" sz="2200" b="1">
                  <a:latin typeface="Times New Roman" panose="02020603050405020304" pitchFamily="18" charset="0"/>
                </a:rPr>
                <a:t>B</a:t>
              </a:r>
            </a:p>
          </p:txBody>
        </p:sp>
        <p:grpSp>
          <p:nvGrpSpPr>
            <p:cNvPr id="8248" name="组合 8247"/>
            <p:cNvGrpSpPr/>
            <p:nvPr/>
          </p:nvGrpSpPr>
          <p:grpSpPr>
            <a:xfrm>
              <a:off x="3218" y="2099"/>
              <a:ext cx="390" cy="90"/>
              <a:chOff x="0" y="0"/>
              <a:chExt cx="20002" cy="19999"/>
            </a:xfrm>
          </p:grpSpPr>
          <p:sp>
            <p:nvSpPr>
              <p:cNvPr id="8249" name="直接连接符 8248"/>
              <p:cNvSpPr/>
              <p:nvPr/>
            </p:nvSpPr>
            <p:spPr>
              <a:xfrm>
                <a:off x="16592" y="0"/>
                <a:ext cx="3410" cy="10020"/>
              </a:xfrm>
              <a:prstGeom prst="line">
                <a:avLst/>
              </a:prstGeom>
              <a:ln w="28575" cap="flat" cmpd="sng">
                <a:solidFill>
                  <a:srgbClr val="000000"/>
                </a:solidFill>
                <a:prstDash val="solid"/>
                <a:headEnd type="none" w="med" len="med"/>
                <a:tailEnd type="none" w="med" len="med"/>
              </a:ln>
            </p:spPr>
          </p:sp>
          <p:sp>
            <p:nvSpPr>
              <p:cNvPr id="8250" name="直接连接符 8249"/>
              <p:cNvSpPr/>
              <p:nvPr/>
            </p:nvSpPr>
            <p:spPr>
              <a:xfrm flipH="1">
                <a:off x="16592" y="10020"/>
                <a:ext cx="3410" cy="9979"/>
              </a:xfrm>
              <a:prstGeom prst="line">
                <a:avLst/>
              </a:prstGeom>
              <a:ln w="28575" cap="flat" cmpd="sng">
                <a:solidFill>
                  <a:srgbClr val="000000"/>
                </a:solidFill>
                <a:prstDash val="solid"/>
                <a:headEnd type="none" w="med" len="med"/>
                <a:tailEnd type="none" w="med" len="med"/>
              </a:ln>
            </p:spPr>
          </p:sp>
          <p:sp>
            <p:nvSpPr>
              <p:cNvPr id="8251" name="直接连接符 8250"/>
              <p:cNvSpPr/>
              <p:nvPr/>
            </p:nvSpPr>
            <p:spPr>
              <a:xfrm flipH="1">
                <a:off x="0" y="0"/>
                <a:ext cx="3410" cy="10020"/>
              </a:xfrm>
              <a:prstGeom prst="line">
                <a:avLst/>
              </a:prstGeom>
              <a:ln w="28575" cap="flat" cmpd="sng">
                <a:solidFill>
                  <a:srgbClr val="000000"/>
                </a:solidFill>
                <a:prstDash val="solid"/>
                <a:headEnd type="none" w="med" len="med"/>
                <a:tailEnd type="none" w="med" len="med"/>
              </a:ln>
            </p:spPr>
          </p:sp>
          <p:sp>
            <p:nvSpPr>
              <p:cNvPr id="8252" name="直接连接符 8251"/>
              <p:cNvSpPr/>
              <p:nvPr/>
            </p:nvSpPr>
            <p:spPr>
              <a:xfrm>
                <a:off x="0" y="10020"/>
                <a:ext cx="3410" cy="9979"/>
              </a:xfrm>
              <a:prstGeom prst="line">
                <a:avLst/>
              </a:prstGeom>
              <a:ln w="28575" cap="flat" cmpd="sng">
                <a:solidFill>
                  <a:srgbClr val="000000"/>
                </a:solidFill>
                <a:prstDash val="solid"/>
                <a:headEnd type="none" w="med" len="med"/>
                <a:tailEnd type="none" w="med" len="med"/>
              </a:ln>
            </p:spPr>
          </p:sp>
          <p:sp>
            <p:nvSpPr>
              <p:cNvPr id="8253" name="直接连接符 8252"/>
              <p:cNvSpPr/>
              <p:nvPr/>
            </p:nvSpPr>
            <p:spPr>
              <a:xfrm>
                <a:off x="1594" y="6028"/>
                <a:ext cx="16755" cy="204"/>
              </a:xfrm>
              <a:prstGeom prst="line">
                <a:avLst/>
              </a:prstGeom>
              <a:ln w="28575" cap="flat" cmpd="sng">
                <a:solidFill>
                  <a:srgbClr val="000000"/>
                </a:solidFill>
                <a:prstDash val="solid"/>
                <a:headEnd type="none" w="med" len="med"/>
                <a:tailEnd type="none" w="med" len="med"/>
              </a:ln>
            </p:spPr>
          </p:sp>
          <p:sp>
            <p:nvSpPr>
              <p:cNvPr id="8254" name="直接连接符 8253"/>
              <p:cNvSpPr/>
              <p:nvPr/>
            </p:nvSpPr>
            <p:spPr>
              <a:xfrm>
                <a:off x="1594" y="14622"/>
                <a:ext cx="16755" cy="204"/>
              </a:xfrm>
              <a:prstGeom prst="line">
                <a:avLst/>
              </a:prstGeom>
              <a:ln w="28575" cap="flat" cmpd="sng">
                <a:solidFill>
                  <a:srgbClr val="000000"/>
                </a:solidFill>
                <a:prstDash val="solid"/>
                <a:headEnd type="none" w="med" len="med"/>
                <a:tailEnd type="none" w="med" len="med"/>
              </a:ln>
            </p:spPr>
          </p:sp>
        </p:grpSp>
        <p:sp>
          <p:nvSpPr>
            <p:cNvPr id="8255" name="直接连接符 8254"/>
            <p:cNvSpPr/>
            <p:nvPr/>
          </p:nvSpPr>
          <p:spPr>
            <a:xfrm>
              <a:off x="2724" y="2343"/>
              <a:ext cx="884" cy="1"/>
            </a:xfrm>
            <a:prstGeom prst="line">
              <a:avLst/>
            </a:prstGeom>
            <a:ln w="28575" cap="flat" cmpd="sng">
              <a:solidFill>
                <a:srgbClr val="000000"/>
              </a:solidFill>
              <a:prstDash val="solid"/>
              <a:headEnd type="none" w="med" len="med"/>
              <a:tailEnd type="arrow" w="sm" len="sm"/>
            </a:ln>
          </p:spPr>
        </p:sp>
        <p:sp>
          <p:nvSpPr>
            <p:cNvPr id="8256" name="矩形 8255"/>
            <p:cNvSpPr/>
            <p:nvPr/>
          </p:nvSpPr>
          <p:spPr>
            <a:xfrm>
              <a:off x="3622" y="2593"/>
              <a:ext cx="831" cy="717"/>
            </a:xfrm>
            <a:prstGeom prst="rect">
              <a:avLst/>
            </a:prstGeom>
            <a:solidFill>
              <a:srgbClr val="66FFFF"/>
            </a:solidFill>
            <a:ln w="28575" cap="flat" cmpd="sng">
              <a:solidFill>
                <a:srgbClr val="000000"/>
              </a:solidFill>
              <a:prstDash val="solid"/>
              <a:miter/>
              <a:headEnd type="none" w="med" len="med"/>
              <a:tailEnd type="none" w="med" len="med"/>
            </a:ln>
          </p:spPr>
          <p:txBody>
            <a:bodyPr lIns="12700" tIns="12700" rIns="12700" bIns="12700"/>
            <a:lstStyle/>
            <a:p>
              <a:pPr eaLnBrk="0" hangingPunct="0"/>
              <a:r>
                <a:rPr lang="en-US" altLang="zh-CN" sz="2200" b="1">
                  <a:latin typeface="Times New Roman" panose="02020603050405020304" pitchFamily="18" charset="0"/>
                </a:rPr>
                <a:t>B</a:t>
              </a:r>
              <a:r>
                <a:rPr lang="zh-CN" altLang="en-US" sz="2200" b="1">
                  <a:latin typeface="Times New Roman" panose="02020603050405020304" pitchFamily="18" charset="0"/>
                </a:rPr>
                <a:t>组</a:t>
              </a:r>
            </a:p>
            <a:p>
              <a:pPr eaLnBrk="0" hangingPunct="0"/>
              <a:r>
                <a:rPr lang="zh-CN" altLang="en-US" sz="2200" b="1">
                  <a:latin typeface="Times New Roman" panose="02020603050405020304" pitchFamily="18" charset="0"/>
                </a:rPr>
                <a:t>端口</a:t>
              </a:r>
              <a:r>
                <a:rPr lang="en-US" altLang="zh-CN" sz="2200" b="1">
                  <a:latin typeface="Times New Roman" panose="02020603050405020304" pitchFamily="18" charset="0"/>
                </a:rPr>
                <a:t>C</a:t>
              </a:r>
            </a:p>
            <a:p>
              <a:pPr eaLnBrk="0" hangingPunct="0"/>
              <a:r>
                <a:rPr lang="zh-CN" altLang="en-US" sz="2200" b="1">
                  <a:latin typeface="Times New Roman" panose="02020603050405020304" pitchFamily="18" charset="0"/>
                </a:rPr>
                <a:t>下部</a:t>
              </a:r>
            </a:p>
          </p:txBody>
        </p:sp>
        <p:grpSp>
          <p:nvGrpSpPr>
            <p:cNvPr id="8257" name="组合 8256"/>
            <p:cNvGrpSpPr/>
            <p:nvPr/>
          </p:nvGrpSpPr>
          <p:grpSpPr>
            <a:xfrm>
              <a:off x="3218" y="2913"/>
              <a:ext cx="390" cy="90"/>
              <a:chOff x="0" y="0"/>
              <a:chExt cx="20002" cy="20001"/>
            </a:xfrm>
          </p:grpSpPr>
          <p:sp>
            <p:nvSpPr>
              <p:cNvPr id="8258" name="直接连接符 8257"/>
              <p:cNvSpPr/>
              <p:nvPr/>
            </p:nvSpPr>
            <p:spPr>
              <a:xfrm>
                <a:off x="16592" y="0"/>
                <a:ext cx="3410" cy="9980"/>
              </a:xfrm>
              <a:prstGeom prst="line">
                <a:avLst/>
              </a:prstGeom>
              <a:ln w="28575" cap="flat" cmpd="sng">
                <a:solidFill>
                  <a:srgbClr val="000000"/>
                </a:solidFill>
                <a:prstDash val="solid"/>
                <a:headEnd type="none" w="med" len="med"/>
                <a:tailEnd type="none" w="med" len="med"/>
              </a:ln>
            </p:spPr>
          </p:sp>
          <p:sp>
            <p:nvSpPr>
              <p:cNvPr id="8259" name="直接连接符 8258"/>
              <p:cNvSpPr/>
              <p:nvPr/>
            </p:nvSpPr>
            <p:spPr>
              <a:xfrm flipH="1">
                <a:off x="16592" y="9980"/>
                <a:ext cx="3410" cy="10021"/>
              </a:xfrm>
              <a:prstGeom prst="line">
                <a:avLst/>
              </a:prstGeom>
              <a:ln w="28575" cap="flat" cmpd="sng">
                <a:solidFill>
                  <a:srgbClr val="000000"/>
                </a:solidFill>
                <a:prstDash val="solid"/>
                <a:headEnd type="none" w="med" len="med"/>
                <a:tailEnd type="none" w="med" len="med"/>
              </a:ln>
            </p:spPr>
          </p:sp>
          <p:sp>
            <p:nvSpPr>
              <p:cNvPr id="8260" name="直接连接符 8259"/>
              <p:cNvSpPr/>
              <p:nvPr/>
            </p:nvSpPr>
            <p:spPr>
              <a:xfrm flipH="1">
                <a:off x="0" y="0"/>
                <a:ext cx="3410" cy="9980"/>
              </a:xfrm>
              <a:prstGeom prst="line">
                <a:avLst/>
              </a:prstGeom>
              <a:ln w="28575" cap="flat" cmpd="sng">
                <a:solidFill>
                  <a:srgbClr val="000000"/>
                </a:solidFill>
                <a:prstDash val="solid"/>
                <a:headEnd type="none" w="med" len="med"/>
                <a:tailEnd type="none" w="med" len="med"/>
              </a:ln>
            </p:spPr>
          </p:sp>
          <p:sp>
            <p:nvSpPr>
              <p:cNvPr id="8261" name="直接连接符 8260"/>
              <p:cNvSpPr/>
              <p:nvPr/>
            </p:nvSpPr>
            <p:spPr>
              <a:xfrm>
                <a:off x="0" y="9980"/>
                <a:ext cx="3410" cy="10021"/>
              </a:xfrm>
              <a:prstGeom prst="line">
                <a:avLst/>
              </a:prstGeom>
              <a:ln w="28575" cap="flat" cmpd="sng">
                <a:solidFill>
                  <a:srgbClr val="000000"/>
                </a:solidFill>
                <a:prstDash val="solid"/>
                <a:headEnd type="none" w="med" len="med"/>
                <a:tailEnd type="none" w="med" len="med"/>
              </a:ln>
            </p:spPr>
          </p:sp>
          <p:sp>
            <p:nvSpPr>
              <p:cNvPr id="8262" name="直接连接符 8261"/>
              <p:cNvSpPr/>
              <p:nvPr/>
            </p:nvSpPr>
            <p:spPr>
              <a:xfrm>
                <a:off x="1594" y="5988"/>
                <a:ext cx="16755" cy="204"/>
              </a:xfrm>
              <a:prstGeom prst="line">
                <a:avLst/>
              </a:prstGeom>
              <a:ln w="28575" cap="flat" cmpd="sng">
                <a:solidFill>
                  <a:srgbClr val="000000"/>
                </a:solidFill>
                <a:prstDash val="solid"/>
                <a:headEnd type="none" w="med" len="med"/>
                <a:tailEnd type="none" w="med" len="med"/>
              </a:ln>
            </p:spPr>
          </p:sp>
          <p:sp>
            <p:nvSpPr>
              <p:cNvPr id="8263" name="直接连接符 8262"/>
              <p:cNvSpPr/>
              <p:nvPr/>
            </p:nvSpPr>
            <p:spPr>
              <a:xfrm>
                <a:off x="1594" y="14583"/>
                <a:ext cx="16755" cy="204"/>
              </a:xfrm>
              <a:prstGeom prst="line">
                <a:avLst/>
              </a:prstGeom>
              <a:ln w="28575" cap="flat" cmpd="sng">
                <a:solidFill>
                  <a:srgbClr val="000000"/>
                </a:solidFill>
                <a:prstDash val="solid"/>
                <a:headEnd type="none" w="med" len="med"/>
                <a:tailEnd type="none" w="med" len="med"/>
              </a:ln>
            </p:spPr>
          </p:sp>
        </p:grpSp>
        <p:sp>
          <p:nvSpPr>
            <p:cNvPr id="8264" name="直接连接符 8263"/>
            <p:cNvSpPr/>
            <p:nvPr/>
          </p:nvSpPr>
          <p:spPr>
            <a:xfrm>
              <a:off x="3451" y="3157"/>
              <a:ext cx="157" cy="1"/>
            </a:xfrm>
            <a:prstGeom prst="line">
              <a:avLst/>
            </a:prstGeom>
            <a:ln w="28575" cap="flat" cmpd="sng">
              <a:solidFill>
                <a:srgbClr val="000000"/>
              </a:solidFill>
              <a:prstDash val="solid"/>
              <a:headEnd type="none" w="med" len="med"/>
              <a:tailEnd type="arrow" w="sm" len="sm"/>
            </a:ln>
          </p:spPr>
        </p:sp>
        <p:sp>
          <p:nvSpPr>
            <p:cNvPr id="8265" name="直接连接符 8264"/>
            <p:cNvSpPr/>
            <p:nvPr/>
          </p:nvSpPr>
          <p:spPr>
            <a:xfrm flipH="1">
              <a:off x="3451" y="2347"/>
              <a:ext cx="5" cy="814"/>
            </a:xfrm>
            <a:prstGeom prst="line">
              <a:avLst/>
            </a:prstGeom>
            <a:ln w="28575" cap="flat" cmpd="sng">
              <a:solidFill>
                <a:srgbClr val="000000"/>
              </a:solidFill>
              <a:prstDash val="solid"/>
              <a:headEnd type="none" w="med" len="med"/>
              <a:tailEnd type="none" w="med" len="med"/>
            </a:ln>
          </p:spPr>
        </p:sp>
        <p:sp>
          <p:nvSpPr>
            <p:cNvPr id="8266" name="直接连接符 8265"/>
            <p:cNvSpPr/>
            <p:nvPr/>
          </p:nvSpPr>
          <p:spPr>
            <a:xfrm>
              <a:off x="2973" y="1936"/>
              <a:ext cx="635" cy="1"/>
            </a:xfrm>
            <a:prstGeom prst="line">
              <a:avLst/>
            </a:prstGeom>
            <a:ln w="28575" cap="flat" cmpd="sng">
              <a:solidFill>
                <a:srgbClr val="000000"/>
              </a:solidFill>
              <a:prstDash val="solid"/>
              <a:headEnd type="none" w="med" len="med"/>
              <a:tailEnd type="arrow" w="sm" len="sm"/>
            </a:ln>
          </p:spPr>
        </p:sp>
        <p:sp>
          <p:nvSpPr>
            <p:cNvPr id="8267" name="直接连接符 8266"/>
            <p:cNvSpPr/>
            <p:nvPr/>
          </p:nvSpPr>
          <p:spPr>
            <a:xfrm>
              <a:off x="1790" y="2736"/>
              <a:ext cx="1818" cy="1"/>
            </a:xfrm>
            <a:prstGeom prst="line">
              <a:avLst/>
            </a:prstGeom>
            <a:ln w="28575" cap="flat" cmpd="sng">
              <a:solidFill>
                <a:srgbClr val="000000"/>
              </a:solidFill>
              <a:prstDash val="solid"/>
              <a:headEnd type="none" w="med" len="med"/>
              <a:tailEnd type="arrow" w="sm" len="sm"/>
            </a:ln>
          </p:spPr>
        </p:sp>
        <p:sp>
          <p:nvSpPr>
            <p:cNvPr id="8268" name="直接连接符 8267"/>
            <p:cNvSpPr/>
            <p:nvPr/>
          </p:nvSpPr>
          <p:spPr>
            <a:xfrm>
              <a:off x="3448" y="2347"/>
              <a:ext cx="1" cy="0"/>
            </a:xfrm>
            <a:prstGeom prst="line">
              <a:avLst/>
            </a:prstGeom>
            <a:ln w="28575" cap="flat" cmpd="sng">
              <a:solidFill>
                <a:srgbClr val="000000"/>
              </a:solidFill>
              <a:prstDash val="solid"/>
              <a:headEnd type="none" w="med" len="med"/>
              <a:tailEnd type="none" w="med" len="med"/>
            </a:ln>
          </p:spPr>
        </p:sp>
        <p:sp>
          <p:nvSpPr>
            <p:cNvPr id="8269" name="直接连接符 8268"/>
            <p:cNvSpPr/>
            <p:nvPr/>
          </p:nvSpPr>
          <p:spPr>
            <a:xfrm>
              <a:off x="2966" y="2740"/>
              <a:ext cx="1" cy="1"/>
            </a:xfrm>
            <a:prstGeom prst="line">
              <a:avLst/>
            </a:prstGeom>
            <a:ln w="28575" cap="flat" cmpd="sng">
              <a:solidFill>
                <a:srgbClr val="000000"/>
              </a:solidFill>
              <a:prstDash val="solid"/>
              <a:headEnd type="none" w="med" len="med"/>
              <a:tailEnd type="none" w="med" len="med"/>
            </a:ln>
          </p:spPr>
        </p:sp>
        <p:grpSp>
          <p:nvGrpSpPr>
            <p:cNvPr id="8270" name="组合 8269"/>
            <p:cNvGrpSpPr/>
            <p:nvPr/>
          </p:nvGrpSpPr>
          <p:grpSpPr>
            <a:xfrm>
              <a:off x="2724" y="2089"/>
              <a:ext cx="416" cy="113"/>
              <a:chOff x="0" y="0"/>
              <a:chExt cx="20003" cy="20000"/>
            </a:xfrm>
          </p:grpSpPr>
          <p:sp>
            <p:nvSpPr>
              <p:cNvPr id="8271" name="直接连接符 8270"/>
              <p:cNvSpPr/>
              <p:nvPr/>
            </p:nvSpPr>
            <p:spPr>
              <a:xfrm flipH="1">
                <a:off x="0" y="0"/>
                <a:ext cx="3696" cy="9935"/>
              </a:xfrm>
              <a:prstGeom prst="line">
                <a:avLst/>
              </a:prstGeom>
              <a:ln w="28575" cap="flat" cmpd="sng">
                <a:solidFill>
                  <a:srgbClr val="000000"/>
                </a:solidFill>
                <a:prstDash val="solid"/>
                <a:headEnd type="none" w="med" len="med"/>
                <a:tailEnd type="none" w="med" len="med"/>
              </a:ln>
            </p:spPr>
          </p:sp>
          <p:sp>
            <p:nvSpPr>
              <p:cNvPr id="8272" name="直接连接符 8271"/>
              <p:cNvSpPr/>
              <p:nvPr/>
            </p:nvSpPr>
            <p:spPr>
              <a:xfrm>
                <a:off x="0" y="10065"/>
                <a:ext cx="3696" cy="9935"/>
              </a:xfrm>
              <a:prstGeom prst="line">
                <a:avLst/>
              </a:prstGeom>
              <a:ln w="28575" cap="flat" cmpd="sng">
                <a:solidFill>
                  <a:srgbClr val="000000"/>
                </a:solidFill>
                <a:prstDash val="solid"/>
                <a:headEnd type="none" w="med" len="med"/>
                <a:tailEnd type="none" w="med" len="med"/>
              </a:ln>
            </p:spPr>
          </p:sp>
          <p:sp>
            <p:nvSpPr>
              <p:cNvPr id="8273" name="直接连接符 8272"/>
              <p:cNvSpPr/>
              <p:nvPr/>
            </p:nvSpPr>
            <p:spPr>
              <a:xfrm>
                <a:off x="1744" y="6091"/>
                <a:ext cx="18259" cy="163"/>
              </a:xfrm>
              <a:prstGeom prst="line">
                <a:avLst/>
              </a:prstGeom>
              <a:ln w="28575" cap="flat" cmpd="sng">
                <a:solidFill>
                  <a:srgbClr val="000000"/>
                </a:solidFill>
                <a:prstDash val="solid"/>
                <a:headEnd type="none" w="med" len="med"/>
                <a:tailEnd type="none" w="med" len="med"/>
              </a:ln>
            </p:spPr>
          </p:sp>
          <p:sp>
            <p:nvSpPr>
              <p:cNvPr id="8274" name="直接连接符 8273"/>
              <p:cNvSpPr/>
              <p:nvPr/>
            </p:nvSpPr>
            <p:spPr>
              <a:xfrm>
                <a:off x="1744" y="14723"/>
                <a:ext cx="18259" cy="163"/>
              </a:xfrm>
              <a:prstGeom prst="line">
                <a:avLst/>
              </a:prstGeom>
              <a:ln w="28575" cap="flat" cmpd="sng">
                <a:solidFill>
                  <a:srgbClr val="000000"/>
                </a:solidFill>
                <a:prstDash val="solid"/>
                <a:headEnd type="none" w="med" len="med"/>
                <a:tailEnd type="none" w="med" len="med"/>
              </a:ln>
            </p:spPr>
          </p:sp>
        </p:grpSp>
        <p:sp>
          <p:nvSpPr>
            <p:cNvPr id="8275" name="直接连接符 8274"/>
            <p:cNvSpPr/>
            <p:nvPr/>
          </p:nvSpPr>
          <p:spPr>
            <a:xfrm>
              <a:off x="2966" y="1940"/>
              <a:ext cx="1" cy="1"/>
            </a:xfrm>
            <a:prstGeom prst="line">
              <a:avLst/>
            </a:prstGeom>
            <a:ln w="28575" cap="flat" cmpd="sng">
              <a:solidFill>
                <a:srgbClr val="000000"/>
              </a:solidFill>
              <a:prstDash val="solid"/>
              <a:headEnd type="none" w="med" len="med"/>
              <a:tailEnd type="none" w="med" len="med"/>
            </a:ln>
          </p:spPr>
        </p:sp>
        <p:sp>
          <p:nvSpPr>
            <p:cNvPr id="8276" name="矩形 8275"/>
            <p:cNvSpPr/>
            <p:nvPr/>
          </p:nvSpPr>
          <p:spPr>
            <a:xfrm>
              <a:off x="1054" y="2004"/>
              <a:ext cx="737" cy="1252"/>
            </a:xfrm>
            <a:prstGeom prst="rect">
              <a:avLst/>
            </a:prstGeom>
            <a:noFill/>
            <a:ln w="28575" cap="flat" cmpd="sng">
              <a:solidFill>
                <a:srgbClr val="000000"/>
              </a:solidFill>
              <a:prstDash val="solid"/>
              <a:miter/>
              <a:headEnd type="none" w="med" len="med"/>
              <a:tailEnd type="none" w="med" len="med"/>
            </a:ln>
          </p:spPr>
          <p:txBody>
            <a:bodyPr lIns="12700" tIns="12700" rIns="12700" bIns="12700"/>
            <a:lstStyle/>
            <a:p>
              <a:pPr eaLnBrk="0" hangingPunct="0">
                <a:spcBef>
                  <a:spcPts val="1600"/>
                </a:spcBef>
              </a:pPr>
              <a:endParaRPr lang="en-US" altLang="zh-CN" sz="2200" b="1">
                <a:latin typeface="Times New Roman" panose="02020603050405020304" pitchFamily="18" charset="0"/>
              </a:endParaRPr>
            </a:p>
            <a:p>
              <a:pPr eaLnBrk="0" hangingPunct="0">
                <a:spcBef>
                  <a:spcPts val="1600"/>
                </a:spcBef>
              </a:pPr>
              <a:r>
                <a:rPr lang="zh-CN" altLang="en-US" sz="2200" b="1">
                  <a:latin typeface="Times New Roman" panose="02020603050405020304" pitchFamily="18" charset="0"/>
                </a:rPr>
                <a:t>读写</a:t>
              </a:r>
            </a:p>
            <a:p>
              <a:pPr eaLnBrk="0" hangingPunct="0"/>
              <a:r>
                <a:rPr lang="zh-CN" altLang="en-US" sz="2200" b="1">
                  <a:latin typeface="Times New Roman" panose="02020603050405020304" pitchFamily="18" charset="0"/>
                </a:rPr>
                <a:t>控制</a:t>
              </a:r>
            </a:p>
            <a:p>
              <a:pPr eaLnBrk="0" hangingPunct="0"/>
              <a:r>
                <a:rPr lang="zh-CN" altLang="en-US" sz="2200" b="1">
                  <a:latin typeface="Times New Roman" panose="02020603050405020304" pitchFamily="18" charset="0"/>
                </a:rPr>
                <a:t>逻辑</a:t>
              </a:r>
            </a:p>
          </p:txBody>
        </p:sp>
        <p:sp>
          <p:nvSpPr>
            <p:cNvPr id="8277" name="直接连接符 8276"/>
            <p:cNvSpPr/>
            <p:nvPr/>
          </p:nvSpPr>
          <p:spPr>
            <a:xfrm>
              <a:off x="805" y="2098"/>
              <a:ext cx="250" cy="1"/>
            </a:xfrm>
            <a:prstGeom prst="line">
              <a:avLst/>
            </a:prstGeom>
            <a:ln w="28575" cap="flat" cmpd="sng">
              <a:solidFill>
                <a:srgbClr val="000000"/>
              </a:solidFill>
              <a:prstDash val="solid"/>
              <a:headEnd type="none" w="med" len="med"/>
              <a:tailEnd type="none" w="med" len="med"/>
            </a:ln>
          </p:spPr>
        </p:sp>
        <p:sp>
          <p:nvSpPr>
            <p:cNvPr id="8278" name="直接连接符 8277"/>
            <p:cNvSpPr/>
            <p:nvPr/>
          </p:nvSpPr>
          <p:spPr>
            <a:xfrm>
              <a:off x="805" y="2528"/>
              <a:ext cx="250" cy="1"/>
            </a:xfrm>
            <a:prstGeom prst="line">
              <a:avLst/>
            </a:prstGeom>
            <a:ln w="28575" cap="flat" cmpd="sng">
              <a:solidFill>
                <a:srgbClr val="000000"/>
              </a:solidFill>
              <a:prstDash val="solid"/>
              <a:headEnd type="none" w="med" len="med"/>
              <a:tailEnd type="none" w="med" len="med"/>
            </a:ln>
          </p:spPr>
        </p:sp>
        <p:sp>
          <p:nvSpPr>
            <p:cNvPr id="8279" name="直接连接符 8278"/>
            <p:cNvSpPr/>
            <p:nvPr/>
          </p:nvSpPr>
          <p:spPr>
            <a:xfrm>
              <a:off x="805" y="2743"/>
              <a:ext cx="250" cy="1"/>
            </a:xfrm>
            <a:prstGeom prst="line">
              <a:avLst/>
            </a:prstGeom>
            <a:ln w="28575" cap="flat" cmpd="sng">
              <a:solidFill>
                <a:srgbClr val="000000"/>
              </a:solidFill>
              <a:prstDash val="solid"/>
              <a:headEnd type="none" w="med" len="med"/>
              <a:tailEnd type="none" w="med" len="med"/>
            </a:ln>
          </p:spPr>
        </p:sp>
        <p:sp>
          <p:nvSpPr>
            <p:cNvPr id="8280" name="直接连接符 8279"/>
            <p:cNvSpPr/>
            <p:nvPr/>
          </p:nvSpPr>
          <p:spPr>
            <a:xfrm>
              <a:off x="805" y="2970"/>
              <a:ext cx="250" cy="1"/>
            </a:xfrm>
            <a:prstGeom prst="line">
              <a:avLst/>
            </a:prstGeom>
            <a:ln w="28575" cap="flat" cmpd="sng">
              <a:solidFill>
                <a:srgbClr val="000000"/>
              </a:solidFill>
              <a:prstDash val="solid"/>
              <a:headEnd type="none" w="med" len="med"/>
              <a:tailEnd type="none" w="med" len="med"/>
            </a:ln>
          </p:spPr>
        </p:sp>
        <p:sp>
          <p:nvSpPr>
            <p:cNvPr id="8281" name="直接连接符 8280"/>
            <p:cNvSpPr/>
            <p:nvPr/>
          </p:nvSpPr>
          <p:spPr>
            <a:xfrm>
              <a:off x="1790" y="2184"/>
              <a:ext cx="297" cy="6"/>
            </a:xfrm>
            <a:prstGeom prst="line">
              <a:avLst/>
            </a:prstGeom>
            <a:ln w="28575" cap="flat" cmpd="sng">
              <a:solidFill>
                <a:srgbClr val="000000"/>
              </a:solidFill>
              <a:prstDash val="solid"/>
              <a:headEnd type="none" w="med" len="med"/>
              <a:tailEnd type="arrow" w="sm" len="sm"/>
            </a:ln>
          </p:spPr>
        </p:sp>
        <p:sp>
          <p:nvSpPr>
            <p:cNvPr id="8282" name="直接连接符 8281"/>
            <p:cNvSpPr/>
            <p:nvPr/>
          </p:nvSpPr>
          <p:spPr>
            <a:xfrm>
              <a:off x="805" y="3174"/>
              <a:ext cx="250" cy="1"/>
            </a:xfrm>
            <a:prstGeom prst="line">
              <a:avLst/>
            </a:prstGeom>
            <a:ln w="28575" cap="flat" cmpd="sng">
              <a:solidFill>
                <a:srgbClr val="000000"/>
              </a:solidFill>
              <a:prstDash val="solid"/>
              <a:headEnd type="none" w="med" len="med"/>
              <a:tailEnd type="none" w="med" len="med"/>
            </a:ln>
          </p:spPr>
        </p:sp>
        <p:sp>
          <p:nvSpPr>
            <p:cNvPr id="8283" name="直接连接符 8282"/>
            <p:cNvSpPr/>
            <p:nvPr/>
          </p:nvSpPr>
          <p:spPr>
            <a:xfrm>
              <a:off x="1946" y="434"/>
              <a:ext cx="125" cy="4"/>
            </a:xfrm>
            <a:prstGeom prst="line">
              <a:avLst/>
            </a:prstGeom>
            <a:ln w="28575" cap="flat" cmpd="sng">
              <a:solidFill>
                <a:srgbClr val="000000"/>
              </a:solidFill>
              <a:prstDash val="solid"/>
              <a:headEnd type="none" w="med" len="med"/>
              <a:tailEnd type="arrow" w="sm" len="sm"/>
            </a:ln>
          </p:spPr>
        </p:sp>
        <p:sp>
          <p:nvSpPr>
            <p:cNvPr id="8284" name="直接连接符 8283"/>
            <p:cNvSpPr/>
            <p:nvPr/>
          </p:nvSpPr>
          <p:spPr>
            <a:xfrm flipV="1">
              <a:off x="1416" y="1736"/>
              <a:ext cx="1" cy="272"/>
            </a:xfrm>
            <a:prstGeom prst="line">
              <a:avLst/>
            </a:prstGeom>
            <a:ln w="28575" cap="flat" cmpd="sng">
              <a:solidFill>
                <a:srgbClr val="000000"/>
              </a:solidFill>
              <a:prstDash val="solid"/>
              <a:headEnd type="none" w="med" len="med"/>
              <a:tailEnd type="arrow" w="sm" len="sm"/>
            </a:ln>
          </p:spPr>
        </p:sp>
        <p:sp>
          <p:nvSpPr>
            <p:cNvPr id="8285" name="直接连接符 8284"/>
            <p:cNvSpPr/>
            <p:nvPr/>
          </p:nvSpPr>
          <p:spPr>
            <a:xfrm>
              <a:off x="1938" y="2184"/>
              <a:ext cx="1" cy="1"/>
            </a:xfrm>
            <a:prstGeom prst="line">
              <a:avLst/>
            </a:prstGeom>
            <a:ln w="28575" cap="flat" cmpd="sng">
              <a:solidFill>
                <a:srgbClr val="000000"/>
              </a:solidFill>
              <a:prstDash val="solid"/>
              <a:headEnd type="none" w="med" len="med"/>
              <a:tailEnd type="none" w="med" len="med"/>
            </a:ln>
          </p:spPr>
        </p:sp>
        <p:grpSp>
          <p:nvGrpSpPr>
            <p:cNvPr id="8286" name="组合 8285"/>
            <p:cNvGrpSpPr/>
            <p:nvPr/>
          </p:nvGrpSpPr>
          <p:grpSpPr>
            <a:xfrm>
              <a:off x="4463" y="272"/>
              <a:ext cx="251" cy="124"/>
              <a:chOff x="0" y="0"/>
              <a:chExt cx="19998" cy="19999"/>
            </a:xfrm>
          </p:grpSpPr>
          <p:sp>
            <p:nvSpPr>
              <p:cNvPr id="8287" name="直接连接符 8286"/>
              <p:cNvSpPr/>
              <p:nvPr/>
            </p:nvSpPr>
            <p:spPr>
              <a:xfrm>
                <a:off x="16535" y="0"/>
                <a:ext cx="3463" cy="10089"/>
              </a:xfrm>
              <a:prstGeom prst="line">
                <a:avLst/>
              </a:prstGeom>
              <a:ln w="28575" cap="flat" cmpd="sng">
                <a:solidFill>
                  <a:srgbClr val="000000"/>
                </a:solidFill>
                <a:prstDash val="solid"/>
                <a:headEnd type="none" w="med" len="med"/>
                <a:tailEnd type="none" w="med" len="med"/>
              </a:ln>
            </p:spPr>
          </p:sp>
          <p:sp>
            <p:nvSpPr>
              <p:cNvPr id="8288" name="直接连接符 8287"/>
              <p:cNvSpPr/>
              <p:nvPr/>
            </p:nvSpPr>
            <p:spPr>
              <a:xfrm flipH="1">
                <a:off x="16535" y="9940"/>
                <a:ext cx="3463" cy="10059"/>
              </a:xfrm>
              <a:prstGeom prst="line">
                <a:avLst/>
              </a:prstGeom>
              <a:ln w="28575" cap="flat" cmpd="sng">
                <a:solidFill>
                  <a:srgbClr val="000000"/>
                </a:solidFill>
                <a:prstDash val="solid"/>
                <a:headEnd type="none" w="med" len="med"/>
                <a:tailEnd type="none" w="med" len="med"/>
              </a:ln>
            </p:spPr>
          </p:sp>
          <p:sp>
            <p:nvSpPr>
              <p:cNvPr id="8289" name="直接连接符 8288"/>
              <p:cNvSpPr/>
              <p:nvPr/>
            </p:nvSpPr>
            <p:spPr>
              <a:xfrm flipH="1">
                <a:off x="0" y="0"/>
                <a:ext cx="3463" cy="10089"/>
              </a:xfrm>
              <a:prstGeom prst="line">
                <a:avLst/>
              </a:prstGeom>
              <a:ln w="28575" cap="flat" cmpd="sng">
                <a:solidFill>
                  <a:srgbClr val="000000"/>
                </a:solidFill>
                <a:prstDash val="solid"/>
                <a:headEnd type="none" w="med" len="med"/>
                <a:tailEnd type="none" w="med" len="med"/>
              </a:ln>
            </p:spPr>
          </p:sp>
          <p:sp>
            <p:nvSpPr>
              <p:cNvPr id="8290" name="直接连接符 8289"/>
              <p:cNvSpPr/>
              <p:nvPr/>
            </p:nvSpPr>
            <p:spPr>
              <a:xfrm>
                <a:off x="0" y="9940"/>
                <a:ext cx="3463" cy="10059"/>
              </a:xfrm>
              <a:prstGeom prst="line">
                <a:avLst/>
              </a:prstGeom>
              <a:ln w="28575" cap="flat" cmpd="sng">
                <a:solidFill>
                  <a:srgbClr val="000000"/>
                </a:solidFill>
                <a:prstDash val="solid"/>
                <a:headEnd type="none" w="med" len="med"/>
                <a:tailEnd type="none" w="med" len="med"/>
              </a:ln>
            </p:spPr>
          </p:sp>
          <p:sp>
            <p:nvSpPr>
              <p:cNvPr id="8291" name="直接连接符 8290"/>
              <p:cNvSpPr/>
              <p:nvPr/>
            </p:nvSpPr>
            <p:spPr>
              <a:xfrm>
                <a:off x="1582" y="5982"/>
                <a:ext cx="16765" cy="149"/>
              </a:xfrm>
              <a:prstGeom prst="line">
                <a:avLst/>
              </a:prstGeom>
              <a:ln w="28575" cap="flat" cmpd="sng">
                <a:solidFill>
                  <a:srgbClr val="000000"/>
                </a:solidFill>
                <a:prstDash val="solid"/>
                <a:headEnd type="none" w="med" len="med"/>
                <a:tailEnd type="none" w="med" len="med"/>
              </a:ln>
            </p:spPr>
          </p:sp>
          <p:sp>
            <p:nvSpPr>
              <p:cNvPr id="8292" name="直接连接符 8291"/>
              <p:cNvSpPr/>
              <p:nvPr/>
            </p:nvSpPr>
            <p:spPr>
              <a:xfrm>
                <a:off x="1582" y="14612"/>
                <a:ext cx="16765" cy="149"/>
              </a:xfrm>
              <a:prstGeom prst="line">
                <a:avLst/>
              </a:prstGeom>
              <a:ln w="28575" cap="flat" cmpd="sng">
                <a:solidFill>
                  <a:srgbClr val="000000"/>
                </a:solidFill>
                <a:prstDash val="solid"/>
                <a:headEnd type="none" w="med" len="med"/>
                <a:tailEnd type="none" w="med" len="med"/>
              </a:ln>
            </p:spPr>
          </p:sp>
        </p:grpSp>
        <p:sp>
          <p:nvSpPr>
            <p:cNvPr id="8293" name="矩形 8292"/>
            <p:cNvSpPr/>
            <p:nvPr/>
          </p:nvSpPr>
          <p:spPr>
            <a:xfrm>
              <a:off x="4763" y="2831"/>
              <a:ext cx="981" cy="245"/>
            </a:xfrm>
            <a:prstGeom prst="rect">
              <a:avLst/>
            </a:prstGeom>
            <a:noFill/>
            <a:ln w="9525">
              <a:noFill/>
            </a:ln>
          </p:spPr>
          <p:txBody>
            <a:bodyPr lIns="12700" tIns="12700" rIns="12700" bIns="12700"/>
            <a:lstStyle/>
            <a:p>
              <a:pPr algn="l" eaLnBrk="0" hangingPunct="0"/>
              <a:r>
                <a:rPr lang="en-US" altLang="zh-CN" sz="2200" b="1">
                  <a:solidFill>
                    <a:schemeClr val="hlink"/>
                  </a:solidFill>
                  <a:latin typeface="Times New Roman" panose="02020603050405020304" pitchFamily="18" charset="0"/>
                </a:rPr>
                <a:t>PC</a:t>
              </a:r>
              <a:r>
                <a:rPr lang="en-US" altLang="zh-CN" sz="2200" b="1" baseline="-25000">
                  <a:solidFill>
                    <a:schemeClr val="hlink"/>
                  </a:solidFill>
                  <a:latin typeface="Times New Roman" panose="02020603050405020304" pitchFamily="18" charset="0"/>
                </a:rPr>
                <a:t>0</a:t>
              </a:r>
              <a:r>
                <a:rPr lang="zh-CN" altLang="en-US" sz="2200" b="1">
                  <a:solidFill>
                    <a:schemeClr val="hlink"/>
                  </a:solidFill>
                  <a:latin typeface="Times New Roman" panose="02020603050405020304" pitchFamily="18" charset="0"/>
                </a:rPr>
                <a:t>～</a:t>
              </a:r>
              <a:r>
                <a:rPr lang="en-US" altLang="zh-CN" sz="2200" b="1">
                  <a:solidFill>
                    <a:schemeClr val="hlink"/>
                  </a:solidFill>
                  <a:latin typeface="Times New Roman" panose="02020603050405020304" pitchFamily="18" charset="0"/>
                </a:rPr>
                <a:t>PC</a:t>
              </a:r>
              <a:r>
                <a:rPr lang="en-US" altLang="zh-CN" sz="2200" b="1" baseline="-25000">
                  <a:solidFill>
                    <a:schemeClr val="hlink"/>
                  </a:solidFill>
                  <a:latin typeface="Times New Roman" panose="02020603050405020304" pitchFamily="18" charset="0"/>
                </a:rPr>
                <a:t>3</a:t>
              </a:r>
              <a:endParaRPr lang="en-US" altLang="zh-CN" sz="2200" b="1">
                <a:solidFill>
                  <a:schemeClr val="hlink"/>
                </a:solidFill>
                <a:latin typeface="Times New Roman" panose="02020603050405020304" pitchFamily="18" charset="0"/>
              </a:endParaRPr>
            </a:p>
          </p:txBody>
        </p:sp>
        <p:sp>
          <p:nvSpPr>
            <p:cNvPr id="8294" name="矩形 8293"/>
            <p:cNvSpPr/>
            <p:nvPr/>
          </p:nvSpPr>
          <p:spPr>
            <a:xfrm>
              <a:off x="4778" y="2031"/>
              <a:ext cx="982" cy="245"/>
            </a:xfrm>
            <a:prstGeom prst="rect">
              <a:avLst/>
            </a:prstGeom>
            <a:noFill/>
            <a:ln w="9525">
              <a:noFill/>
            </a:ln>
          </p:spPr>
          <p:txBody>
            <a:bodyPr lIns="12700" tIns="12700" rIns="12700" bIns="12700"/>
            <a:lstStyle/>
            <a:p>
              <a:pPr algn="l" eaLnBrk="0" hangingPunct="0"/>
              <a:r>
                <a:rPr lang="en-US" altLang="zh-CN" sz="2200" b="1">
                  <a:solidFill>
                    <a:schemeClr val="hlink"/>
                  </a:solidFill>
                  <a:latin typeface="Times New Roman" panose="02020603050405020304" pitchFamily="18" charset="0"/>
                </a:rPr>
                <a:t>PB</a:t>
              </a:r>
              <a:r>
                <a:rPr lang="en-US" altLang="zh-CN" sz="2200" b="1" baseline="-25000">
                  <a:solidFill>
                    <a:schemeClr val="hlink"/>
                  </a:solidFill>
                  <a:latin typeface="Times New Roman" panose="02020603050405020304" pitchFamily="18" charset="0"/>
                </a:rPr>
                <a:t>0</a:t>
              </a:r>
              <a:r>
                <a:rPr lang="zh-CN" altLang="en-US" sz="2200" b="1">
                  <a:solidFill>
                    <a:schemeClr val="hlink"/>
                  </a:solidFill>
                  <a:latin typeface="Times New Roman" panose="02020603050405020304" pitchFamily="18" charset="0"/>
                </a:rPr>
                <a:t>～</a:t>
              </a:r>
              <a:r>
                <a:rPr lang="en-US" altLang="zh-CN" sz="2200" b="1">
                  <a:solidFill>
                    <a:schemeClr val="hlink"/>
                  </a:solidFill>
                  <a:latin typeface="Times New Roman" panose="02020603050405020304" pitchFamily="18" charset="0"/>
                </a:rPr>
                <a:t>PB</a:t>
              </a:r>
              <a:r>
                <a:rPr lang="en-US" altLang="zh-CN" sz="2200" b="1" baseline="-25000">
                  <a:solidFill>
                    <a:schemeClr val="hlink"/>
                  </a:solidFill>
                  <a:latin typeface="Times New Roman" panose="02020603050405020304" pitchFamily="18" charset="0"/>
                </a:rPr>
                <a:t>7</a:t>
              </a:r>
              <a:endParaRPr lang="en-US" altLang="zh-CN" sz="2200" b="1">
                <a:solidFill>
                  <a:schemeClr val="hlink"/>
                </a:solidFill>
                <a:latin typeface="Times New Roman" panose="02020603050405020304" pitchFamily="18" charset="0"/>
              </a:endParaRPr>
            </a:p>
          </p:txBody>
        </p:sp>
        <p:sp>
          <p:nvSpPr>
            <p:cNvPr id="8295" name="矩形 8294"/>
            <p:cNvSpPr/>
            <p:nvPr/>
          </p:nvSpPr>
          <p:spPr>
            <a:xfrm>
              <a:off x="4763" y="1054"/>
              <a:ext cx="981" cy="245"/>
            </a:xfrm>
            <a:prstGeom prst="rect">
              <a:avLst/>
            </a:prstGeom>
            <a:noFill/>
            <a:ln w="9525">
              <a:noFill/>
            </a:ln>
          </p:spPr>
          <p:txBody>
            <a:bodyPr lIns="12700" tIns="12700" rIns="12700" bIns="12700"/>
            <a:lstStyle/>
            <a:p>
              <a:pPr algn="l" eaLnBrk="0" hangingPunct="0"/>
              <a:r>
                <a:rPr lang="en-US" altLang="zh-CN" sz="2200" b="1">
                  <a:solidFill>
                    <a:schemeClr val="hlink"/>
                  </a:solidFill>
                  <a:latin typeface="Times New Roman" panose="02020603050405020304" pitchFamily="18" charset="0"/>
                </a:rPr>
                <a:t>PC</a:t>
              </a:r>
              <a:r>
                <a:rPr lang="en-US" altLang="zh-CN" sz="2200" b="1" baseline="-25000">
                  <a:solidFill>
                    <a:schemeClr val="hlink"/>
                  </a:solidFill>
                  <a:latin typeface="Times New Roman" panose="02020603050405020304" pitchFamily="18" charset="0"/>
                </a:rPr>
                <a:t>4</a:t>
              </a:r>
              <a:r>
                <a:rPr lang="zh-CN" altLang="en-US" sz="2200" b="1">
                  <a:solidFill>
                    <a:schemeClr val="hlink"/>
                  </a:solidFill>
                  <a:latin typeface="Times New Roman" panose="02020603050405020304" pitchFamily="18" charset="0"/>
                </a:rPr>
                <a:t>～</a:t>
              </a:r>
              <a:r>
                <a:rPr lang="en-US" altLang="zh-CN" sz="2200" b="1">
                  <a:solidFill>
                    <a:schemeClr val="hlink"/>
                  </a:solidFill>
                  <a:latin typeface="Times New Roman" panose="02020603050405020304" pitchFamily="18" charset="0"/>
                </a:rPr>
                <a:t>PC</a:t>
              </a:r>
              <a:r>
                <a:rPr lang="en-US" altLang="zh-CN" sz="2200" b="1" baseline="-25000">
                  <a:solidFill>
                    <a:schemeClr val="hlink"/>
                  </a:solidFill>
                  <a:latin typeface="Times New Roman" panose="02020603050405020304" pitchFamily="18" charset="0"/>
                </a:rPr>
                <a:t>7</a:t>
              </a:r>
              <a:endParaRPr lang="en-US" altLang="zh-CN" sz="2200" b="1">
                <a:solidFill>
                  <a:schemeClr val="hlink"/>
                </a:solidFill>
                <a:latin typeface="Times New Roman" panose="02020603050405020304" pitchFamily="18" charset="0"/>
              </a:endParaRPr>
            </a:p>
          </p:txBody>
        </p:sp>
        <p:sp>
          <p:nvSpPr>
            <p:cNvPr id="8296" name="矩形 8295"/>
            <p:cNvSpPr/>
            <p:nvPr/>
          </p:nvSpPr>
          <p:spPr>
            <a:xfrm>
              <a:off x="4778" y="227"/>
              <a:ext cx="982" cy="245"/>
            </a:xfrm>
            <a:prstGeom prst="rect">
              <a:avLst/>
            </a:prstGeom>
            <a:noFill/>
            <a:ln w="9525">
              <a:noFill/>
            </a:ln>
          </p:spPr>
          <p:txBody>
            <a:bodyPr lIns="12700" tIns="12700" rIns="12700" bIns="12700"/>
            <a:lstStyle/>
            <a:p>
              <a:pPr algn="l" eaLnBrk="0" hangingPunct="0"/>
              <a:r>
                <a:rPr lang="en-US" altLang="zh-CN" sz="2200" b="1">
                  <a:solidFill>
                    <a:schemeClr val="hlink"/>
                  </a:solidFill>
                  <a:latin typeface="Times New Roman" panose="02020603050405020304" pitchFamily="18" charset="0"/>
                </a:rPr>
                <a:t>PA</a:t>
              </a:r>
              <a:r>
                <a:rPr lang="en-US" altLang="zh-CN" sz="2200" b="1" baseline="-25000">
                  <a:solidFill>
                    <a:schemeClr val="hlink"/>
                  </a:solidFill>
                  <a:latin typeface="Times New Roman" panose="02020603050405020304" pitchFamily="18" charset="0"/>
                </a:rPr>
                <a:t>0</a:t>
              </a:r>
              <a:r>
                <a:rPr lang="zh-CN" altLang="en-US" sz="2200" b="1">
                  <a:solidFill>
                    <a:schemeClr val="hlink"/>
                  </a:solidFill>
                  <a:latin typeface="Times New Roman" panose="02020603050405020304" pitchFamily="18" charset="0"/>
                </a:rPr>
                <a:t>～</a:t>
              </a:r>
              <a:r>
                <a:rPr lang="en-US" altLang="zh-CN" sz="2200" b="1">
                  <a:solidFill>
                    <a:schemeClr val="hlink"/>
                  </a:solidFill>
                  <a:latin typeface="Times New Roman" panose="02020603050405020304" pitchFamily="18" charset="0"/>
                </a:rPr>
                <a:t>PA</a:t>
              </a:r>
              <a:r>
                <a:rPr lang="en-US" altLang="zh-CN" sz="2200" b="1" baseline="-25000">
                  <a:solidFill>
                    <a:schemeClr val="hlink"/>
                  </a:solidFill>
                  <a:latin typeface="Times New Roman" panose="02020603050405020304" pitchFamily="18" charset="0"/>
                </a:rPr>
                <a:t>7</a:t>
              </a:r>
              <a:endParaRPr lang="en-US" altLang="zh-CN" sz="2200" b="1">
                <a:solidFill>
                  <a:schemeClr val="hlink"/>
                </a:solidFill>
                <a:latin typeface="Times New Roman" panose="02020603050405020304" pitchFamily="18" charset="0"/>
              </a:endParaRPr>
            </a:p>
          </p:txBody>
        </p:sp>
        <p:grpSp>
          <p:nvGrpSpPr>
            <p:cNvPr id="8297" name="组合 8296"/>
            <p:cNvGrpSpPr/>
            <p:nvPr/>
          </p:nvGrpSpPr>
          <p:grpSpPr>
            <a:xfrm>
              <a:off x="4463" y="1100"/>
              <a:ext cx="251" cy="123"/>
              <a:chOff x="0" y="0"/>
              <a:chExt cx="19998" cy="19999"/>
            </a:xfrm>
          </p:grpSpPr>
          <p:sp>
            <p:nvSpPr>
              <p:cNvPr id="8298" name="直接连接符 8297"/>
              <p:cNvSpPr/>
              <p:nvPr/>
            </p:nvSpPr>
            <p:spPr>
              <a:xfrm>
                <a:off x="16535" y="0"/>
                <a:ext cx="3463" cy="10074"/>
              </a:xfrm>
              <a:prstGeom prst="line">
                <a:avLst/>
              </a:prstGeom>
              <a:ln w="28575" cap="flat" cmpd="sng">
                <a:solidFill>
                  <a:srgbClr val="000000"/>
                </a:solidFill>
                <a:prstDash val="solid"/>
                <a:headEnd type="none" w="med" len="med"/>
                <a:tailEnd type="none" w="med" len="med"/>
              </a:ln>
            </p:spPr>
          </p:sp>
          <p:sp>
            <p:nvSpPr>
              <p:cNvPr id="8299" name="直接连接符 8298"/>
              <p:cNvSpPr/>
              <p:nvPr/>
            </p:nvSpPr>
            <p:spPr>
              <a:xfrm flipH="1">
                <a:off x="16535" y="9925"/>
                <a:ext cx="3463" cy="10074"/>
              </a:xfrm>
              <a:prstGeom prst="line">
                <a:avLst/>
              </a:prstGeom>
              <a:ln w="28575" cap="flat" cmpd="sng">
                <a:solidFill>
                  <a:srgbClr val="000000"/>
                </a:solidFill>
                <a:prstDash val="solid"/>
                <a:headEnd type="none" w="med" len="med"/>
                <a:tailEnd type="none" w="med" len="med"/>
              </a:ln>
            </p:spPr>
          </p:sp>
          <p:sp>
            <p:nvSpPr>
              <p:cNvPr id="8300" name="直接连接符 8299"/>
              <p:cNvSpPr/>
              <p:nvPr/>
            </p:nvSpPr>
            <p:spPr>
              <a:xfrm flipH="1">
                <a:off x="0" y="0"/>
                <a:ext cx="3463" cy="10074"/>
              </a:xfrm>
              <a:prstGeom prst="line">
                <a:avLst/>
              </a:prstGeom>
              <a:ln w="28575" cap="flat" cmpd="sng">
                <a:solidFill>
                  <a:srgbClr val="000000"/>
                </a:solidFill>
                <a:prstDash val="solid"/>
                <a:headEnd type="none" w="med" len="med"/>
                <a:tailEnd type="none" w="med" len="med"/>
              </a:ln>
            </p:spPr>
          </p:sp>
          <p:sp>
            <p:nvSpPr>
              <p:cNvPr id="8301" name="直接连接符 8300"/>
              <p:cNvSpPr/>
              <p:nvPr/>
            </p:nvSpPr>
            <p:spPr>
              <a:xfrm>
                <a:off x="0" y="9925"/>
                <a:ext cx="3463" cy="10074"/>
              </a:xfrm>
              <a:prstGeom prst="line">
                <a:avLst/>
              </a:prstGeom>
              <a:ln w="28575" cap="flat" cmpd="sng">
                <a:solidFill>
                  <a:srgbClr val="000000"/>
                </a:solidFill>
                <a:prstDash val="solid"/>
                <a:headEnd type="none" w="med" len="med"/>
                <a:tailEnd type="none" w="med" len="med"/>
              </a:ln>
            </p:spPr>
          </p:sp>
          <p:sp>
            <p:nvSpPr>
              <p:cNvPr id="8302" name="直接连接符 8301"/>
              <p:cNvSpPr/>
              <p:nvPr/>
            </p:nvSpPr>
            <p:spPr>
              <a:xfrm>
                <a:off x="1582" y="5973"/>
                <a:ext cx="16765" cy="149"/>
              </a:xfrm>
              <a:prstGeom prst="line">
                <a:avLst/>
              </a:prstGeom>
              <a:ln w="28575" cap="flat" cmpd="sng">
                <a:solidFill>
                  <a:srgbClr val="000000"/>
                </a:solidFill>
                <a:prstDash val="solid"/>
                <a:headEnd type="none" w="med" len="med"/>
                <a:tailEnd type="none" w="med" len="med"/>
              </a:ln>
            </p:spPr>
          </p:sp>
          <p:sp>
            <p:nvSpPr>
              <p:cNvPr id="8303" name="直接连接符 8302"/>
              <p:cNvSpPr/>
              <p:nvPr/>
            </p:nvSpPr>
            <p:spPr>
              <a:xfrm>
                <a:off x="1582" y="14591"/>
                <a:ext cx="16765" cy="148"/>
              </a:xfrm>
              <a:prstGeom prst="line">
                <a:avLst/>
              </a:prstGeom>
              <a:ln w="28575" cap="flat" cmpd="sng">
                <a:solidFill>
                  <a:srgbClr val="000000"/>
                </a:solidFill>
                <a:prstDash val="solid"/>
                <a:headEnd type="none" w="med" len="med"/>
                <a:tailEnd type="none" w="med" len="med"/>
              </a:ln>
            </p:spPr>
          </p:sp>
        </p:grpSp>
        <p:grpSp>
          <p:nvGrpSpPr>
            <p:cNvPr id="8304" name="组合 8303"/>
            <p:cNvGrpSpPr/>
            <p:nvPr/>
          </p:nvGrpSpPr>
          <p:grpSpPr>
            <a:xfrm>
              <a:off x="4463" y="2076"/>
              <a:ext cx="251" cy="124"/>
              <a:chOff x="0" y="0"/>
              <a:chExt cx="19998" cy="19999"/>
            </a:xfrm>
          </p:grpSpPr>
          <p:sp>
            <p:nvSpPr>
              <p:cNvPr id="8305" name="直接连接符 8304"/>
              <p:cNvSpPr/>
              <p:nvPr/>
            </p:nvSpPr>
            <p:spPr>
              <a:xfrm>
                <a:off x="16535" y="0"/>
                <a:ext cx="3463" cy="10074"/>
              </a:xfrm>
              <a:prstGeom prst="line">
                <a:avLst/>
              </a:prstGeom>
              <a:ln w="28575" cap="flat" cmpd="sng">
                <a:solidFill>
                  <a:srgbClr val="000000"/>
                </a:solidFill>
                <a:prstDash val="solid"/>
                <a:headEnd type="none" w="med" len="med"/>
                <a:tailEnd type="none" w="med" len="med"/>
              </a:ln>
            </p:spPr>
          </p:sp>
          <p:sp>
            <p:nvSpPr>
              <p:cNvPr id="8306" name="直接连接符 8305"/>
              <p:cNvSpPr/>
              <p:nvPr/>
            </p:nvSpPr>
            <p:spPr>
              <a:xfrm flipH="1">
                <a:off x="16535" y="9925"/>
                <a:ext cx="3463" cy="10074"/>
              </a:xfrm>
              <a:prstGeom prst="line">
                <a:avLst/>
              </a:prstGeom>
              <a:ln w="28575" cap="flat" cmpd="sng">
                <a:solidFill>
                  <a:srgbClr val="000000"/>
                </a:solidFill>
                <a:prstDash val="solid"/>
                <a:headEnd type="none" w="med" len="med"/>
                <a:tailEnd type="none" w="med" len="med"/>
              </a:ln>
            </p:spPr>
          </p:sp>
          <p:sp>
            <p:nvSpPr>
              <p:cNvPr id="8307" name="直接连接符 8306"/>
              <p:cNvSpPr/>
              <p:nvPr/>
            </p:nvSpPr>
            <p:spPr>
              <a:xfrm flipH="1">
                <a:off x="0" y="0"/>
                <a:ext cx="3463" cy="10074"/>
              </a:xfrm>
              <a:prstGeom prst="line">
                <a:avLst/>
              </a:prstGeom>
              <a:ln w="28575" cap="flat" cmpd="sng">
                <a:solidFill>
                  <a:srgbClr val="000000"/>
                </a:solidFill>
                <a:prstDash val="solid"/>
                <a:headEnd type="none" w="med" len="med"/>
                <a:tailEnd type="none" w="med" len="med"/>
              </a:ln>
            </p:spPr>
          </p:sp>
          <p:sp>
            <p:nvSpPr>
              <p:cNvPr id="8308" name="直接连接符 8307"/>
              <p:cNvSpPr/>
              <p:nvPr/>
            </p:nvSpPr>
            <p:spPr>
              <a:xfrm>
                <a:off x="0" y="9925"/>
                <a:ext cx="3463" cy="10074"/>
              </a:xfrm>
              <a:prstGeom prst="line">
                <a:avLst/>
              </a:prstGeom>
              <a:ln w="28575" cap="flat" cmpd="sng">
                <a:solidFill>
                  <a:srgbClr val="000000"/>
                </a:solidFill>
                <a:prstDash val="solid"/>
                <a:headEnd type="none" w="med" len="med"/>
                <a:tailEnd type="none" w="med" len="med"/>
              </a:ln>
            </p:spPr>
          </p:sp>
          <p:sp>
            <p:nvSpPr>
              <p:cNvPr id="8309" name="直接连接符 8308"/>
              <p:cNvSpPr/>
              <p:nvPr/>
            </p:nvSpPr>
            <p:spPr>
              <a:xfrm>
                <a:off x="1582" y="6003"/>
                <a:ext cx="16765" cy="148"/>
              </a:xfrm>
              <a:prstGeom prst="line">
                <a:avLst/>
              </a:prstGeom>
              <a:ln w="28575" cap="flat" cmpd="sng">
                <a:solidFill>
                  <a:srgbClr val="000000"/>
                </a:solidFill>
                <a:prstDash val="solid"/>
                <a:headEnd type="none" w="med" len="med"/>
                <a:tailEnd type="none" w="med" len="med"/>
              </a:ln>
            </p:spPr>
          </p:sp>
          <p:sp>
            <p:nvSpPr>
              <p:cNvPr id="8310" name="直接连接符 8309"/>
              <p:cNvSpPr/>
              <p:nvPr/>
            </p:nvSpPr>
            <p:spPr>
              <a:xfrm>
                <a:off x="1582" y="14591"/>
                <a:ext cx="16765" cy="148"/>
              </a:xfrm>
              <a:prstGeom prst="line">
                <a:avLst/>
              </a:prstGeom>
              <a:ln w="28575" cap="flat" cmpd="sng">
                <a:solidFill>
                  <a:srgbClr val="000000"/>
                </a:solidFill>
                <a:prstDash val="solid"/>
                <a:headEnd type="none" w="med" len="med"/>
                <a:tailEnd type="none" w="med" len="med"/>
              </a:ln>
            </p:spPr>
          </p:sp>
        </p:grpSp>
        <p:grpSp>
          <p:nvGrpSpPr>
            <p:cNvPr id="8311" name="组合 8310"/>
            <p:cNvGrpSpPr/>
            <p:nvPr/>
          </p:nvGrpSpPr>
          <p:grpSpPr>
            <a:xfrm>
              <a:off x="4463" y="2876"/>
              <a:ext cx="251" cy="124"/>
              <a:chOff x="0" y="0"/>
              <a:chExt cx="19998" cy="19999"/>
            </a:xfrm>
          </p:grpSpPr>
          <p:sp>
            <p:nvSpPr>
              <p:cNvPr id="8312" name="直接连接符 8311"/>
              <p:cNvSpPr/>
              <p:nvPr/>
            </p:nvSpPr>
            <p:spPr>
              <a:xfrm>
                <a:off x="16535" y="0"/>
                <a:ext cx="3463" cy="10074"/>
              </a:xfrm>
              <a:prstGeom prst="line">
                <a:avLst/>
              </a:prstGeom>
              <a:ln w="28575" cap="flat" cmpd="sng">
                <a:solidFill>
                  <a:srgbClr val="000000"/>
                </a:solidFill>
                <a:prstDash val="solid"/>
                <a:headEnd type="none" w="med" len="med"/>
                <a:tailEnd type="none" w="med" len="med"/>
              </a:ln>
            </p:spPr>
          </p:sp>
          <p:sp>
            <p:nvSpPr>
              <p:cNvPr id="8313" name="直接连接符 8312"/>
              <p:cNvSpPr/>
              <p:nvPr/>
            </p:nvSpPr>
            <p:spPr>
              <a:xfrm flipH="1">
                <a:off x="16535" y="9925"/>
                <a:ext cx="3463" cy="10074"/>
              </a:xfrm>
              <a:prstGeom prst="line">
                <a:avLst/>
              </a:prstGeom>
              <a:ln w="28575" cap="flat" cmpd="sng">
                <a:solidFill>
                  <a:srgbClr val="000000"/>
                </a:solidFill>
                <a:prstDash val="solid"/>
                <a:headEnd type="none" w="med" len="med"/>
                <a:tailEnd type="none" w="med" len="med"/>
              </a:ln>
            </p:spPr>
          </p:sp>
          <p:sp>
            <p:nvSpPr>
              <p:cNvPr id="8314" name="直接连接符 8313"/>
              <p:cNvSpPr/>
              <p:nvPr/>
            </p:nvSpPr>
            <p:spPr>
              <a:xfrm flipH="1">
                <a:off x="0" y="0"/>
                <a:ext cx="3463" cy="10074"/>
              </a:xfrm>
              <a:prstGeom prst="line">
                <a:avLst/>
              </a:prstGeom>
              <a:ln w="28575" cap="flat" cmpd="sng">
                <a:solidFill>
                  <a:srgbClr val="000000"/>
                </a:solidFill>
                <a:prstDash val="solid"/>
                <a:headEnd type="none" w="med" len="med"/>
                <a:tailEnd type="none" w="med" len="med"/>
              </a:ln>
            </p:spPr>
          </p:sp>
          <p:sp>
            <p:nvSpPr>
              <p:cNvPr id="8315" name="直接连接符 8314"/>
              <p:cNvSpPr/>
              <p:nvPr/>
            </p:nvSpPr>
            <p:spPr>
              <a:xfrm>
                <a:off x="0" y="9925"/>
                <a:ext cx="3463" cy="10074"/>
              </a:xfrm>
              <a:prstGeom prst="line">
                <a:avLst/>
              </a:prstGeom>
              <a:ln w="28575" cap="flat" cmpd="sng">
                <a:solidFill>
                  <a:srgbClr val="000000"/>
                </a:solidFill>
                <a:prstDash val="solid"/>
                <a:headEnd type="none" w="med" len="med"/>
                <a:tailEnd type="none" w="med" len="med"/>
              </a:ln>
            </p:spPr>
          </p:sp>
          <p:sp>
            <p:nvSpPr>
              <p:cNvPr id="8316" name="直接连接符 8315"/>
              <p:cNvSpPr/>
              <p:nvPr/>
            </p:nvSpPr>
            <p:spPr>
              <a:xfrm>
                <a:off x="1582" y="6003"/>
                <a:ext cx="16765" cy="119"/>
              </a:xfrm>
              <a:prstGeom prst="line">
                <a:avLst/>
              </a:prstGeom>
              <a:ln w="28575" cap="flat" cmpd="sng">
                <a:solidFill>
                  <a:srgbClr val="000000"/>
                </a:solidFill>
                <a:prstDash val="solid"/>
                <a:headEnd type="none" w="med" len="med"/>
                <a:tailEnd type="none" w="med" len="med"/>
              </a:ln>
            </p:spPr>
          </p:sp>
          <p:sp>
            <p:nvSpPr>
              <p:cNvPr id="8317" name="直接连接符 8316"/>
              <p:cNvSpPr/>
              <p:nvPr/>
            </p:nvSpPr>
            <p:spPr>
              <a:xfrm>
                <a:off x="1582" y="14591"/>
                <a:ext cx="16765" cy="148"/>
              </a:xfrm>
              <a:prstGeom prst="line">
                <a:avLst/>
              </a:prstGeom>
              <a:ln w="28575" cap="flat" cmpd="sng">
                <a:solidFill>
                  <a:srgbClr val="000000"/>
                </a:solidFill>
                <a:prstDash val="solid"/>
                <a:headEnd type="none" w="med" len="med"/>
                <a:tailEnd type="none" w="med" len="med"/>
              </a:ln>
            </p:spPr>
          </p:sp>
        </p:grpSp>
        <p:sp>
          <p:nvSpPr>
            <p:cNvPr id="8318" name="直接连接符 8317"/>
            <p:cNvSpPr/>
            <p:nvPr/>
          </p:nvSpPr>
          <p:spPr>
            <a:xfrm>
              <a:off x="805" y="2337"/>
              <a:ext cx="250" cy="1"/>
            </a:xfrm>
            <a:prstGeom prst="line">
              <a:avLst/>
            </a:prstGeom>
            <a:ln w="28575" cap="flat" cmpd="sng">
              <a:solidFill>
                <a:srgbClr val="000000"/>
              </a:solidFill>
              <a:prstDash val="solid"/>
              <a:headEnd type="none" w="med" len="med"/>
              <a:tailEnd type="none" w="med" len="med"/>
            </a:ln>
          </p:spPr>
        </p:sp>
        <p:sp>
          <p:nvSpPr>
            <p:cNvPr id="8319" name="直接连接符 8318"/>
            <p:cNvSpPr/>
            <p:nvPr/>
          </p:nvSpPr>
          <p:spPr>
            <a:xfrm>
              <a:off x="1935" y="430"/>
              <a:ext cx="1" cy="1757"/>
            </a:xfrm>
            <a:prstGeom prst="line">
              <a:avLst/>
            </a:prstGeom>
            <a:ln w="28575" cap="flat" cmpd="sng">
              <a:solidFill>
                <a:srgbClr val="000000"/>
              </a:solidFill>
              <a:prstDash val="solid"/>
              <a:headEnd type="none" w="med" len="med"/>
              <a:tailEnd type="none" w="med" len="med"/>
            </a:ln>
          </p:spPr>
        </p:sp>
        <p:sp>
          <p:nvSpPr>
            <p:cNvPr id="8320" name="直接连接符 8319"/>
            <p:cNvSpPr/>
            <p:nvPr/>
          </p:nvSpPr>
          <p:spPr>
            <a:xfrm flipV="1">
              <a:off x="3462" y="582"/>
              <a:ext cx="0" cy="792"/>
            </a:xfrm>
            <a:prstGeom prst="line">
              <a:avLst/>
            </a:prstGeom>
            <a:ln w="28575" cap="flat" cmpd="sng">
              <a:solidFill>
                <a:srgbClr val="000000"/>
              </a:solidFill>
              <a:prstDash val="solid"/>
              <a:headEnd type="none" w="med" len="med"/>
              <a:tailEnd type="none" w="med" len="med"/>
            </a:ln>
          </p:spPr>
        </p:sp>
        <p:grpSp>
          <p:nvGrpSpPr>
            <p:cNvPr id="8321" name="组合 8320"/>
            <p:cNvGrpSpPr/>
            <p:nvPr/>
          </p:nvGrpSpPr>
          <p:grpSpPr>
            <a:xfrm>
              <a:off x="50" y="2018"/>
              <a:ext cx="745" cy="1373"/>
              <a:chOff x="0" y="0"/>
              <a:chExt cx="745" cy="1373"/>
            </a:xfrm>
          </p:grpSpPr>
          <p:sp>
            <p:nvSpPr>
              <p:cNvPr id="8322" name="矩形 8321"/>
              <p:cNvSpPr/>
              <p:nvPr/>
            </p:nvSpPr>
            <p:spPr>
              <a:xfrm>
                <a:off x="0" y="0"/>
                <a:ext cx="728" cy="1373"/>
              </a:xfrm>
              <a:prstGeom prst="rect">
                <a:avLst/>
              </a:prstGeom>
              <a:noFill/>
              <a:ln w="9525">
                <a:noFill/>
              </a:ln>
            </p:spPr>
            <p:txBody>
              <a:bodyPr lIns="12700" tIns="12700" rIns="12700" bIns="12700"/>
              <a:lstStyle/>
              <a:p>
                <a:pPr algn="r" eaLnBrk="0" hangingPunct="0"/>
                <a:r>
                  <a:rPr lang="en-US" altLang="zh-CN" sz="2200" b="1">
                    <a:latin typeface="Times New Roman" panose="02020603050405020304" pitchFamily="18" charset="0"/>
                  </a:rPr>
                  <a:t>RD</a:t>
                </a:r>
              </a:p>
              <a:p>
                <a:pPr algn="r" eaLnBrk="0" hangingPunct="0"/>
                <a:r>
                  <a:rPr lang="en-US" altLang="zh-CN" sz="2200" b="1">
                    <a:latin typeface="Times New Roman" panose="02020603050405020304" pitchFamily="18" charset="0"/>
                  </a:rPr>
                  <a:t>WR</a:t>
                </a:r>
              </a:p>
              <a:p>
                <a:pPr algn="r" eaLnBrk="0" hangingPunct="0"/>
                <a:r>
                  <a:rPr lang="en-US" altLang="zh-CN" sz="2200" b="1">
                    <a:latin typeface="Times New Roman" panose="02020603050405020304" pitchFamily="18" charset="0"/>
                  </a:rPr>
                  <a:t>A</a:t>
                </a:r>
                <a:r>
                  <a:rPr lang="en-US" altLang="zh-CN" sz="2200" b="1" baseline="-25000">
                    <a:latin typeface="Times New Roman" panose="02020603050405020304" pitchFamily="18" charset="0"/>
                  </a:rPr>
                  <a:t>0</a:t>
                </a:r>
                <a:endParaRPr lang="en-US" altLang="zh-CN" sz="2200" b="1">
                  <a:latin typeface="Times New Roman" panose="02020603050405020304" pitchFamily="18" charset="0"/>
                </a:endParaRPr>
              </a:p>
              <a:p>
                <a:pPr algn="r" eaLnBrk="0" hangingPunct="0"/>
                <a:r>
                  <a:rPr lang="en-US" altLang="zh-CN" sz="2200" b="1">
                    <a:latin typeface="Times New Roman" panose="02020603050405020304" pitchFamily="18" charset="0"/>
                  </a:rPr>
                  <a:t>A</a:t>
                </a:r>
                <a:r>
                  <a:rPr lang="en-US" altLang="zh-CN" sz="2200" b="1" baseline="-25000">
                    <a:latin typeface="Times New Roman" panose="02020603050405020304" pitchFamily="18" charset="0"/>
                  </a:rPr>
                  <a:t>1</a:t>
                </a:r>
                <a:endParaRPr lang="en-US" altLang="zh-CN" sz="2200" b="1">
                  <a:latin typeface="Times New Roman" panose="02020603050405020304" pitchFamily="18" charset="0"/>
                </a:endParaRPr>
              </a:p>
              <a:p>
                <a:pPr algn="r" eaLnBrk="0" hangingPunct="0"/>
                <a:r>
                  <a:rPr lang="en-US" altLang="zh-CN" sz="2200" b="1">
                    <a:latin typeface="Times New Roman" panose="02020603050405020304" pitchFamily="18" charset="0"/>
                  </a:rPr>
                  <a:t>CS</a:t>
                </a:r>
              </a:p>
              <a:p>
                <a:pPr algn="r" eaLnBrk="0" hangingPunct="0"/>
                <a:r>
                  <a:rPr lang="en-US" altLang="zh-CN" sz="2200" b="1">
                    <a:latin typeface="Times New Roman" panose="02020603050405020304" pitchFamily="18" charset="0"/>
                  </a:rPr>
                  <a:t>RESET</a:t>
                </a:r>
              </a:p>
            </p:txBody>
          </p:sp>
          <p:sp>
            <p:nvSpPr>
              <p:cNvPr id="8323" name="直接连接符 8322"/>
              <p:cNvSpPr/>
              <p:nvPr/>
            </p:nvSpPr>
            <p:spPr>
              <a:xfrm>
                <a:off x="454" y="12"/>
                <a:ext cx="250" cy="1"/>
              </a:xfrm>
              <a:prstGeom prst="line">
                <a:avLst/>
              </a:prstGeom>
              <a:ln w="28575" cap="flat" cmpd="sng">
                <a:solidFill>
                  <a:srgbClr val="000000"/>
                </a:solidFill>
                <a:prstDash val="solid"/>
                <a:headEnd type="none" w="med" len="med"/>
                <a:tailEnd type="none" w="med" len="med"/>
              </a:ln>
            </p:spPr>
          </p:sp>
          <p:sp>
            <p:nvSpPr>
              <p:cNvPr id="8324" name="直接连接符 8323"/>
              <p:cNvSpPr/>
              <p:nvPr/>
            </p:nvSpPr>
            <p:spPr>
              <a:xfrm>
                <a:off x="386" y="218"/>
                <a:ext cx="319" cy="1"/>
              </a:xfrm>
              <a:prstGeom prst="line">
                <a:avLst/>
              </a:prstGeom>
              <a:ln w="28575" cap="flat" cmpd="sng">
                <a:solidFill>
                  <a:srgbClr val="000000"/>
                </a:solidFill>
                <a:prstDash val="solid"/>
                <a:headEnd type="none" w="med" len="med"/>
                <a:tailEnd type="none" w="med" len="med"/>
              </a:ln>
            </p:spPr>
          </p:sp>
          <p:sp>
            <p:nvSpPr>
              <p:cNvPr id="8325" name="直接连接符 8324"/>
              <p:cNvSpPr/>
              <p:nvPr/>
            </p:nvSpPr>
            <p:spPr>
              <a:xfrm>
                <a:off x="495" y="870"/>
                <a:ext cx="250" cy="1"/>
              </a:xfrm>
              <a:prstGeom prst="line">
                <a:avLst/>
              </a:prstGeom>
              <a:ln w="28575" cap="flat" cmpd="sng">
                <a:solidFill>
                  <a:srgbClr val="000000"/>
                </a:solidFill>
                <a:prstDash val="solid"/>
                <a:headEnd type="none" w="med" len="med"/>
                <a:tailEnd type="none" w="med" len="med"/>
              </a:ln>
            </p:spPr>
          </p:sp>
        </p:grpSp>
      </p:grpSp>
      <p:sp>
        <p:nvSpPr>
          <p:cNvPr id="8326" name="直接连接符 8325"/>
          <p:cNvSpPr/>
          <p:nvPr/>
        </p:nvSpPr>
        <p:spPr>
          <a:xfrm>
            <a:off x="4457700" y="985838"/>
            <a:ext cx="11113" cy="5653087"/>
          </a:xfrm>
          <a:prstGeom prst="line">
            <a:avLst/>
          </a:prstGeom>
          <a:ln w="28575" cap="flat" cmpd="sng">
            <a:solidFill>
              <a:srgbClr val="FF0000"/>
            </a:solidFill>
            <a:prstDash val="dash"/>
            <a:headEnd type="none" w="med" len="med"/>
            <a:tailEnd type="none" w="med" len="med"/>
          </a:ln>
        </p:spPr>
      </p:sp>
    </p:spTree>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81921"/>
          <p:cNvSpPr>
            <a:spLocks noGrp="1"/>
          </p:cNvSpPr>
          <p:nvPr>
            <p:ph type="title"/>
          </p:nvPr>
        </p:nvSpPr>
        <p:spPr/>
        <p:txBody>
          <a:bodyPr anchor="ctr"/>
          <a:lstStyle/>
          <a:p>
            <a:pPr algn="ctr"/>
            <a:r>
              <a:rPr lang="zh-CN" altLang="en-US" sz="3200"/>
              <a:t>机械按键的抖动现象</a:t>
            </a:r>
          </a:p>
        </p:txBody>
      </p:sp>
      <p:grpSp>
        <p:nvGrpSpPr>
          <p:cNvPr id="81923" name="组合 81922"/>
          <p:cNvGrpSpPr/>
          <p:nvPr/>
        </p:nvGrpSpPr>
        <p:grpSpPr>
          <a:xfrm>
            <a:off x="2952750" y="2087563"/>
            <a:ext cx="6092825" cy="3130550"/>
            <a:chOff x="0" y="0"/>
            <a:chExt cx="2431" cy="1631"/>
          </a:xfrm>
        </p:grpSpPr>
        <p:sp>
          <p:nvSpPr>
            <p:cNvPr id="81924" name="未知"/>
            <p:cNvSpPr/>
            <p:nvPr/>
          </p:nvSpPr>
          <p:spPr>
            <a:xfrm>
              <a:off x="0" y="325"/>
              <a:ext cx="2431" cy="706"/>
            </a:xfrm>
            <a:custGeom>
              <a:avLst/>
              <a:gdLst/>
              <a:ahLst/>
              <a:cxnLst/>
              <a:rect l="0" t="0" r="0" b="0"/>
              <a:pathLst>
                <a:path w="20000" h="20000">
                  <a:moveTo>
                    <a:pt x="0" y="0"/>
                  </a:moveTo>
                  <a:lnTo>
                    <a:pt x="2805" y="0"/>
                  </a:lnTo>
                  <a:lnTo>
                    <a:pt x="3274" y="14873"/>
                  </a:lnTo>
                  <a:lnTo>
                    <a:pt x="3743" y="17847"/>
                  </a:lnTo>
                  <a:lnTo>
                    <a:pt x="4327" y="15722"/>
                  </a:lnTo>
                  <a:lnTo>
                    <a:pt x="4443" y="5524"/>
                  </a:lnTo>
                  <a:lnTo>
                    <a:pt x="4796" y="4674"/>
                  </a:lnTo>
                  <a:lnTo>
                    <a:pt x="5142" y="4674"/>
                  </a:lnTo>
                  <a:lnTo>
                    <a:pt x="5142" y="6374"/>
                  </a:lnTo>
                  <a:lnTo>
                    <a:pt x="5027" y="19972"/>
                  </a:lnTo>
                  <a:lnTo>
                    <a:pt x="5381" y="19972"/>
                  </a:lnTo>
                  <a:lnTo>
                    <a:pt x="5726" y="17847"/>
                  </a:lnTo>
                  <a:lnTo>
                    <a:pt x="5726" y="14448"/>
                  </a:lnTo>
                  <a:lnTo>
                    <a:pt x="5965" y="13598"/>
                  </a:lnTo>
                  <a:lnTo>
                    <a:pt x="6310" y="13598"/>
                  </a:lnTo>
                  <a:lnTo>
                    <a:pt x="6310" y="19547"/>
                  </a:lnTo>
                  <a:lnTo>
                    <a:pt x="13328" y="19547"/>
                  </a:lnTo>
                  <a:lnTo>
                    <a:pt x="14151" y="2125"/>
                  </a:lnTo>
                  <a:lnTo>
                    <a:pt x="14735" y="1700"/>
                  </a:lnTo>
                  <a:lnTo>
                    <a:pt x="14735" y="18272"/>
                  </a:lnTo>
                  <a:lnTo>
                    <a:pt x="14965" y="19547"/>
                  </a:lnTo>
                  <a:lnTo>
                    <a:pt x="15195" y="19122"/>
                  </a:lnTo>
                  <a:lnTo>
                    <a:pt x="15434" y="5099"/>
                  </a:lnTo>
                  <a:lnTo>
                    <a:pt x="15664" y="4249"/>
                  </a:lnTo>
                  <a:lnTo>
                    <a:pt x="15780" y="4249"/>
                  </a:lnTo>
                  <a:lnTo>
                    <a:pt x="16133" y="5099"/>
                  </a:lnTo>
                  <a:lnTo>
                    <a:pt x="16133" y="7224"/>
                  </a:lnTo>
                  <a:lnTo>
                    <a:pt x="16248" y="10198"/>
                  </a:lnTo>
                  <a:lnTo>
                    <a:pt x="16602" y="10198"/>
                  </a:lnTo>
                  <a:lnTo>
                    <a:pt x="16956" y="4674"/>
                  </a:lnTo>
                  <a:lnTo>
                    <a:pt x="16956" y="425"/>
                  </a:lnTo>
                  <a:lnTo>
                    <a:pt x="19992" y="425"/>
                  </a:lnTo>
                </a:path>
              </a:pathLst>
            </a:custGeom>
            <a:noFill/>
            <a:ln w="28575" cap="flat" cmpd="sng">
              <a:solidFill>
                <a:srgbClr val="000000"/>
              </a:solidFill>
              <a:prstDash val="solid"/>
              <a:headEnd type="none" w="med" len="med"/>
              <a:tailEnd type="none" w="med" len="med"/>
            </a:ln>
          </p:spPr>
          <p:txBody>
            <a:bodyPr/>
            <a:lstStyle/>
            <a:p>
              <a:endParaRPr lang="zh-CN" altLang="en-US"/>
            </a:p>
          </p:txBody>
        </p:sp>
        <p:grpSp>
          <p:nvGrpSpPr>
            <p:cNvPr id="81925" name="组合 81924"/>
            <p:cNvGrpSpPr/>
            <p:nvPr/>
          </p:nvGrpSpPr>
          <p:grpSpPr>
            <a:xfrm>
              <a:off x="254" y="1080"/>
              <a:ext cx="677" cy="551"/>
              <a:chOff x="0" y="0"/>
              <a:chExt cx="20000" cy="20001"/>
            </a:xfrm>
          </p:grpSpPr>
          <p:sp>
            <p:nvSpPr>
              <p:cNvPr id="81926" name="矩形 81925"/>
              <p:cNvSpPr/>
              <p:nvPr/>
            </p:nvSpPr>
            <p:spPr>
              <a:xfrm>
                <a:off x="0" y="12524"/>
                <a:ext cx="20000" cy="7477"/>
              </a:xfrm>
              <a:prstGeom prst="rect">
                <a:avLst/>
              </a:prstGeom>
              <a:noFill/>
              <a:ln w="9525">
                <a:noFill/>
              </a:ln>
            </p:spPr>
            <p:txBody>
              <a:bodyPr lIns="12700" tIns="12700" rIns="12700" bIns="12700"/>
              <a:lstStyle/>
              <a:p>
                <a:pPr eaLnBrk="0" hangingPunct="0"/>
                <a:r>
                  <a:rPr lang="zh-CN" altLang="en-US" sz="2400" b="1">
                    <a:latin typeface="Times New Roman" panose="02020603050405020304" pitchFamily="18" charset="0"/>
                  </a:rPr>
                  <a:t>前沿抖动</a:t>
                </a:r>
              </a:p>
            </p:txBody>
          </p:sp>
          <p:sp>
            <p:nvSpPr>
              <p:cNvPr id="81927" name="直接连接符 81926"/>
              <p:cNvSpPr/>
              <p:nvPr/>
            </p:nvSpPr>
            <p:spPr>
              <a:xfrm>
                <a:off x="2690" y="5081"/>
                <a:ext cx="12876" cy="37"/>
              </a:xfrm>
              <a:prstGeom prst="line">
                <a:avLst/>
              </a:prstGeom>
              <a:ln w="28575" cap="flat" cmpd="sng">
                <a:solidFill>
                  <a:srgbClr val="000000"/>
                </a:solidFill>
                <a:prstDash val="solid"/>
                <a:headEnd type="triangle" w="sm" len="sm"/>
                <a:tailEnd type="triangle" w="sm" len="sm"/>
              </a:ln>
            </p:spPr>
          </p:sp>
          <p:grpSp>
            <p:nvGrpSpPr>
              <p:cNvPr id="81928" name="组合 81927"/>
              <p:cNvGrpSpPr/>
              <p:nvPr/>
            </p:nvGrpSpPr>
            <p:grpSpPr>
              <a:xfrm>
                <a:off x="2254" y="0"/>
                <a:ext cx="13674" cy="11288"/>
                <a:chOff x="0" y="0"/>
                <a:chExt cx="20185" cy="19998"/>
              </a:xfrm>
            </p:grpSpPr>
            <p:sp>
              <p:nvSpPr>
                <p:cNvPr id="81929" name="直接连接符 81928"/>
                <p:cNvSpPr/>
                <p:nvPr/>
              </p:nvSpPr>
              <p:spPr>
                <a:xfrm>
                  <a:off x="0" y="0"/>
                  <a:ext cx="31" cy="19998"/>
                </a:xfrm>
                <a:prstGeom prst="line">
                  <a:avLst/>
                </a:prstGeom>
                <a:ln w="28575" cap="flat" cmpd="sng">
                  <a:solidFill>
                    <a:srgbClr val="000000"/>
                  </a:solidFill>
                  <a:prstDash val="solid"/>
                  <a:headEnd type="none" w="med" len="med"/>
                  <a:tailEnd type="none" w="med" len="med"/>
                </a:ln>
              </p:spPr>
            </p:sp>
            <p:sp>
              <p:nvSpPr>
                <p:cNvPr id="81930" name="直接连接符 81929"/>
                <p:cNvSpPr/>
                <p:nvPr/>
              </p:nvSpPr>
              <p:spPr>
                <a:xfrm>
                  <a:off x="20138" y="0"/>
                  <a:ext cx="47" cy="19998"/>
                </a:xfrm>
                <a:prstGeom prst="line">
                  <a:avLst/>
                </a:prstGeom>
                <a:ln w="28575" cap="flat" cmpd="sng">
                  <a:solidFill>
                    <a:srgbClr val="000000"/>
                  </a:solidFill>
                  <a:prstDash val="solid"/>
                  <a:headEnd type="none" w="med" len="med"/>
                  <a:tailEnd type="none" w="med" len="med"/>
                </a:ln>
              </p:spPr>
            </p:sp>
          </p:grpSp>
        </p:grpSp>
        <p:grpSp>
          <p:nvGrpSpPr>
            <p:cNvPr id="81931" name="组合 81930"/>
            <p:cNvGrpSpPr/>
            <p:nvPr/>
          </p:nvGrpSpPr>
          <p:grpSpPr>
            <a:xfrm>
              <a:off x="1514" y="1080"/>
              <a:ext cx="797" cy="551"/>
              <a:chOff x="0" y="0"/>
              <a:chExt cx="20000" cy="20001"/>
            </a:xfrm>
          </p:grpSpPr>
          <p:sp>
            <p:nvSpPr>
              <p:cNvPr id="81932" name="矩形 81931"/>
              <p:cNvSpPr/>
              <p:nvPr/>
            </p:nvSpPr>
            <p:spPr>
              <a:xfrm>
                <a:off x="0" y="12524"/>
                <a:ext cx="20000" cy="7477"/>
              </a:xfrm>
              <a:prstGeom prst="rect">
                <a:avLst/>
              </a:prstGeom>
              <a:noFill/>
              <a:ln w="9525">
                <a:noFill/>
              </a:ln>
            </p:spPr>
            <p:txBody>
              <a:bodyPr lIns="12700" tIns="12700" rIns="12700" bIns="12700"/>
              <a:lstStyle/>
              <a:p>
                <a:pPr eaLnBrk="0" hangingPunct="0"/>
                <a:r>
                  <a:rPr lang="zh-CN" altLang="en-US" sz="2400" b="1">
                    <a:latin typeface="Times New Roman" panose="02020603050405020304" pitchFamily="18" charset="0"/>
                  </a:rPr>
                  <a:t>后沿抖动</a:t>
                </a:r>
              </a:p>
            </p:txBody>
          </p:sp>
          <p:sp>
            <p:nvSpPr>
              <p:cNvPr id="81933" name="直接连接符 81932"/>
              <p:cNvSpPr/>
              <p:nvPr/>
            </p:nvSpPr>
            <p:spPr>
              <a:xfrm>
                <a:off x="2683" y="5081"/>
                <a:ext cx="12873" cy="37"/>
              </a:xfrm>
              <a:prstGeom prst="line">
                <a:avLst/>
              </a:prstGeom>
              <a:ln w="28575" cap="flat" cmpd="sng">
                <a:solidFill>
                  <a:srgbClr val="000000"/>
                </a:solidFill>
                <a:prstDash val="solid"/>
                <a:headEnd type="triangle" w="sm" len="sm"/>
                <a:tailEnd type="triangle" w="sm" len="sm"/>
              </a:ln>
            </p:spPr>
          </p:sp>
          <p:grpSp>
            <p:nvGrpSpPr>
              <p:cNvPr id="81934" name="组合 81933"/>
              <p:cNvGrpSpPr/>
              <p:nvPr/>
            </p:nvGrpSpPr>
            <p:grpSpPr>
              <a:xfrm>
                <a:off x="2231" y="0"/>
                <a:ext cx="13704" cy="11288"/>
                <a:chOff x="0" y="0"/>
                <a:chExt cx="19795" cy="19998"/>
              </a:xfrm>
            </p:grpSpPr>
            <p:sp>
              <p:nvSpPr>
                <p:cNvPr id="81935" name="直接连接符 81934"/>
                <p:cNvSpPr/>
                <p:nvPr/>
              </p:nvSpPr>
              <p:spPr>
                <a:xfrm>
                  <a:off x="0" y="0"/>
                  <a:ext cx="39" cy="19998"/>
                </a:xfrm>
                <a:prstGeom prst="line">
                  <a:avLst/>
                </a:prstGeom>
                <a:ln w="28575" cap="flat" cmpd="sng">
                  <a:solidFill>
                    <a:srgbClr val="000000"/>
                  </a:solidFill>
                  <a:prstDash val="solid"/>
                  <a:headEnd type="none" w="med" len="med"/>
                  <a:tailEnd type="none" w="med" len="med"/>
                </a:ln>
              </p:spPr>
            </p:sp>
            <p:sp>
              <p:nvSpPr>
                <p:cNvPr id="81936" name="直接连接符 81935"/>
                <p:cNvSpPr/>
                <p:nvPr/>
              </p:nvSpPr>
              <p:spPr>
                <a:xfrm>
                  <a:off x="19756" y="0"/>
                  <a:ext cx="39" cy="19998"/>
                </a:xfrm>
                <a:prstGeom prst="line">
                  <a:avLst/>
                </a:prstGeom>
                <a:ln w="28575" cap="flat" cmpd="sng">
                  <a:solidFill>
                    <a:srgbClr val="000000"/>
                  </a:solidFill>
                  <a:prstDash val="solid"/>
                  <a:headEnd type="none" w="med" len="med"/>
                  <a:tailEnd type="none" w="med" len="med"/>
                </a:ln>
              </p:spPr>
            </p:sp>
          </p:grpSp>
        </p:grpSp>
        <p:sp>
          <p:nvSpPr>
            <p:cNvPr id="81937" name="直接连接符 81936"/>
            <p:cNvSpPr/>
            <p:nvPr/>
          </p:nvSpPr>
          <p:spPr>
            <a:xfrm>
              <a:off x="368" y="155"/>
              <a:ext cx="1673" cy="1"/>
            </a:xfrm>
            <a:prstGeom prst="line">
              <a:avLst/>
            </a:prstGeom>
            <a:ln w="28575" cap="flat" cmpd="sng">
              <a:solidFill>
                <a:srgbClr val="000000"/>
              </a:solidFill>
              <a:prstDash val="solid"/>
              <a:headEnd type="triangle" w="sm" len="sm"/>
              <a:tailEnd type="triangle" w="sm" len="sm"/>
            </a:ln>
          </p:spPr>
        </p:sp>
        <p:grpSp>
          <p:nvGrpSpPr>
            <p:cNvPr id="81938" name="组合 81937"/>
            <p:cNvGrpSpPr/>
            <p:nvPr/>
          </p:nvGrpSpPr>
          <p:grpSpPr>
            <a:xfrm>
              <a:off x="343" y="0"/>
              <a:ext cx="1713" cy="311"/>
              <a:chOff x="0" y="0"/>
              <a:chExt cx="19028" cy="20000"/>
            </a:xfrm>
          </p:grpSpPr>
          <p:sp>
            <p:nvSpPr>
              <p:cNvPr id="81939" name="直接连接符 81938"/>
              <p:cNvSpPr/>
              <p:nvPr/>
            </p:nvSpPr>
            <p:spPr>
              <a:xfrm>
                <a:off x="0" y="0"/>
                <a:ext cx="8" cy="20000"/>
              </a:xfrm>
              <a:prstGeom prst="line">
                <a:avLst/>
              </a:prstGeom>
              <a:ln w="28575" cap="flat" cmpd="sng">
                <a:solidFill>
                  <a:srgbClr val="000000"/>
                </a:solidFill>
                <a:prstDash val="solid"/>
                <a:headEnd type="none" w="med" len="med"/>
                <a:tailEnd type="none" w="med" len="med"/>
              </a:ln>
            </p:spPr>
          </p:sp>
          <p:sp>
            <p:nvSpPr>
              <p:cNvPr id="81940" name="直接连接符 81939"/>
              <p:cNvSpPr/>
              <p:nvPr/>
            </p:nvSpPr>
            <p:spPr>
              <a:xfrm>
                <a:off x="19020" y="0"/>
                <a:ext cx="8" cy="20000"/>
              </a:xfrm>
              <a:prstGeom prst="line">
                <a:avLst/>
              </a:prstGeom>
              <a:ln w="28575" cap="flat" cmpd="sng">
                <a:solidFill>
                  <a:srgbClr val="000000"/>
                </a:solidFill>
                <a:prstDash val="solid"/>
                <a:headEnd type="none" w="med" len="med"/>
                <a:tailEnd type="none" w="med" len="med"/>
              </a:ln>
            </p:spPr>
          </p:sp>
        </p:grpSp>
        <p:sp>
          <p:nvSpPr>
            <p:cNvPr id="81941" name="矩形 81940"/>
            <p:cNvSpPr/>
            <p:nvPr/>
          </p:nvSpPr>
          <p:spPr>
            <a:xfrm>
              <a:off x="915" y="1245"/>
              <a:ext cx="646" cy="206"/>
            </a:xfrm>
            <a:prstGeom prst="rect">
              <a:avLst/>
            </a:prstGeom>
            <a:noFill/>
            <a:ln w="9525">
              <a:noFill/>
            </a:ln>
          </p:spPr>
          <p:txBody>
            <a:bodyPr lIns="12700" tIns="12700" rIns="12700" bIns="12700"/>
            <a:lstStyle/>
            <a:p>
              <a:pPr eaLnBrk="0" hangingPunct="0"/>
              <a:r>
                <a:rPr lang="zh-CN" altLang="en-US" sz="2400" b="1">
                  <a:latin typeface="Times New Roman" panose="02020603050405020304" pitchFamily="18" charset="0"/>
                </a:rPr>
                <a:t>键稳定</a:t>
              </a:r>
            </a:p>
          </p:txBody>
        </p:sp>
        <p:sp>
          <p:nvSpPr>
            <p:cNvPr id="81942" name="矩形 81941"/>
            <p:cNvSpPr/>
            <p:nvPr/>
          </p:nvSpPr>
          <p:spPr>
            <a:xfrm>
              <a:off x="840" y="75"/>
              <a:ext cx="646" cy="206"/>
            </a:xfrm>
            <a:prstGeom prst="rect">
              <a:avLst/>
            </a:prstGeom>
            <a:solidFill>
              <a:srgbClr val="FFFFFF"/>
            </a:solidFill>
            <a:ln w="9525">
              <a:noFill/>
            </a:ln>
          </p:spPr>
          <p:txBody>
            <a:bodyPr lIns="12700" tIns="12700" rIns="12700" bIns="12700"/>
            <a:lstStyle/>
            <a:p>
              <a:pPr eaLnBrk="0" hangingPunct="0"/>
              <a:r>
                <a:rPr lang="zh-CN" altLang="en-US" sz="2400" b="1">
                  <a:latin typeface="Times New Roman" panose="02020603050405020304" pitchFamily="18" charset="0"/>
                </a:rPr>
                <a:t>键按下</a:t>
              </a:r>
            </a:p>
          </p:txBody>
        </p:sp>
        <p:sp>
          <p:nvSpPr>
            <p:cNvPr id="81943" name="直接连接符 81942"/>
            <p:cNvSpPr/>
            <p:nvPr/>
          </p:nvSpPr>
          <p:spPr>
            <a:xfrm>
              <a:off x="803" y="1220"/>
              <a:ext cx="788" cy="1"/>
            </a:xfrm>
            <a:prstGeom prst="line">
              <a:avLst/>
            </a:prstGeom>
            <a:ln w="28575" cap="flat" cmpd="sng">
              <a:solidFill>
                <a:srgbClr val="000000"/>
              </a:solidFill>
              <a:prstDash val="solid"/>
              <a:headEnd type="triangle" w="sm" len="sm"/>
              <a:tailEnd type="triangle" w="sm" len="sm"/>
            </a:ln>
          </p:spPr>
        </p:sp>
      </p:grpSp>
      <p:sp>
        <p:nvSpPr>
          <p:cNvPr id="81944" name="动作按钮: 后退或前一项 81943">
            <a:hlinkClick r:id="" action="ppaction://hlinkshowjump?jump=lastslideviewed"/>
          </p:cNvPr>
          <p:cNvSpPr/>
          <p:nvPr/>
        </p:nvSpPr>
        <p:spPr>
          <a:xfrm>
            <a:off x="10217150" y="6526213"/>
            <a:ext cx="450850" cy="341312"/>
          </a:xfrm>
          <a:prstGeom prst="actionButtonBackPrevious">
            <a:avLst/>
          </a:prstGeom>
          <a:solidFill>
            <a:srgbClr val="D1D4F7"/>
          </a:solidFill>
          <a:ln w="9525">
            <a:noFill/>
          </a:ln>
        </p:spPr>
        <p:txBody>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82945"/>
          <p:cNvSpPr>
            <a:spLocks noGrp="1"/>
          </p:cNvSpPr>
          <p:nvPr>
            <p:ph type="title"/>
          </p:nvPr>
        </p:nvSpPr>
        <p:spPr/>
        <p:txBody>
          <a:bodyPr anchor="ctr"/>
          <a:lstStyle/>
          <a:p>
            <a:pPr algn="ctr"/>
            <a:r>
              <a:rPr lang="zh-CN" altLang="en-US" sz="3200"/>
              <a:t>硬件消抖电路</a:t>
            </a:r>
          </a:p>
        </p:txBody>
      </p:sp>
      <p:grpSp>
        <p:nvGrpSpPr>
          <p:cNvPr id="82947" name="组合 82946"/>
          <p:cNvGrpSpPr/>
          <p:nvPr/>
        </p:nvGrpSpPr>
        <p:grpSpPr>
          <a:xfrm>
            <a:off x="2398713" y="1809750"/>
            <a:ext cx="7669213" cy="4221163"/>
            <a:chOff x="0" y="0"/>
            <a:chExt cx="4831" cy="2659"/>
          </a:xfrm>
        </p:grpSpPr>
        <p:sp>
          <p:nvSpPr>
            <p:cNvPr id="82948" name="矩形 82947"/>
            <p:cNvSpPr/>
            <p:nvPr/>
          </p:nvSpPr>
          <p:spPr>
            <a:xfrm>
              <a:off x="0" y="1185"/>
              <a:ext cx="508" cy="303"/>
            </a:xfrm>
            <a:prstGeom prst="rect">
              <a:avLst/>
            </a:prstGeom>
            <a:noFill/>
            <a:ln w="9525">
              <a:noFill/>
            </a:ln>
          </p:spPr>
          <p:txBody>
            <a:bodyPr lIns="12700" tIns="12700" rIns="12700" bIns="12700"/>
            <a:lstStyle/>
            <a:p>
              <a:pPr eaLnBrk="0" hangingPunct="0"/>
              <a:r>
                <a:rPr lang="en-US" altLang="zh-CN" sz="2400" b="1">
                  <a:latin typeface="Times New Roman" panose="02020603050405020304" pitchFamily="18" charset="0"/>
                </a:rPr>
                <a:t>+5V</a:t>
              </a:r>
            </a:p>
          </p:txBody>
        </p:sp>
        <p:grpSp>
          <p:nvGrpSpPr>
            <p:cNvPr id="82949" name="组合 82948"/>
            <p:cNvGrpSpPr/>
            <p:nvPr/>
          </p:nvGrpSpPr>
          <p:grpSpPr>
            <a:xfrm>
              <a:off x="17" y="0"/>
              <a:ext cx="2792" cy="1241"/>
              <a:chOff x="0" y="0"/>
              <a:chExt cx="2792" cy="1241"/>
            </a:xfrm>
          </p:grpSpPr>
          <p:sp>
            <p:nvSpPr>
              <p:cNvPr id="82950" name="矩形 82949"/>
              <p:cNvSpPr/>
              <p:nvPr/>
            </p:nvSpPr>
            <p:spPr>
              <a:xfrm>
                <a:off x="367" y="278"/>
                <a:ext cx="508" cy="303"/>
              </a:xfrm>
              <a:prstGeom prst="rect">
                <a:avLst/>
              </a:prstGeom>
              <a:noFill/>
              <a:ln w="9525">
                <a:noFill/>
              </a:ln>
            </p:spPr>
            <p:txBody>
              <a:bodyPr lIns="12700" tIns="12700" rIns="12700" bIns="12700"/>
              <a:lstStyle/>
              <a:p>
                <a:pPr eaLnBrk="0" hangingPunct="0"/>
                <a:r>
                  <a:rPr lang="en-US" altLang="zh-CN" sz="2400" b="1">
                    <a:latin typeface="Times New Roman" panose="02020603050405020304" pitchFamily="18" charset="0"/>
                  </a:rPr>
                  <a:t>3.6K</a:t>
                </a:r>
              </a:p>
            </p:txBody>
          </p:sp>
          <p:sp>
            <p:nvSpPr>
              <p:cNvPr id="82951" name="矩形 82950"/>
              <p:cNvSpPr/>
              <p:nvPr/>
            </p:nvSpPr>
            <p:spPr>
              <a:xfrm>
                <a:off x="0" y="0"/>
                <a:ext cx="508" cy="303"/>
              </a:xfrm>
              <a:prstGeom prst="rect">
                <a:avLst/>
              </a:prstGeom>
              <a:noFill/>
              <a:ln w="9525">
                <a:noFill/>
              </a:ln>
            </p:spPr>
            <p:txBody>
              <a:bodyPr lIns="12700" tIns="12700" rIns="12700" bIns="12700"/>
              <a:lstStyle/>
              <a:p>
                <a:pPr eaLnBrk="0" hangingPunct="0"/>
                <a:r>
                  <a:rPr lang="en-US" altLang="zh-CN" sz="2400" b="1">
                    <a:latin typeface="Times New Roman" panose="02020603050405020304" pitchFamily="18" charset="0"/>
                  </a:rPr>
                  <a:t>+5V</a:t>
                </a:r>
              </a:p>
            </p:txBody>
          </p:sp>
          <p:sp>
            <p:nvSpPr>
              <p:cNvPr id="82952" name="椭圆 82951"/>
              <p:cNvSpPr/>
              <p:nvPr/>
            </p:nvSpPr>
            <p:spPr>
              <a:xfrm>
                <a:off x="886" y="231"/>
                <a:ext cx="53" cy="46"/>
              </a:xfrm>
              <a:prstGeom prst="ellipse">
                <a:avLst/>
              </a:prstGeom>
              <a:solidFill>
                <a:srgbClr val="000000"/>
              </a:solidFill>
              <a:ln w="28575" cap="flat" cmpd="sng">
                <a:solidFill>
                  <a:srgbClr val="000000"/>
                </a:solidFill>
                <a:prstDash val="solid"/>
                <a:headEnd type="none" w="med" len="med"/>
                <a:tailEnd type="none" w="med" len="med"/>
              </a:ln>
            </p:spPr>
            <p:txBody>
              <a:bodyPr/>
              <a:lstStyle/>
              <a:p>
                <a:endParaRPr lang="zh-CN" altLang="en-US"/>
              </a:p>
            </p:txBody>
          </p:sp>
          <p:grpSp>
            <p:nvGrpSpPr>
              <p:cNvPr id="82953" name="组合 82952"/>
              <p:cNvGrpSpPr/>
              <p:nvPr/>
            </p:nvGrpSpPr>
            <p:grpSpPr>
              <a:xfrm>
                <a:off x="1223" y="185"/>
                <a:ext cx="263" cy="219"/>
                <a:chOff x="0" y="0"/>
                <a:chExt cx="19999" cy="19999"/>
              </a:xfrm>
            </p:grpSpPr>
            <p:grpSp>
              <p:nvGrpSpPr>
                <p:cNvPr id="82954" name="组合 82953"/>
                <p:cNvGrpSpPr/>
                <p:nvPr/>
              </p:nvGrpSpPr>
              <p:grpSpPr>
                <a:xfrm>
                  <a:off x="0" y="0"/>
                  <a:ext cx="14681" cy="19999"/>
                  <a:chOff x="0" y="0"/>
                  <a:chExt cx="20014" cy="19999"/>
                </a:xfrm>
              </p:grpSpPr>
              <p:grpSp>
                <p:nvGrpSpPr>
                  <p:cNvPr id="82955" name="组合 82954"/>
                  <p:cNvGrpSpPr/>
                  <p:nvPr/>
                </p:nvGrpSpPr>
                <p:grpSpPr>
                  <a:xfrm>
                    <a:off x="477" y="0"/>
                    <a:ext cx="19537" cy="19808"/>
                    <a:chOff x="0" y="0"/>
                    <a:chExt cx="20000" cy="19998"/>
                  </a:xfrm>
                </p:grpSpPr>
                <p:sp>
                  <p:nvSpPr>
                    <p:cNvPr id="82956" name="任意多边形 82955"/>
                    <p:cNvSpPr/>
                    <p:nvPr/>
                  </p:nvSpPr>
                  <p:spPr>
                    <a:xfrm flipV="1">
                      <a:off x="0" y="9999"/>
                      <a:ext cx="20000" cy="9999"/>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82957" name="任意多边形 82956"/>
                    <p:cNvSpPr/>
                    <p:nvPr/>
                  </p:nvSpPr>
                  <p:spPr>
                    <a:xfrm>
                      <a:off x="0" y="0"/>
                      <a:ext cx="20000" cy="9999"/>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28575" cap="flat" cmpd="sng">
                      <a:solidFill>
                        <a:srgbClr val="000000"/>
                      </a:solidFill>
                      <a:prstDash val="solid"/>
                      <a:headEnd type="none" w="med" len="med"/>
                      <a:tailEnd type="none" w="med" len="med"/>
                    </a:ln>
                  </p:spPr>
                  <p:txBody>
                    <a:bodyPr/>
                    <a:lstStyle/>
                    <a:p>
                      <a:endParaRPr lang="zh-CN" altLang="en-US"/>
                    </a:p>
                  </p:txBody>
                </p:sp>
              </p:grpSp>
              <p:sp>
                <p:nvSpPr>
                  <p:cNvPr id="82958" name="直接连接符 82957"/>
                  <p:cNvSpPr/>
                  <p:nvPr/>
                </p:nvSpPr>
                <p:spPr>
                  <a:xfrm>
                    <a:off x="0" y="0"/>
                    <a:ext cx="129" cy="19999"/>
                  </a:xfrm>
                  <a:prstGeom prst="line">
                    <a:avLst/>
                  </a:prstGeom>
                  <a:ln w="28575" cap="flat" cmpd="sng">
                    <a:solidFill>
                      <a:srgbClr val="000000"/>
                    </a:solidFill>
                    <a:prstDash val="solid"/>
                    <a:headEnd type="none" w="med" len="med"/>
                    <a:tailEnd type="none" w="med" len="med"/>
                  </a:ln>
                </p:spPr>
              </p:sp>
            </p:grpSp>
            <p:sp>
              <p:nvSpPr>
                <p:cNvPr id="82959" name="椭圆 82958"/>
                <p:cNvSpPr/>
                <p:nvPr/>
              </p:nvSpPr>
              <p:spPr>
                <a:xfrm>
                  <a:off x="14331" y="8876"/>
                  <a:ext cx="5668" cy="5088"/>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grpSp>
          <p:sp>
            <p:nvSpPr>
              <p:cNvPr id="82960" name="直接连接符 82959"/>
              <p:cNvSpPr/>
              <p:nvPr/>
            </p:nvSpPr>
            <p:spPr>
              <a:xfrm>
                <a:off x="1487" y="306"/>
                <a:ext cx="435" cy="1"/>
              </a:xfrm>
              <a:prstGeom prst="line">
                <a:avLst/>
              </a:prstGeom>
              <a:ln w="28575" cap="flat" cmpd="sng">
                <a:solidFill>
                  <a:srgbClr val="000000"/>
                </a:solidFill>
                <a:prstDash val="solid"/>
                <a:headEnd type="none" w="med" len="med"/>
                <a:tailEnd type="none" w="med" len="med"/>
              </a:ln>
            </p:spPr>
          </p:sp>
          <p:sp>
            <p:nvSpPr>
              <p:cNvPr id="82961" name="直接连接符 82960"/>
              <p:cNvSpPr/>
              <p:nvPr/>
            </p:nvSpPr>
            <p:spPr>
              <a:xfrm>
                <a:off x="918" y="253"/>
                <a:ext cx="1" cy="319"/>
              </a:xfrm>
              <a:prstGeom prst="line">
                <a:avLst/>
              </a:prstGeom>
              <a:ln w="28575" cap="flat" cmpd="sng">
                <a:solidFill>
                  <a:srgbClr val="000000"/>
                </a:solidFill>
                <a:prstDash val="solid"/>
                <a:headEnd type="none" w="med" len="med"/>
                <a:tailEnd type="none" w="med" len="med"/>
              </a:ln>
            </p:spPr>
          </p:sp>
          <p:sp>
            <p:nvSpPr>
              <p:cNvPr id="82962" name="矩形 82961"/>
              <p:cNvSpPr/>
              <p:nvPr/>
            </p:nvSpPr>
            <p:spPr>
              <a:xfrm>
                <a:off x="527" y="204"/>
                <a:ext cx="228" cy="94"/>
              </a:xfrm>
              <a:prstGeom prst="rect">
                <a:avLst/>
              </a:prstGeom>
              <a:noFill/>
              <a:ln w="28575" cap="flat" cmpd="sng">
                <a:solidFill>
                  <a:srgbClr val="000000"/>
                </a:solidFill>
                <a:prstDash val="solid"/>
                <a:miter/>
                <a:headEnd type="none" w="med" len="med"/>
                <a:tailEnd type="none" w="med" len="med"/>
              </a:ln>
            </p:spPr>
            <p:txBody>
              <a:bodyPr/>
              <a:lstStyle/>
              <a:p>
                <a:endParaRPr lang="zh-CN" altLang="en-US"/>
              </a:p>
            </p:txBody>
          </p:sp>
          <p:sp>
            <p:nvSpPr>
              <p:cNvPr id="82963" name="直接连接符 82962"/>
              <p:cNvSpPr/>
              <p:nvPr/>
            </p:nvSpPr>
            <p:spPr>
              <a:xfrm>
                <a:off x="754" y="245"/>
                <a:ext cx="470" cy="1"/>
              </a:xfrm>
              <a:prstGeom prst="line">
                <a:avLst/>
              </a:prstGeom>
              <a:ln w="28575" cap="flat" cmpd="sng">
                <a:solidFill>
                  <a:srgbClr val="000000"/>
                </a:solidFill>
                <a:prstDash val="solid"/>
                <a:headEnd type="none" w="med" len="med"/>
                <a:tailEnd type="none" w="med" len="med"/>
              </a:ln>
            </p:spPr>
          </p:sp>
          <p:sp>
            <p:nvSpPr>
              <p:cNvPr id="82964" name="直接连接符 82963"/>
              <p:cNvSpPr/>
              <p:nvPr/>
            </p:nvSpPr>
            <p:spPr>
              <a:xfrm>
                <a:off x="265" y="244"/>
                <a:ext cx="269" cy="1"/>
              </a:xfrm>
              <a:prstGeom prst="line">
                <a:avLst/>
              </a:prstGeom>
              <a:ln w="28575" cap="flat" cmpd="sng">
                <a:solidFill>
                  <a:srgbClr val="000000"/>
                </a:solidFill>
                <a:prstDash val="solid"/>
                <a:headEnd type="none" w="med" len="med"/>
                <a:tailEnd type="none" w="med" len="med"/>
              </a:ln>
            </p:spPr>
          </p:sp>
          <p:sp>
            <p:nvSpPr>
              <p:cNvPr id="82965" name="椭圆 82964"/>
              <p:cNvSpPr/>
              <p:nvPr/>
            </p:nvSpPr>
            <p:spPr>
              <a:xfrm>
                <a:off x="189" y="220"/>
                <a:ext cx="75" cy="56"/>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82966" name="矩形 82965"/>
              <p:cNvSpPr/>
              <p:nvPr/>
            </p:nvSpPr>
            <p:spPr>
              <a:xfrm>
                <a:off x="402" y="907"/>
                <a:ext cx="508" cy="303"/>
              </a:xfrm>
              <a:prstGeom prst="rect">
                <a:avLst/>
              </a:prstGeom>
              <a:noFill/>
              <a:ln w="9525">
                <a:noFill/>
              </a:ln>
            </p:spPr>
            <p:txBody>
              <a:bodyPr lIns="12700" tIns="12700" rIns="12700" bIns="12700"/>
              <a:lstStyle/>
              <a:p>
                <a:pPr eaLnBrk="0" hangingPunct="0"/>
                <a:r>
                  <a:rPr lang="en-US" altLang="zh-CN" sz="2400" b="1">
                    <a:latin typeface="Times New Roman" panose="02020603050405020304" pitchFamily="18" charset="0"/>
                  </a:rPr>
                  <a:t>3.6K</a:t>
                </a:r>
              </a:p>
            </p:txBody>
          </p:sp>
          <p:sp>
            <p:nvSpPr>
              <p:cNvPr id="82967" name="椭圆 82966"/>
              <p:cNvSpPr/>
              <p:nvPr/>
            </p:nvSpPr>
            <p:spPr>
              <a:xfrm>
                <a:off x="886" y="1149"/>
                <a:ext cx="53" cy="47"/>
              </a:xfrm>
              <a:prstGeom prst="ellipse">
                <a:avLst/>
              </a:prstGeom>
              <a:solidFill>
                <a:srgbClr val="000000"/>
              </a:solidFill>
              <a:ln w="28575" cap="flat" cmpd="sng">
                <a:solidFill>
                  <a:srgbClr val="000000"/>
                </a:solidFill>
                <a:prstDash val="solid"/>
                <a:headEnd type="none" w="med" len="med"/>
                <a:tailEnd type="none" w="med" len="med"/>
              </a:ln>
            </p:spPr>
            <p:txBody>
              <a:bodyPr/>
              <a:lstStyle/>
              <a:p>
                <a:endParaRPr lang="zh-CN" altLang="en-US"/>
              </a:p>
            </p:txBody>
          </p:sp>
          <p:grpSp>
            <p:nvGrpSpPr>
              <p:cNvPr id="82968" name="组合 82967"/>
              <p:cNvGrpSpPr/>
              <p:nvPr/>
            </p:nvGrpSpPr>
            <p:grpSpPr>
              <a:xfrm>
                <a:off x="1223" y="1023"/>
                <a:ext cx="263" cy="218"/>
                <a:chOff x="0" y="0"/>
                <a:chExt cx="20001" cy="20001"/>
              </a:xfrm>
            </p:grpSpPr>
            <p:grpSp>
              <p:nvGrpSpPr>
                <p:cNvPr id="82969" name="组合 82968"/>
                <p:cNvGrpSpPr/>
                <p:nvPr/>
              </p:nvGrpSpPr>
              <p:grpSpPr>
                <a:xfrm>
                  <a:off x="0" y="0"/>
                  <a:ext cx="14682" cy="20001"/>
                  <a:chOff x="0" y="0"/>
                  <a:chExt cx="20000" cy="20001"/>
                </a:xfrm>
              </p:grpSpPr>
              <p:grpSp>
                <p:nvGrpSpPr>
                  <p:cNvPr id="82970" name="组合 82969"/>
                  <p:cNvGrpSpPr/>
                  <p:nvPr/>
                </p:nvGrpSpPr>
                <p:grpSpPr>
                  <a:xfrm>
                    <a:off x="477" y="198"/>
                    <a:ext cx="19523" cy="19803"/>
                    <a:chOff x="0" y="0"/>
                    <a:chExt cx="20000" cy="20001"/>
                  </a:xfrm>
                </p:grpSpPr>
                <p:sp>
                  <p:nvSpPr>
                    <p:cNvPr id="82971" name="任意多边形 82970"/>
                    <p:cNvSpPr/>
                    <p:nvPr/>
                  </p:nvSpPr>
                  <p:spPr>
                    <a:xfrm>
                      <a:off x="0" y="0"/>
                      <a:ext cx="20000" cy="9997"/>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82972" name="任意多边形 82971"/>
                    <p:cNvSpPr/>
                    <p:nvPr/>
                  </p:nvSpPr>
                  <p:spPr>
                    <a:xfrm flipV="1">
                      <a:off x="0" y="9997"/>
                      <a:ext cx="20000" cy="10004"/>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28575" cap="flat" cmpd="sng">
                      <a:solidFill>
                        <a:srgbClr val="000000"/>
                      </a:solidFill>
                      <a:prstDash val="solid"/>
                      <a:headEnd type="none" w="med" len="med"/>
                      <a:tailEnd type="none" w="med" len="med"/>
                    </a:ln>
                  </p:spPr>
                  <p:txBody>
                    <a:bodyPr/>
                    <a:lstStyle/>
                    <a:p>
                      <a:endParaRPr lang="zh-CN" altLang="en-US"/>
                    </a:p>
                  </p:txBody>
                </p:sp>
              </p:grpSp>
              <p:sp>
                <p:nvSpPr>
                  <p:cNvPr id="82973" name="直接连接符 82972"/>
                  <p:cNvSpPr/>
                  <p:nvPr/>
                </p:nvSpPr>
                <p:spPr>
                  <a:xfrm flipV="1">
                    <a:off x="0" y="0"/>
                    <a:ext cx="130" cy="20001"/>
                  </a:xfrm>
                  <a:prstGeom prst="line">
                    <a:avLst/>
                  </a:prstGeom>
                  <a:ln w="28575" cap="flat" cmpd="sng">
                    <a:solidFill>
                      <a:srgbClr val="000000"/>
                    </a:solidFill>
                    <a:prstDash val="solid"/>
                    <a:headEnd type="none" w="med" len="med"/>
                    <a:tailEnd type="none" w="med" len="med"/>
                  </a:ln>
                </p:spPr>
              </p:sp>
            </p:grpSp>
            <p:sp>
              <p:nvSpPr>
                <p:cNvPr id="82974" name="椭圆 82973"/>
                <p:cNvSpPr/>
                <p:nvPr/>
              </p:nvSpPr>
              <p:spPr>
                <a:xfrm>
                  <a:off x="14332" y="6043"/>
                  <a:ext cx="5669" cy="5088"/>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grpSp>
          <p:sp>
            <p:nvSpPr>
              <p:cNvPr id="82975" name="直接连接符 82974"/>
              <p:cNvSpPr/>
              <p:nvPr/>
            </p:nvSpPr>
            <p:spPr>
              <a:xfrm flipV="1">
                <a:off x="918" y="833"/>
                <a:ext cx="1" cy="340"/>
              </a:xfrm>
              <a:prstGeom prst="line">
                <a:avLst/>
              </a:prstGeom>
              <a:ln w="28575" cap="flat" cmpd="sng">
                <a:solidFill>
                  <a:srgbClr val="000000"/>
                </a:solidFill>
                <a:prstDash val="solid"/>
                <a:headEnd type="none" w="med" len="med"/>
                <a:tailEnd type="none" w="med" len="med"/>
              </a:ln>
            </p:spPr>
          </p:sp>
          <p:sp>
            <p:nvSpPr>
              <p:cNvPr id="82976" name="矩形 82975"/>
              <p:cNvSpPr/>
              <p:nvPr/>
            </p:nvSpPr>
            <p:spPr>
              <a:xfrm>
                <a:off x="527" y="1129"/>
                <a:ext cx="228" cy="93"/>
              </a:xfrm>
              <a:prstGeom prst="rect">
                <a:avLst/>
              </a:prstGeom>
              <a:noFill/>
              <a:ln w="28575" cap="flat" cmpd="sng">
                <a:solidFill>
                  <a:srgbClr val="000000"/>
                </a:solidFill>
                <a:prstDash val="solid"/>
                <a:miter/>
                <a:headEnd type="none" w="med" len="med"/>
                <a:tailEnd type="none" w="med" len="med"/>
              </a:ln>
            </p:spPr>
            <p:txBody>
              <a:bodyPr/>
              <a:lstStyle/>
              <a:p>
                <a:endParaRPr lang="zh-CN" altLang="en-US"/>
              </a:p>
            </p:txBody>
          </p:sp>
          <p:sp>
            <p:nvSpPr>
              <p:cNvPr id="82977" name="直接连接符 82976"/>
              <p:cNvSpPr/>
              <p:nvPr/>
            </p:nvSpPr>
            <p:spPr>
              <a:xfrm>
                <a:off x="754" y="1180"/>
                <a:ext cx="470" cy="1"/>
              </a:xfrm>
              <a:prstGeom prst="line">
                <a:avLst/>
              </a:prstGeom>
              <a:ln w="28575" cap="flat" cmpd="sng">
                <a:solidFill>
                  <a:srgbClr val="000000"/>
                </a:solidFill>
                <a:prstDash val="solid"/>
                <a:headEnd type="none" w="med" len="med"/>
                <a:tailEnd type="none" w="med" len="med"/>
              </a:ln>
            </p:spPr>
          </p:sp>
          <p:sp>
            <p:nvSpPr>
              <p:cNvPr id="82978" name="直接连接符 82977"/>
              <p:cNvSpPr/>
              <p:nvPr/>
            </p:nvSpPr>
            <p:spPr>
              <a:xfrm>
                <a:off x="265" y="1181"/>
                <a:ext cx="269" cy="1"/>
              </a:xfrm>
              <a:prstGeom prst="line">
                <a:avLst/>
              </a:prstGeom>
              <a:ln w="28575" cap="flat" cmpd="sng">
                <a:solidFill>
                  <a:srgbClr val="000000"/>
                </a:solidFill>
                <a:prstDash val="solid"/>
                <a:headEnd type="none" w="med" len="med"/>
                <a:tailEnd type="none" w="med" len="med"/>
              </a:ln>
            </p:spPr>
          </p:sp>
          <p:sp>
            <p:nvSpPr>
              <p:cNvPr id="82979" name="椭圆 82978"/>
              <p:cNvSpPr/>
              <p:nvPr/>
            </p:nvSpPr>
            <p:spPr>
              <a:xfrm>
                <a:off x="189" y="1150"/>
                <a:ext cx="75" cy="56"/>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82980" name="椭圆 82979"/>
              <p:cNvSpPr/>
              <p:nvPr/>
            </p:nvSpPr>
            <p:spPr>
              <a:xfrm>
                <a:off x="889" y="572"/>
                <a:ext cx="66" cy="58"/>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82981" name="椭圆 82980"/>
              <p:cNvSpPr/>
              <p:nvPr/>
            </p:nvSpPr>
            <p:spPr>
              <a:xfrm>
                <a:off x="889" y="772"/>
                <a:ext cx="66" cy="59"/>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82982" name="直接连接符 82981"/>
              <p:cNvSpPr/>
              <p:nvPr/>
            </p:nvSpPr>
            <p:spPr>
              <a:xfrm flipH="1">
                <a:off x="701" y="697"/>
                <a:ext cx="246" cy="1"/>
              </a:xfrm>
              <a:prstGeom prst="line">
                <a:avLst/>
              </a:prstGeom>
              <a:ln w="28575" cap="flat" cmpd="sng">
                <a:solidFill>
                  <a:srgbClr val="000000"/>
                </a:solidFill>
                <a:prstDash val="solid"/>
                <a:headEnd type="none" w="med" len="med"/>
                <a:tailEnd type="none" w="med" len="med"/>
              </a:ln>
            </p:spPr>
          </p:sp>
          <p:sp>
            <p:nvSpPr>
              <p:cNvPr id="82983" name="椭圆 82982"/>
              <p:cNvSpPr/>
              <p:nvPr/>
            </p:nvSpPr>
            <p:spPr>
              <a:xfrm>
                <a:off x="592" y="664"/>
                <a:ext cx="66" cy="59"/>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82984" name="未知"/>
              <p:cNvSpPr/>
              <p:nvPr/>
            </p:nvSpPr>
            <p:spPr>
              <a:xfrm>
                <a:off x="368" y="694"/>
                <a:ext cx="210" cy="124"/>
              </a:xfrm>
              <a:custGeom>
                <a:avLst/>
                <a:gdLst/>
                <a:ahLst/>
                <a:cxnLst/>
                <a:rect l="0" t="0" r="0" b="0"/>
                <a:pathLst>
                  <a:path w="20000" h="20000">
                    <a:moveTo>
                      <a:pt x="19890" y="0"/>
                    </a:moveTo>
                    <a:lnTo>
                      <a:pt x="0" y="0"/>
                    </a:lnTo>
                    <a:lnTo>
                      <a:pt x="0" y="19835"/>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82985" name="直接连接符 82984"/>
              <p:cNvSpPr/>
              <p:nvPr/>
            </p:nvSpPr>
            <p:spPr>
              <a:xfrm>
                <a:off x="300" y="836"/>
                <a:ext cx="141" cy="1"/>
              </a:xfrm>
              <a:prstGeom prst="line">
                <a:avLst/>
              </a:prstGeom>
              <a:ln w="38100" cap="flat" cmpd="sng">
                <a:solidFill>
                  <a:srgbClr val="000000"/>
                </a:solidFill>
                <a:prstDash val="solid"/>
                <a:headEnd type="none" w="med" len="med"/>
                <a:tailEnd type="none" w="med" len="med"/>
              </a:ln>
            </p:spPr>
          </p:sp>
          <p:sp>
            <p:nvSpPr>
              <p:cNvPr id="82986" name="椭圆 82985"/>
              <p:cNvSpPr/>
              <p:nvPr/>
            </p:nvSpPr>
            <p:spPr>
              <a:xfrm>
                <a:off x="1655" y="292"/>
                <a:ext cx="52" cy="47"/>
              </a:xfrm>
              <a:prstGeom prst="ellipse">
                <a:avLst/>
              </a:prstGeom>
              <a:solidFill>
                <a:srgbClr val="000000"/>
              </a:solidFill>
              <a:ln w="28575" cap="flat" cmpd="sng">
                <a:solidFill>
                  <a:srgbClr val="000000"/>
                </a:solidFill>
                <a:prstDash val="solid"/>
                <a:headEnd type="none" w="med" len="med"/>
                <a:tailEnd type="none" w="med" len="med"/>
              </a:ln>
            </p:spPr>
            <p:txBody>
              <a:bodyPr/>
              <a:lstStyle/>
              <a:p>
                <a:endParaRPr lang="zh-CN" altLang="en-US"/>
              </a:p>
            </p:txBody>
          </p:sp>
          <p:sp>
            <p:nvSpPr>
              <p:cNvPr id="82987" name="未知"/>
              <p:cNvSpPr/>
              <p:nvPr/>
            </p:nvSpPr>
            <p:spPr>
              <a:xfrm>
                <a:off x="1083" y="339"/>
                <a:ext cx="630" cy="789"/>
              </a:xfrm>
              <a:custGeom>
                <a:avLst/>
                <a:gdLst/>
                <a:ahLst/>
                <a:cxnLst/>
                <a:rect l="0" t="0" r="0" b="0"/>
                <a:pathLst>
                  <a:path w="20000" h="20000">
                    <a:moveTo>
                      <a:pt x="4473" y="0"/>
                    </a:moveTo>
                    <a:lnTo>
                      <a:pt x="0" y="0"/>
                    </a:lnTo>
                    <a:lnTo>
                      <a:pt x="0" y="3603"/>
                    </a:lnTo>
                    <a:lnTo>
                      <a:pt x="19963" y="15979"/>
                    </a:lnTo>
                    <a:lnTo>
                      <a:pt x="19963" y="19974"/>
                    </a:lnTo>
                    <a:lnTo>
                      <a:pt x="12902" y="19974"/>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82988" name="未知"/>
              <p:cNvSpPr/>
              <p:nvPr/>
            </p:nvSpPr>
            <p:spPr>
              <a:xfrm>
                <a:off x="1101" y="308"/>
                <a:ext cx="594" cy="773"/>
              </a:xfrm>
              <a:custGeom>
                <a:avLst/>
                <a:gdLst/>
                <a:ahLst/>
                <a:cxnLst/>
                <a:rect l="0" t="0" r="0" b="0"/>
                <a:pathLst>
                  <a:path w="20000" h="20000">
                    <a:moveTo>
                      <a:pt x="3523" y="19973"/>
                    </a:moveTo>
                    <a:lnTo>
                      <a:pt x="0" y="19973"/>
                    </a:lnTo>
                    <a:lnTo>
                      <a:pt x="0" y="15579"/>
                    </a:lnTo>
                    <a:lnTo>
                      <a:pt x="19961" y="4394"/>
                    </a:lnTo>
                    <a:lnTo>
                      <a:pt x="19961" y="0"/>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82989" name="矩形 82988"/>
              <p:cNvSpPr/>
              <p:nvPr/>
            </p:nvSpPr>
            <p:spPr>
              <a:xfrm>
                <a:off x="1938" y="468"/>
                <a:ext cx="854" cy="247"/>
              </a:xfrm>
              <a:prstGeom prst="rect">
                <a:avLst/>
              </a:prstGeom>
              <a:noFill/>
              <a:ln w="9525">
                <a:noFill/>
              </a:ln>
            </p:spPr>
            <p:txBody>
              <a:bodyPr lIns="12700" tIns="12700" rIns="12700" bIns="12700"/>
              <a:lstStyle/>
              <a:p>
                <a:pPr eaLnBrk="0" hangingPunct="0"/>
                <a:r>
                  <a:rPr lang="zh-CN" altLang="en-US" sz="2400" b="1">
                    <a:latin typeface="Times New Roman" panose="02020603050405020304" pitchFamily="18" charset="0"/>
                  </a:rPr>
                  <a:t>输出信号</a:t>
                </a:r>
              </a:p>
            </p:txBody>
          </p:sp>
          <p:grpSp>
            <p:nvGrpSpPr>
              <p:cNvPr id="82990" name="组合 82989"/>
              <p:cNvGrpSpPr/>
              <p:nvPr/>
            </p:nvGrpSpPr>
            <p:grpSpPr>
              <a:xfrm>
                <a:off x="1921" y="184"/>
                <a:ext cx="699" cy="237"/>
                <a:chOff x="0" y="0"/>
                <a:chExt cx="19997" cy="20000"/>
              </a:xfrm>
            </p:grpSpPr>
            <p:sp>
              <p:nvSpPr>
                <p:cNvPr id="82991" name="未知"/>
                <p:cNvSpPr/>
                <p:nvPr/>
              </p:nvSpPr>
              <p:spPr>
                <a:xfrm>
                  <a:off x="8558" y="353"/>
                  <a:ext cx="6003" cy="19647"/>
                </a:xfrm>
                <a:custGeom>
                  <a:avLst/>
                  <a:gdLst/>
                  <a:ahLst/>
                  <a:cxnLst/>
                  <a:rect l="0" t="0" r="0" b="0"/>
                  <a:pathLst>
                    <a:path w="20000" h="20000">
                      <a:moveTo>
                        <a:pt x="0" y="0"/>
                      </a:moveTo>
                      <a:lnTo>
                        <a:pt x="0" y="19912"/>
                      </a:lnTo>
                      <a:lnTo>
                        <a:pt x="19889" y="19912"/>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82992" name="未知"/>
                <p:cNvSpPr/>
                <p:nvPr/>
              </p:nvSpPr>
              <p:spPr>
                <a:xfrm>
                  <a:off x="13997" y="264"/>
                  <a:ext cx="6000" cy="19655"/>
                </a:xfrm>
                <a:custGeom>
                  <a:avLst/>
                  <a:gdLst/>
                  <a:ahLst/>
                  <a:cxnLst/>
                  <a:rect l="0" t="0" r="0" b="0"/>
                  <a:pathLst>
                    <a:path w="20000" h="20000">
                      <a:moveTo>
                        <a:pt x="0" y="19912"/>
                      </a:moveTo>
                      <a:lnTo>
                        <a:pt x="0" y="0"/>
                      </a:lnTo>
                      <a:lnTo>
                        <a:pt x="19889" y="0"/>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82993" name="直接连接符 82992"/>
                <p:cNvSpPr/>
                <p:nvPr/>
              </p:nvSpPr>
              <p:spPr>
                <a:xfrm>
                  <a:off x="0" y="0"/>
                  <a:ext cx="8533" cy="81"/>
                </a:xfrm>
                <a:prstGeom prst="line">
                  <a:avLst/>
                </a:prstGeom>
                <a:ln w="28575" cap="flat" cmpd="sng">
                  <a:solidFill>
                    <a:srgbClr val="000000"/>
                  </a:solidFill>
                  <a:prstDash val="solid"/>
                  <a:headEnd type="none" w="med" len="med"/>
                  <a:tailEnd type="none" w="med" len="med"/>
                </a:ln>
              </p:spPr>
            </p:sp>
          </p:grpSp>
        </p:grpSp>
        <p:grpSp>
          <p:nvGrpSpPr>
            <p:cNvPr id="82994" name="组合 82993"/>
            <p:cNvGrpSpPr/>
            <p:nvPr/>
          </p:nvGrpSpPr>
          <p:grpSpPr>
            <a:xfrm>
              <a:off x="1136" y="1558"/>
              <a:ext cx="2723" cy="1101"/>
              <a:chOff x="0" y="0"/>
              <a:chExt cx="2723" cy="1101"/>
            </a:xfrm>
          </p:grpSpPr>
          <p:sp>
            <p:nvSpPr>
              <p:cNvPr id="82995" name="矩形 82994"/>
              <p:cNvSpPr/>
              <p:nvPr/>
            </p:nvSpPr>
            <p:spPr>
              <a:xfrm>
                <a:off x="819" y="0"/>
                <a:ext cx="507" cy="303"/>
              </a:xfrm>
              <a:prstGeom prst="rect">
                <a:avLst/>
              </a:prstGeom>
              <a:noFill/>
              <a:ln w="9525">
                <a:noFill/>
              </a:ln>
            </p:spPr>
            <p:txBody>
              <a:bodyPr lIns="12700" tIns="12700" rIns="12700" bIns="12700"/>
              <a:lstStyle/>
              <a:p>
                <a:pPr eaLnBrk="0" hangingPunct="0"/>
                <a:r>
                  <a:rPr lang="en-US" altLang="zh-CN" sz="2400" b="1">
                    <a:latin typeface="Times New Roman" panose="02020603050405020304" pitchFamily="18" charset="0"/>
                  </a:rPr>
                  <a:t>+5V</a:t>
                </a:r>
              </a:p>
            </p:txBody>
          </p:sp>
          <p:sp>
            <p:nvSpPr>
              <p:cNvPr id="82996" name="直接连接符 82995"/>
              <p:cNvSpPr/>
              <p:nvPr/>
            </p:nvSpPr>
            <p:spPr>
              <a:xfrm flipH="1">
                <a:off x="489" y="657"/>
                <a:ext cx="523" cy="1"/>
              </a:xfrm>
              <a:prstGeom prst="line">
                <a:avLst/>
              </a:prstGeom>
              <a:ln w="28575" cap="flat" cmpd="sng">
                <a:solidFill>
                  <a:srgbClr val="000000"/>
                </a:solidFill>
                <a:prstDash val="solid"/>
                <a:headEnd type="none" w="med" len="med"/>
                <a:tailEnd type="none" w="med" len="med"/>
              </a:ln>
            </p:spPr>
          </p:sp>
          <p:sp>
            <p:nvSpPr>
              <p:cNvPr id="82997" name="椭圆 82996"/>
              <p:cNvSpPr/>
              <p:nvPr/>
            </p:nvSpPr>
            <p:spPr>
              <a:xfrm>
                <a:off x="744" y="632"/>
                <a:ext cx="52" cy="47"/>
              </a:xfrm>
              <a:prstGeom prst="ellipse">
                <a:avLst/>
              </a:prstGeom>
              <a:solidFill>
                <a:srgbClr val="000000"/>
              </a:solidFill>
              <a:ln w="28575" cap="flat" cmpd="sng">
                <a:solidFill>
                  <a:srgbClr val="000000"/>
                </a:solidFill>
                <a:prstDash val="solid"/>
                <a:headEnd type="none" w="med" len="med"/>
                <a:tailEnd type="none" w="med" len="med"/>
              </a:ln>
            </p:spPr>
            <p:txBody>
              <a:bodyPr/>
              <a:lstStyle/>
              <a:p>
                <a:endParaRPr lang="zh-CN" altLang="en-US"/>
              </a:p>
            </p:txBody>
          </p:sp>
          <p:grpSp>
            <p:nvGrpSpPr>
              <p:cNvPr id="82998" name="组合 82997"/>
              <p:cNvGrpSpPr/>
              <p:nvPr/>
            </p:nvGrpSpPr>
            <p:grpSpPr>
              <a:xfrm>
                <a:off x="275" y="640"/>
                <a:ext cx="237" cy="66"/>
                <a:chOff x="0" y="0"/>
                <a:chExt cx="20011" cy="20000"/>
              </a:xfrm>
            </p:grpSpPr>
            <p:sp>
              <p:nvSpPr>
                <p:cNvPr id="82999" name="椭圆 82998"/>
                <p:cNvSpPr/>
                <p:nvPr/>
              </p:nvSpPr>
              <p:spPr>
                <a:xfrm>
                  <a:off x="14716" y="0"/>
                  <a:ext cx="5295" cy="20000"/>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83000" name="椭圆 82999"/>
                <p:cNvSpPr/>
                <p:nvPr/>
              </p:nvSpPr>
              <p:spPr>
                <a:xfrm>
                  <a:off x="0" y="0"/>
                  <a:ext cx="5295" cy="20000"/>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grpSp>
          <p:sp>
            <p:nvSpPr>
              <p:cNvPr id="83001" name="直接连接符 83000"/>
              <p:cNvSpPr/>
              <p:nvPr/>
            </p:nvSpPr>
            <p:spPr>
              <a:xfrm flipH="1">
                <a:off x="269" y="568"/>
                <a:ext cx="246" cy="1"/>
              </a:xfrm>
              <a:prstGeom prst="line">
                <a:avLst/>
              </a:prstGeom>
              <a:ln w="28575" cap="flat" cmpd="sng">
                <a:solidFill>
                  <a:srgbClr val="000000"/>
                </a:solidFill>
                <a:prstDash val="solid"/>
                <a:headEnd type="none" w="med" len="med"/>
                <a:tailEnd type="none" w="med" len="med"/>
              </a:ln>
            </p:spPr>
          </p:sp>
          <p:sp>
            <p:nvSpPr>
              <p:cNvPr id="83002" name="直接连接符 83001"/>
              <p:cNvSpPr/>
              <p:nvPr/>
            </p:nvSpPr>
            <p:spPr>
              <a:xfrm>
                <a:off x="391" y="500"/>
                <a:ext cx="1" cy="75"/>
              </a:xfrm>
              <a:prstGeom prst="line">
                <a:avLst/>
              </a:prstGeom>
              <a:ln w="28575" cap="flat" cmpd="sng">
                <a:solidFill>
                  <a:srgbClr val="000000"/>
                </a:solidFill>
                <a:prstDash val="solid"/>
                <a:headEnd type="none" w="med" len="med"/>
                <a:tailEnd type="none" w="med" len="med"/>
              </a:ln>
            </p:spPr>
          </p:sp>
          <p:grpSp>
            <p:nvGrpSpPr>
              <p:cNvPr id="83003" name="组合 83002"/>
              <p:cNvGrpSpPr/>
              <p:nvPr/>
            </p:nvGrpSpPr>
            <p:grpSpPr>
              <a:xfrm>
                <a:off x="1013" y="435"/>
                <a:ext cx="455" cy="464"/>
                <a:chOff x="0" y="0"/>
                <a:chExt cx="19994" cy="20000"/>
              </a:xfrm>
            </p:grpSpPr>
            <p:sp>
              <p:nvSpPr>
                <p:cNvPr id="83004" name="直接连接符 83003"/>
                <p:cNvSpPr/>
                <p:nvPr/>
              </p:nvSpPr>
              <p:spPr>
                <a:xfrm>
                  <a:off x="0" y="0"/>
                  <a:ext cx="19994" cy="10155"/>
                </a:xfrm>
                <a:prstGeom prst="line">
                  <a:avLst/>
                </a:prstGeom>
                <a:ln w="28575" cap="flat" cmpd="sng">
                  <a:solidFill>
                    <a:srgbClr val="000000"/>
                  </a:solidFill>
                  <a:prstDash val="solid"/>
                  <a:headEnd type="none" w="med" len="med"/>
                  <a:tailEnd type="none" w="med" len="med"/>
                </a:ln>
              </p:spPr>
            </p:sp>
            <p:sp>
              <p:nvSpPr>
                <p:cNvPr id="83005" name="直接连接符 83004"/>
                <p:cNvSpPr/>
                <p:nvPr/>
              </p:nvSpPr>
              <p:spPr>
                <a:xfrm flipV="1">
                  <a:off x="0" y="9622"/>
                  <a:ext cx="19994" cy="10155"/>
                </a:xfrm>
                <a:prstGeom prst="line">
                  <a:avLst/>
                </a:prstGeom>
                <a:ln w="28575" cap="flat" cmpd="sng">
                  <a:solidFill>
                    <a:srgbClr val="000000"/>
                  </a:solidFill>
                  <a:prstDash val="solid"/>
                  <a:headEnd type="none" w="med" len="med"/>
                  <a:tailEnd type="none" w="med" len="med"/>
                </a:ln>
              </p:spPr>
            </p:sp>
            <p:sp>
              <p:nvSpPr>
                <p:cNvPr id="83006" name="直接连接符 83005"/>
                <p:cNvSpPr/>
                <p:nvPr/>
              </p:nvSpPr>
              <p:spPr>
                <a:xfrm>
                  <a:off x="0" y="0"/>
                  <a:ext cx="54" cy="20000"/>
                </a:xfrm>
                <a:prstGeom prst="line">
                  <a:avLst/>
                </a:prstGeom>
                <a:ln w="28575" cap="flat" cmpd="sng">
                  <a:solidFill>
                    <a:srgbClr val="000000"/>
                  </a:solidFill>
                  <a:prstDash val="solid"/>
                  <a:headEnd type="none" w="med" len="med"/>
                  <a:tailEnd type="none" w="med" len="med"/>
                </a:ln>
              </p:spPr>
            </p:sp>
          </p:grpSp>
          <p:sp>
            <p:nvSpPr>
              <p:cNvPr id="83007" name="直接连接符 83006"/>
              <p:cNvSpPr/>
              <p:nvPr/>
            </p:nvSpPr>
            <p:spPr>
              <a:xfrm flipH="1">
                <a:off x="1415" y="657"/>
                <a:ext cx="522" cy="1"/>
              </a:xfrm>
              <a:prstGeom prst="line">
                <a:avLst/>
              </a:prstGeom>
              <a:ln w="28575" cap="flat" cmpd="sng">
                <a:solidFill>
                  <a:srgbClr val="000000"/>
                </a:solidFill>
                <a:prstDash val="solid"/>
                <a:headEnd type="none" w="med" len="med"/>
                <a:tailEnd type="none" w="med" len="med"/>
              </a:ln>
            </p:spPr>
          </p:sp>
          <p:sp>
            <p:nvSpPr>
              <p:cNvPr id="83008" name="矩形 83007"/>
              <p:cNvSpPr/>
              <p:nvPr/>
            </p:nvSpPr>
            <p:spPr>
              <a:xfrm>
                <a:off x="728" y="225"/>
                <a:ext cx="106" cy="201"/>
              </a:xfrm>
              <a:prstGeom prst="rect">
                <a:avLst/>
              </a:prstGeom>
              <a:noFill/>
              <a:ln w="28575" cap="flat" cmpd="sng">
                <a:solidFill>
                  <a:srgbClr val="000000"/>
                </a:solidFill>
                <a:prstDash val="solid"/>
                <a:miter/>
                <a:headEnd type="none" w="med" len="med"/>
                <a:tailEnd type="none" w="med" len="med"/>
              </a:ln>
            </p:spPr>
            <p:txBody>
              <a:bodyPr/>
              <a:lstStyle/>
              <a:p>
                <a:endParaRPr lang="zh-CN" altLang="en-US"/>
              </a:p>
            </p:txBody>
          </p:sp>
          <p:sp>
            <p:nvSpPr>
              <p:cNvPr id="83009" name="直接连接符 83008"/>
              <p:cNvSpPr/>
              <p:nvPr/>
            </p:nvSpPr>
            <p:spPr>
              <a:xfrm>
                <a:off x="786" y="425"/>
                <a:ext cx="1" cy="238"/>
              </a:xfrm>
              <a:prstGeom prst="line">
                <a:avLst/>
              </a:prstGeom>
              <a:ln w="28575" cap="flat" cmpd="sng">
                <a:solidFill>
                  <a:srgbClr val="000000"/>
                </a:solidFill>
                <a:prstDash val="solid"/>
                <a:headEnd type="none" w="med" len="med"/>
                <a:tailEnd type="none" w="med" len="med"/>
              </a:ln>
            </p:spPr>
          </p:sp>
          <p:sp>
            <p:nvSpPr>
              <p:cNvPr id="83010" name="直接连接符 83009"/>
              <p:cNvSpPr/>
              <p:nvPr/>
            </p:nvSpPr>
            <p:spPr>
              <a:xfrm>
                <a:off x="787" y="76"/>
                <a:ext cx="1" cy="155"/>
              </a:xfrm>
              <a:prstGeom prst="line">
                <a:avLst/>
              </a:prstGeom>
              <a:ln w="28575" cap="flat" cmpd="sng">
                <a:solidFill>
                  <a:srgbClr val="000000"/>
                </a:solidFill>
                <a:prstDash val="solid"/>
                <a:headEnd type="none" w="med" len="med"/>
                <a:tailEnd type="none" w="med" len="med"/>
              </a:ln>
            </p:spPr>
          </p:sp>
          <p:sp>
            <p:nvSpPr>
              <p:cNvPr id="83011" name="椭圆 83010"/>
              <p:cNvSpPr/>
              <p:nvPr/>
            </p:nvSpPr>
            <p:spPr>
              <a:xfrm>
                <a:off x="745" y="20"/>
                <a:ext cx="75" cy="55"/>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83012" name="未知"/>
              <p:cNvSpPr/>
              <p:nvPr/>
            </p:nvSpPr>
            <p:spPr>
              <a:xfrm>
                <a:off x="68" y="663"/>
                <a:ext cx="210" cy="125"/>
              </a:xfrm>
              <a:custGeom>
                <a:avLst/>
                <a:gdLst/>
                <a:ahLst/>
                <a:cxnLst/>
                <a:rect l="0" t="0" r="0" b="0"/>
                <a:pathLst>
                  <a:path w="20000" h="20000">
                    <a:moveTo>
                      <a:pt x="19890" y="0"/>
                    </a:moveTo>
                    <a:lnTo>
                      <a:pt x="0" y="0"/>
                    </a:lnTo>
                    <a:lnTo>
                      <a:pt x="0" y="19835"/>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83013" name="直接连接符 83012"/>
              <p:cNvSpPr/>
              <p:nvPr/>
            </p:nvSpPr>
            <p:spPr>
              <a:xfrm>
                <a:off x="0" y="805"/>
                <a:ext cx="141" cy="1"/>
              </a:xfrm>
              <a:prstGeom prst="line">
                <a:avLst/>
              </a:prstGeom>
              <a:ln w="38100" cap="flat" cmpd="sng">
                <a:solidFill>
                  <a:srgbClr val="000000"/>
                </a:solidFill>
                <a:prstDash val="solid"/>
                <a:headEnd type="none" w="med" len="med"/>
                <a:tailEnd type="none" w="med" len="med"/>
              </a:ln>
            </p:spPr>
          </p:sp>
          <p:grpSp>
            <p:nvGrpSpPr>
              <p:cNvPr id="83014" name="组合 83013"/>
              <p:cNvGrpSpPr/>
              <p:nvPr/>
            </p:nvGrpSpPr>
            <p:grpSpPr>
              <a:xfrm>
                <a:off x="1063" y="524"/>
                <a:ext cx="158" cy="264"/>
                <a:chOff x="0" y="0"/>
                <a:chExt cx="20000" cy="20000"/>
              </a:xfrm>
            </p:grpSpPr>
            <p:sp>
              <p:nvSpPr>
                <p:cNvPr id="83015" name="未知"/>
                <p:cNvSpPr/>
                <p:nvPr/>
              </p:nvSpPr>
              <p:spPr>
                <a:xfrm>
                  <a:off x="0" y="0"/>
                  <a:ext cx="13385" cy="15864"/>
                </a:xfrm>
                <a:custGeom>
                  <a:avLst/>
                  <a:gdLst/>
                  <a:ahLst/>
                  <a:cxnLst/>
                  <a:rect l="0" t="0" r="0" b="0"/>
                  <a:pathLst>
                    <a:path w="20000" h="20000">
                      <a:moveTo>
                        <a:pt x="0" y="0"/>
                      </a:moveTo>
                      <a:lnTo>
                        <a:pt x="19780" y="10443"/>
                      </a:lnTo>
                      <a:lnTo>
                        <a:pt x="19780" y="19901"/>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83016" name="未知"/>
                <p:cNvSpPr/>
                <p:nvPr/>
              </p:nvSpPr>
              <p:spPr>
                <a:xfrm>
                  <a:off x="6615" y="4140"/>
                  <a:ext cx="13385" cy="15860"/>
                </a:xfrm>
                <a:custGeom>
                  <a:avLst/>
                  <a:gdLst/>
                  <a:ahLst/>
                  <a:cxnLst/>
                  <a:rect l="0" t="0" r="0" b="0"/>
                  <a:pathLst>
                    <a:path w="20000" h="20000">
                      <a:moveTo>
                        <a:pt x="19780" y="19901"/>
                      </a:moveTo>
                      <a:lnTo>
                        <a:pt x="0" y="9557"/>
                      </a:lnTo>
                      <a:lnTo>
                        <a:pt x="0" y="0"/>
                      </a:lnTo>
                    </a:path>
                  </a:pathLst>
                </a:custGeom>
                <a:noFill/>
                <a:ln w="28575" cap="flat" cmpd="sng">
                  <a:solidFill>
                    <a:srgbClr val="000000"/>
                  </a:solidFill>
                  <a:prstDash val="solid"/>
                  <a:headEnd type="none" w="med" len="med"/>
                  <a:tailEnd type="none" w="med" len="med"/>
                </a:ln>
              </p:spPr>
              <p:txBody>
                <a:bodyPr/>
                <a:lstStyle/>
                <a:p>
                  <a:endParaRPr lang="zh-CN" altLang="en-US"/>
                </a:p>
              </p:txBody>
            </p:sp>
          </p:grpSp>
          <p:sp>
            <p:nvSpPr>
              <p:cNvPr id="83017" name="矩形 83016"/>
              <p:cNvSpPr/>
              <p:nvPr/>
            </p:nvSpPr>
            <p:spPr>
              <a:xfrm>
                <a:off x="1869" y="854"/>
                <a:ext cx="854" cy="247"/>
              </a:xfrm>
              <a:prstGeom prst="rect">
                <a:avLst/>
              </a:prstGeom>
              <a:noFill/>
              <a:ln w="9525">
                <a:noFill/>
              </a:ln>
            </p:spPr>
            <p:txBody>
              <a:bodyPr lIns="12700" tIns="12700" rIns="12700" bIns="12700"/>
              <a:lstStyle/>
              <a:p>
                <a:pPr eaLnBrk="0" hangingPunct="0"/>
                <a:r>
                  <a:rPr lang="zh-CN" altLang="en-US" sz="2400" b="1">
                    <a:latin typeface="Times New Roman" panose="02020603050405020304" pitchFamily="18" charset="0"/>
                  </a:rPr>
                  <a:t>输出信号</a:t>
                </a:r>
              </a:p>
            </p:txBody>
          </p:sp>
          <p:grpSp>
            <p:nvGrpSpPr>
              <p:cNvPr id="83018" name="组合 83017"/>
              <p:cNvGrpSpPr/>
              <p:nvPr/>
            </p:nvGrpSpPr>
            <p:grpSpPr>
              <a:xfrm>
                <a:off x="1866" y="571"/>
                <a:ext cx="699" cy="236"/>
                <a:chOff x="0" y="0"/>
                <a:chExt cx="19998" cy="20000"/>
              </a:xfrm>
            </p:grpSpPr>
            <p:sp>
              <p:nvSpPr>
                <p:cNvPr id="83019" name="未知"/>
                <p:cNvSpPr/>
                <p:nvPr/>
              </p:nvSpPr>
              <p:spPr>
                <a:xfrm>
                  <a:off x="8572" y="349"/>
                  <a:ext cx="6002" cy="19651"/>
                </a:xfrm>
                <a:custGeom>
                  <a:avLst/>
                  <a:gdLst/>
                  <a:ahLst/>
                  <a:cxnLst/>
                  <a:rect l="0" t="0" r="0" b="0"/>
                  <a:pathLst>
                    <a:path w="20000" h="20000">
                      <a:moveTo>
                        <a:pt x="0" y="0"/>
                      </a:moveTo>
                      <a:lnTo>
                        <a:pt x="0" y="19912"/>
                      </a:lnTo>
                      <a:lnTo>
                        <a:pt x="19889" y="19912"/>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83020" name="未知"/>
                <p:cNvSpPr/>
                <p:nvPr/>
              </p:nvSpPr>
              <p:spPr>
                <a:xfrm>
                  <a:off x="13996" y="270"/>
                  <a:ext cx="6002" cy="19640"/>
                </a:xfrm>
                <a:custGeom>
                  <a:avLst/>
                  <a:gdLst/>
                  <a:ahLst/>
                  <a:cxnLst/>
                  <a:rect l="0" t="0" r="0" b="0"/>
                  <a:pathLst>
                    <a:path w="20000" h="20000">
                      <a:moveTo>
                        <a:pt x="0" y="19912"/>
                      </a:moveTo>
                      <a:lnTo>
                        <a:pt x="0" y="0"/>
                      </a:lnTo>
                      <a:lnTo>
                        <a:pt x="19889" y="0"/>
                      </a:lnTo>
                    </a:path>
                  </a:pathLst>
                </a:custGeom>
                <a:noFill/>
                <a:ln w="28575" cap="flat" cmpd="sng">
                  <a:solidFill>
                    <a:srgbClr val="000000"/>
                  </a:solidFill>
                  <a:prstDash val="solid"/>
                  <a:headEnd type="none" w="med" len="med"/>
                  <a:tailEnd type="none" w="med" len="med"/>
                </a:ln>
              </p:spPr>
              <p:txBody>
                <a:bodyPr/>
                <a:lstStyle/>
                <a:p>
                  <a:endParaRPr lang="zh-CN" altLang="en-US"/>
                </a:p>
              </p:txBody>
            </p:sp>
            <p:sp>
              <p:nvSpPr>
                <p:cNvPr id="83021" name="直接连接符 83020"/>
                <p:cNvSpPr/>
                <p:nvPr/>
              </p:nvSpPr>
              <p:spPr>
                <a:xfrm>
                  <a:off x="0" y="0"/>
                  <a:ext cx="8533" cy="93"/>
                </a:xfrm>
                <a:prstGeom prst="line">
                  <a:avLst/>
                </a:prstGeom>
                <a:ln w="28575" cap="flat" cmpd="sng">
                  <a:solidFill>
                    <a:srgbClr val="000000"/>
                  </a:solidFill>
                  <a:prstDash val="solid"/>
                  <a:headEnd type="none" w="med" len="med"/>
                  <a:tailEnd type="none" w="med" len="med"/>
                </a:ln>
              </p:spPr>
            </p:sp>
          </p:grpSp>
        </p:grpSp>
        <p:sp>
          <p:nvSpPr>
            <p:cNvPr id="83022" name="文本框 83021"/>
            <p:cNvSpPr txBox="1"/>
            <p:nvPr/>
          </p:nvSpPr>
          <p:spPr>
            <a:xfrm>
              <a:off x="3317" y="176"/>
              <a:ext cx="1241" cy="329"/>
            </a:xfrm>
            <a:prstGeom prst="rect">
              <a:avLst/>
            </a:prstGeom>
            <a:noFill/>
            <a:ln w="9525">
              <a:noFill/>
            </a:ln>
          </p:spPr>
          <p:txBody>
            <a:bodyPr wrap="none" anchor="t">
              <a:spAutoFit/>
            </a:bodyPr>
            <a:lstStyle/>
            <a:p>
              <a:pPr algn="l"/>
              <a:r>
                <a:rPr lang="zh-CN" altLang="en-US" sz="2800" b="1">
                  <a:solidFill>
                    <a:srgbClr val="A50021"/>
                  </a:solidFill>
                  <a:latin typeface="Tahoma" panose="020B0604030504040204" pitchFamily="34" charset="0"/>
                </a:rPr>
                <a:t>双稳态电路</a:t>
              </a:r>
            </a:p>
          </p:txBody>
        </p:sp>
        <p:sp>
          <p:nvSpPr>
            <p:cNvPr id="83023" name="直接连接符 83022"/>
            <p:cNvSpPr/>
            <p:nvPr/>
          </p:nvSpPr>
          <p:spPr>
            <a:xfrm flipH="1">
              <a:off x="2738" y="391"/>
              <a:ext cx="516" cy="379"/>
            </a:xfrm>
            <a:prstGeom prst="line">
              <a:avLst/>
            </a:prstGeom>
            <a:ln w="28575" cap="flat" cmpd="sng">
              <a:solidFill>
                <a:schemeClr val="tx1"/>
              </a:solidFill>
              <a:prstDash val="solid"/>
              <a:headEnd type="none" w="med" len="med"/>
              <a:tailEnd type="triangle" w="med" len="med"/>
            </a:ln>
          </p:spPr>
        </p:sp>
        <p:sp>
          <p:nvSpPr>
            <p:cNvPr id="83024" name="文本框 83023"/>
            <p:cNvSpPr txBox="1"/>
            <p:nvPr/>
          </p:nvSpPr>
          <p:spPr>
            <a:xfrm>
              <a:off x="3590" y="1055"/>
              <a:ext cx="1241" cy="329"/>
            </a:xfrm>
            <a:prstGeom prst="rect">
              <a:avLst/>
            </a:prstGeom>
            <a:noFill/>
            <a:ln w="9525">
              <a:noFill/>
            </a:ln>
          </p:spPr>
          <p:txBody>
            <a:bodyPr wrap="none" anchor="t">
              <a:spAutoFit/>
            </a:bodyPr>
            <a:lstStyle/>
            <a:p>
              <a:pPr algn="l"/>
              <a:r>
                <a:rPr lang="zh-CN" altLang="en-US" sz="2800" b="1">
                  <a:solidFill>
                    <a:srgbClr val="A50021"/>
                  </a:solidFill>
                  <a:latin typeface="Tahoma" panose="020B0604030504040204" pitchFamily="34" charset="0"/>
                </a:rPr>
                <a:t>斯密特电路</a:t>
              </a:r>
            </a:p>
          </p:txBody>
        </p:sp>
        <p:sp>
          <p:nvSpPr>
            <p:cNvPr id="83025" name="直接连接符 83024"/>
            <p:cNvSpPr/>
            <p:nvPr/>
          </p:nvSpPr>
          <p:spPr>
            <a:xfrm flipH="1">
              <a:off x="3011" y="1270"/>
              <a:ext cx="516" cy="379"/>
            </a:xfrm>
            <a:prstGeom prst="line">
              <a:avLst/>
            </a:prstGeom>
            <a:ln w="28575" cap="flat" cmpd="sng">
              <a:solidFill>
                <a:schemeClr val="tx1"/>
              </a:solidFill>
              <a:prstDash val="solid"/>
              <a:headEnd type="none" w="med" len="med"/>
              <a:tailEnd type="triangle" w="med" len="med"/>
            </a:ln>
          </p:spPr>
        </p:sp>
      </p:grpSp>
      <p:sp>
        <p:nvSpPr>
          <p:cNvPr id="83026" name="动作按钮: 后退或前一项 83025">
            <a:hlinkClick r:id="" action="ppaction://hlinkshowjump?jump=lastslideviewed"/>
          </p:cNvPr>
          <p:cNvSpPr/>
          <p:nvPr/>
        </p:nvSpPr>
        <p:spPr>
          <a:xfrm>
            <a:off x="10217150" y="6526213"/>
            <a:ext cx="450850" cy="341312"/>
          </a:xfrm>
          <a:prstGeom prst="actionButtonBackPrevious">
            <a:avLst/>
          </a:prstGeom>
          <a:solidFill>
            <a:srgbClr val="D1D4F7"/>
          </a:solidFill>
          <a:ln w="9525">
            <a:noFill/>
          </a:ln>
        </p:spPr>
        <p:txBody>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71681"/>
          <p:cNvSpPr>
            <a:spLocks noGrp="1"/>
          </p:cNvSpPr>
          <p:nvPr>
            <p:ph type="ctrTitle"/>
          </p:nvPr>
        </p:nvSpPr>
        <p:spPr/>
        <p:txBody>
          <a:bodyPr anchor="ctr"/>
          <a:lstStyle/>
          <a:p>
            <a:pPr defTabSz="914400">
              <a:buSzPct val="100000"/>
            </a:pPr>
            <a:r>
              <a:rPr lang="en-US" altLang="zh-CN" dirty="0" smtClean="0">
                <a:latin typeface="Arial" panose="020B0604020202020204" pitchFamily="34" charset="0"/>
                <a:ea typeface="华文行楷" panose="02010800040101010101" pitchFamily="2" charset="-122"/>
                <a:sym typeface="+mn-ea"/>
              </a:rPr>
              <a:t>8255</a:t>
            </a:r>
            <a:r>
              <a:rPr lang="zh-CN" altLang="en-US" dirty="0" smtClean="0">
                <a:latin typeface="Arial" panose="020B0604020202020204" pitchFamily="34" charset="0"/>
                <a:ea typeface="华文行楷" panose="02010800040101010101" pitchFamily="2" charset="-122"/>
                <a:sym typeface="+mn-ea"/>
              </a:rPr>
              <a:t>应用</a:t>
            </a:r>
            <a:r>
              <a:rPr lang="en-US" altLang="zh-CN" dirty="0" smtClean="0">
                <a:latin typeface="Arial" panose="020B0604020202020204" pitchFamily="34" charset="0"/>
                <a:ea typeface="华文行楷" panose="02010800040101010101" pitchFamily="2" charset="-122"/>
                <a:sym typeface="+mn-ea"/>
              </a:rPr>
              <a:t>-</a:t>
            </a:r>
            <a:r>
              <a:rPr lang="zh-CN" altLang="en-US" dirty="0" smtClean="0">
                <a:latin typeface="Arial" panose="020B0604020202020204" pitchFamily="34" charset="0"/>
                <a:ea typeface="华文行楷" panose="02010800040101010101" pitchFamily="2" charset="-122"/>
                <a:sym typeface="+mn-ea"/>
              </a:rPr>
              <a:t>键盘与数码管 </a:t>
            </a:r>
            <a:endParaRPr kern="1200" baseline="0" dirty="0">
              <a:latin typeface="Times New Roman" panose="02020603050405020304" pitchFamily="18" charset="0"/>
              <a:ea typeface="华文行楷" panose="02010800040101010101" pitchFamily="2" charset="-122"/>
            </a:endParaRPr>
          </a:p>
        </p:txBody>
      </p:sp>
    </p:spTree>
    <p:extLst>
      <p:ext uri="{BB962C8B-B14F-4D97-AF65-F5344CB8AC3E}">
        <p14:creationId xmlns:p14="http://schemas.microsoft.com/office/powerpoint/2010/main" val="2187921488"/>
      </p:ext>
    </p:extLst>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72705"/>
          <p:cNvSpPr>
            <a:spLocks noGrp="1"/>
          </p:cNvSpPr>
          <p:nvPr>
            <p:ph type="title"/>
          </p:nvPr>
        </p:nvSpPr>
        <p:spPr/>
        <p:txBody>
          <a:bodyPr anchor="ctr"/>
          <a:lstStyle/>
          <a:p>
            <a:r>
              <a:rPr lang="zh-CN" altLang="en-US" sz="3200" dirty="0" smtClean="0"/>
              <a:t>实验原理图</a:t>
            </a:r>
            <a:endParaRPr lang="zh-CN" altLang="en-US" sz="32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 y="1585000"/>
            <a:ext cx="6707713" cy="4255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0016" y="2170808"/>
            <a:ext cx="5231904" cy="3083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8007702"/>
      </p:ext>
    </p:extLst>
  </p:cSld>
  <p:clrMapOvr>
    <a:masterClrMapping/>
  </p:clrMapOvr>
  <p:transition>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72705"/>
          <p:cNvSpPr>
            <a:spLocks noGrp="1"/>
          </p:cNvSpPr>
          <p:nvPr>
            <p:ph type="title"/>
          </p:nvPr>
        </p:nvSpPr>
        <p:spPr/>
        <p:txBody>
          <a:bodyPr anchor="ctr"/>
          <a:lstStyle/>
          <a:p>
            <a:r>
              <a:rPr lang="zh-CN" altLang="en-US" sz="3200" dirty="0" smtClean="0"/>
              <a:t>实验程序</a:t>
            </a:r>
            <a:endParaRPr lang="zh-CN" altLang="en-US" sz="3200" dirty="0"/>
          </a:p>
        </p:txBody>
      </p:sp>
      <p:sp>
        <p:nvSpPr>
          <p:cNvPr id="3" name="矩形 2"/>
          <p:cNvSpPr/>
          <p:nvPr/>
        </p:nvSpPr>
        <p:spPr>
          <a:xfrm>
            <a:off x="911424" y="1000633"/>
            <a:ext cx="6096000" cy="5853910"/>
          </a:xfrm>
          <a:prstGeom prst="rect">
            <a:avLst/>
          </a:prstGeom>
        </p:spPr>
        <p:txBody>
          <a:bodyPr>
            <a:spAutoFit/>
          </a:bodyPr>
          <a:lstStyle/>
          <a:p>
            <a:pPr>
              <a:lnSpc>
                <a:spcPct val="120000"/>
              </a:lnSpc>
            </a:pPr>
            <a:r>
              <a:rPr lang="en-US" altLang="zh-CN" sz="2400" dirty="0"/>
              <a:t>IO3 EQU 0600H</a:t>
            </a:r>
            <a:endParaRPr lang="zh-CN" altLang="zh-CN" sz="2400" dirty="0"/>
          </a:p>
          <a:p>
            <a:pPr>
              <a:lnSpc>
                <a:spcPct val="120000"/>
              </a:lnSpc>
            </a:pPr>
            <a:r>
              <a:rPr lang="en-US" altLang="zh-CN" sz="2400" dirty="0"/>
              <a:t>CODE SEGMENT 'CODE'</a:t>
            </a:r>
            <a:endParaRPr lang="zh-CN" altLang="zh-CN" sz="2400" dirty="0"/>
          </a:p>
          <a:p>
            <a:pPr>
              <a:lnSpc>
                <a:spcPct val="120000"/>
              </a:lnSpc>
            </a:pPr>
            <a:r>
              <a:rPr lang="en-US" altLang="zh-CN" sz="2400" dirty="0"/>
              <a:t>ASSUME CS:CODE,DS:CODE</a:t>
            </a:r>
            <a:endParaRPr lang="zh-CN" altLang="zh-CN" sz="2400" dirty="0"/>
          </a:p>
          <a:p>
            <a:pPr>
              <a:lnSpc>
                <a:spcPct val="120000"/>
              </a:lnSpc>
            </a:pPr>
            <a:r>
              <a:rPr lang="en-US" altLang="zh-CN" sz="2400" dirty="0"/>
              <a:t>START: MOV AX,CODE</a:t>
            </a:r>
            <a:endParaRPr lang="zh-CN" altLang="zh-CN" sz="2400" dirty="0"/>
          </a:p>
          <a:p>
            <a:pPr>
              <a:lnSpc>
                <a:spcPct val="120000"/>
              </a:lnSpc>
            </a:pPr>
            <a:r>
              <a:rPr lang="en-US" altLang="zh-CN" sz="2400" dirty="0"/>
              <a:t>       </a:t>
            </a:r>
            <a:r>
              <a:rPr lang="en-US" altLang="zh-CN" sz="2400" dirty="0" smtClean="0"/>
              <a:t>      MOV </a:t>
            </a:r>
            <a:r>
              <a:rPr lang="en-US" altLang="zh-CN" sz="2400" dirty="0"/>
              <a:t>DS,AX</a:t>
            </a:r>
            <a:endParaRPr lang="zh-CN" altLang="zh-CN" sz="2400" dirty="0"/>
          </a:p>
          <a:p>
            <a:pPr>
              <a:lnSpc>
                <a:spcPct val="120000"/>
              </a:lnSpc>
            </a:pPr>
            <a:r>
              <a:rPr lang="en-US" altLang="zh-CN" sz="2400" dirty="0" smtClean="0"/>
              <a:t>         L</a:t>
            </a:r>
            <a:r>
              <a:rPr lang="en-US" altLang="zh-CN" sz="2400" dirty="0"/>
              <a:t>: MOV AL,10000001B </a:t>
            </a:r>
            <a:r>
              <a:rPr lang="zh-CN" altLang="zh-CN" sz="2400" dirty="0"/>
              <a:t>；设置</a:t>
            </a:r>
            <a:r>
              <a:rPr lang="en-US" altLang="zh-CN" sz="2400" dirty="0"/>
              <a:t>8255A</a:t>
            </a:r>
            <a:r>
              <a:rPr lang="zh-CN" altLang="zh-CN" sz="2400" dirty="0"/>
              <a:t>工作方式，端口</a:t>
            </a:r>
            <a:r>
              <a:rPr lang="en-US" altLang="zh-CN" sz="2400" dirty="0"/>
              <a:t>A</a:t>
            </a:r>
            <a:r>
              <a:rPr lang="zh-CN" altLang="zh-CN" sz="2400" dirty="0"/>
              <a:t>、</a:t>
            </a:r>
            <a:r>
              <a:rPr lang="en-US" altLang="zh-CN" sz="2400" dirty="0"/>
              <a:t>B</a:t>
            </a:r>
            <a:r>
              <a:rPr lang="zh-CN" altLang="zh-CN" sz="2400" dirty="0"/>
              <a:t>输出，端口</a:t>
            </a:r>
            <a:r>
              <a:rPr lang="en-US" altLang="zh-CN" sz="2400" dirty="0"/>
              <a:t>C</a:t>
            </a:r>
            <a:r>
              <a:rPr lang="zh-CN" altLang="zh-CN" sz="2400" dirty="0"/>
              <a:t>高</a:t>
            </a:r>
            <a:r>
              <a:rPr lang="en-US" altLang="zh-CN" sz="2400" dirty="0"/>
              <a:t>4</a:t>
            </a:r>
            <a:r>
              <a:rPr lang="zh-CN" altLang="zh-CN" sz="2400" dirty="0"/>
              <a:t>位输出、低</a:t>
            </a:r>
            <a:r>
              <a:rPr lang="en-US" altLang="zh-CN" sz="2400" dirty="0"/>
              <a:t>4</a:t>
            </a:r>
            <a:r>
              <a:rPr lang="zh-CN" altLang="zh-CN" sz="2400" dirty="0"/>
              <a:t>位输入</a:t>
            </a:r>
          </a:p>
          <a:p>
            <a:pPr>
              <a:lnSpc>
                <a:spcPct val="120000"/>
              </a:lnSpc>
            </a:pPr>
            <a:r>
              <a:rPr lang="en-US" altLang="zh-CN" sz="2400" dirty="0"/>
              <a:t>   </a:t>
            </a:r>
            <a:r>
              <a:rPr lang="en-US" altLang="zh-CN" sz="2400" dirty="0" smtClean="0"/>
              <a:t>          MOV </a:t>
            </a:r>
            <a:r>
              <a:rPr lang="en-US" altLang="zh-CN" sz="2400" dirty="0"/>
              <a:t>DX,IO3+6</a:t>
            </a:r>
            <a:endParaRPr lang="zh-CN" altLang="zh-CN" sz="2400" dirty="0"/>
          </a:p>
          <a:p>
            <a:pPr>
              <a:lnSpc>
                <a:spcPct val="120000"/>
              </a:lnSpc>
            </a:pPr>
            <a:r>
              <a:rPr lang="en-US" altLang="zh-CN" sz="2400" dirty="0"/>
              <a:t>   </a:t>
            </a:r>
            <a:r>
              <a:rPr lang="en-US" altLang="zh-CN" sz="2400" dirty="0" smtClean="0"/>
              <a:t>          OUT </a:t>
            </a:r>
            <a:r>
              <a:rPr lang="en-US" altLang="zh-CN" sz="2400" dirty="0"/>
              <a:t>DX,AL</a:t>
            </a:r>
            <a:endParaRPr lang="zh-CN" altLang="zh-CN" sz="2400" dirty="0"/>
          </a:p>
          <a:p>
            <a:pPr>
              <a:lnSpc>
                <a:spcPct val="120000"/>
              </a:lnSpc>
            </a:pPr>
            <a:r>
              <a:rPr lang="en-US" altLang="zh-CN" sz="2400" dirty="0"/>
              <a:t>   </a:t>
            </a:r>
            <a:r>
              <a:rPr lang="en-US" altLang="zh-CN" sz="2400" dirty="0" smtClean="0"/>
              <a:t>          MOV </a:t>
            </a:r>
            <a:r>
              <a:rPr lang="en-US" altLang="zh-CN" sz="2400" dirty="0"/>
              <a:t>DX,IO3+4</a:t>
            </a:r>
            <a:endParaRPr lang="zh-CN" altLang="zh-CN" sz="2400" dirty="0"/>
          </a:p>
          <a:p>
            <a:pPr>
              <a:lnSpc>
                <a:spcPct val="120000"/>
              </a:lnSpc>
            </a:pPr>
            <a:r>
              <a:rPr lang="en-US" altLang="zh-CN" sz="2400" dirty="0"/>
              <a:t>   </a:t>
            </a:r>
            <a:r>
              <a:rPr lang="en-US" altLang="zh-CN" sz="2400" dirty="0" smtClean="0"/>
              <a:t>          MOV </a:t>
            </a:r>
            <a:r>
              <a:rPr lang="en-US" altLang="zh-CN" sz="2400" dirty="0"/>
              <a:t>AL,00   ;</a:t>
            </a:r>
            <a:r>
              <a:rPr lang="zh-CN" altLang="zh-CN" sz="2400" dirty="0"/>
              <a:t>高</a:t>
            </a:r>
            <a:r>
              <a:rPr lang="en-US" altLang="zh-CN" sz="2400" dirty="0"/>
              <a:t>4</a:t>
            </a:r>
            <a:r>
              <a:rPr lang="zh-CN" altLang="zh-CN" sz="2400" dirty="0"/>
              <a:t>位送</a:t>
            </a:r>
            <a:r>
              <a:rPr lang="en-US" altLang="zh-CN" sz="2400" dirty="0"/>
              <a:t>0</a:t>
            </a:r>
            <a:endParaRPr lang="zh-CN" altLang="zh-CN" sz="2400" dirty="0"/>
          </a:p>
          <a:p>
            <a:pPr>
              <a:lnSpc>
                <a:spcPct val="120000"/>
              </a:lnSpc>
            </a:pPr>
            <a:r>
              <a:rPr lang="en-US" altLang="zh-CN" sz="2400" dirty="0"/>
              <a:t>   </a:t>
            </a:r>
            <a:r>
              <a:rPr lang="en-US" altLang="zh-CN" sz="2400" dirty="0" smtClean="0"/>
              <a:t>          OUT </a:t>
            </a:r>
            <a:r>
              <a:rPr lang="en-US" altLang="zh-CN" sz="2400" dirty="0" smtClean="0"/>
              <a:t>DX,AL</a:t>
            </a:r>
            <a:endParaRPr lang="zh-CN" altLang="zh-CN" sz="2400" dirty="0"/>
          </a:p>
        </p:txBody>
      </p:sp>
      <p:sp>
        <p:nvSpPr>
          <p:cNvPr id="5" name="矩形 4"/>
          <p:cNvSpPr/>
          <p:nvPr/>
        </p:nvSpPr>
        <p:spPr>
          <a:xfrm>
            <a:off x="7104112" y="1037566"/>
            <a:ext cx="4996308" cy="5780044"/>
          </a:xfrm>
          <a:prstGeom prst="rect">
            <a:avLst/>
          </a:prstGeom>
        </p:spPr>
        <p:txBody>
          <a:bodyPr wrap="square">
            <a:spAutoFit/>
          </a:bodyPr>
          <a:lstStyle/>
          <a:p>
            <a:pPr>
              <a:lnSpc>
                <a:spcPct val="120000"/>
              </a:lnSpc>
            </a:pPr>
            <a:r>
              <a:rPr lang="en-US" altLang="zh-CN" sz="2400" dirty="0"/>
              <a:t>NOKEY: IN AL,DX</a:t>
            </a:r>
            <a:endParaRPr lang="zh-CN" altLang="zh-CN" sz="2400" dirty="0"/>
          </a:p>
          <a:p>
            <a:pPr>
              <a:lnSpc>
                <a:spcPct val="120000"/>
              </a:lnSpc>
            </a:pPr>
            <a:r>
              <a:rPr lang="en-US" altLang="zh-CN" sz="2400" dirty="0"/>
              <a:t>       AND AL,0FH</a:t>
            </a:r>
            <a:endParaRPr lang="zh-CN" altLang="zh-CN" sz="2400" dirty="0"/>
          </a:p>
          <a:p>
            <a:pPr>
              <a:lnSpc>
                <a:spcPct val="120000"/>
              </a:lnSpc>
            </a:pPr>
            <a:r>
              <a:rPr lang="en-US" altLang="zh-CN" sz="2400" dirty="0"/>
              <a:t>       CMP AL,0FH</a:t>
            </a:r>
            <a:endParaRPr lang="zh-CN" altLang="zh-CN" sz="2400" dirty="0"/>
          </a:p>
          <a:p>
            <a:pPr>
              <a:lnSpc>
                <a:spcPct val="120000"/>
              </a:lnSpc>
            </a:pPr>
            <a:r>
              <a:rPr lang="en-US" altLang="zh-CN" sz="2400" dirty="0"/>
              <a:t>       JZ NOKEY</a:t>
            </a:r>
            <a:endParaRPr lang="zh-CN" altLang="zh-CN" sz="2400" dirty="0"/>
          </a:p>
          <a:p>
            <a:pPr>
              <a:lnSpc>
                <a:spcPct val="120000"/>
              </a:lnSpc>
            </a:pPr>
            <a:r>
              <a:rPr lang="en-US" altLang="zh-CN" sz="2400" dirty="0"/>
              <a:t>       CALL DELAY10</a:t>
            </a:r>
            <a:endParaRPr lang="zh-CN" altLang="zh-CN" sz="2400" dirty="0"/>
          </a:p>
          <a:p>
            <a:pPr>
              <a:lnSpc>
                <a:spcPct val="120000"/>
              </a:lnSpc>
            </a:pPr>
            <a:r>
              <a:rPr lang="en-US" altLang="zh-CN" sz="2400" dirty="0"/>
              <a:t>       IN AL,DX</a:t>
            </a:r>
            <a:endParaRPr lang="zh-CN" altLang="zh-CN" sz="2400" dirty="0"/>
          </a:p>
          <a:p>
            <a:pPr>
              <a:lnSpc>
                <a:spcPct val="120000"/>
              </a:lnSpc>
            </a:pPr>
            <a:r>
              <a:rPr lang="en-US" altLang="zh-CN" sz="2400" dirty="0"/>
              <a:t>       MOV BL,0</a:t>
            </a:r>
            <a:endParaRPr lang="zh-CN" altLang="zh-CN" sz="2400" dirty="0"/>
          </a:p>
          <a:p>
            <a:pPr>
              <a:lnSpc>
                <a:spcPct val="120000"/>
              </a:lnSpc>
            </a:pPr>
            <a:r>
              <a:rPr lang="en-US" altLang="zh-CN" sz="2400" dirty="0"/>
              <a:t>       MOV </a:t>
            </a:r>
            <a:r>
              <a:rPr lang="en-US" altLang="zh-CN" sz="2400" dirty="0"/>
              <a:t>CX,4</a:t>
            </a:r>
          </a:p>
          <a:p>
            <a:pPr>
              <a:lnSpc>
                <a:spcPct val="120000"/>
              </a:lnSpc>
            </a:pPr>
            <a:r>
              <a:rPr lang="en-US" altLang="zh-CN" sz="2400" dirty="0"/>
              <a:t>LP1: SHR AL,1 </a:t>
            </a:r>
            <a:endParaRPr lang="zh-CN" altLang="zh-CN" sz="2400" dirty="0"/>
          </a:p>
          <a:p>
            <a:pPr>
              <a:lnSpc>
                <a:spcPct val="120000"/>
              </a:lnSpc>
            </a:pPr>
            <a:r>
              <a:rPr lang="en-US" altLang="zh-CN" sz="2400" dirty="0"/>
              <a:t>       </a:t>
            </a:r>
            <a:r>
              <a:rPr lang="en-US" altLang="zh-CN" sz="2400" dirty="0"/>
              <a:t>  JNC </a:t>
            </a:r>
            <a:r>
              <a:rPr lang="en-US" altLang="zh-CN" sz="2400" dirty="0"/>
              <a:t>LP2</a:t>
            </a:r>
            <a:endParaRPr lang="zh-CN" altLang="zh-CN" sz="2400" dirty="0"/>
          </a:p>
          <a:p>
            <a:pPr>
              <a:lnSpc>
                <a:spcPct val="120000"/>
              </a:lnSpc>
            </a:pPr>
            <a:r>
              <a:rPr lang="en-US" altLang="zh-CN" sz="2400" dirty="0"/>
              <a:t>       </a:t>
            </a:r>
            <a:r>
              <a:rPr lang="en-US" altLang="zh-CN" sz="2400" dirty="0"/>
              <a:t>  INC </a:t>
            </a:r>
            <a:r>
              <a:rPr lang="en-US" altLang="zh-CN" sz="2400" dirty="0"/>
              <a:t>BL</a:t>
            </a:r>
            <a:endParaRPr lang="zh-CN" altLang="zh-CN" sz="2400" dirty="0"/>
          </a:p>
          <a:p>
            <a:pPr>
              <a:lnSpc>
                <a:spcPct val="120000"/>
              </a:lnSpc>
            </a:pPr>
            <a:r>
              <a:rPr lang="en-US" altLang="zh-CN" sz="2400" dirty="0"/>
              <a:t>       </a:t>
            </a:r>
            <a:r>
              <a:rPr lang="en-US" altLang="zh-CN" sz="2400" dirty="0"/>
              <a:t>  LOOP </a:t>
            </a:r>
            <a:r>
              <a:rPr lang="en-US" altLang="zh-CN" sz="2400" dirty="0"/>
              <a:t>LP1</a:t>
            </a:r>
            <a:endParaRPr lang="zh-CN" altLang="zh-CN" sz="2400" dirty="0"/>
          </a:p>
          <a:p>
            <a:endParaRPr lang="zh-CN" altLang="en-US" sz="2400" b="1" dirty="0"/>
          </a:p>
        </p:txBody>
      </p:sp>
    </p:spTree>
    <p:extLst>
      <p:ext uri="{BB962C8B-B14F-4D97-AF65-F5344CB8AC3E}">
        <p14:creationId xmlns:p14="http://schemas.microsoft.com/office/powerpoint/2010/main" val="2011095107"/>
      </p:ext>
    </p:extLst>
  </p:cSld>
  <p:clrMapOvr>
    <a:masterClrMapping/>
  </p:clrMapOvr>
  <p:transition>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72705"/>
          <p:cNvSpPr>
            <a:spLocks noGrp="1"/>
          </p:cNvSpPr>
          <p:nvPr>
            <p:ph type="title"/>
          </p:nvPr>
        </p:nvSpPr>
        <p:spPr/>
        <p:txBody>
          <a:bodyPr anchor="ctr"/>
          <a:lstStyle/>
          <a:p>
            <a:r>
              <a:rPr lang="zh-CN" altLang="en-US" sz="3200" dirty="0" smtClean="0"/>
              <a:t>实验程序</a:t>
            </a:r>
            <a:endParaRPr lang="zh-CN" altLang="en-US" sz="3200" dirty="0"/>
          </a:p>
        </p:txBody>
      </p:sp>
      <p:sp>
        <p:nvSpPr>
          <p:cNvPr id="3" name="矩形 2"/>
          <p:cNvSpPr/>
          <p:nvPr/>
        </p:nvSpPr>
        <p:spPr>
          <a:xfrm>
            <a:off x="911424" y="1000633"/>
            <a:ext cx="6096000" cy="5262979"/>
          </a:xfrm>
          <a:prstGeom prst="rect">
            <a:avLst/>
          </a:prstGeom>
        </p:spPr>
        <p:txBody>
          <a:bodyPr>
            <a:spAutoFit/>
          </a:bodyPr>
          <a:lstStyle/>
          <a:p>
            <a:r>
              <a:rPr lang="en-US" altLang="zh-CN" sz="2400" dirty="0"/>
              <a:t>LP2: MOV AL,10001000B  </a:t>
            </a:r>
            <a:r>
              <a:rPr lang="zh-CN" altLang="zh-CN" sz="2400" dirty="0"/>
              <a:t>；设置</a:t>
            </a:r>
            <a:r>
              <a:rPr lang="en-US" altLang="zh-CN" sz="2400" dirty="0"/>
              <a:t>8255A</a:t>
            </a:r>
            <a:r>
              <a:rPr lang="zh-CN" altLang="zh-CN" sz="2400" dirty="0"/>
              <a:t>工作方式，端口</a:t>
            </a:r>
            <a:r>
              <a:rPr lang="en-US" altLang="zh-CN" sz="2400" dirty="0"/>
              <a:t>A</a:t>
            </a:r>
            <a:r>
              <a:rPr lang="zh-CN" altLang="zh-CN" sz="2400" dirty="0"/>
              <a:t>、</a:t>
            </a:r>
            <a:r>
              <a:rPr lang="en-US" altLang="zh-CN" sz="2400" dirty="0"/>
              <a:t>B</a:t>
            </a:r>
            <a:r>
              <a:rPr lang="zh-CN" altLang="zh-CN" sz="2400" dirty="0"/>
              <a:t>输出，端口</a:t>
            </a:r>
            <a:r>
              <a:rPr lang="en-US" altLang="zh-CN" sz="2400" dirty="0"/>
              <a:t>C</a:t>
            </a:r>
            <a:r>
              <a:rPr lang="zh-CN" altLang="zh-CN" sz="2400" dirty="0"/>
              <a:t>高</a:t>
            </a:r>
            <a:r>
              <a:rPr lang="en-US" altLang="zh-CN" sz="2400" dirty="0"/>
              <a:t>4</a:t>
            </a:r>
            <a:r>
              <a:rPr lang="zh-CN" altLang="zh-CN" sz="2400" dirty="0"/>
              <a:t>位输入、低</a:t>
            </a:r>
            <a:r>
              <a:rPr lang="en-US" altLang="zh-CN" sz="2400" dirty="0"/>
              <a:t>4</a:t>
            </a:r>
            <a:r>
              <a:rPr lang="zh-CN" altLang="zh-CN" sz="2400" dirty="0"/>
              <a:t>位输出</a:t>
            </a:r>
          </a:p>
          <a:p>
            <a:r>
              <a:rPr lang="en-US" altLang="zh-CN" sz="2400" dirty="0"/>
              <a:t>       </a:t>
            </a:r>
            <a:r>
              <a:rPr lang="en-US" altLang="zh-CN" sz="2400" dirty="0" smtClean="0"/>
              <a:t>  MOV DX,IO3+6</a:t>
            </a:r>
            <a:endParaRPr lang="en-US" altLang="zh-CN" sz="2400" dirty="0"/>
          </a:p>
          <a:p>
            <a:r>
              <a:rPr lang="en-US" altLang="zh-CN" sz="2400" dirty="0"/>
              <a:t> </a:t>
            </a:r>
            <a:r>
              <a:rPr lang="en-US" altLang="zh-CN" sz="2400" dirty="0" smtClean="0"/>
              <a:t>        OUT DX,AL</a:t>
            </a:r>
            <a:endParaRPr lang="en-US" altLang="zh-CN" sz="2400" dirty="0"/>
          </a:p>
          <a:p>
            <a:r>
              <a:rPr lang="en-US" altLang="zh-CN" sz="2400" dirty="0"/>
              <a:t> </a:t>
            </a:r>
            <a:r>
              <a:rPr lang="en-US" altLang="zh-CN" sz="2400" dirty="0" smtClean="0"/>
              <a:t>        MOV DX,IO3+4</a:t>
            </a:r>
            <a:endParaRPr lang="en-US" altLang="zh-CN" sz="2400" dirty="0"/>
          </a:p>
          <a:p>
            <a:r>
              <a:rPr lang="en-US" altLang="zh-CN" sz="2400" dirty="0"/>
              <a:t> </a:t>
            </a:r>
            <a:r>
              <a:rPr lang="en-US" altLang="zh-CN" sz="2400" dirty="0" smtClean="0"/>
              <a:t>        MOV </a:t>
            </a:r>
            <a:r>
              <a:rPr lang="en-US" altLang="zh-CN" sz="2400" dirty="0"/>
              <a:t>AL,00  </a:t>
            </a:r>
            <a:r>
              <a:rPr lang="zh-CN" altLang="zh-CN" sz="2400" dirty="0"/>
              <a:t>；低</a:t>
            </a:r>
            <a:r>
              <a:rPr lang="en-US" altLang="zh-CN" sz="2400" dirty="0"/>
              <a:t>4</a:t>
            </a:r>
            <a:r>
              <a:rPr lang="zh-CN" altLang="zh-CN" sz="2400" dirty="0"/>
              <a:t>位送</a:t>
            </a:r>
            <a:r>
              <a:rPr lang="en-US" altLang="zh-CN" sz="2400" dirty="0"/>
              <a:t>0</a:t>
            </a:r>
            <a:endParaRPr lang="zh-CN" altLang="zh-CN" sz="2400" dirty="0"/>
          </a:p>
          <a:p>
            <a:r>
              <a:rPr lang="en-US" altLang="zh-CN" sz="2400" dirty="0"/>
              <a:t> </a:t>
            </a:r>
            <a:r>
              <a:rPr lang="en-US" altLang="zh-CN" sz="2400" dirty="0" smtClean="0"/>
              <a:t>        OUT DX,AL</a:t>
            </a:r>
            <a:endParaRPr lang="en-US" altLang="zh-CN" sz="2400" dirty="0"/>
          </a:p>
          <a:p>
            <a:r>
              <a:rPr lang="en-US" altLang="zh-CN" sz="2400" dirty="0"/>
              <a:t> </a:t>
            </a:r>
            <a:r>
              <a:rPr lang="en-US" altLang="zh-CN" sz="2400" dirty="0" smtClean="0"/>
              <a:t>        IN </a:t>
            </a:r>
            <a:r>
              <a:rPr lang="en-US" altLang="zh-CN" sz="2400" dirty="0"/>
              <a:t>AL,DX</a:t>
            </a:r>
            <a:endParaRPr lang="zh-CN" altLang="zh-CN" sz="2400" dirty="0"/>
          </a:p>
          <a:p>
            <a:r>
              <a:rPr lang="en-US" altLang="zh-CN" sz="2400" dirty="0"/>
              <a:t> </a:t>
            </a:r>
            <a:r>
              <a:rPr lang="en-US" altLang="zh-CN" sz="2400" dirty="0" smtClean="0"/>
              <a:t>        AND AL,0F0H</a:t>
            </a:r>
            <a:endParaRPr lang="en-US" altLang="zh-CN" sz="2400" dirty="0"/>
          </a:p>
          <a:p>
            <a:r>
              <a:rPr lang="en-US" altLang="zh-CN" sz="2400" dirty="0"/>
              <a:t> </a:t>
            </a:r>
            <a:r>
              <a:rPr lang="en-US" altLang="zh-CN" sz="2400" dirty="0" smtClean="0"/>
              <a:t>        CMP </a:t>
            </a:r>
            <a:r>
              <a:rPr lang="en-US" altLang="zh-CN" sz="2400" dirty="0"/>
              <a:t>AL,0F0H</a:t>
            </a:r>
            <a:endParaRPr lang="zh-CN" altLang="zh-CN" sz="2400" dirty="0"/>
          </a:p>
          <a:p>
            <a:r>
              <a:rPr lang="en-US" altLang="zh-CN" sz="2400" dirty="0"/>
              <a:t> </a:t>
            </a:r>
            <a:r>
              <a:rPr lang="en-US" altLang="zh-CN" sz="2400" dirty="0" smtClean="0"/>
              <a:t>        JZ </a:t>
            </a:r>
            <a:r>
              <a:rPr lang="en-US" altLang="zh-CN" sz="2400" dirty="0"/>
              <a:t>L</a:t>
            </a:r>
            <a:endParaRPr lang="zh-CN" altLang="zh-CN" sz="2400" dirty="0"/>
          </a:p>
          <a:p>
            <a:r>
              <a:rPr lang="en-US" altLang="zh-CN" sz="2400" dirty="0"/>
              <a:t> </a:t>
            </a:r>
            <a:r>
              <a:rPr lang="en-US" altLang="zh-CN" sz="2400" dirty="0" smtClean="0"/>
              <a:t>        MOV </a:t>
            </a:r>
            <a:r>
              <a:rPr lang="en-US" altLang="zh-CN" sz="2400" dirty="0"/>
              <a:t>BH,0</a:t>
            </a:r>
            <a:endParaRPr lang="zh-CN" altLang="zh-CN" sz="2400" dirty="0"/>
          </a:p>
          <a:p>
            <a:r>
              <a:rPr lang="en-US" altLang="zh-CN" sz="2400" dirty="0"/>
              <a:t> </a:t>
            </a:r>
            <a:r>
              <a:rPr lang="en-US" altLang="zh-CN" sz="2400" dirty="0" smtClean="0"/>
              <a:t>        MOV </a:t>
            </a:r>
            <a:r>
              <a:rPr lang="en-US" altLang="zh-CN" sz="2400" dirty="0"/>
              <a:t>CX,4</a:t>
            </a:r>
            <a:endParaRPr lang="zh-CN" altLang="zh-CN" sz="2400" dirty="0"/>
          </a:p>
        </p:txBody>
      </p:sp>
      <p:sp>
        <p:nvSpPr>
          <p:cNvPr id="5" name="矩形 4"/>
          <p:cNvSpPr/>
          <p:nvPr/>
        </p:nvSpPr>
        <p:spPr>
          <a:xfrm>
            <a:off x="7464152" y="1037566"/>
            <a:ext cx="4348236" cy="5632311"/>
          </a:xfrm>
          <a:prstGeom prst="rect">
            <a:avLst/>
          </a:prstGeom>
        </p:spPr>
        <p:txBody>
          <a:bodyPr wrap="square">
            <a:spAutoFit/>
          </a:bodyPr>
          <a:lstStyle/>
          <a:p>
            <a:r>
              <a:rPr lang="en-US" altLang="zh-CN" sz="2400" dirty="0"/>
              <a:t>LP3: SHL AL,1</a:t>
            </a:r>
            <a:endParaRPr lang="zh-CN" altLang="zh-CN" sz="2400" dirty="0"/>
          </a:p>
          <a:p>
            <a:r>
              <a:rPr lang="en-US" altLang="zh-CN" sz="2400" dirty="0"/>
              <a:t>        JNC </a:t>
            </a:r>
            <a:r>
              <a:rPr lang="en-US" altLang="zh-CN" sz="2400" dirty="0" smtClean="0"/>
              <a:t>LP4</a:t>
            </a:r>
            <a:endParaRPr lang="en-US" altLang="zh-CN" sz="2400" dirty="0"/>
          </a:p>
          <a:p>
            <a:r>
              <a:rPr lang="en-US" altLang="zh-CN" sz="2400" dirty="0"/>
              <a:t> </a:t>
            </a:r>
            <a:r>
              <a:rPr lang="en-US" altLang="zh-CN" sz="2400" dirty="0" smtClean="0"/>
              <a:t>       INC BH</a:t>
            </a:r>
            <a:endParaRPr lang="en-US" altLang="zh-CN" sz="2400" dirty="0"/>
          </a:p>
          <a:p>
            <a:r>
              <a:rPr lang="en-US" altLang="zh-CN" sz="2400" dirty="0"/>
              <a:t> </a:t>
            </a:r>
            <a:r>
              <a:rPr lang="en-US" altLang="zh-CN" sz="2400" dirty="0" smtClean="0"/>
              <a:t>       LOOP </a:t>
            </a:r>
            <a:r>
              <a:rPr lang="en-US" altLang="zh-CN" sz="2400" dirty="0"/>
              <a:t>LP3</a:t>
            </a:r>
            <a:endParaRPr lang="zh-CN" altLang="zh-CN" sz="2400" dirty="0"/>
          </a:p>
          <a:p>
            <a:r>
              <a:rPr lang="en-US" altLang="zh-CN" sz="2400" dirty="0"/>
              <a:t>   LP4: MOV AX,4</a:t>
            </a:r>
            <a:endParaRPr lang="zh-CN" altLang="zh-CN" sz="2400" dirty="0"/>
          </a:p>
          <a:p>
            <a:r>
              <a:rPr lang="en-US" altLang="zh-CN" sz="2400" dirty="0"/>
              <a:t>        </a:t>
            </a:r>
            <a:r>
              <a:rPr lang="en-US" altLang="zh-CN" sz="2400" dirty="0" smtClean="0"/>
              <a:t>    MUL </a:t>
            </a:r>
            <a:r>
              <a:rPr lang="en-US" altLang="zh-CN" sz="2400" dirty="0"/>
              <a:t>BH</a:t>
            </a:r>
            <a:endParaRPr lang="zh-CN" altLang="zh-CN" sz="2400" dirty="0"/>
          </a:p>
          <a:p>
            <a:r>
              <a:rPr lang="en-US" altLang="zh-CN" sz="2400" dirty="0"/>
              <a:t> </a:t>
            </a:r>
            <a:r>
              <a:rPr lang="en-US" altLang="zh-CN" sz="2400" dirty="0" smtClean="0"/>
              <a:t>           ADD </a:t>
            </a:r>
            <a:r>
              <a:rPr lang="en-US" altLang="zh-CN" sz="2400" dirty="0"/>
              <a:t>AL,BL</a:t>
            </a:r>
            <a:endParaRPr lang="zh-CN" altLang="zh-CN" sz="2400" dirty="0"/>
          </a:p>
          <a:p>
            <a:r>
              <a:rPr lang="en-US" altLang="zh-CN" sz="2400" dirty="0"/>
              <a:t> </a:t>
            </a:r>
            <a:r>
              <a:rPr lang="en-US" altLang="zh-CN" sz="2400" dirty="0" smtClean="0"/>
              <a:t>           MOV </a:t>
            </a:r>
            <a:r>
              <a:rPr lang="en-US" altLang="zh-CN" sz="2400" dirty="0"/>
              <a:t>DX,IO3+2</a:t>
            </a:r>
            <a:endParaRPr lang="zh-CN" altLang="zh-CN" sz="2400" dirty="0"/>
          </a:p>
          <a:p>
            <a:r>
              <a:rPr lang="en-US" altLang="zh-CN" sz="2400" dirty="0"/>
              <a:t> </a:t>
            </a:r>
            <a:r>
              <a:rPr lang="en-US" altLang="zh-CN" sz="2400" dirty="0" smtClean="0"/>
              <a:t>           OUT </a:t>
            </a:r>
            <a:r>
              <a:rPr lang="en-US" altLang="zh-CN" sz="2400" dirty="0"/>
              <a:t>DX,AL</a:t>
            </a:r>
            <a:endParaRPr lang="zh-CN" altLang="zh-CN" sz="2400" dirty="0"/>
          </a:p>
          <a:p>
            <a:r>
              <a:rPr lang="en-US" altLang="zh-CN" sz="2400" dirty="0"/>
              <a:t> </a:t>
            </a:r>
            <a:r>
              <a:rPr lang="en-US" altLang="zh-CN" sz="2400" dirty="0" smtClean="0"/>
              <a:t>           MOV </a:t>
            </a:r>
            <a:r>
              <a:rPr lang="en-US" altLang="zh-CN" sz="2400" dirty="0"/>
              <a:t>BX,OFFSET SEGDATA</a:t>
            </a:r>
            <a:endParaRPr lang="zh-CN" altLang="zh-CN" sz="2400" dirty="0"/>
          </a:p>
          <a:p>
            <a:r>
              <a:rPr lang="en-US" altLang="zh-CN" sz="2400" dirty="0"/>
              <a:t> </a:t>
            </a:r>
            <a:r>
              <a:rPr lang="en-US" altLang="zh-CN" sz="2400" dirty="0" smtClean="0"/>
              <a:t>           XLAT</a:t>
            </a:r>
            <a:endParaRPr lang="zh-CN" altLang="zh-CN" sz="2400" dirty="0"/>
          </a:p>
          <a:p>
            <a:r>
              <a:rPr lang="en-US" altLang="zh-CN" sz="2400" dirty="0"/>
              <a:t> </a:t>
            </a:r>
            <a:r>
              <a:rPr lang="en-US" altLang="zh-CN" sz="2400" dirty="0" smtClean="0"/>
              <a:t>           MOV </a:t>
            </a:r>
            <a:r>
              <a:rPr lang="en-US" altLang="zh-CN" sz="2400" dirty="0"/>
              <a:t>DX,IO3</a:t>
            </a:r>
            <a:endParaRPr lang="zh-CN" altLang="zh-CN" sz="2400" dirty="0"/>
          </a:p>
          <a:p>
            <a:r>
              <a:rPr lang="en-US" altLang="zh-CN" sz="2400" dirty="0"/>
              <a:t> </a:t>
            </a:r>
            <a:r>
              <a:rPr lang="en-US" altLang="zh-CN" sz="2400" dirty="0" smtClean="0"/>
              <a:t>           OUT </a:t>
            </a:r>
            <a:r>
              <a:rPr lang="en-US" altLang="zh-CN" sz="2400" dirty="0"/>
              <a:t>DX,AL</a:t>
            </a:r>
            <a:endParaRPr lang="zh-CN" altLang="zh-CN" sz="2400" dirty="0"/>
          </a:p>
          <a:p>
            <a:r>
              <a:rPr lang="en-US" altLang="zh-CN" sz="2400" dirty="0"/>
              <a:t> </a:t>
            </a:r>
            <a:r>
              <a:rPr lang="en-US" altLang="zh-CN" sz="2400" dirty="0" smtClean="0"/>
              <a:t>           MOV </a:t>
            </a:r>
            <a:r>
              <a:rPr lang="en-US" altLang="zh-CN" sz="2400" dirty="0"/>
              <a:t>CX,0</a:t>
            </a:r>
            <a:endParaRPr lang="zh-CN" altLang="zh-CN" sz="2400" dirty="0"/>
          </a:p>
          <a:p>
            <a:endParaRPr lang="zh-CN" altLang="en-US" sz="2400" b="1" dirty="0"/>
          </a:p>
        </p:txBody>
      </p:sp>
    </p:spTree>
    <p:extLst>
      <p:ext uri="{BB962C8B-B14F-4D97-AF65-F5344CB8AC3E}">
        <p14:creationId xmlns:p14="http://schemas.microsoft.com/office/powerpoint/2010/main" val="1878700820"/>
      </p:ext>
    </p:extLst>
  </p:cSld>
  <p:clrMapOvr>
    <a:masterClrMapping/>
  </p:clrMapOvr>
  <p:transition>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72705"/>
          <p:cNvSpPr>
            <a:spLocks noGrp="1"/>
          </p:cNvSpPr>
          <p:nvPr>
            <p:ph type="title"/>
          </p:nvPr>
        </p:nvSpPr>
        <p:spPr/>
        <p:txBody>
          <a:bodyPr anchor="ctr"/>
          <a:lstStyle/>
          <a:p>
            <a:r>
              <a:rPr lang="zh-CN" altLang="en-US" sz="3200" dirty="0" smtClean="0"/>
              <a:t>实验程序</a:t>
            </a:r>
            <a:endParaRPr lang="zh-CN" altLang="en-US" sz="3200" dirty="0"/>
          </a:p>
        </p:txBody>
      </p:sp>
      <p:sp>
        <p:nvSpPr>
          <p:cNvPr id="3" name="矩形 2"/>
          <p:cNvSpPr/>
          <p:nvPr/>
        </p:nvSpPr>
        <p:spPr>
          <a:xfrm>
            <a:off x="983432" y="1000633"/>
            <a:ext cx="10441160" cy="5410712"/>
          </a:xfrm>
          <a:prstGeom prst="rect">
            <a:avLst/>
          </a:prstGeom>
        </p:spPr>
        <p:txBody>
          <a:bodyPr wrap="square">
            <a:spAutoFit/>
          </a:bodyPr>
          <a:lstStyle/>
          <a:p>
            <a:pPr>
              <a:lnSpc>
                <a:spcPct val="120000"/>
              </a:lnSpc>
            </a:pPr>
            <a:r>
              <a:rPr lang="en-US" altLang="zh-CN" sz="2400" dirty="0"/>
              <a:t>J1: LOOP </a:t>
            </a:r>
            <a:r>
              <a:rPr lang="en-US" altLang="zh-CN" sz="2400" dirty="0" smtClean="0"/>
              <a:t>J1</a:t>
            </a:r>
            <a:endParaRPr lang="en-US" altLang="zh-CN" sz="2400" dirty="0"/>
          </a:p>
          <a:p>
            <a:pPr>
              <a:lnSpc>
                <a:spcPct val="120000"/>
              </a:lnSpc>
            </a:pPr>
            <a:r>
              <a:rPr lang="en-US" altLang="zh-CN" sz="2400" dirty="0"/>
              <a:t> </a:t>
            </a:r>
            <a:r>
              <a:rPr lang="en-US" altLang="zh-CN" sz="2400" dirty="0" smtClean="0"/>
              <a:t>     JMP </a:t>
            </a:r>
            <a:r>
              <a:rPr lang="en-US" altLang="zh-CN" sz="2400" dirty="0"/>
              <a:t>L</a:t>
            </a:r>
            <a:endParaRPr lang="zh-CN" altLang="zh-CN" sz="2400" dirty="0"/>
          </a:p>
          <a:p>
            <a:pPr>
              <a:lnSpc>
                <a:spcPct val="120000"/>
              </a:lnSpc>
            </a:pPr>
            <a:r>
              <a:rPr lang="en-US" altLang="zh-CN" sz="2400" dirty="0"/>
              <a:t> </a:t>
            </a:r>
            <a:r>
              <a:rPr lang="en-US" altLang="zh-CN" sz="2400" dirty="0" smtClean="0"/>
              <a:t>     RET</a:t>
            </a:r>
            <a:endParaRPr lang="zh-CN" altLang="zh-CN" sz="2400" dirty="0"/>
          </a:p>
          <a:p>
            <a:pPr>
              <a:lnSpc>
                <a:spcPct val="120000"/>
              </a:lnSpc>
            </a:pPr>
            <a:r>
              <a:rPr lang="en-US" altLang="zh-CN" sz="2400" dirty="0"/>
              <a:t>DELAY10 PROC</a:t>
            </a:r>
            <a:endParaRPr lang="zh-CN" altLang="zh-CN" sz="2400" dirty="0"/>
          </a:p>
          <a:p>
            <a:pPr>
              <a:lnSpc>
                <a:spcPct val="120000"/>
              </a:lnSpc>
            </a:pPr>
            <a:r>
              <a:rPr lang="en-US" altLang="zh-CN" sz="2400" dirty="0" smtClean="0"/>
              <a:t>       MOV </a:t>
            </a:r>
            <a:r>
              <a:rPr lang="en-US" altLang="zh-CN" sz="2400" dirty="0"/>
              <a:t>CX,882</a:t>
            </a:r>
            <a:endParaRPr lang="zh-CN" altLang="zh-CN" sz="2400" dirty="0"/>
          </a:p>
          <a:p>
            <a:pPr>
              <a:lnSpc>
                <a:spcPct val="120000"/>
              </a:lnSpc>
            </a:pPr>
            <a:r>
              <a:rPr lang="en-US" altLang="zh-CN" sz="2400" dirty="0" smtClean="0"/>
              <a:t>       LOOP </a:t>
            </a:r>
            <a:r>
              <a:rPr lang="en-US" altLang="zh-CN" sz="2400" dirty="0"/>
              <a:t>$</a:t>
            </a:r>
            <a:endParaRPr lang="zh-CN" altLang="zh-CN" sz="2400" dirty="0"/>
          </a:p>
          <a:p>
            <a:pPr>
              <a:lnSpc>
                <a:spcPct val="120000"/>
              </a:lnSpc>
            </a:pPr>
            <a:r>
              <a:rPr lang="en-US" altLang="zh-CN" sz="2400" dirty="0" smtClean="0"/>
              <a:t>       RET</a:t>
            </a:r>
            <a:endParaRPr lang="zh-CN" altLang="zh-CN" sz="2400" dirty="0"/>
          </a:p>
          <a:p>
            <a:pPr>
              <a:lnSpc>
                <a:spcPct val="120000"/>
              </a:lnSpc>
            </a:pPr>
            <a:r>
              <a:rPr lang="en-US" altLang="zh-CN" sz="2400" dirty="0"/>
              <a:t>DELAY10 ENDP</a:t>
            </a:r>
            <a:endParaRPr lang="zh-CN" altLang="zh-CN" sz="2400" dirty="0"/>
          </a:p>
          <a:p>
            <a:pPr>
              <a:lnSpc>
                <a:spcPct val="120000"/>
              </a:lnSpc>
            </a:pPr>
            <a:r>
              <a:rPr lang="en-US" altLang="zh-CN" sz="2400" dirty="0"/>
              <a:t>SEGDATA DB 0C0H,0F9H,0A4H,0B0H,99H,92H,82H,0F8H,80H,90H,88H,83H,0C6H,</a:t>
            </a:r>
            <a:endParaRPr lang="zh-CN" altLang="zh-CN" sz="2400" dirty="0"/>
          </a:p>
          <a:p>
            <a:pPr>
              <a:lnSpc>
                <a:spcPct val="120000"/>
              </a:lnSpc>
            </a:pPr>
            <a:r>
              <a:rPr lang="en-US" altLang="zh-CN" sz="2400" dirty="0"/>
              <a:t>0A1H,86H,8EH,0BFH</a:t>
            </a:r>
            <a:endParaRPr lang="zh-CN" altLang="zh-CN" sz="2400" dirty="0"/>
          </a:p>
          <a:p>
            <a:pPr>
              <a:lnSpc>
                <a:spcPct val="120000"/>
              </a:lnSpc>
            </a:pPr>
            <a:r>
              <a:rPr lang="en-US" altLang="zh-CN" sz="2400" dirty="0"/>
              <a:t>CODE ENDS</a:t>
            </a:r>
            <a:endParaRPr lang="zh-CN" altLang="zh-CN" sz="2400" dirty="0"/>
          </a:p>
          <a:p>
            <a:pPr>
              <a:lnSpc>
                <a:spcPct val="120000"/>
              </a:lnSpc>
            </a:pPr>
            <a:r>
              <a:rPr lang="en-US" altLang="zh-CN" sz="2400" dirty="0"/>
              <a:t>END START</a:t>
            </a:r>
            <a:endParaRPr lang="zh-CN" altLang="zh-CN" sz="2400" dirty="0"/>
          </a:p>
        </p:txBody>
      </p:sp>
    </p:spTree>
    <p:extLst>
      <p:ext uri="{BB962C8B-B14F-4D97-AF65-F5344CB8AC3E}">
        <p14:creationId xmlns:p14="http://schemas.microsoft.com/office/powerpoint/2010/main" val="2681536096"/>
      </p:ext>
    </p:extLst>
  </p:cSld>
  <p:clrMapOvr>
    <a:masterClrMapping/>
  </p:clrMapOvr>
  <p:transition>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71681"/>
          <p:cNvSpPr>
            <a:spLocks noGrp="1"/>
          </p:cNvSpPr>
          <p:nvPr>
            <p:ph type="ctrTitle"/>
          </p:nvPr>
        </p:nvSpPr>
        <p:spPr/>
        <p:txBody>
          <a:bodyPr anchor="ctr"/>
          <a:lstStyle/>
          <a:p>
            <a:pPr defTabSz="914400">
              <a:buSzPct val="100000"/>
            </a:pPr>
            <a:r>
              <a:rPr lang="en-US" altLang="zh-CN">
                <a:latin typeface="Arial" panose="020B0604020202020204" pitchFamily="34" charset="0"/>
                <a:ea typeface="华文行楷" panose="02010800040101010101" pitchFamily="2" charset="-122"/>
                <a:sym typeface="+mn-ea"/>
              </a:rPr>
              <a:t>LED</a:t>
            </a:r>
            <a:r>
              <a:rPr lang="zh-CN" altLang="en-US">
                <a:latin typeface="Arial" panose="020B0604020202020204" pitchFamily="34" charset="0"/>
                <a:ea typeface="华文行楷" panose="02010800040101010101" pitchFamily="2" charset="-122"/>
                <a:sym typeface="+mn-ea"/>
              </a:rPr>
              <a:t>点阵显示器工作原理</a:t>
            </a:r>
            <a:endParaRPr kern="1200" baseline="0">
              <a:latin typeface="Times New Roman" panose="02020603050405020304" pitchFamily="18" charset="0"/>
              <a:ea typeface="华文行楷" panose="02010800040101010101" pitchFamily="2" charset="-122"/>
            </a:endParaRPr>
          </a:p>
        </p:txBody>
      </p:sp>
    </p:spTree>
  </p:cSld>
  <p:clrMapOvr>
    <a:masterClrMapping/>
  </p:clrMapOvr>
  <p:transition>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72705"/>
          <p:cNvSpPr>
            <a:spLocks noGrp="1"/>
          </p:cNvSpPr>
          <p:nvPr>
            <p:ph type="title"/>
          </p:nvPr>
        </p:nvSpPr>
        <p:spPr/>
        <p:txBody>
          <a:bodyPr anchor="ctr"/>
          <a:lstStyle/>
          <a:p>
            <a:r>
              <a:rPr lang="en-US" altLang="zh-CN" sz="3200"/>
              <a:t>16</a:t>
            </a:r>
            <a:r>
              <a:rPr lang="zh-CN" altLang="en-US" sz="3200"/>
              <a:t>点阵</a:t>
            </a:r>
            <a:r>
              <a:rPr lang="en-US" altLang="zh-CN" sz="3200"/>
              <a:t>LED</a:t>
            </a:r>
            <a:r>
              <a:rPr lang="zh-CN" altLang="en-US" sz="3200"/>
              <a:t>显示器工作原理</a:t>
            </a:r>
          </a:p>
        </p:txBody>
      </p:sp>
      <p:sp>
        <p:nvSpPr>
          <p:cNvPr id="72707" name="内容占位符 72706"/>
          <p:cNvSpPr>
            <a:spLocks noGrp="1"/>
          </p:cNvSpPr>
          <p:nvPr>
            <p:ph idx="1"/>
          </p:nvPr>
        </p:nvSpPr>
        <p:spPr>
          <a:xfrm>
            <a:off x="914400" y="999490"/>
            <a:ext cx="10730230" cy="1231265"/>
          </a:xfrm>
        </p:spPr>
        <p:txBody>
          <a:bodyPr/>
          <a:lstStyle/>
          <a:p>
            <a:pPr>
              <a:lnSpc>
                <a:spcPct val="130000"/>
              </a:lnSpc>
            </a:pPr>
            <a:r>
              <a:rPr lang="zh-CN" altLang="en-US"/>
              <a:t>在实验仪的</a:t>
            </a:r>
            <a:r>
              <a:rPr lang="en-US" altLang="zh-CN"/>
              <a:t>LED</a:t>
            </a:r>
            <a:r>
              <a:rPr lang="zh-CN" altLang="en-US"/>
              <a:t>点阵中，行线接低电平而列线接入高电平，则对应的</a:t>
            </a:r>
            <a:r>
              <a:rPr lang="en-US" altLang="zh-CN"/>
              <a:t>LED</a:t>
            </a:r>
            <a:r>
              <a:rPr lang="zh-CN" altLang="en-US"/>
              <a:t>灯被点亮</a:t>
            </a:r>
          </a:p>
        </p:txBody>
      </p:sp>
      <p:sp>
        <p:nvSpPr>
          <p:cNvPr id="72708" name="直接连接符 72707"/>
          <p:cNvSpPr/>
          <p:nvPr/>
        </p:nvSpPr>
        <p:spPr>
          <a:xfrm>
            <a:off x="6639560" y="3452813"/>
            <a:ext cx="4598988" cy="0"/>
          </a:xfrm>
          <a:prstGeom prst="line">
            <a:avLst/>
          </a:prstGeom>
          <a:ln w="9525" cap="flat" cmpd="sng">
            <a:solidFill>
              <a:schemeClr val="tx1"/>
            </a:solidFill>
            <a:prstDash val="solid"/>
            <a:headEnd type="none" w="med" len="med"/>
            <a:tailEnd type="none" w="med" len="med"/>
          </a:ln>
        </p:spPr>
      </p:sp>
      <p:sp>
        <p:nvSpPr>
          <p:cNvPr id="72709" name="直接连接符 72708"/>
          <p:cNvSpPr/>
          <p:nvPr/>
        </p:nvSpPr>
        <p:spPr>
          <a:xfrm>
            <a:off x="6649085" y="3814763"/>
            <a:ext cx="4600575" cy="0"/>
          </a:xfrm>
          <a:prstGeom prst="line">
            <a:avLst/>
          </a:prstGeom>
          <a:ln w="9525" cap="flat" cmpd="sng">
            <a:solidFill>
              <a:schemeClr val="tx1"/>
            </a:solidFill>
            <a:prstDash val="solid"/>
            <a:headEnd type="none" w="med" len="med"/>
            <a:tailEnd type="none" w="med" len="med"/>
          </a:ln>
        </p:spPr>
      </p:sp>
      <p:sp>
        <p:nvSpPr>
          <p:cNvPr id="72710" name="直接连接符 72709"/>
          <p:cNvSpPr/>
          <p:nvPr/>
        </p:nvSpPr>
        <p:spPr>
          <a:xfrm>
            <a:off x="6658610" y="4176713"/>
            <a:ext cx="4600575" cy="0"/>
          </a:xfrm>
          <a:prstGeom prst="line">
            <a:avLst/>
          </a:prstGeom>
          <a:ln w="9525" cap="flat" cmpd="sng">
            <a:solidFill>
              <a:schemeClr val="tx1"/>
            </a:solidFill>
            <a:prstDash val="solid"/>
            <a:headEnd type="none" w="med" len="med"/>
            <a:tailEnd type="none" w="med" len="med"/>
          </a:ln>
        </p:spPr>
      </p:sp>
      <p:sp>
        <p:nvSpPr>
          <p:cNvPr id="72711" name="直接连接符 72710"/>
          <p:cNvSpPr/>
          <p:nvPr/>
        </p:nvSpPr>
        <p:spPr>
          <a:xfrm>
            <a:off x="6653848" y="4581525"/>
            <a:ext cx="4600575" cy="0"/>
          </a:xfrm>
          <a:prstGeom prst="line">
            <a:avLst/>
          </a:prstGeom>
          <a:ln w="9525" cap="flat" cmpd="sng">
            <a:solidFill>
              <a:schemeClr val="tx1"/>
            </a:solidFill>
            <a:prstDash val="solid"/>
            <a:headEnd type="none" w="med" len="med"/>
            <a:tailEnd type="none" w="med" len="med"/>
          </a:ln>
        </p:spPr>
      </p:sp>
      <p:sp>
        <p:nvSpPr>
          <p:cNvPr id="72712" name="直接连接符 72711"/>
          <p:cNvSpPr/>
          <p:nvPr/>
        </p:nvSpPr>
        <p:spPr>
          <a:xfrm>
            <a:off x="6679248" y="5680075"/>
            <a:ext cx="4600575" cy="0"/>
          </a:xfrm>
          <a:prstGeom prst="line">
            <a:avLst/>
          </a:prstGeom>
          <a:ln w="9525" cap="flat" cmpd="sng">
            <a:solidFill>
              <a:schemeClr val="tx1"/>
            </a:solidFill>
            <a:prstDash val="solid"/>
            <a:headEnd type="none" w="med" len="med"/>
            <a:tailEnd type="none" w="med" len="med"/>
          </a:ln>
        </p:spPr>
      </p:sp>
      <p:sp>
        <p:nvSpPr>
          <p:cNvPr id="72713" name="直接连接符 72712"/>
          <p:cNvSpPr/>
          <p:nvPr/>
        </p:nvSpPr>
        <p:spPr>
          <a:xfrm>
            <a:off x="6969760" y="3038475"/>
            <a:ext cx="0" cy="2963863"/>
          </a:xfrm>
          <a:prstGeom prst="line">
            <a:avLst/>
          </a:prstGeom>
          <a:ln w="9525" cap="flat" cmpd="sng">
            <a:solidFill>
              <a:schemeClr val="tx1"/>
            </a:solidFill>
            <a:prstDash val="solid"/>
            <a:headEnd type="none" w="med" len="med"/>
            <a:tailEnd type="none" w="med" len="med"/>
          </a:ln>
        </p:spPr>
      </p:sp>
      <p:sp>
        <p:nvSpPr>
          <p:cNvPr id="72714" name="直接连接符 72713"/>
          <p:cNvSpPr/>
          <p:nvPr/>
        </p:nvSpPr>
        <p:spPr>
          <a:xfrm>
            <a:off x="7296785" y="3052763"/>
            <a:ext cx="0" cy="2963862"/>
          </a:xfrm>
          <a:prstGeom prst="line">
            <a:avLst/>
          </a:prstGeom>
          <a:ln w="9525" cap="flat" cmpd="sng">
            <a:solidFill>
              <a:schemeClr val="tx1"/>
            </a:solidFill>
            <a:prstDash val="solid"/>
            <a:headEnd type="none" w="med" len="med"/>
            <a:tailEnd type="none" w="med" len="med"/>
          </a:ln>
        </p:spPr>
      </p:sp>
      <p:sp>
        <p:nvSpPr>
          <p:cNvPr id="72715" name="直接连接符 72714"/>
          <p:cNvSpPr/>
          <p:nvPr/>
        </p:nvSpPr>
        <p:spPr>
          <a:xfrm>
            <a:off x="7623810" y="3067050"/>
            <a:ext cx="0" cy="2963863"/>
          </a:xfrm>
          <a:prstGeom prst="line">
            <a:avLst/>
          </a:prstGeom>
          <a:ln w="9525" cap="flat" cmpd="sng">
            <a:solidFill>
              <a:schemeClr val="tx1"/>
            </a:solidFill>
            <a:prstDash val="solid"/>
            <a:headEnd type="none" w="med" len="med"/>
            <a:tailEnd type="none" w="med" len="med"/>
          </a:ln>
        </p:spPr>
      </p:sp>
      <p:sp>
        <p:nvSpPr>
          <p:cNvPr id="72716" name="直接连接符 72715"/>
          <p:cNvSpPr/>
          <p:nvPr/>
        </p:nvSpPr>
        <p:spPr>
          <a:xfrm>
            <a:off x="7950835" y="3060700"/>
            <a:ext cx="0" cy="2963863"/>
          </a:xfrm>
          <a:prstGeom prst="line">
            <a:avLst/>
          </a:prstGeom>
          <a:ln w="9525" cap="flat" cmpd="sng">
            <a:solidFill>
              <a:schemeClr val="tx1"/>
            </a:solidFill>
            <a:prstDash val="solid"/>
            <a:headEnd type="none" w="med" len="med"/>
            <a:tailEnd type="none" w="med" len="med"/>
          </a:ln>
        </p:spPr>
      </p:sp>
      <p:sp>
        <p:nvSpPr>
          <p:cNvPr id="72717" name="直接连接符 72716"/>
          <p:cNvSpPr/>
          <p:nvPr/>
        </p:nvSpPr>
        <p:spPr>
          <a:xfrm>
            <a:off x="10951210" y="3074988"/>
            <a:ext cx="0" cy="2963862"/>
          </a:xfrm>
          <a:prstGeom prst="line">
            <a:avLst/>
          </a:prstGeom>
          <a:ln w="9525" cap="flat" cmpd="sng">
            <a:solidFill>
              <a:schemeClr val="tx1"/>
            </a:solidFill>
            <a:prstDash val="solid"/>
            <a:headEnd type="none" w="med" len="med"/>
            <a:tailEnd type="none" w="med" len="med"/>
          </a:ln>
        </p:spPr>
      </p:sp>
      <p:sp>
        <p:nvSpPr>
          <p:cNvPr id="72718" name="直接连接符 72717"/>
          <p:cNvSpPr/>
          <p:nvPr/>
        </p:nvSpPr>
        <p:spPr>
          <a:xfrm>
            <a:off x="8716010" y="5070475"/>
            <a:ext cx="1325563" cy="0"/>
          </a:xfrm>
          <a:prstGeom prst="line">
            <a:avLst/>
          </a:prstGeom>
          <a:ln w="38100" cap="rnd" cmpd="sng">
            <a:solidFill>
              <a:schemeClr val="tx1"/>
            </a:solidFill>
            <a:prstDash val="sysDot"/>
            <a:headEnd type="none" w="med" len="med"/>
            <a:tailEnd type="none" w="med" len="med"/>
          </a:ln>
        </p:spPr>
      </p:sp>
      <p:sp>
        <p:nvSpPr>
          <p:cNvPr id="72719" name="椭圆 72718"/>
          <p:cNvSpPr/>
          <p:nvPr/>
        </p:nvSpPr>
        <p:spPr>
          <a:xfrm>
            <a:off x="6922135" y="3386138"/>
            <a:ext cx="93663" cy="134937"/>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2720" name="椭圆 72719"/>
          <p:cNvSpPr/>
          <p:nvPr/>
        </p:nvSpPr>
        <p:spPr>
          <a:xfrm>
            <a:off x="6933248" y="3725863"/>
            <a:ext cx="93662" cy="134937"/>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2721" name="椭圆 72720"/>
          <p:cNvSpPr/>
          <p:nvPr/>
        </p:nvSpPr>
        <p:spPr>
          <a:xfrm>
            <a:off x="6926898" y="4108450"/>
            <a:ext cx="95250" cy="13493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2722" name="椭圆 72721"/>
          <p:cNvSpPr/>
          <p:nvPr/>
        </p:nvSpPr>
        <p:spPr>
          <a:xfrm>
            <a:off x="6922135" y="4513263"/>
            <a:ext cx="93663" cy="134937"/>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2723" name="椭圆 72722"/>
          <p:cNvSpPr/>
          <p:nvPr/>
        </p:nvSpPr>
        <p:spPr>
          <a:xfrm>
            <a:off x="7255510" y="4122738"/>
            <a:ext cx="93663" cy="134937"/>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2724" name="椭圆 72723"/>
          <p:cNvSpPr/>
          <p:nvPr/>
        </p:nvSpPr>
        <p:spPr>
          <a:xfrm>
            <a:off x="7265035" y="4505325"/>
            <a:ext cx="93663" cy="13493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2725" name="椭圆 72724"/>
          <p:cNvSpPr/>
          <p:nvPr/>
        </p:nvSpPr>
        <p:spPr>
          <a:xfrm>
            <a:off x="7576185" y="4498975"/>
            <a:ext cx="95250" cy="13493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2726" name="椭圆 72725"/>
          <p:cNvSpPr/>
          <p:nvPr/>
        </p:nvSpPr>
        <p:spPr>
          <a:xfrm>
            <a:off x="7904798" y="4491038"/>
            <a:ext cx="93662" cy="134937"/>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2727" name="椭圆 72726"/>
          <p:cNvSpPr/>
          <p:nvPr/>
        </p:nvSpPr>
        <p:spPr>
          <a:xfrm>
            <a:off x="7265035" y="3378200"/>
            <a:ext cx="93663" cy="13493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2728" name="椭圆 72727"/>
          <p:cNvSpPr/>
          <p:nvPr/>
        </p:nvSpPr>
        <p:spPr>
          <a:xfrm>
            <a:off x="7576185" y="3392488"/>
            <a:ext cx="95250" cy="134937"/>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2729" name="椭圆 72728"/>
          <p:cNvSpPr/>
          <p:nvPr/>
        </p:nvSpPr>
        <p:spPr>
          <a:xfrm>
            <a:off x="7904798" y="3386138"/>
            <a:ext cx="93662" cy="134937"/>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2730" name="椭圆 72729"/>
          <p:cNvSpPr/>
          <p:nvPr/>
        </p:nvSpPr>
        <p:spPr>
          <a:xfrm>
            <a:off x="7249160" y="3746500"/>
            <a:ext cx="95250" cy="13493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2731" name="椭圆 72730"/>
          <p:cNvSpPr/>
          <p:nvPr/>
        </p:nvSpPr>
        <p:spPr>
          <a:xfrm>
            <a:off x="7576185" y="3740150"/>
            <a:ext cx="95250" cy="13493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2732" name="椭圆 72731"/>
          <p:cNvSpPr/>
          <p:nvPr/>
        </p:nvSpPr>
        <p:spPr>
          <a:xfrm>
            <a:off x="7904798" y="3732213"/>
            <a:ext cx="93662" cy="134937"/>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2733" name="椭圆 72732"/>
          <p:cNvSpPr/>
          <p:nvPr/>
        </p:nvSpPr>
        <p:spPr>
          <a:xfrm>
            <a:off x="7566660" y="4116388"/>
            <a:ext cx="93663" cy="134937"/>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2734" name="椭圆 72733"/>
          <p:cNvSpPr/>
          <p:nvPr/>
        </p:nvSpPr>
        <p:spPr>
          <a:xfrm>
            <a:off x="7893685" y="4108450"/>
            <a:ext cx="93663" cy="134938"/>
          </a:xfrm>
          <a:prstGeom prst="ellipse">
            <a:avLst/>
          </a:prstGeom>
          <a:solidFill>
            <a:srgbClr val="CC0000"/>
          </a:solidFill>
          <a:ln w="9525" cap="flat" cmpd="sng">
            <a:solidFill>
              <a:srgbClr val="CC0000"/>
            </a:solidFill>
            <a:prstDash val="solid"/>
            <a:headEnd type="none" w="med" len="med"/>
            <a:tailEnd type="none" w="med" len="med"/>
          </a:ln>
        </p:spPr>
        <p:txBody>
          <a:bodyPr/>
          <a:lstStyle/>
          <a:p>
            <a:endParaRPr lang="zh-CN" altLang="en-US"/>
          </a:p>
        </p:txBody>
      </p:sp>
      <p:sp>
        <p:nvSpPr>
          <p:cNvPr id="72735" name="椭圆 72734"/>
          <p:cNvSpPr/>
          <p:nvPr/>
        </p:nvSpPr>
        <p:spPr>
          <a:xfrm>
            <a:off x="6922135" y="5597525"/>
            <a:ext cx="93663" cy="13493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2736" name="椭圆 72735"/>
          <p:cNvSpPr/>
          <p:nvPr/>
        </p:nvSpPr>
        <p:spPr>
          <a:xfrm>
            <a:off x="7249160" y="5611813"/>
            <a:ext cx="95250" cy="134937"/>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2737" name="椭圆 72736"/>
          <p:cNvSpPr/>
          <p:nvPr/>
        </p:nvSpPr>
        <p:spPr>
          <a:xfrm>
            <a:off x="7576185" y="5605463"/>
            <a:ext cx="95250" cy="134937"/>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2738" name="椭圆 72737"/>
          <p:cNvSpPr/>
          <p:nvPr/>
        </p:nvSpPr>
        <p:spPr>
          <a:xfrm>
            <a:off x="7904798" y="5597525"/>
            <a:ext cx="93662" cy="13493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2739" name="椭圆 72738"/>
          <p:cNvSpPr/>
          <p:nvPr/>
        </p:nvSpPr>
        <p:spPr>
          <a:xfrm>
            <a:off x="10905173" y="3381375"/>
            <a:ext cx="93662" cy="13493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2740" name="椭圆 72739"/>
          <p:cNvSpPr/>
          <p:nvPr/>
        </p:nvSpPr>
        <p:spPr>
          <a:xfrm>
            <a:off x="10900410" y="3741738"/>
            <a:ext cx="93663" cy="134937"/>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2741" name="椭圆 72740"/>
          <p:cNvSpPr/>
          <p:nvPr/>
        </p:nvSpPr>
        <p:spPr>
          <a:xfrm>
            <a:off x="10909935" y="4125913"/>
            <a:ext cx="93663" cy="134937"/>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2742" name="椭圆 72741"/>
          <p:cNvSpPr/>
          <p:nvPr/>
        </p:nvSpPr>
        <p:spPr>
          <a:xfrm>
            <a:off x="10905173" y="4508500"/>
            <a:ext cx="93662" cy="13493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2743" name="椭圆 72742"/>
          <p:cNvSpPr/>
          <p:nvPr/>
        </p:nvSpPr>
        <p:spPr>
          <a:xfrm>
            <a:off x="10900410" y="5607050"/>
            <a:ext cx="93663" cy="13493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2744" name="文本框 72743"/>
          <p:cNvSpPr txBox="1"/>
          <p:nvPr/>
        </p:nvSpPr>
        <p:spPr>
          <a:xfrm>
            <a:off x="5129848" y="3189288"/>
            <a:ext cx="642937" cy="460375"/>
          </a:xfrm>
          <a:prstGeom prst="rect">
            <a:avLst/>
          </a:prstGeom>
          <a:noFill/>
          <a:ln w="9525">
            <a:noFill/>
          </a:ln>
        </p:spPr>
        <p:txBody>
          <a:bodyPr>
            <a:spAutoFit/>
          </a:bodyPr>
          <a:lstStyle/>
          <a:p>
            <a:pPr algn="l"/>
            <a:r>
              <a:rPr lang="zh-CN" altLang="en-US" sz="2400" b="1">
                <a:solidFill>
                  <a:srgbClr val="A50021"/>
                </a:solidFill>
                <a:latin typeface="Times New Roman" panose="02020603050405020304" pitchFamily="18" charset="0"/>
              </a:rPr>
              <a:t>行</a:t>
            </a:r>
          </a:p>
        </p:txBody>
      </p:sp>
      <p:sp>
        <p:nvSpPr>
          <p:cNvPr id="72745" name="文本框 72744"/>
          <p:cNvSpPr txBox="1"/>
          <p:nvPr/>
        </p:nvSpPr>
        <p:spPr>
          <a:xfrm>
            <a:off x="6717348" y="2074863"/>
            <a:ext cx="488950" cy="460375"/>
          </a:xfrm>
          <a:prstGeom prst="rect">
            <a:avLst/>
          </a:prstGeom>
          <a:noFill/>
          <a:ln w="9525">
            <a:noFill/>
          </a:ln>
        </p:spPr>
        <p:txBody>
          <a:bodyPr wrap="none" anchor="t">
            <a:spAutoFit/>
          </a:bodyPr>
          <a:lstStyle/>
          <a:p>
            <a:pPr algn="l"/>
            <a:r>
              <a:rPr lang="zh-CN" altLang="en-US" sz="2400" b="1">
                <a:solidFill>
                  <a:srgbClr val="A50021"/>
                </a:solidFill>
                <a:latin typeface="Times New Roman" panose="02020603050405020304" pitchFamily="18" charset="0"/>
              </a:rPr>
              <a:t>列</a:t>
            </a:r>
          </a:p>
        </p:txBody>
      </p:sp>
      <p:sp>
        <p:nvSpPr>
          <p:cNvPr id="72746" name="文本框 72745"/>
          <p:cNvSpPr txBox="1"/>
          <p:nvPr/>
        </p:nvSpPr>
        <p:spPr>
          <a:xfrm>
            <a:off x="6799898" y="2630488"/>
            <a:ext cx="335280" cy="460375"/>
          </a:xfrm>
          <a:prstGeom prst="rect">
            <a:avLst/>
          </a:prstGeom>
          <a:noFill/>
          <a:ln w="9525">
            <a:noFill/>
          </a:ln>
        </p:spPr>
        <p:txBody>
          <a:bodyPr wrap="none" anchor="t">
            <a:spAutoFit/>
          </a:bodyPr>
          <a:lstStyle/>
          <a:p>
            <a:pPr algn="l"/>
            <a:r>
              <a:rPr lang="en-US" altLang="zh-CN" sz="2400" b="1">
                <a:solidFill>
                  <a:srgbClr val="CC0000"/>
                </a:solidFill>
                <a:latin typeface="Times New Roman" panose="02020603050405020304" pitchFamily="18" charset="0"/>
              </a:rPr>
              <a:t>1</a:t>
            </a:r>
          </a:p>
        </p:txBody>
      </p:sp>
      <p:sp>
        <p:nvSpPr>
          <p:cNvPr id="72747" name="文本框 72746"/>
          <p:cNvSpPr txBox="1"/>
          <p:nvPr/>
        </p:nvSpPr>
        <p:spPr>
          <a:xfrm>
            <a:off x="10714673" y="2673350"/>
            <a:ext cx="487680" cy="460375"/>
          </a:xfrm>
          <a:prstGeom prst="rect">
            <a:avLst/>
          </a:prstGeom>
          <a:noFill/>
          <a:ln w="9525">
            <a:noFill/>
          </a:ln>
        </p:spPr>
        <p:txBody>
          <a:bodyPr wrap="none" anchor="t">
            <a:spAutoFit/>
          </a:bodyPr>
          <a:lstStyle/>
          <a:p>
            <a:pPr algn="l"/>
            <a:r>
              <a:rPr lang="en-US" altLang="zh-CN" sz="2400" b="1">
                <a:solidFill>
                  <a:srgbClr val="CC0000"/>
                </a:solidFill>
                <a:latin typeface="Times New Roman" panose="02020603050405020304" pitchFamily="18" charset="0"/>
              </a:rPr>
              <a:t>16</a:t>
            </a:r>
          </a:p>
        </p:txBody>
      </p:sp>
      <p:sp>
        <p:nvSpPr>
          <p:cNvPr id="72748" name="文本框 72747"/>
          <p:cNvSpPr txBox="1"/>
          <p:nvPr/>
        </p:nvSpPr>
        <p:spPr>
          <a:xfrm>
            <a:off x="6161723" y="3257550"/>
            <a:ext cx="335280" cy="460375"/>
          </a:xfrm>
          <a:prstGeom prst="rect">
            <a:avLst/>
          </a:prstGeom>
          <a:noFill/>
          <a:ln w="9525">
            <a:noFill/>
          </a:ln>
        </p:spPr>
        <p:txBody>
          <a:bodyPr wrap="none" anchor="t">
            <a:spAutoFit/>
          </a:bodyPr>
          <a:lstStyle/>
          <a:p>
            <a:pPr algn="l"/>
            <a:r>
              <a:rPr lang="en-US" altLang="zh-CN" sz="2400" b="1">
                <a:solidFill>
                  <a:srgbClr val="CC0000"/>
                </a:solidFill>
                <a:latin typeface="Times New Roman" panose="02020603050405020304" pitchFamily="18" charset="0"/>
              </a:rPr>
              <a:t>1</a:t>
            </a:r>
          </a:p>
        </p:txBody>
      </p:sp>
      <p:sp>
        <p:nvSpPr>
          <p:cNvPr id="72749" name="文本框 72748"/>
          <p:cNvSpPr txBox="1"/>
          <p:nvPr/>
        </p:nvSpPr>
        <p:spPr>
          <a:xfrm>
            <a:off x="6253798" y="5459413"/>
            <a:ext cx="487680" cy="460375"/>
          </a:xfrm>
          <a:prstGeom prst="rect">
            <a:avLst/>
          </a:prstGeom>
          <a:noFill/>
          <a:ln w="9525">
            <a:noFill/>
          </a:ln>
        </p:spPr>
        <p:txBody>
          <a:bodyPr wrap="none" anchor="t">
            <a:spAutoFit/>
          </a:bodyPr>
          <a:lstStyle/>
          <a:p>
            <a:pPr algn="l"/>
            <a:r>
              <a:rPr lang="en-US" altLang="zh-CN" sz="2400" b="1">
                <a:solidFill>
                  <a:srgbClr val="CC0000"/>
                </a:solidFill>
                <a:latin typeface="Times New Roman" panose="02020603050405020304" pitchFamily="18" charset="0"/>
              </a:rPr>
              <a:t>16</a:t>
            </a:r>
          </a:p>
        </p:txBody>
      </p:sp>
    </p:spTree>
  </p:cSld>
  <p:clrMapOvr>
    <a:masterClrMapping/>
  </p:clrMapOvr>
  <p:transition>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73729"/>
          <p:cNvSpPr>
            <a:spLocks noGrp="1"/>
          </p:cNvSpPr>
          <p:nvPr>
            <p:ph type="title"/>
          </p:nvPr>
        </p:nvSpPr>
        <p:spPr/>
        <p:txBody>
          <a:bodyPr anchor="ctr"/>
          <a:lstStyle/>
          <a:p>
            <a:r>
              <a:rPr lang="en-US" altLang="zh-CN" sz="3200"/>
              <a:t>16</a:t>
            </a:r>
            <a:r>
              <a:rPr lang="zh-CN" altLang="en-US" sz="3200"/>
              <a:t>点阵</a:t>
            </a:r>
            <a:r>
              <a:rPr lang="en-US" altLang="zh-CN" sz="3200"/>
              <a:t>LED</a:t>
            </a:r>
            <a:r>
              <a:rPr lang="zh-CN" altLang="en-US" sz="3200"/>
              <a:t>显示器显示汉字原理</a:t>
            </a:r>
          </a:p>
        </p:txBody>
      </p:sp>
      <p:sp>
        <p:nvSpPr>
          <p:cNvPr id="73731" name="内容占位符 73730"/>
          <p:cNvSpPr>
            <a:spLocks noGrp="1"/>
          </p:cNvSpPr>
          <p:nvPr>
            <p:ph idx="1"/>
          </p:nvPr>
        </p:nvSpPr>
        <p:spPr>
          <a:xfrm>
            <a:off x="914400" y="4730750"/>
            <a:ext cx="10730230" cy="1551305"/>
          </a:xfrm>
        </p:spPr>
        <p:txBody>
          <a:bodyPr/>
          <a:lstStyle/>
          <a:p>
            <a:pPr>
              <a:lnSpc>
                <a:spcPct val="120000"/>
              </a:lnSpc>
            </a:pPr>
            <a:r>
              <a:rPr lang="zh-CN" altLang="en-US"/>
              <a:t>因此，当用</a:t>
            </a:r>
            <a:r>
              <a:rPr lang="en-US" altLang="zh-CN"/>
              <a:t>LED</a:t>
            </a:r>
            <a:r>
              <a:rPr lang="zh-CN" altLang="en-US"/>
              <a:t>点阵显示器显示汉字时，应先得到该汉字的点阵信息。然后再将此点阵信息依行的顺序在</a:t>
            </a:r>
            <a:r>
              <a:rPr lang="en-US" altLang="zh-CN"/>
              <a:t>LED</a:t>
            </a:r>
            <a:r>
              <a:rPr lang="zh-CN" altLang="en-US"/>
              <a:t>显示器上显示</a:t>
            </a:r>
          </a:p>
        </p:txBody>
      </p:sp>
      <p:grpSp>
        <p:nvGrpSpPr>
          <p:cNvPr id="73732" name="组合 73731"/>
          <p:cNvGrpSpPr/>
          <p:nvPr/>
        </p:nvGrpSpPr>
        <p:grpSpPr>
          <a:xfrm>
            <a:off x="1524000" y="938213"/>
            <a:ext cx="4554969" cy="3073902"/>
            <a:chOff x="0" y="0"/>
            <a:chExt cx="3940" cy="2508"/>
          </a:xfrm>
        </p:grpSpPr>
        <p:sp>
          <p:nvSpPr>
            <p:cNvPr id="73733" name="直接连接符 73732"/>
            <p:cNvSpPr/>
            <p:nvPr/>
          </p:nvSpPr>
          <p:spPr>
            <a:xfrm>
              <a:off x="951" y="868"/>
              <a:ext cx="2897" cy="0"/>
            </a:xfrm>
            <a:prstGeom prst="line">
              <a:avLst/>
            </a:prstGeom>
            <a:ln w="9525" cap="flat" cmpd="sng">
              <a:solidFill>
                <a:schemeClr val="tx1"/>
              </a:solidFill>
              <a:prstDash val="solid"/>
              <a:headEnd type="none" w="med" len="med"/>
              <a:tailEnd type="none" w="med" len="med"/>
            </a:ln>
          </p:spPr>
        </p:sp>
        <p:sp>
          <p:nvSpPr>
            <p:cNvPr id="73734" name="直接连接符 73733"/>
            <p:cNvSpPr/>
            <p:nvPr/>
          </p:nvSpPr>
          <p:spPr>
            <a:xfrm>
              <a:off x="957" y="1096"/>
              <a:ext cx="2898" cy="0"/>
            </a:xfrm>
            <a:prstGeom prst="line">
              <a:avLst/>
            </a:prstGeom>
            <a:ln w="9525" cap="flat" cmpd="sng">
              <a:solidFill>
                <a:schemeClr val="tx1"/>
              </a:solidFill>
              <a:prstDash val="solid"/>
              <a:headEnd type="none" w="med" len="med"/>
              <a:tailEnd type="none" w="med" len="med"/>
            </a:ln>
          </p:spPr>
        </p:sp>
        <p:sp>
          <p:nvSpPr>
            <p:cNvPr id="73735" name="直接连接符 73734"/>
            <p:cNvSpPr/>
            <p:nvPr/>
          </p:nvSpPr>
          <p:spPr>
            <a:xfrm>
              <a:off x="963" y="1324"/>
              <a:ext cx="2898" cy="0"/>
            </a:xfrm>
            <a:prstGeom prst="line">
              <a:avLst/>
            </a:prstGeom>
            <a:ln w="9525" cap="flat" cmpd="sng">
              <a:solidFill>
                <a:schemeClr val="tx1"/>
              </a:solidFill>
              <a:prstDash val="solid"/>
              <a:headEnd type="none" w="med" len="med"/>
              <a:tailEnd type="none" w="med" len="med"/>
            </a:ln>
          </p:spPr>
        </p:sp>
        <p:sp>
          <p:nvSpPr>
            <p:cNvPr id="73736" name="直接连接符 73735"/>
            <p:cNvSpPr/>
            <p:nvPr/>
          </p:nvSpPr>
          <p:spPr>
            <a:xfrm>
              <a:off x="960" y="1579"/>
              <a:ext cx="2898" cy="0"/>
            </a:xfrm>
            <a:prstGeom prst="line">
              <a:avLst/>
            </a:prstGeom>
            <a:ln w="9525" cap="flat" cmpd="sng">
              <a:solidFill>
                <a:schemeClr val="tx1"/>
              </a:solidFill>
              <a:prstDash val="solid"/>
              <a:headEnd type="none" w="med" len="med"/>
              <a:tailEnd type="none" w="med" len="med"/>
            </a:ln>
          </p:spPr>
        </p:sp>
        <p:sp>
          <p:nvSpPr>
            <p:cNvPr id="73737" name="直接连接符 73736"/>
            <p:cNvSpPr/>
            <p:nvPr/>
          </p:nvSpPr>
          <p:spPr>
            <a:xfrm>
              <a:off x="976" y="2271"/>
              <a:ext cx="2898" cy="0"/>
            </a:xfrm>
            <a:prstGeom prst="line">
              <a:avLst/>
            </a:prstGeom>
            <a:ln w="9525" cap="flat" cmpd="sng">
              <a:solidFill>
                <a:schemeClr val="tx1"/>
              </a:solidFill>
              <a:prstDash val="solid"/>
              <a:headEnd type="none" w="med" len="med"/>
              <a:tailEnd type="none" w="med" len="med"/>
            </a:ln>
          </p:spPr>
        </p:sp>
        <p:sp>
          <p:nvSpPr>
            <p:cNvPr id="73738" name="直接连接符 73737"/>
            <p:cNvSpPr/>
            <p:nvPr/>
          </p:nvSpPr>
          <p:spPr>
            <a:xfrm>
              <a:off x="1159" y="607"/>
              <a:ext cx="0" cy="1867"/>
            </a:xfrm>
            <a:prstGeom prst="line">
              <a:avLst/>
            </a:prstGeom>
            <a:ln w="9525" cap="flat" cmpd="sng">
              <a:solidFill>
                <a:schemeClr val="tx1"/>
              </a:solidFill>
              <a:prstDash val="solid"/>
              <a:headEnd type="none" w="med" len="med"/>
              <a:tailEnd type="none" w="med" len="med"/>
            </a:ln>
          </p:spPr>
        </p:sp>
        <p:sp>
          <p:nvSpPr>
            <p:cNvPr id="73739" name="直接连接符 73738"/>
            <p:cNvSpPr/>
            <p:nvPr/>
          </p:nvSpPr>
          <p:spPr>
            <a:xfrm>
              <a:off x="1365" y="616"/>
              <a:ext cx="0" cy="1867"/>
            </a:xfrm>
            <a:prstGeom prst="line">
              <a:avLst/>
            </a:prstGeom>
            <a:ln w="9525" cap="flat" cmpd="sng">
              <a:solidFill>
                <a:schemeClr val="tx1"/>
              </a:solidFill>
              <a:prstDash val="solid"/>
              <a:headEnd type="none" w="med" len="med"/>
              <a:tailEnd type="none" w="med" len="med"/>
            </a:ln>
          </p:spPr>
        </p:sp>
        <p:sp>
          <p:nvSpPr>
            <p:cNvPr id="73740" name="直接连接符 73739"/>
            <p:cNvSpPr/>
            <p:nvPr/>
          </p:nvSpPr>
          <p:spPr>
            <a:xfrm>
              <a:off x="1571" y="625"/>
              <a:ext cx="0" cy="1867"/>
            </a:xfrm>
            <a:prstGeom prst="line">
              <a:avLst/>
            </a:prstGeom>
            <a:ln w="9525" cap="flat" cmpd="sng">
              <a:solidFill>
                <a:schemeClr val="tx1"/>
              </a:solidFill>
              <a:prstDash val="solid"/>
              <a:headEnd type="none" w="med" len="med"/>
              <a:tailEnd type="none" w="med" len="med"/>
            </a:ln>
          </p:spPr>
        </p:sp>
        <p:sp>
          <p:nvSpPr>
            <p:cNvPr id="73741" name="直接连接符 73740"/>
            <p:cNvSpPr/>
            <p:nvPr/>
          </p:nvSpPr>
          <p:spPr>
            <a:xfrm>
              <a:off x="1777" y="621"/>
              <a:ext cx="0" cy="1867"/>
            </a:xfrm>
            <a:prstGeom prst="line">
              <a:avLst/>
            </a:prstGeom>
            <a:ln w="9525" cap="flat" cmpd="sng">
              <a:solidFill>
                <a:schemeClr val="tx1"/>
              </a:solidFill>
              <a:prstDash val="solid"/>
              <a:headEnd type="none" w="med" len="med"/>
              <a:tailEnd type="none" w="med" len="med"/>
            </a:ln>
          </p:spPr>
        </p:sp>
        <p:sp>
          <p:nvSpPr>
            <p:cNvPr id="73742" name="直接连接符 73741"/>
            <p:cNvSpPr/>
            <p:nvPr/>
          </p:nvSpPr>
          <p:spPr>
            <a:xfrm>
              <a:off x="3667" y="630"/>
              <a:ext cx="0" cy="1867"/>
            </a:xfrm>
            <a:prstGeom prst="line">
              <a:avLst/>
            </a:prstGeom>
            <a:ln w="9525" cap="flat" cmpd="sng">
              <a:solidFill>
                <a:schemeClr val="tx1"/>
              </a:solidFill>
              <a:prstDash val="solid"/>
              <a:headEnd type="none" w="med" len="med"/>
              <a:tailEnd type="none" w="med" len="med"/>
            </a:ln>
          </p:spPr>
        </p:sp>
        <p:sp>
          <p:nvSpPr>
            <p:cNvPr id="73743" name="直接连接符 73742"/>
            <p:cNvSpPr/>
            <p:nvPr/>
          </p:nvSpPr>
          <p:spPr>
            <a:xfrm>
              <a:off x="2259" y="1887"/>
              <a:ext cx="835" cy="0"/>
            </a:xfrm>
            <a:prstGeom prst="line">
              <a:avLst/>
            </a:prstGeom>
            <a:ln w="38100" cap="rnd" cmpd="sng">
              <a:solidFill>
                <a:schemeClr val="tx1"/>
              </a:solidFill>
              <a:prstDash val="sysDot"/>
              <a:headEnd type="none" w="med" len="med"/>
              <a:tailEnd type="none" w="med" len="med"/>
            </a:ln>
          </p:spPr>
        </p:sp>
        <p:sp>
          <p:nvSpPr>
            <p:cNvPr id="73744" name="椭圆 73743"/>
            <p:cNvSpPr/>
            <p:nvPr/>
          </p:nvSpPr>
          <p:spPr>
            <a:xfrm>
              <a:off x="1129" y="826"/>
              <a:ext cx="59" cy="8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3745" name="椭圆 73744"/>
            <p:cNvSpPr/>
            <p:nvPr/>
          </p:nvSpPr>
          <p:spPr>
            <a:xfrm>
              <a:off x="1136" y="1040"/>
              <a:ext cx="59" cy="8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3746" name="椭圆 73745"/>
            <p:cNvSpPr/>
            <p:nvPr/>
          </p:nvSpPr>
          <p:spPr>
            <a:xfrm>
              <a:off x="1132" y="1281"/>
              <a:ext cx="60" cy="8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3747" name="椭圆 73746"/>
            <p:cNvSpPr/>
            <p:nvPr/>
          </p:nvSpPr>
          <p:spPr>
            <a:xfrm>
              <a:off x="1129" y="1536"/>
              <a:ext cx="59" cy="8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3748" name="椭圆 73747"/>
            <p:cNvSpPr/>
            <p:nvPr/>
          </p:nvSpPr>
          <p:spPr>
            <a:xfrm>
              <a:off x="1339" y="1290"/>
              <a:ext cx="59" cy="8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3749" name="椭圆 73748"/>
            <p:cNvSpPr/>
            <p:nvPr/>
          </p:nvSpPr>
          <p:spPr>
            <a:xfrm>
              <a:off x="1345" y="1531"/>
              <a:ext cx="59" cy="8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3750" name="椭圆 73749"/>
            <p:cNvSpPr/>
            <p:nvPr/>
          </p:nvSpPr>
          <p:spPr>
            <a:xfrm>
              <a:off x="1541" y="1527"/>
              <a:ext cx="60" cy="8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3751" name="椭圆 73750"/>
            <p:cNvSpPr/>
            <p:nvPr/>
          </p:nvSpPr>
          <p:spPr>
            <a:xfrm>
              <a:off x="1748" y="1522"/>
              <a:ext cx="59" cy="8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3752" name="椭圆 73751"/>
            <p:cNvSpPr/>
            <p:nvPr/>
          </p:nvSpPr>
          <p:spPr>
            <a:xfrm>
              <a:off x="1345" y="821"/>
              <a:ext cx="59" cy="8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3753" name="椭圆 73752"/>
            <p:cNvSpPr/>
            <p:nvPr/>
          </p:nvSpPr>
          <p:spPr>
            <a:xfrm>
              <a:off x="1541" y="830"/>
              <a:ext cx="60" cy="8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3754" name="椭圆 73753"/>
            <p:cNvSpPr/>
            <p:nvPr/>
          </p:nvSpPr>
          <p:spPr>
            <a:xfrm>
              <a:off x="1748" y="826"/>
              <a:ext cx="59" cy="8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3755" name="椭圆 73754"/>
            <p:cNvSpPr/>
            <p:nvPr/>
          </p:nvSpPr>
          <p:spPr>
            <a:xfrm>
              <a:off x="1335" y="1053"/>
              <a:ext cx="60" cy="8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3756" name="椭圆 73755"/>
            <p:cNvSpPr/>
            <p:nvPr/>
          </p:nvSpPr>
          <p:spPr>
            <a:xfrm>
              <a:off x="1541" y="1049"/>
              <a:ext cx="60" cy="8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3757" name="椭圆 73756"/>
            <p:cNvSpPr/>
            <p:nvPr/>
          </p:nvSpPr>
          <p:spPr>
            <a:xfrm>
              <a:off x="1748" y="1044"/>
              <a:ext cx="59" cy="8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3758" name="椭圆 73757"/>
            <p:cNvSpPr/>
            <p:nvPr/>
          </p:nvSpPr>
          <p:spPr>
            <a:xfrm>
              <a:off x="1535" y="1286"/>
              <a:ext cx="59" cy="8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3759" name="椭圆 73758"/>
            <p:cNvSpPr/>
            <p:nvPr/>
          </p:nvSpPr>
          <p:spPr>
            <a:xfrm>
              <a:off x="1741" y="1281"/>
              <a:ext cx="59" cy="85"/>
            </a:xfrm>
            <a:prstGeom prst="ellipse">
              <a:avLst/>
            </a:prstGeom>
            <a:solidFill>
              <a:srgbClr val="CC0000"/>
            </a:solidFill>
            <a:ln w="9525" cap="flat" cmpd="sng">
              <a:solidFill>
                <a:srgbClr val="CC0000"/>
              </a:solidFill>
              <a:prstDash val="solid"/>
              <a:headEnd type="none" w="med" len="med"/>
              <a:tailEnd type="none" w="med" len="med"/>
            </a:ln>
          </p:spPr>
          <p:txBody>
            <a:bodyPr/>
            <a:lstStyle/>
            <a:p>
              <a:endParaRPr lang="zh-CN" altLang="en-US"/>
            </a:p>
          </p:txBody>
        </p:sp>
        <p:sp>
          <p:nvSpPr>
            <p:cNvPr id="73760" name="椭圆 73759"/>
            <p:cNvSpPr/>
            <p:nvPr/>
          </p:nvSpPr>
          <p:spPr>
            <a:xfrm>
              <a:off x="1129" y="2219"/>
              <a:ext cx="59" cy="8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3761" name="椭圆 73760"/>
            <p:cNvSpPr/>
            <p:nvPr/>
          </p:nvSpPr>
          <p:spPr>
            <a:xfrm>
              <a:off x="1335" y="2228"/>
              <a:ext cx="60" cy="8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3762" name="椭圆 73761"/>
            <p:cNvSpPr/>
            <p:nvPr/>
          </p:nvSpPr>
          <p:spPr>
            <a:xfrm>
              <a:off x="1541" y="2224"/>
              <a:ext cx="60" cy="8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3763" name="椭圆 73762"/>
            <p:cNvSpPr/>
            <p:nvPr/>
          </p:nvSpPr>
          <p:spPr>
            <a:xfrm>
              <a:off x="1748" y="2219"/>
              <a:ext cx="59" cy="8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3764" name="椭圆 73763"/>
            <p:cNvSpPr/>
            <p:nvPr/>
          </p:nvSpPr>
          <p:spPr>
            <a:xfrm>
              <a:off x="3638" y="823"/>
              <a:ext cx="59" cy="8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3765" name="椭圆 73764"/>
            <p:cNvSpPr/>
            <p:nvPr/>
          </p:nvSpPr>
          <p:spPr>
            <a:xfrm>
              <a:off x="3635" y="1050"/>
              <a:ext cx="59" cy="8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3766" name="椭圆 73765"/>
            <p:cNvSpPr/>
            <p:nvPr/>
          </p:nvSpPr>
          <p:spPr>
            <a:xfrm>
              <a:off x="3641" y="1292"/>
              <a:ext cx="59" cy="8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3767" name="椭圆 73766"/>
            <p:cNvSpPr/>
            <p:nvPr/>
          </p:nvSpPr>
          <p:spPr>
            <a:xfrm>
              <a:off x="3638" y="1533"/>
              <a:ext cx="59" cy="8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3768" name="椭圆 73767"/>
            <p:cNvSpPr/>
            <p:nvPr/>
          </p:nvSpPr>
          <p:spPr>
            <a:xfrm>
              <a:off x="3635" y="2225"/>
              <a:ext cx="59" cy="85"/>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73769" name="文本框 73768"/>
            <p:cNvSpPr txBox="1"/>
            <p:nvPr/>
          </p:nvSpPr>
          <p:spPr>
            <a:xfrm>
              <a:off x="0" y="703"/>
              <a:ext cx="406" cy="376"/>
            </a:xfrm>
            <a:prstGeom prst="rect">
              <a:avLst/>
            </a:prstGeom>
            <a:noFill/>
            <a:ln w="9525">
              <a:noFill/>
            </a:ln>
          </p:spPr>
          <p:txBody>
            <a:bodyPr>
              <a:spAutoFit/>
            </a:bodyPr>
            <a:lstStyle/>
            <a:p>
              <a:pPr algn="l"/>
              <a:r>
                <a:rPr lang="zh-CN" altLang="en-US" sz="2400" b="1">
                  <a:solidFill>
                    <a:srgbClr val="A50021"/>
                  </a:solidFill>
                  <a:latin typeface="Times New Roman" panose="02020603050405020304" pitchFamily="18" charset="0"/>
                </a:rPr>
                <a:t>行</a:t>
              </a:r>
            </a:p>
          </p:txBody>
        </p:sp>
        <p:sp>
          <p:nvSpPr>
            <p:cNvPr id="73770" name="文本框 73769"/>
            <p:cNvSpPr txBox="1"/>
            <p:nvPr/>
          </p:nvSpPr>
          <p:spPr>
            <a:xfrm>
              <a:off x="1000" y="0"/>
              <a:ext cx="423" cy="376"/>
            </a:xfrm>
            <a:prstGeom prst="rect">
              <a:avLst/>
            </a:prstGeom>
            <a:noFill/>
            <a:ln w="9525">
              <a:noFill/>
            </a:ln>
          </p:spPr>
          <p:txBody>
            <a:bodyPr wrap="none" anchor="t">
              <a:spAutoFit/>
            </a:bodyPr>
            <a:lstStyle/>
            <a:p>
              <a:pPr algn="l"/>
              <a:r>
                <a:rPr lang="zh-CN" altLang="en-US" sz="2400" b="1">
                  <a:solidFill>
                    <a:srgbClr val="A50021"/>
                  </a:solidFill>
                  <a:latin typeface="Times New Roman" panose="02020603050405020304" pitchFamily="18" charset="0"/>
                </a:rPr>
                <a:t>列</a:t>
              </a:r>
            </a:p>
          </p:txBody>
        </p:sp>
        <p:sp>
          <p:nvSpPr>
            <p:cNvPr id="73771" name="文本框 73770"/>
            <p:cNvSpPr txBox="1"/>
            <p:nvPr/>
          </p:nvSpPr>
          <p:spPr>
            <a:xfrm>
              <a:off x="1053" y="350"/>
              <a:ext cx="290" cy="376"/>
            </a:xfrm>
            <a:prstGeom prst="rect">
              <a:avLst/>
            </a:prstGeom>
            <a:noFill/>
            <a:ln w="9525">
              <a:noFill/>
            </a:ln>
          </p:spPr>
          <p:txBody>
            <a:bodyPr wrap="none" anchor="t">
              <a:spAutoFit/>
            </a:bodyPr>
            <a:lstStyle/>
            <a:p>
              <a:pPr algn="l"/>
              <a:r>
                <a:rPr lang="en-US" altLang="zh-CN" sz="2400" b="1">
                  <a:solidFill>
                    <a:srgbClr val="CC0000"/>
                  </a:solidFill>
                  <a:latin typeface="Times New Roman" panose="02020603050405020304" pitchFamily="18" charset="0"/>
                </a:rPr>
                <a:t>1</a:t>
              </a:r>
            </a:p>
          </p:txBody>
        </p:sp>
        <p:sp>
          <p:nvSpPr>
            <p:cNvPr id="73772" name="文本框 73771"/>
            <p:cNvSpPr txBox="1"/>
            <p:nvPr/>
          </p:nvSpPr>
          <p:spPr>
            <a:xfrm>
              <a:off x="3518" y="377"/>
              <a:ext cx="422" cy="376"/>
            </a:xfrm>
            <a:prstGeom prst="rect">
              <a:avLst/>
            </a:prstGeom>
            <a:noFill/>
            <a:ln w="9525">
              <a:noFill/>
            </a:ln>
          </p:spPr>
          <p:txBody>
            <a:bodyPr wrap="none" anchor="t">
              <a:spAutoFit/>
            </a:bodyPr>
            <a:lstStyle/>
            <a:p>
              <a:pPr algn="l"/>
              <a:r>
                <a:rPr lang="en-US" altLang="zh-CN" sz="2400" b="1">
                  <a:solidFill>
                    <a:srgbClr val="CC0000"/>
                  </a:solidFill>
                  <a:latin typeface="Times New Roman" panose="02020603050405020304" pitchFamily="18" charset="0"/>
                </a:rPr>
                <a:t>16</a:t>
              </a:r>
            </a:p>
          </p:txBody>
        </p:sp>
        <p:sp>
          <p:nvSpPr>
            <p:cNvPr id="73773" name="文本框 73772"/>
            <p:cNvSpPr txBox="1"/>
            <p:nvPr/>
          </p:nvSpPr>
          <p:spPr>
            <a:xfrm>
              <a:off x="650" y="746"/>
              <a:ext cx="290" cy="376"/>
            </a:xfrm>
            <a:prstGeom prst="rect">
              <a:avLst/>
            </a:prstGeom>
            <a:noFill/>
            <a:ln w="9525">
              <a:noFill/>
            </a:ln>
          </p:spPr>
          <p:txBody>
            <a:bodyPr wrap="none" anchor="t">
              <a:spAutoFit/>
            </a:bodyPr>
            <a:lstStyle/>
            <a:p>
              <a:pPr algn="l"/>
              <a:r>
                <a:rPr lang="en-US" altLang="zh-CN" sz="2400" b="1">
                  <a:solidFill>
                    <a:srgbClr val="CC0000"/>
                  </a:solidFill>
                  <a:latin typeface="Times New Roman" panose="02020603050405020304" pitchFamily="18" charset="0"/>
                </a:rPr>
                <a:t>1</a:t>
              </a:r>
            </a:p>
          </p:txBody>
        </p:sp>
        <p:sp>
          <p:nvSpPr>
            <p:cNvPr id="73774" name="文本框 73773"/>
            <p:cNvSpPr txBox="1"/>
            <p:nvPr/>
          </p:nvSpPr>
          <p:spPr>
            <a:xfrm>
              <a:off x="709" y="2132"/>
              <a:ext cx="422" cy="376"/>
            </a:xfrm>
            <a:prstGeom prst="rect">
              <a:avLst/>
            </a:prstGeom>
            <a:noFill/>
            <a:ln w="9525">
              <a:noFill/>
            </a:ln>
          </p:spPr>
          <p:txBody>
            <a:bodyPr wrap="none" anchor="t">
              <a:spAutoFit/>
            </a:bodyPr>
            <a:lstStyle/>
            <a:p>
              <a:pPr algn="l"/>
              <a:r>
                <a:rPr lang="en-US" altLang="zh-CN" sz="2400" b="1">
                  <a:solidFill>
                    <a:srgbClr val="CC0000"/>
                  </a:solidFill>
                  <a:latin typeface="Times New Roman" panose="02020603050405020304" pitchFamily="18" charset="0"/>
                </a:rPr>
                <a:t>16</a:t>
              </a:r>
            </a:p>
          </p:txBody>
        </p:sp>
      </p:grpSp>
      <p:sp>
        <p:nvSpPr>
          <p:cNvPr id="73775" name="动作按钮: 后退或前一项 73774">
            <a:hlinkClick r:id="" action="ppaction://hlinkshowjump?jump=lastslideviewed"/>
          </p:cNvPr>
          <p:cNvSpPr/>
          <p:nvPr/>
        </p:nvSpPr>
        <p:spPr>
          <a:xfrm>
            <a:off x="10217150" y="6526213"/>
            <a:ext cx="450850" cy="341312"/>
          </a:xfrm>
          <a:prstGeom prst="actionButtonBackPrevious">
            <a:avLst/>
          </a:prstGeom>
          <a:solidFill>
            <a:srgbClr val="D1D4F7"/>
          </a:solidFill>
          <a:ln w="9525">
            <a:noFill/>
          </a:ln>
        </p:spPr>
        <p:txBody>
          <a:bodyPr/>
          <a:lstStyle/>
          <a:p>
            <a:endParaRPr lang="zh-CN" altLang="en-US"/>
          </a:p>
        </p:txBody>
      </p:sp>
      <p:pic>
        <p:nvPicPr>
          <p:cNvPr id="73776" name="图片 73775" descr="slide0003_image023"/>
          <p:cNvPicPr>
            <a:picLocks noChangeAspect="1"/>
          </p:cNvPicPr>
          <p:nvPr/>
        </p:nvPicPr>
        <p:blipFill>
          <a:blip r:embed="rId2"/>
          <a:stretch>
            <a:fillRect/>
          </a:stretch>
        </p:blipFill>
        <p:spPr>
          <a:xfrm>
            <a:off x="6562725" y="1368425"/>
            <a:ext cx="3600450" cy="3079750"/>
          </a:xfrm>
          <a:prstGeom prst="rect">
            <a:avLst/>
          </a:prstGeom>
          <a:noFill/>
          <a:ln w="9525">
            <a:noFill/>
          </a:ln>
        </p:spPr>
      </p:pic>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9217"/>
          <p:cNvSpPr>
            <a:spLocks noGrp="1"/>
          </p:cNvSpPr>
          <p:nvPr>
            <p:ph type="title"/>
          </p:nvPr>
        </p:nvSpPr>
        <p:spPr/>
        <p:txBody>
          <a:bodyPr anchor="ctr"/>
          <a:lstStyle/>
          <a:p>
            <a:r>
              <a:rPr lang="en-US" altLang="zh-CN" sz="3200"/>
              <a:t>1.  </a:t>
            </a:r>
            <a:r>
              <a:rPr lang="zh-CN" altLang="en-US" sz="3200"/>
              <a:t>与处理器接口</a:t>
            </a:r>
          </a:p>
        </p:txBody>
      </p:sp>
      <p:graphicFrame>
        <p:nvGraphicFramePr>
          <p:cNvPr id="9219" name="表格 9218"/>
          <p:cNvGraphicFramePr/>
          <p:nvPr/>
        </p:nvGraphicFramePr>
        <p:xfrm>
          <a:off x="1918653" y="3069273"/>
          <a:ext cx="8354695" cy="3061017"/>
        </p:xfrm>
        <a:graphic>
          <a:graphicData uri="http://schemas.openxmlformats.org/drawingml/2006/table">
            <a:tbl>
              <a:tblPr/>
              <a:tblGrid>
                <a:gridCol w="2062480">
                  <a:extLst>
                    <a:ext uri="{9D8B030D-6E8A-4147-A177-3AD203B41FA5}">
                      <a16:colId xmlns="" xmlns:a16="http://schemas.microsoft.com/office/drawing/2014/main" val="20000"/>
                    </a:ext>
                  </a:extLst>
                </a:gridCol>
                <a:gridCol w="2213610">
                  <a:extLst>
                    <a:ext uri="{9D8B030D-6E8A-4147-A177-3AD203B41FA5}">
                      <a16:colId xmlns="" xmlns:a16="http://schemas.microsoft.com/office/drawing/2014/main" val="20001"/>
                    </a:ext>
                  </a:extLst>
                </a:gridCol>
                <a:gridCol w="1971675">
                  <a:extLst>
                    <a:ext uri="{9D8B030D-6E8A-4147-A177-3AD203B41FA5}">
                      <a16:colId xmlns="" xmlns:a16="http://schemas.microsoft.com/office/drawing/2014/main" val="20002"/>
                    </a:ext>
                  </a:extLst>
                </a:gridCol>
                <a:gridCol w="2106930">
                  <a:extLst>
                    <a:ext uri="{9D8B030D-6E8A-4147-A177-3AD203B41FA5}">
                      <a16:colId xmlns="" xmlns:a16="http://schemas.microsoft.com/office/drawing/2014/main" val="20003"/>
                    </a:ext>
                  </a:extLst>
                </a:gridCol>
              </a:tblGrid>
              <a:tr h="944563">
                <a:tc>
                  <a:txBody>
                    <a:bodyPr/>
                    <a:lstStyle>
                      <a:lvl1pPr marL="342900" lvl="0" indent="-342900" algn="just" defTabSz="914400" eaLnBrk="1" fontAlgn="base" latinLnBrk="0" hangingPunct="1">
                        <a:lnSpc>
                          <a:spcPct val="100000"/>
                        </a:lnSpc>
                        <a:spcBef>
                          <a:spcPct val="20000"/>
                        </a:spcBef>
                        <a:spcAft>
                          <a:spcPct val="0"/>
                        </a:spcAft>
                        <a:buBlip>
                          <a:blip r:embed="rId3"/>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4"/>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olidFill>
                            <a:srgbClr val="000066"/>
                          </a:solidFill>
                        </a:rPr>
                        <a:t>CS* A1 A0</a:t>
                      </a:r>
                    </a:p>
                  </a:txBody>
                  <a:tcPr>
                    <a:lnL w="28575"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solidFill>
                      <a:srgbClr val="A6ADC0">
                        <a:alpha val="100000"/>
                      </a:srgbClr>
                    </a:solidFill>
                  </a:tcPr>
                </a:tc>
                <a:tc>
                  <a:txBody>
                    <a:bodyPr/>
                    <a:lstStyle>
                      <a:lvl1pPr marL="342900" lvl="0" indent="-342900" algn="just" defTabSz="914400" eaLnBrk="1" fontAlgn="base" latinLnBrk="0" hangingPunct="1">
                        <a:lnSpc>
                          <a:spcPct val="100000"/>
                        </a:lnSpc>
                        <a:spcBef>
                          <a:spcPct val="20000"/>
                        </a:spcBef>
                        <a:spcAft>
                          <a:spcPct val="0"/>
                        </a:spcAft>
                        <a:buBlip>
                          <a:blip r:embed="rId3"/>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4"/>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olidFill>
                            <a:srgbClr val="000066"/>
                          </a:solidFill>
                        </a:rPr>
                        <a:t>I/O</a:t>
                      </a:r>
                      <a:r>
                        <a:rPr lang="zh-CN" altLang="en-US">
                          <a:solidFill>
                            <a:srgbClr val="000066"/>
                          </a:solidFill>
                        </a:rPr>
                        <a:t>地址（</a:t>
                      </a:r>
                      <a:r>
                        <a:rPr lang="en-US" altLang="zh-CN">
                          <a:solidFill>
                            <a:srgbClr val="000066"/>
                          </a:solidFill>
                        </a:rPr>
                        <a:t>PC</a:t>
                      </a:r>
                      <a:r>
                        <a:rPr lang="zh-CN" altLang="en-US">
                          <a:solidFill>
                            <a:srgbClr val="000066"/>
                          </a:solidFill>
                        </a:rPr>
                        <a:t>机中）</a:t>
                      </a:r>
                    </a:p>
                  </a:txBody>
                  <a:tcPr>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solidFill>
                      <a:srgbClr val="66FFFF">
                        <a:alpha val="100000"/>
                      </a:srgbClr>
                    </a:solidFill>
                  </a:tcPr>
                </a:tc>
                <a:tc>
                  <a:txBody>
                    <a:bodyPr/>
                    <a:lstStyle>
                      <a:lvl1pPr marL="342900" lvl="0" indent="-342900" algn="just" defTabSz="914400" eaLnBrk="1" fontAlgn="base" latinLnBrk="0" hangingPunct="1">
                        <a:lnSpc>
                          <a:spcPct val="100000"/>
                        </a:lnSpc>
                        <a:spcBef>
                          <a:spcPct val="20000"/>
                        </a:spcBef>
                        <a:spcAft>
                          <a:spcPct val="0"/>
                        </a:spcAft>
                        <a:buBlip>
                          <a:blip r:embed="rId3"/>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4"/>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a:solidFill>
                            <a:srgbClr val="000066"/>
                          </a:solidFill>
                        </a:rPr>
                        <a:t>读操作</a:t>
                      </a:r>
                      <a:r>
                        <a:rPr lang="en-US" altLang="zh-CN">
                          <a:solidFill>
                            <a:srgbClr val="000066"/>
                          </a:solidFill>
                        </a:rPr>
                        <a:t>RD*</a:t>
                      </a:r>
                    </a:p>
                  </a:txBody>
                  <a:tcPr>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solidFill>
                      <a:srgbClr val="A6ADC0">
                        <a:alpha val="100000"/>
                      </a:srgbClr>
                    </a:solidFill>
                  </a:tcPr>
                </a:tc>
                <a:tc>
                  <a:txBody>
                    <a:bodyPr/>
                    <a:lstStyle>
                      <a:lvl1pPr marL="342900" lvl="0" indent="-342900" algn="just" defTabSz="914400" eaLnBrk="1" fontAlgn="base" latinLnBrk="0" hangingPunct="1">
                        <a:lnSpc>
                          <a:spcPct val="100000"/>
                        </a:lnSpc>
                        <a:spcBef>
                          <a:spcPct val="20000"/>
                        </a:spcBef>
                        <a:spcAft>
                          <a:spcPct val="0"/>
                        </a:spcAft>
                        <a:buBlip>
                          <a:blip r:embed="rId3"/>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4"/>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a:solidFill>
                            <a:srgbClr val="000066"/>
                          </a:solidFill>
                        </a:rPr>
                        <a:t>写操作</a:t>
                      </a:r>
                      <a:r>
                        <a:rPr lang="en-US" altLang="zh-CN">
                          <a:solidFill>
                            <a:srgbClr val="000066"/>
                          </a:solidFill>
                        </a:rPr>
                        <a:t>WR*</a:t>
                      </a:r>
                    </a:p>
                  </a:txBody>
                  <a:tcPr>
                    <a:lnL w="1905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solidFill>
                      <a:srgbClr val="66FFFF">
                        <a:alpha val="100000"/>
                      </a:srgbClr>
                    </a:solidFill>
                  </a:tcPr>
                </a:tc>
                <a:extLst>
                  <a:ext uri="{0D108BD9-81ED-4DB2-BD59-A6C34878D82A}">
                    <a16:rowId xmlns="" xmlns:a16="http://schemas.microsoft.com/office/drawing/2014/main" val="10000"/>
                  </a:ext>
                </a:extLst>
              </a:tr>
              <a:tr h="2116137">
                <a:tc>
                  <a:txBody>
                    <a:bodyPr/>
                    <a:lstStyle>
                      <a:lvl1pPr marL="342900" lvl="0" indent="-342900" algn="just" defTabSz="914400" eaLnBrk="1" fontAlgn="base" latinLnBrk="0" hangingPunct="1">
                        <a:lnSpc>
                          <a:spcPct val="100000"/>
                        </a:lnSpc>
                        <a:spcBef>
                          <a:spcPct val="20000"/>
                        </a:spcBef>
                        <a:spcAft>
                          <a:spcPct val="0"/>
                        </a:spcAft>
                        <a:buBlip>
                          <a:blip r:embed="rId3"/>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4"/>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olidFill>
                            <a:srgbClr val="000066"/>
                          </a:solidFill>
                        </a:rPr>
                        <a:t>0    0    0</a:t>
                      </a:r>
                    </a:p>
                    <a:p>
                      <a:pPr marL="0" lvl="0" indent="0" algn="ctr">
                        <a:buNone/>
                      </a:pPr>
                      <a:r>
                        <a:rPr lang="en-US" altLang="zh-CN">
                          <a:solidFill>
                            <a:srgbClr val="000066"/>
                          </a:solidFill>
                        </a:rPr>
                        <a:t>0    0    1</a:t>
                      </a:r>
                    </a:p>
                    <a:p>
                      <a:pPr marL="0" lvl="0" indent="0" algn="ctr">
                        <a:buNone/>
                      </a:pPr>
                      <a:r>
                        <a:rPr lang="en-US" altLang="zh-CN">
                          <a:solidFill>
                            <a:srgbClr val="000066"/>
                          </a:solidFill>
                        </a:rPr>
                        <a:t>0    1    0</a:t>
                      </a:r>
                    </a:p>
                    <a:p>
                      <a:pPr marL="0" lvl="0" indent="0" algn="ctr">
                        <a:buNone/>
                      </a:pPr>
                      <a:r>
                        <a:rPr lang="en-US" altLang="zh-CN">
                          <a:solidFill>
                            <a:srgbClr val="000066"/>
                          </a:solidFill>
                        </a:rPr>
                        <a:t>0    1    1</a:t>
                      </a:r>
                    </a:p>
                  </a:txBody>
                  <a:tcPr>
                    <a:lnL w="28575"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A6ADC0">
                        <a:alpha val="100000"/>
                      </a:srgbClr>
                    </a:solidFill>
                  </a:tcPr>
                </a:tc>
                <a:tc>
                  <a:txBody>
                    <a:bodyPr/>
                    <a:lstStyle>
                      <a:lvl1pPr marL="342900" lvl="0" indent="-342900" algn="just" defTabSz="914400" eaLnBrk="1" fontAlgn="base" latinLnBrk="0" hangingPunct="1">
                        <a:lnSpc>
                          <a:spcPct val="100000"/>
                        </a:lnSpc>
                        <a:spcBef>
                          <a:spcPct val="20000"/>
                        </a:spcBef>
                        <a:spcAft>
                          <a:spcPct val="0"/>
                        </a:spcAft>
                        <a:buBlip>
                          <a:blip r:embed="rId3"/>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4"/>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a:solidFill>
                            <a:srgbClr val="000066"/>
                          </a:solidFill>
                        </a:rPr>
                        <a:t>60H</a:t>
                      </a:r>
                    </a:p>
                    <a:p>
                      <a:pPr marL="0" lvl="0" indent="0" algn="ctr">
                        <a:buNone/>
                      </a:pPr>
                      <a:r>
                        <a:rPr lang="en-US" altLang="zh-CN">
                          <a:solidFill>
                            <a:srgbClr val="000066"/>
                          </a:solidFill>
                        </a:rPr>
                        <a:t>61H</a:t>
                      </a:r>
                    </a:p>
                    <a:p>
                      <a:pPr marL="0" lvl="0" indent="0" algn="ctr">
                        <a:buNone/>
                      </a:pPr>
                      <a:r>
                        <a:rPr lang="en-US" altLang="zh-CN">
                          <a:solidFill>
                            <a:srgbClr val="000066"/>
                          </a:solidFill>
                        </a:rPr>
                        <a:t>62H</a:t>
                      </a:r>
                    </a:p>
                    <a:p>
                      <a:pPr marL="0" lvl="0" indent="0" algn="ctr">
                        <a:buNone/>
                      </a:pPr>
                      <a:r>
                        <a:rPr lang="en-US" altLang="zh-CN">
                          <a:solidFill>
                            <a:srgbClr val="000066"/>
                          </a:solidFill>
                        </a:rPr>
                        <a:t>63H</a:t>
                      </a:r>
                    </a:p>
                  </a:txBody>
                  <a:tcPr>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66FFFF">
                        <a:alpha val="100000"/>
                      </a:srgbClr>
                    </a:solidFill>
                  </a:tcPr>
                </a:tc>
                <a:tc>
                  <a:txBody>
                    <a:bodyPr/>
                    <a:lstStyle>
                      <a:lvl1pPr marL="342900" lvl="0" indent="-342900" algn="just" defTabSz="914400" eaLnBrk="1" fontAlgn="base" latinLnBrk="0" hangingPunct="1">
                        <a:lnSpc>
                          <a:spcPct val="100000"/>
                        </a:lnSpc>
                        <a:spcBef>
                          <a:spcPct val="20000"/>
                        </a:spcBef>
                        <a:spcAft>
                          <a:spcPct val="0"/>
                        </a:spcAft>
                        <a:buBlip>
                          <a:blip r:embed="rId3"/>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4"/>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a:solidFill>
                            <a:srgbClr val="000066"/>
                          </a:solidFill>
                        </a:rPr>
                        <a:t>读端口</a:t>
                      </a:r>
                      <a:r>
                        <a:rPr lang="en-US" altLang="zh-CN">
                          <a:solidFill>
                            <a:srgbClr val="000066"/>
                          </a:solidFill>
                        </a:rPr>
                        <a:t>A</a:t>
                      </a:r>
                    </a:p>
                    <a:p>
                      <a:pPr marL="0" lvl="0" indent="0" algn="ctr">
                        <a:buNone/>
                      </a:pPr>
                      <a:r>
                        <a:rPr lang="zh-CN" altLang="en-US">
                          <a:solidFill>
                            <a:srgbClr val="000066"/>
                          </a:solidFill>
                        </a:rPr>
                        <a:t>读端口</a:t>
                      </a:r>
                      <a:r>
                        <a:rPr lang="en-US" altLang="zh-CN">
                          <a:solidFill>
                            <a:srgbClr val="000066"/>
                          </a:solidFill>
                        </a:rPr>
                        <a:t>B</a:t>
                      </a:r>
                    </a:p>
                    <a:p>
                      <a:pPr marL="0" lvl="0" indent="0" algn="ctr">
                        <a:buNone/>
                      </a:pPr>
                      <a:r>
                        <a:rPr lang="zh-CN" altLang="en-US">
                          <a:solidFill>
                            <a:srgbClr val="000066"/>
                          </a:solidFill>
                        </a:rPr>
                        <a:t>读端口</a:t>
                      </a:r>
                      <a:r>
                        <a:rPr lang="en-US" altLang="zh-CN">
                          <a:solidFill>
                            <a:srgbClr val="000066"/>
                          </a:solidFill>
                        </a:rPr>
                        <a:t>C</a:t>
                      </a:r>
                    </a:p>
                    <a:p>
                      <a:pPr marL="0" lvl="0" indent="0" algn="ctr">
                        <a:buNone/>
                      </a:pPr>
                      <a:r>
                        <a:rPr lang="zh-CN" altLang="en-US">
                          <a:solidFill>
                            <a:srgbClr val="000066"/>
                          </a:solidFill>
                        </a:rPr>
                        <a:t>非法</a:t>
                      </a:r>
                    </a:p>
                  </a:txBody>
                  <a:tcPr>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A6ADC0">
                        <a:alpha val="100000"/>
                      </a:srgbClr>
                    </a:solidFill>
                  </a:tcPr>
                </a:tc>
                <a:tc>
                  <a:txBody>
                    <a:bodyPr/>
                    <a:lstStyle>
                      <a:lvl1pPr marL="342900" lvl="0" indent="-342900" algn="just" defTabSz="914400" eaLnBrk="1" fontAlgn="base" latinLnBrk="0" hangingPunct="1">
                        <a:lnSpc>
                          <a:spcPct val="100000"/>
                        </a:lnSpc>
                        <a:spcBef>
                          <a:spcPct val="20000"/>
                        </a:spcBef>
                        <a:spcAft>
                          <a:spcPct val="0"/>
                        </a:spcAft>
                        <a:buBlip>
                          <a:blip r:embed="rId3"/>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4"/>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a:solidFill>
                            <a:srgbClr val="000066"/>
                          </a:solidFill>
                        </a:rPr>
                        <a:t>写端口</a:t>
                      </a:r>
                      <a:r>
                        <a:rPr lang="en-US" altLang="zh-CN">
                          <a:solidFill>
                            <a:srgbClr val="000066"/>
                          </a:solidFill>
                        </a:rPr>
                        <a:t>A</a:t>
                      </a:r>
                    </a:p>
                    <a:p>
                      <a:pPr marL="0" lvl="0" indent="0" algn="ctr">
                        <a:buNone/>
                      </a:pPr>
                      <a:r>
                        <a:rPr lang="zh-CN" altLang="en-US">
                          <a:solidFill>
                            <a:srgbClr val="000066"/>
                          </a:solidFill>
                        </a:rPr>
                        <a:t>写端口</a:t>
                      </a:r>
                      <a:r>
                        <a:rPr lang="en-US" altLang="zh-CN">
                          <a:solidFill>
                            <a:srgbClr val="000066"/>
                          </a:solidFill>
                        </a:rPr>
                        <a:t>B</a:t>
                      </a:r>
                    </a:p>
                    <a:p>
                      <a:pPr marL="0" lvl="0" indent="0" algn="ctr">
                        <a:buNone/>
                      </a:pPr>
                      <a:r>
                        <a:rPr lang="zh-CN" altLang="en-US">
                          <a:solidFill>
                            <a:srgbClr val="000066"/>
                          </a:solidFill>
                        </a:rPr>
                        <a:t>写端口</a:t>
                      </a:r>
                      <a:r>
                        <a:rPr lang="en-US" altLang="zh-CN">
                          <a:solidFill>
                            <a:srgbClr val="000066"/>
                          </a:solidFill>
                        </a:rPr>
                        <a:t>C</a:t>
                      </a:r>
                    </a:p>
                    <a:p>
                      <a:pPr marL="0" lvl="0" indent="0" algn="ctr">
                        <a:buNone/>
                      </a:pPr>
                      <a:r>
                        <a:rPr lang="zh-CN" altLang="en-US">
                          <a:solidFill>
                            <a:srgbClr val="000066"/>
                          </a:solidFill>
                        </a:rPr>
                        <a:t>写控制字</a:t>
                      </a:r>
                    </a:p>
                  </a:txBody>
                  <a:tcPr>
                    <a:lnL w="1905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66FFFF">
                        <a:alpha val="100000"/>
                      </a:srgbClr>
                    </a:solidFill>
                  </a:tcPr>
                </a:tc>
                <a:extLst>
                  <a:ext uri="{0D108BD9-81ED-4DB2-BD59-A6C34878D82A}">
                    <a16:rowId xmlns="" xmlns:a16="http://schemas.microsoft.com/office/drawing/2014/main" val="10001"/>
                  </a:ext>
                </a:extLst>
              </a:tr>
            </a:tbl>
          </a:graphicData>
        </a:graphic>
      </p:graphicFrame>
      <p:sp>
        <p:nvSpPr>
          <p:cNvPr id="9236" name="矩形 9235"/>
          <p:cNvSpPr/>
          <p:nvPr/>
        </p:nvSpPr>
        <p:spPr>
          <a:xfrm>
            <a:off x="1871663" y="1133475"/>
            <a:ext cx="8088312" cy="1473200"/>
          </a:xfrm>
          <a:prstGeom prst="rect">
            <a:avLst/>
          </a:prstGeom>
          <a:noFill/>
          <a:ln w="9525">
            <a:noFill/>
          </a:ln>
        </p:spPr>
        <p:txBody>
          <a:bodyPr/>
          <a:lstStyle>
            <a:lvl1pPr marL="342900" lvl="0" indent="-342900" algn="just" defTabSz="914400" eaLnBrk="1" fontAlgn="base" latinLnBrk="0" hangingPunct="1">
              <a:lnSpc>
                <a:spcPct val="100000"/>
              </a:lnSpc>
              <a:spcBef>
                <a:spcPct val="20000"/>
              </a:spcBef>
              <a:spcAft>
                <a:spcPct val="0"/>
              </a:spcAft>
              <a:buBlip>
                <a:blip r:embed="rId3"/>
              </a:buBlip>
              <a:defRPr sz="2800" b="1" u="none" kern="1200" baseline="0">
                <a:solidFill>
                  <a:schemeClr val="accent2"/>
                </a:solidFill>
                <a:latin typeface="Arial" panose="020B0604020202020204" pitchFamily="34" charset="0"/>
                <a:ea typeface="幼圆" panose="02010509060101010101" pitchFamily="1" charset="-122"/>
              </a:defRPr>
            </a:lvl1pPr>
            <a:lvl2pPr marL="742950" lvl="1" indent="-285750" algn="just" defTabSz="914400" eaLnBrk="1" fontAlgn="base" latinLnBrk="0" hangingPunct="1">
              <a:lnSpc>
                <a:spcPct val="100000"/>
              </a:lnSpc>
              <a:spcBef>
                <a:spcPct val="20000"/>
              </a:spcBef>
              <a:spcAft>
                <a:spcPct val="0"/>
              </a:spcAft>
              <a:buBlip>
                <a:blip r:embed="rId4"/>
              </a:buBlip>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just"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just"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defTabSz="0">
              <a:lnSpc>
                <a:spcPct val="120000"/>
              </a:lnSpc>
              <a:spcBef>
                <a:spcPct val="0"/>
              </a:spcBef>
              <a:tabLst>
                <a:tab pos="4304030" algn="l"/>
              </a:tabLst>
            </a:pPr>
            <a:r>
              <a:rPr lang="en-US" altLang="zh-CN" dirty="0">
                <a:solidFill>
                  <a:schemeClr val="hlink"/>
                </a:solidFill>
              </a:rPr>
              <a:t>D</a:t>
            </a:r>
            <a:r>
              <a:rPr lang="en-US" altLang="zh-CN" sz="2000" dirty="0">
                <a:solidFill>
                  <a:schemeClr val="hlink"/>
                </a:solidFill>
              </a:rPr>
              <a:t>0</a:t>
            </a:r>
            <a:r>
              <a:rPr lang="en-US" altLang="zh-CN" dirty="0">
                <a:solidFill>
                  <a:schemeClr val="hlink"/>
                </a:solidFill>
              </a:rPr>
              <a:t> ~ D</a:t>
            </a:r>
            <a:r>
              <a:rPr lang="en-US" altLang="zh-CN" sz="2000" dirty="0">
                <a:solidFill>
                  <a:schemeClr val="hlink"/>
                </a:solidFill>
              </a:rPr>
              <a:t>7</a:t>
            </a:r>
            <a:r>
              <a:rPr lang="zh-CN" altLang="en-US" dirty="0">
                <a:latin typeface="Times New Roman" panose="02020603050405020304" pitchFamily="18" charset="0"/>
              </a:rPr>
              <a:t>数据线	</a:t>
            </a:r>
            <a:r>
              <a:rPr lang="en-US" altLang="zh-CN" dirty="0">
                <a:solidFill>
                  <a:schemeClr val="hlink"/>
                </a:solidFill>
              </a:rPr>
              <a:t>A</a:t>
            </a:r>
            <a:r>
              <a:rPr lang="en-US" altLang="zh-CN" sz="2000" dirty="0">
                <a:solidFill>
                  <a:schemeClr val="hlink"/>
                </a:solidFill>
              </a:rPr>
              <a:t>0</a:t>
            </a:r>
            <a:r>
              <a:rPr lang="en-US" altLang="zh-CN" dirty="0">
                <a:solidFill>
                  <a:schemeClr val="hlink"/>
                </a:solidFill>
              </a:rPr>
              <a:t> ~ A</a:t>
            </a:r>
            <a:r>
              <a:rPr lang="en-US" altLang="zh-CN" sz="2000" dirty="0">
                <a:solidFill>
                  <a:schemeClr val="hlink"/>
                </a:solidFill>
              </a:rPr>
              <a:t>1</a:t>
            </a:r>
            <a:r>
              <a:rPr lang="zh-CN" altLang="en-US" dirty="0">
                <a:latin typeface="Times New Roman" panose="02020603050405020304" pitchFamily="18" charset="0"/>
              </a:rPr>
              <a:t>地址线</a:t>
            </a:r>
          </a:p>
          <a:p>
            <a:pPr lvl="0" defTabSz="0">
              <a:lnSpc>
                <a:spcPct val="120000"/>
              </a:lnSpc>
              <a:spcBef>
                <a:spcPct val="0"/>
              </a:spcBef>
              <a:tabLst>
                <a:tab pos="4304030" algn="l"/>
              </a:tabLst>
            </a:pPr>
            <a:r>
              <a:rPr lang="en-US" altLang="zh-CN" dirty="0">
                <a:solidFill>
                  <a:schemeClr val="hlink"/>
                </a:solidFill>
              </a:rPr>
              <a:t>RD*</a:t>
            </a:r>
            <a:r>
              <a:rPr lang="zh-CN" altLang="en-US" dirty="0">
                <a:latin typeface="Times New Roman" panose="02020603050405020304" pitchFamily="18" charset="0"/>
              </a:rPr>
              <a:t>读信号	</a:t>
            </a:r>
            <a:r>
              <a:rPr lang="en-US" altLang="zh-CN" dirty="0">
                <a:solidFill>
                  <a:schemeClr val="hlink"/>
                </a:solidFill>
              </a:rPr>
              <a:t>WR*</a:t>
            </a:r>
            <a:r>
              <a:rPr lang="zh-CN" altLang="en-US" dirty="0">
                <a:latin typeface="Times New Roman" panose="02020603050405020304" pitchFamily="18" charset="0"/>
              </a:rPr>
              <a:t>写信号</a:t>
            </a:r>
          </a:p>
          <a:p>
            <a:pPr lvl="0" defTabSz="0">
              <a:lnSpc>
                <a:spcPct val="120000"/>
              </a:lnSpc>
              <a:spcBef>
                <a:spcPct val="0"/>
              </a:spcBef>
              <a:tabLst>
                <a:tab pos="4304030" algn="l"/>
              </a:tabLst>
            </a:pPr>
            <a:r>
              <a:rPr lang="en-US" altLang="zh-CN" dirty="0">
                <a:solidFill>
                  <a:schemeClr val="hlink"/>
                </a:solidFill>
              </a:rPr>
              <a:t>CS*</a:t>
            </a:r>
            <a:r>
              <a:rPr lang="zh-CN" altLang="en-US" dirty="0">
                <a:latin typeface="Times New Roman" panose="02020603050405020304" pitchFamily="18" charset="0"/>
              </a:rPr>
              <a:t>片选信号	</a:t>
            </a:r>
            <a:r>
              <a:rPr lang="en-US" altLang="zh-CN" dirty="0">
                <a:solidFill>
                  <a:schemeClr val="hlink"/>
                </a:solidFill>
              </a:rPr>
              <a:t>RESET</a:t>
            </a:r>
            <a:r>
              <a:rPr lang="zh-CN" altLang="en-US" dirty="0">
                <a:latin typeface="Times New Roman" panose="02020603050405020304" pitchFamily="18" charset="0"/>
              </a:rPr>
              <a:t>复位信号</a:t>
            </a:r>
          </a:p>
        </p:txBody>
      </p:sp>
    </p:spTree>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74753"/>
          <p:cNvSpPr>
            <a:spLocks noGrp="1"/>
          </p:cNvSpPr>
          <p:nvPr>
            <p:ph type="title"/>
          </p:nvPr>
        </p:nvSpPr>
        <p:spPr/>
        <p:txBody>
          <a:bodyPr anchor="ctr"/>
          <a:lstStyle/>
          <a:p>
            <a:r>
              <a:rPr lang="zh-CN" altLang="en-US"/>
              <a:t>实验设计题：</a:t>
            </a:r>
          </a:p>
        </p:txBody>
      </p:sp>
      <p:sp>
        <p:nvSpPr>
          <p:cNvPr id="74755" name="内容占位符 74754"/>
          <p:cNvSpPr>
            <a:spLocks noGrp="1"/>
          </p:cNvSpPr>
          <p:nvPr>
            <p:ph idx="1"/>
          </p:nvPr>
        </p:nvSpPr>
        <p:spPr/>
        <p:txBody>
          <a:bodyPr/>
          <a:lstStyle/>
          <a:p>
            <a:pPr algn="just">
              <a:lnSpc>
                <a:spcPct val="140000"/>
              </a:lnSpc>
            </a:pPr>
            <a:r>
              <a:rPr lang="zh-CN" altLang="en-US" dirty="0"/>
              <a:t>使用</a:t>
            </a:r>
            <a:r>
              <a:rPr lang="en-US" altLang="zh-CN" dirty="0"/>
              <a:t>8255A</a:t>
            </a:r>
            <a:r>
              <a:rPr lang="zh-CN" altLang="en-US" dirty="0"/>
              <a:t>作为开关和共阴极</a:t>
            </a:r>
            <a:r>
              <a:rPr lang="en-US" altLang="zh-CN" dirty="0"/>
              <a:t>LED</a:t>
            </a:r>
            <a:r>
              <a:rPr lang="zh-CN" altLang="en-US" dirty="0"/>
              <a:t>显示器的接口，设</a:t>
            </a:r>
            <a:r>
              <a:rPr lang="en-US" altLang="zh-CN" dirty="0"/>
              <a:t>8255A</a:t>
            </a:r>
            <a:r>
              <a:rPr lang="zh-CN" altLang="en-US" dirty="0"/>
              <a:t>的</a:t>
            </a:r>
            <a:r>
              <a:rPr lang="en-US" altLang="zh-CN" dirty="0"/>
              <a:t>A</a:t>
            </a:r>
            <a:r>
              <a:rPr lang="zh-CN" altLang="en-US" dirty="0"/>
              <a:t>口连接</a:t>
            </a:r>
            <a:r>
              <a:rPr lang="en-US" altLang="zh-CN" dirty="0"/>
              <a:t>8</a:t>
            </a:r>
            <a:r>
              <a:rPr lang="zh-CN" altLang="en-US" dirty="0"/>
              <a:t>个</a:t>
            </a:r>
            <a:r>
              <a:rPr lang="en-US" altLang="zh-CN" dirty="0"/>
              <a:t>LED</a:t>
            </a:r>
            <a:r>
              <a:rPr lang="zh-CN" altLang="en-US" dirty="0"/>
              <a:t>指示灯，</a:t>
            </a:r>
            <a:r>
              <a:rPr lang="en-US" altLang="zh-CN" dirty="0"/>
              <a:t>B</a:t>
            </a:r>
            <a:r>
              <a:rPr lang="zh-CN" altLang="en-US" dirty="0"/>
              <a:t>口连接</a:t>
            </a:r>
            <a:r>
              <a:rPr lang="en-US" altLang="zh-CN" dirty="0"/>
              <a:t>8</a:t>
            </a:r>
            <a:r>
              <a:rPr lang="zh-CN" altLang="en-US" dirty="0"/>
              <a:t>个开关，要求将</a:t>
            </a:r>
            <a:r>
              <a:rPr lang="en-US" altLang="zh-CN" dirty="0"/>
              <a:t>B</a:t>
            </a:r>
            <a:r>
              <a:rPr lang="zh-CN" altLang="en-US" dirty="0"/>
              <a:t>口的开关状态读入，然后送至</a:t>
            </a:r>
            <a:r>
              <a:rPr lang="en-US" altLang="zh-CN" dirty="0"/>
              <a:t>A</a:t>
            </a:r>
            <a:r>
              <a:rPr lang="zh-CN" altLang="en-US" dirty="0"/>
              <a:t>口控制指示灯亮、灭。（设</a:t>
            </a:r>
            <a:r>
              <a:rPr lang="en-US" altLang="zh-CN" dirty="0"/>
              <a:t>8255A</a:t>
            </a:r>
            <a:r>
              <a:rPr lang="zh-CN" altLang="en-US" dirty="0"/>
              <a:t>的</a:t>
            </a:r>
            <a:r>
              <a:rPr lang="en-US" altLang="zh-CN" dirty="0"/>
              <a:t>A</a:t>
            </a:r>
            <a:r>
              <a:rPr lang="zh-CN" altLang="en-US" dirty="0"/>
              <a:t>口的地址为</a:t>
            </a:r>
            <a:r>
              <a:rPr lang="en-US" altLang="zh-CN" dirty="0"/>
              <a:t>60H</a:t>
            </a:r>
            <a:r>
              <a:rPr lang="zh-CN" altLang="en-US" dirty="0"/>
              <a:t>）</a:t>
            </a:r>
          </a:p>
          <a:p>
            <a:pPr algn="just">
              <a:lnSpc>
                <a:spcPct val="140000"/>
              </a:lnSpc>
              <a:buNone/>
            </a:pPr>
            <a:r>
              <a:rPr lang="zh-CN" altLang="en-US" dirty="0"/>
              <a:t>	（</a:t>
            </a:r>
            <a:r>
              <a:rPr lang="en-US" altLang="zh-CN" dirty="0"/>
              <a:t>1</a:t>
            </a:r>
            <a:r>
              <a:rPr lang="zh-CN" altLang="en-US" dirty="0"/>
              <a:t>）画出连接电路图。</a:t>
            </a:r>
          </a:p>
          <a:p>
            <a:pPr algn="just">
              <a:lnSpc>
                <a:spcPct val="140000"/>
              </a:lnSpc>
              <a:buNone/>
            </a:pPr>
            <a:r>
              <a:rPr lang="zh-CN" altLang="en-US" dirty="0"/>
              <a:t>	（</a:t>
            </a:r>
            <a:r>
              <a:rPr lang="en-US" altLang="zh-CN" dirty="0"/>
              <a:t>2</a:t>
            </a:r>
            <a:r>
              <a:rPr lang="zh-CN" altLang="en-US" dirty="0"/>
              <a:t>）编写程序实现之。</a:t>
            </a:r>
          </a:p>
        </p:txBody>
      </p:sp>
    </p:spTree>
  </p:cSld>
  <p:clrMapOvr>
    <a:masterClrMapping/>
  </p:clrMapOvr>
  <p:transition>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74753"/>
          <p:cNvSpPr>
            <a:spLocks noGrp="1"/>
          </p:cNvSpPr>
          <p:nvPr>
            <p:ph type="title"/>
          </p:nvPr>
        </p:nvSpPr>
        <p:spPr/>
        <p:txBody>
          <a:bodyPr anchor="ctr"/>
          <a:lstStyle/>
          <a:p>
            <a:r>
              <a:rPr lang="zh-CN" altLang="en-US"/>
              <a:t>实验设计题：</a:t>
            </a:r>
          </a:p>
        </p:txBody>
      </p:sp>
      <p:pic>
        <p:nvPicPr>
          <p:cNvPr id="3" name="图片 2"/>
          <p:cNvPicPr>
            <a:picLocks noChangeAspect="1"/>
          </p:cNvPicPr>
          <p:nvPr/>
        </p:nvPicPr>
        <p:blipFill>
          <a:blip r:embed="rId2"/>
          <a:stretch>
            <a:fillRect/>
          </a:stretch>
        </p:blipFill>
        <p:spPr>
          <a:xfrm>
            <a:off x="767408" y="1484784"/>
            <a:ext cx="7597798" cy="2027096"/>
          </a:xfrm>
          <a:prstGeom prst="rect">
            <a:avLst/>
          </a:prstGeom>
        </p:spPr>
      </p:pic>
      <p:pic>
        <p:nvPicPr>
          <p:cNvPr id="4" name="图片 3"/>
          <p:cNvPicPr>
            <a:picLocks noChangeAspect="1"/>
          </p:cNvPicPr>
          <p:nvPr/>
        </p:nvPicPr>
        <p:blipFill>
          <a:blip r:embed="rId3"/>
          <a:stretch>
            <a:fillRect/>
          </a:stretch>
        </p:blipFill>
        <p:spPr>
          <a:xfrm>
            <a:off x="3071664" y="1268760"/>
            <a:ext cx="8215072" cy="5121084"/>
          </a:xfrm>
          <a:prstGeom prst="rect">
            <a:avLst/>
          </a:prstGeom>
        </p:spPr>
      </p:pic>
      <p:pic>
        <p:nvPicPr>
          <p:cNvPr id="5" name="图片 4"/>
          <p:cNvPicPr>
            <a:picLocks noChangeAspect="1"/>
          </p:cNvPicPr>
          <p:nvPr/>
        </p:nvPicPr>
        <p:blipFill>
          <a:blip r:embed="rId4"/>
          <a:stretch>
            <a:fillRect/>
          </a:stretch>
        </p:blipFill>
        <p:spPr>
          <a:xfrm>
            <a:off x="3719736" y="1268760"/>
            <a:ext cx="4762913" cy="5265876"/>
          </a:xfrm>
          <a:prstGeom prst="rect">
            <a:avLst/>
          </a:prstGeom>
        </p:spPr>
      </p:pic>
    </p:spTree>
    <p:extLst>
      <p:ext uri="{BB962C8B-B14F-4D97-AF65-F5344CB8AC3E}">
        <p14:creationId xmlns:p14="http://schemas.microsoft.com/office/powerpoint/2010/main" val="2746766720"/>
      </p:ext>
    </p:extLst>
  </p:cSld>
  <p:clrMapOvr>
    <a:masterClrMapping/>
  </p:clrMapOvr>
  <p:transition>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75777"/>
          <p:cNvSpPr>
            <a:spLocks noGrp="1"/>
          </p:cNvSpPr>
          <p:nvPr>
            <p:ph type="title"/>
          </p:nvPr>
        </p:nvSpPr>
        <p:spPr/>
        <p:txBody>
          <a:bodyPr anchor="ctr"/>
          <a:lstStyle/>
          <a:p>
            <a:r>
              <a:rPr lang="zh-CN" altLang="en-US"/>
              <a:t>实验设计题</a:t>
            </a:r>
            <a:r>
              <a:rPr lang="en-US" altLang="zh-CN"/>
              <a:t>(</a:t>
            </a:r>
            <a:r>
              <a:rPr lang="zh-CN" altLang="en-US"/>
              <a:t>一</a:t>
            </a:r>
            <a:r>
              <a:rPr lang="en-US" altLang="zh-CN"/>
              <a:t>)</a:t>
            </a:r>
            <a:r>
              <a:rPr lang="zh-CN" altLang="en-US"/>
              <a:t>：</a:t>
            </a:r>
          </a:p>
        </p:txBody>
      </p:sp>
      <p:sp>
        <p:nvSpPr>
          <p:cNvPr id="75779" name="内容占位符 75778"/>
          <p:cNvSpPr>
            <a:spLocks noGrp="1"/>
          </p:cNvSpPr>
          <p:nvPr>
            <p:ph idx="1"/>
          </p:nvPr>
        </p:nvSpPr>
        <p:spPr/>
        <p:txBody>
          <a:bodyPr/>
          <a:lstStyle/>
          <a:p>
            <a:pPr>
              <a:lnSpc>
                <a:spcPct val="130000"/>
              </a:lnSpc>
            </a:pPr>
            <a:r>
              <a:rPr lang="zh-CN" altLang="en-US" dirty="0"/>
              <a:t>用一个由八段共阴极LED显示器组成的显示装置和一个外接CLK=1953Hz的8253定时/计数器，组成一个</a:t>
            </a:r>
            <a:r>
              <a:rPr lang="zh-CN" altLang="en-US" b="1" dirty="0">
                <a:solidFill>
                  <a:srgbClr val="FF0000"/>
                </a:solidFill>
              </a:rPr>
              <a:t>用于显示0~9的秒计数器，并接蜂鸣器</a:t>
            </a:r>
            <a:r>
              <a:rPr lang="zh-CN" altLang="en-US" dirty="0"/>
              <a:t>。</a:t>
            </a:r>
          </a:p>
          <a:p>
            <a:pPr>
              <a:lnSpc>
                <a:spcPct val="130000"/>
              </a:lnSpc>
              <a:buNone/>
            </a:pPr>
            <a:r>
              <a:rPr lang="zh-CN" altLang="en-US" dirty="0"/>
              <a:t>	1）试设计完成该功能的电路。</a:t>
            </a:r>
          </a:p>
          <a:p>
            <a:pPr>
              <a:lnSpc>
                <a:spcPct val="130000"/>
              </a:lnSpc>
              <a:buNone/>
            </a:pPr>
            <a:r>
              <a:rPr lang="zh-CN" altLang="en-US" dirty="0"/>
              <a:t>	2）简要写出分析过程。</a:t>
            </a:r>
          </a:p>
          <a:p>
            <a:pPr>
              <a:lnSpc>
                <a:spcPct val="130000"/>
              </a:lnSpc>
              <a:buNone/>
            </a:pPr>
            <a:r>
              <a:rPr lang="zh-CN" altLang="en-US" dirty="0"/>
              <a:t>	3）编制相应的程序。</a:t>
            </a:r>
          </a:p>
        </p:txBody>
      </p:sp>
    </p:spTree>
  </p:cSld>
  <p:clrMapOvr>
    <a:masterClrMapping/>
  </p:clrMapOvr>
  <p:transition>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75777"/>
          <p:cNvSpPr>
            <a:spLocks noGrp="1"/>
          </p:cNvSpPr>
          <p:nvPr>
            <p:ph type="title"/>
          </p:nvPr>
        </p:nvSpPr>
        <p:spPr/>
        <p:txBody>
          <a:bodyPr anchor="ctr"/>
          <a:lstStyle/>
          <a:p>
            <a:r>
              <a:rPr lang="zh-CN" altLang="en-US"/>
              <a:t>实验设计题</a:t>
            </a:r>
            <a:r>
              <a:rPr lang="en-US" altLang="zh-CN"/>
              <a:t>(</a:t>
            </a:r>
            <a:r>
              <a:rPr lang="zh-CN" altLang="en-US"/>
              <a:t>一</a:t>
            </a:r>
            <a:r>
              <a:rPr lang="en-US" altLang="zh-CN"/>
              <a:t>)</a:t>
            </a:r>
            <a:r>
              <a:rPr lang="zh-CN" altLang="en-US"/>
              <a:t>：</a:t>
            </a:r>
          </a:p>
        </p:txBody>
      </p:sp>
      <p:pic>
        <p:nvPicPr>
          <p:cNvPr id="3" name="图片 2"/>
          <p:cNvPicPr>
            <a:picLocks noChangeAspect="1"/>
          </p:cNvPicPr>
          <p:nvPr/>
        </p:nvPicPr>
        <p:blipFill>
          <a:blip r:embed="rId2"/>
          <a:stretch>
            <a:fillRect/>
          </a:stretch>
        </p:blipFill>
        <p:spPr>
          <a:xfrm>
            <a:off x="695400" y="1196752"/>
            <a:ext cx="6157494" cy="4907705"/>
          </a:xfrm>
          <a:prstGeom prst="rect">
            <a:avLst/>
          </a:prstGeom>
        </p:spPr>
      </p:pic>
      <p:pic>
        <p:nvPicPr>
          <p:cNvPr id="4" name="图片 3"/>
          <p:cNvPicPr>
            <a:picLocks noChangeAspect="1"/>
          </p:cNvPicPr>
          <p:nvPr/>
        </p:nvPicPr>
        <p:blipFill>
          <a:blip r:embed="rId3"/>
          <a:stretch>
            <a:fillRect/>
          </a:stretch>
        </p:blipFill>
        <p:spPr>
          <a:xfrm>
            <a:off x="6272134" y="1196752"/>
            <a:ext cx="5235394" cy="4237087"/>
          </a:xfrm>
          <a:prstGeom prst="rect">
            <a:avLst/>
          </a:prstGeom>
        </p:spPr>
      </p:pic>
      <p:pic>
        <p:nvPicPr>
          <p:cNvPr id="5" name="图片 4"/>
          <p:cNvPicPr>
            <a:picLocks noChangeAspect="1"/>
          </p:cNvPicPr>
          <p:nvPr/>
        </p:nvPicPr>
        <p:blipFill>
          <a:blip r:embed="rId4"/>
          <a:stretch>
            <a:fillRect/>
          </a:stretch>
        </p:blipFill>
        <p:spPr>
          <a:xfrm>
            <a:off x="7752184" y="1196752"/>
            <a:ext cx="2598645" cy="5517358"/>
          </a:xfrm>
          <a:prstGeom prst="rect">
            <a:avLst/>
          </a:prstGeom>
        </p:spPr>
      </p:pic>
      <p:sp>
        <p:nvSpPr>
          <p:cNvPr id="6" name="矩形 5"/>
          <p:cNvSpPr/>
          <p:nvPr/>
        </p:nvSpPr>
        <p:spPr>
          <a:xfrm>
            <a:off x="694102" y="6228359"/>
            <a:ext cx="6696744" cy="369332"/>
          </a:xfrm>
          <a:prstGeom prst="rect">
            <a:avLst/>
          </a:prstGeom>
        </p:spPr>
        <p:txBody>
          <a:bodyPr wrap="square">
            <a:spAutoFit/>
          </a:bodyPr>
          <a:lstStyle/>
          <a:p>
            <a:r>
              <a:rPr lang="en-US" altLang="zh-CN" dirty="0">
                <a:hlinkClick r:id="rId5"/>
              </a:rPr>
              <a:t>https://wenku.baidu.com/view/8a57fc2d804d2b160b4ec0f7.html</a:t>
            </a:r>
            <a:endParaRPr lang="zh-CN" altLang="en-US" dirty="0"/>
          </a:p>
        </p:txBody>
      </p:sp>
    </p:spTree>
    <p:extLst>
      <p:ext uri="{BB962C8B-B14F-4D97-AF65-F5344CB8AC3E}">
        <p14:creationId xmlns:p14="http://schemas.microsoft.com/office/powerpoint/2010/main" val="4238440994"/>
      </p:ext>
    </p:extLst>
  </p:cSld>
  <p:clrMapOvr>
    <a:masterClrMapping/>
  </p:clrMapOvr>
  <p:transition>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76801"/>
          <p:cNvSpPr>
            <a:spLocks noGrp="1"/>
          </p:cNvSpPr>
          <p:nvPr>
            <p:ph type="title"/>
          </p:nvPr>
        </p:nvSpPr>
        <p:spPr/>
        <p:txBody>
          <a:bodyPr anchor="ctr"/>
          <a:lstStyle/>
          <a:p>
            <a:r>
              <a:rPr lang="zh-CN" altLang="en-US"/>
              <a:t>实验设计题</a:t>
            </a:r>
            <a:r>
              <a:rPr lang="en-US" altLang="zh-CN"/>
              <a:t>(</a:t>
            </a:r>
            <a:r>
              <a:rPr lang="zh-CN" altLang="en-US"/>
              <a:t>二</a:t>
            </a:r>
            <a:r>
              <a:rPr lang="en-US" altLang="zh-CN"/>
              <a:t>)</a:t>
            </a:r>
            <a:r>
              <a:rPr lang="zh-CN" altLang="en-US"/>
              <a:t>：</a:t>
            </a:r>
          </a:p>
        </p:txBody>
      </p:sp>
      <p:sp>
        <p:nvSpPr>
          <p:cNvPr id="76803" name="内容占位符 76802"/>
          <p:cNvSpPr>
            <a:spLocks noGrp="1"/>
          </p:cNvSpPr>
          <p:nvPr>
            <p:ph idx="1"/>
          </p:nvPr>
        </p:nvSpPr>
        <p:spPr/>
        <p:txBody>
          <a:bodyPr/>
          <a:lstStyle/>
          <a:p>
            <a:pPr>
              <a:lnSpc>
                <a:spcPct val="120000"/>
              </a:lnSpc>
            </a:pPr>
            <a:r>
              <a:rPr lang="zh-CN" altLang="en-US" sz="2800"/>
              <a:t>用一片</a:t>
            </a:r>
            <a:r>
              <a:rPr lang="en-US" altLang="zh-CN" sz="2800"/>
              <a:t>8255A</a:t>
            </a:r>
            <a:r>
              <a:rPr lang="zh-CN" altLang="en-US" sz="2800"/>
              <a:t>控制</a:t>
            </a:r>
            <a:r>
              <a:rPr lang="en-US" altLang="zh-CN" sz="2800"/>
              <a:t>1</a:t>
            </a:r>
            <a:r>
              <a:rPr lang="zh-CN" altLang="en-US" sz="2800"/>
              <a:t>个</a:t>
            </a:r>
            <a:r>
              <a:rPr lang="en-US" altLang="zh-CN" sz="2800"/>
              <a:t>8</a:t>
            </a:r>
            <a:r>
              <a:rPr lang="zh-CN" altLang="en-US" sz="2800"/>
              <a:t>段共阴极</a:t>
            </a:r>
            <a:r>
              <a:rPr lang="en-US" altLang="zh-CN" sz="2800"/>
              <a:t>LED</a:t>
            </a:r>
            <a:r>
              <a:rPr lang="zh-CN" altLang="en-US" sz="2800"/>
              <a:t>数码管，同时接入八个开关。现要求按下某开关，其代表的数字</a:t>
            </a:r>
            <a:r>
              <a:rPr lang="en-US" altLang="zh-CN" sz="2800"/>
              <a:t>(K0</a:t>
            </a:r>
            <a:r>
              <a:rPr lang="zh-CN" altLang="en-US" sz="2800"/>
              <a:t>为</a:t>
            </a:r>
            <a:r>
              <a:rPr lang="en-US" altLang="zh-CN" sz="2800"/>
              <a:t>0</a:t>
            </a:r>
            <a:r>
              <a:rPr lang="zh-CN" altLang="en-US" sz="2800"/>
              <a:t>，</a:t>
            </a:r>
            <a:r>
              <a:rPr lang="en-US" altLang="zh-CN" sz="2800"/>
              <a:t>K1</a:t>
            </a:r>
            <a:r>
              <a:rPr lang="zh-CN" altLang="en-US" sz="2800"/>
              <a:t>为</a:t>
            </a:r>
            <a:r>
              <a:rPr lang="en-US" altLang="zh-CN" sz="2800"/>
              <a:t>1</a:t>
            </a:r>
            <a:r>
              <a:rPr lang="zh-CN" altLang="en-US" sz="2800"/>
              <a:t>，</a:t>
            </a:r>
            <a:r>
              <a:rPr lang="en-US" altLang="zh-CN" sz="2800">
                <a:latin typeface="Arial" panose="020B0604020202020204" pitchFamily="34" charset="0"/>
              </a:rPr>
              <a:t>…</a:t>
            </a:r>
            <a:r>
              <a:rPr lang="en-US" altLang="zh-CN" sz="2800"/>
              <a:t>K7</a:t>
            </a:r>
            <a:r>
              <a:rPr lang="zh-CN" altLang="en-US" sz="2800"/>
              <a:t>为</a:t>
            </a:r>
            <a:r>
              <a:rPr lang="en-US" altLang="zh-CN" sz="2800"/>
              <a:t>7)</a:t>
            </a:r>
            <a:r>
              <a:rPr lang="zh-CN" altLang="en-US" sz="2800"/>
              <a:t>在数码管上显示，直到按下另一个开关。假定</a:t>
            </a:r>
            <a:r>
              <a:rPr lang="en-US" altLang="zh-CN" sz="2800"/>
              <a:t>8255A</a:t>
            </a:r>
            <a:r>
              <a:rPr lang="zh-CN" altLang="en-US" sz="2800"/>
              <a:t>的口</a:t>
            </a:r>
            <a:r>
              <a:rPr lang="en-US" altLang="zh-CN" sz="2800"/>
              <a:t>A</a:t>
            </a:r>
            <a:r>
              <a:rPr lang="zh-CN" altLang="en-US" sz="2800"/>
              <a:t>、</a:t>
            </a:r>
            <a:r>
              <a:rPr lang="en-US" altLang="zh-CN" sz="2800"/>
              <a:t>B</a:t>
            </a:r>
            <a:r>
              <a:rPr lang="zh-CN" altLang="en-US" sz="2800"/>
              <a:t>、</a:t>
            </a:r>
            <a:r>
              <a:rPr lang="en-US" altLang="zh-CN" sz="2800"/>
              <a:t>C</a:t>
            </a:r>
            <a:r>
              <a:rPr lang="zh-CN" altLang="en-US" sz="2800"/>
              <a:t>及控制口的地址依次为</a:t>
            </a:r>
            <a:r>
              <a:rPr lang="en-US" altLang="zh-CN" sz="2800"/>
              <a:t>60~63H</a:t>
            </a:r>
            <a:r>
              <a:rPr lang="zh-CN" altLang="en-US" sz="2800"/>
              <a:t>。</a:t>
            </a:r>
          </a:p>
          <a:p>
            <a:pPr>
              <a:lnSpc>
                <a:spcPct val="120000"/>
              </a:lnSpc>
            </a:pPr>
            <a:r>
              <a:rPr lang="zh-CN" altLang="en-US" sz="2800"/>
              <a:t>要求：</a:t>
            </a:r>
          </a:p>
          <a:p>
            <a:pPr>
              <a:lnSpc>
                <a:spcPct val="120000"/>
              </a:lnSpc>
              <a:buNone/>
            </a:pPr>
            <a:r>
              <a:rPr lang="zh-CN" altLang="en-US" sz="2800"/>
              <a:t>（</a:t>
            </a:r>
            <a:r>
              <a:rPr lang="en-US" altLang="zh-CN" sz="2800"/>
              <a:t>1</a:t>
            </a:r>
            <a:r>
              <a:rPr lang="zh-CN" altLang="en-US" sz="2800"/>
              <a:t>）设计相应的电路图；</a:t>
            </a:r>
          </a:p>
          <a:p>
            <a:pPr>
              <a:lnSpc>
                <a:spcPct val="120000"/>
              </a:lnSpc>
              <a:buNone/>
            </a:pPr>
            <a:r>
              <a:rPr lang="zh-CN" altLang="en-US" sz="2800"/>
              <a:t>（</a:t>
            </a:r>
            <a:r>
              <a:rPr lang="en-US" altLang="zh-CN" sz="2800"/>
              <a:t>2</a:t>
            </a:r>
            <a:r>
              <a:rPr lang="zh-CN" altLang="en-US" sz="2800"/>
              <a:t>）简要写出分析过程。</a:t>
            </a:r>
          </a:p>
          <a:p>
            <a:pPr>
              <a:lnSpc>
                <a:spcPct val="120000"/>
              </a:lnSpc>
              <a:buNone/>
            </a:pPr>
            <a:r>
              <a:rPr lang="zh-CN" altLang="en-US" sz="2800"/>
              <a:t>（</a:t>
            </a:r>
            <a:r>
              <a:rPr lang="en-US" altLang="zh-CN" sz="2800"/>
              <a:t>3</a:t>
            </a:r>
            <a:r>
              <a:rPr lang="zh-CN" altLang="en-US" sz="2800"/>
              <a:t>）编写完成上述功能的程序，应包括</a:t>
            </a:r>
            <a:r>
              <a:rPr lang="en-US" altLang="zh-CN" sz="2800"/>
              <a:t>8255A</a:t>
            </a:r>
            <a:r>
              <a:rPr lang="zh-CN" altLang="en-US" sz="2800"/>
              <a:t>的初始化、控制程序和数码管的</a:t>
            </a:r>
            <a:r>
              <a:rPr lang="zh-CN" altLang="en-US" sz="2800">
                <a:solidFill>
                  <a:srgbClr val="FF0000"/>
                </a:solidFill>
              </a:rPr>
              <a:t>显示代码表</a:t>
            </a:r>
            <a:r>
              <a:rPr lang="zh-CN" altLang="en-US" sz="2800"/>
              <a:t>。</a:t>
            </a:r>
          </a:p>
        </p:txBody>
      </p:sp>
    </p:spTree>
  </p:cSld>
  <p:clrMapOvr>
    <a:masterClrMapping/>
  </p:clrMapOvr>
  <p:transition>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77825"/>
          <p:cNvSpPr>
            <a:spLocks noGrp="1"/>
          </p:cNvSpPr>
          <p:nvPr>
            <p:ph type="title"/>
          </p:nvPr>
        </p:nvSpPr>
        <p:spPr/>
        <p:txBody>
          <a:bodyPr anchor="ctr"/>
          <a:lstStyle/>
          <a:p>
            <a:r>
              <a:rPr lang="zh-CN" altLang="en-US"/>
              <a:t>实验设计题</a:t>
            </a:r>
            <a:r>
              <a:rPr lang="en-US" altLang="zh-CN"/>
              <a:t>(</a:t>
            </a:r>
            <a:r>
              <a:rPr lang="zh-CN" altLang="en-US"/>
              <a:t>三</a:t>
            </a:r>
            <a:r>
              <a:rPr lang="en-US" altLang="zh-CN"/>
              <a:t>)</a:t>
            </a:r>
            <a:r>
              <a:rPr lang="zh-CN" altLang="en-US"/>
              <a:t>：</a:t>
            </a:r>
          </a:p>
        </p:txBody>
      </p:sp>
      <p:sp>
        <p:nvSpPr>
          <p:cNvPr id="77827" name="内容占位符 77826"/>
          <p:cNvSpPr>
            <a:spLocks noGrp="1"/>
          </p:cNvSpPr>
          <p:nvPr>
            <p:ph idx="1"/>
          </p:nvPr>
        </p:nvSpPr>
        <p:spPr/>
        <p:txBody>
          <a:bodyPr/>
          <a:lstStyle/>
          <a:p>
            <a:pPr>
              <a:lnSpc>
                <a:spcPct val="130000"/>
              </a:lnSpc>
            </a:pPr>
            <a:r>
              <a:rPr lang="zh-CN" altLang="en-US" sz="2800"/>
              <a:t>用一片</a:t>
            </a:r>
            <a:r>
              <a:rPr lang="en-US" altLang="zh-CN" sz="2800"/>
              <a:t>8255A</a:t>
            </a:r>
            <a:r>
              <a:rPr lang="zh-CN" altLang="en-US" sz="2800"/>
              <a:t>控制</a:t>
            </a:r>
            <a:r>
              <a:rPr lang="en-US" altLang="zh-CN" sz="2800"/>
              <a:t>1</a:t>
            </a:r>
            <a:r>
              <a:rPr lang="zh-CN" altLang="en-US" sz="2800"/>
              <a:t>个</a:t>
            </a:r>
            <a:r>
              <a:rPr lang="en-US" altLang="zh-CN" sz="2800"/>
              <a:t>8</a:t>
            </a:r>
            <a:r>
              <a:rPr lang="zh-CN" altLang="en-US" sz="2800"/>
              <a:t>段共阴极</a:t>
            </a:r>
            <a:r>
              <a:rPr lang="en-US" altLang="zh-CN" sz="2800"/>
              <a:t>LED</a:t>
            </a:r>
            <a:r>
              <a:rPr lang="zh-CN" altLang="en-US" sz="2800"/>
              <a:t>数码管，同时接入一个</a:t>
            </a:r>
            <a:r>
              <a:rPr lang="en-US" altLang="zh-CN" sz="2800"/>
              <a:t>4X4</a:t>
            </a:r>
            <a:r>
              <a:rPr lang="zh-CN" altLang="en-US" sz="2800"/>
              <a:t>的矩阵键盘。现要求按下某个按键，其代表的数字或字母在数码管上显示，直到按下另一个按键开关。假定</a:t>
            </a:r>
            <a:r>
              <a:rPr lang="en-US" altLang="zh-CN" sz="2800"/>
              <a:t>8255A</a:t>
            </a:r>
            <a:r>
              <a:rPr lang="zh-CN" altLang="en-US" sz="2800"/>
              <a:t>的口</a:t>
            </a:r>
            <a:r>
              <a:rPr lang="en-US" altLang="zh-CN" sz="2800"/>
              <a:t>A</a:t>
            </a:r>
            <a:r>
              <a:rPr lang="zh-CN" altLang="en-US" sz="2800"/>
              <a:t>、</a:t>
            </a:r>
            <a:r>
              <a:rPr lang="en-US" altLang="zh-CN" sz="2800"/>
              <a:t>B</a:t>
            </a:r>
            <a:r>
              <a:rPr lang="zh-CN" altLang="en-US" sz="2800"/>
              <a:t>、</a:t>
            </a:r>
            <a:r>
              <a:rPr lang="en-US" altLang="zh-CN" sz="2800"/>
              <a:t>C</a:t>
            </a:r>
            <a:r>
              <a:rPr lang="zh-CN" altLang="en-US" sz="2800"/>
              <a:t>及控制口的地址依次为</a:t>
            </a:r>
            <a:r>
              <a:rPr lang="en-US" altLang="zh-CN" sz="2800"/>
              <a:t>60~63H</a:t>
            </a:r>
            <a:r>
              <a:rPr lang="zh-CN" altLang="en-US" sz="2800"/>
              <a:t>。</a:t>
            </a:r>
          </a:p>
          <a:p>
            <a:pPr>
              <a:lnSpc>
                <a:spcPct val="130000"/>
              </a:lnSpc>
            </a:pPr>
            <a:r>
              <a:rPr lang="zh-CN" altLang="en-US" sz="2800"/>
              <a:t>要求：</a:t>
            </a:r>
          </a:p>
          <a:p>
            <a:pPr>
              <a:lnSpc>
                <a:spcPct val="130000"/>
              </a:lnSpc>
              <a:buNone/>
            </a:pPr>
            <a:r>
              <a:rPr lang="zh-CN" altLang="en-US" sz="2800"/>
              <a:t>（</a:t>
            </a:r>
            <a:r>
              <a:rPr lang="en-US" altLang="zh-CN" sz="2800"/>
              <a:t>1</a:t>
            </a:r>
            <a:r>
              <a:rPr lang="zh-CN" altLang="en-US" sz="2800"/>
              <a:t>）设计相应的电路图；</a:t>
            </a:r>
          </a:p>
          <a:p>
            <a:pPr>
              <a:lnSpc>
                <a:spcPct val="130000"/>
              </a:lnSpc>
              <a:buNone/>
            </a:pPr>
            <a:r>
              <a:rPr lang="zh-CN" altLang="en-US" sz="2800"/>
              <a:t>（</a:t>
            </a:r>
            <a:r>
              <a:rPr lang="en-US" altLang="zh-CN" sz="2800"/>
              <a:t>2</a:t>
            </a:r>
            <a:r>
              <a:rPr lang="zh-CN" altLang="en-US" sz="2800"/>
              <a:t>）简要写出分析过程。</a:t>
            </a:r>
          </a:p>
          <a:p>
            <a:pPr>
              <a:lnSpc>
                <a:spcPct val="130000"/>
              </a:lnSpc>
              <a:buNone/>
            </a:pPr>
            <a:r>
              <a:rPr lang="zh-CN" altLang="en-US" sz="2800"/>
              <a:t>（</a:t>
            </a:r>
            <a:r>
              <a:rPr lang="en-US" altLang="zh-CN" sz="2800"/>
              <a:t>3</a:t>
            </a:r>
            <a:r>
              <a:rPr lang="zh-CN" altLang="en-US" sz="2800"/>
              <a:t>）编写完成上述功能的程序，应包括</a:t>
            </a:r>
            <a:r>
              <a:rPr lang="en-US" altLang="zh-CN" sz="2800"/>
              <a:t>8255A</a:t>
            </a:r>
            <a:r>
              <a:rPr lang="zh-CN" altLang="en-US" sz="2800"/>
              <a:t>的初始化、控制程序和数码管的</a:t>
            </a:r>
            <a:r>
              <a:rPr lang="zh-CN" altLang="en-US" sz="2800">
                <a:solidFill>
                  <a:srgbClr val="FF0000"/>
                </a:solidFill>
              </a:rPr>
              <a:t>显示代码表</a:t>
            </a:r>
            <a:r>
              <a:rPr lang="zh-CN" altLang="en-US" sz="2800"/>
              <a:t>。</a:t>
            </a:r>
          </a:p>
        </p:txBody>
      </p:sp>
    </p:spTree>
  </p:cSld>
  <p:clrMapOvr>
    <a:masterClrMapping/>
  </p:clrMapOvr>
  <p:transition>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78849"/>
          <p:cNvSpPr>
            <a:spLocks noGrp="1"/>
          </p:cNvSpPr>
          <p:nvPr>
            <p:ph type="title"/>
          </p:nvPr>
        </p:nvSpPr>
        <p:spPr/>
        <p:txBody>
          <a:bodyPr anchor="ctr"/>
          <a:lstStyle/>
          <a:p>
            <a:r>
              <a:rPr lang="zh-CN" altLang="en-US"/>
              <a:t>实验设计题</a:t>
            </a:r>
            <a:r>
              <a:rPr lang="en-US" altLang="zh-CN"/>
              <a:t>(</a:t>
            </a:r>
            <a:r>
              <a:rPr lang="zh-CN" altLang="en-US"/>
              <a:t>四</a:t>
            </a:r>
            <a:r>
              <a:rPr lang="en-US" altLang="zh-CN"/>
              <a:t>)</a:t>
            </a:r>
            <a:r>
              <a:rPr lang="zh-CN" altLang="en-US"/>
              <a:t>：</a:t>
            </a:r>
          </a:p>
        </p:txBody>
      </p:sp>
      <p:sp>
        <p:nvSpPr>
          <p:cNvPr id="78851" name="内容占位符 78850"/>
          <p:cNvSpPr>
            <a:spLocks noGrp="1"/>
          </p:cNvSpPr>
          <p:nvPr>
            <p:ph idx="1"/>
          </p:nvPr>
        </p:nvSpPr>
        <p:spPr/>
        <p:txBody>
          <a:bodyPr/>
          <a:lstStyle/>
          <a:p>
            <a:pPr>
              <a:lnSpc>
                <a:spcPct val="140000"/>
              </a:lnSpc>
            </a:pPr>
            <a:r>
              <a:rPr lang="zh-CN" altLang="en-US"/>
              <a:t>用一片</a:t>
            </a:r>
            <a:r>
              <a:rPr lang="en-US" altLang="zh-CN"/>
              <a:t>8255A</a:t>
            </a:r>
            <a:r>
              <a:rPr lang="zh-CN" altLang="en-US"/>
              <a:t>和</a:t>
            </a:r>
            <a:r>
              <a:rPr lang="en-US" altLang="zh-CN"/>
              <a:t>8155</a:t>
            </a:r>
            <a:r>
              <a:rPr lang="zh-CN" altLang="en-US"/>
              <a:t>（或其它器件，如实现，可酌情加分）来驱动</a:t>
            </a:r>
            <a:r>
              <a:rPr lang="en-US" altLang="zh-CN"/>
              <a:t>16X16LED</a:t>
            </a:r>
            <a:r>
              <a:rPr lang="zh-CN" altLang="en-US"/>
              <a:t>显示器显示汉字，并实现汉字的滚动显示。</a:t>
            </a:r>
          </a:p>
        </p:txBody>
      </p:sp>
    </p:spTree>
  </p:cSld>
  <p:clrMapOvr>
    <a:masterClrMapping/>
  </p:clrMapOvr>
  <p:transition>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6688" y="1052736"/>
            <a:ext cx="6552728" cy="4611370"/>
          </a:xfrm>
        </p:spPr>
        <p:txBody>
          <a:bodyPr/>
          <a:lstStyle/>
          <a:p>
            <a:r>
              <a:rPr lang="en-US" altLang="zh-CN" dirty="0"/>
              <a:t>8086</a:t>
            </a:r>
            <a:r>
              <a:rPr lang="zh-CN" altLang="zh-CN" dirty="0"/>
              <a:t>系统中接口连接关系如下</a:t>
            </a:r>
            <a:r>
              <a:rPr lang="zh-CN" altLang="zh-CN" dirty="0" smtClean="0"/>
              <a:t>图。</a:t>
            </a:r>
            <a:r>
              <a:rPr lang="zh-CN" altLang="zh-CN" dirty="0"/>
              <a:t>要求回答以下问题： </a:t>
            </a:r>
          </a:p>
          <a:p>
            <a:r>
              <a:rPr lang="en-US" altLang="zh-CN" dirty="0"/>
              <a:t>(1) </a:t>
            </a:r>
            <a:r>
              <a:rPr lang="zh-CN" altLang="zh-CN" dirty="0"/>
              <a:t>试分别</a:t>
            </a:r>
            <a:r>
              <a:rPr lang="zh-CN" altLang="zh-CN" dirty="0" smtClean="0"/>
              <a:t>确定端口</a:t>
            </a:r>
            <a:r>
              <a:rPr lang="zh-CN" altLang="zh-CN" dirty="0"/>
              <a:t>地址</a:t>
            </a:r>
            <a:r>
              <a:rPr lang="zh-CN" altLang="zh-CN" dirty="0" smtClean="0"/>
              <a:t>；</a:t>
            </a:r>
            <a:endParaRPr lang="en-US" altLang="zh-CN" dirty="0" smtClean="0"/>
          </a:p>
          <a:p>
            <a:r>
              <a:rPr lang="en-US" altLang="zh-CN" dirty="0" smtClean="0"/>
              <a:t>(</a:t>
            </a:r>
            <a:r>
              <a:rPr lang="en-US" altLang="zh-CN" dirty="0"/>
              <a:t>2) </a:t>
            </a:r>
            <a:r>
              <a:rPr lang="zh-CN" altLang="zh-CN" dirty="0"/>
              <a:t>设</a:t>
            </a:r>
            <a:r>
              <a:rPr lang="en-US" altLang="zh-CN" dirty="0"/>
              <a:t>8255</a:t>
            </a:r>
            <a:r>
              <a:rPr lang="zh-CN" altLang="zh-CN" dirty="0"/>
              <a:t>的</a:t>
            </a:r>
            <a:r>
              <a:rPr lang="en-US" altLang="zh-CN" dirty="0"/>
              <a:t>PA</a:t>
            </a:r>
            <a:r>
              <a:rPr lang="zh-CN" altLang="zh-CN" dirty="0"/>
              <a:t>口为输出，</a:t>
            </a:r>
            <a:r>
              <a:rPr lang="en-US" altLang="zh-CN" dirty="0"/>
              <a:t>PB</a:t>
            </a:r>
            <a:r>
              <a:rPr lang="zh-CN" altLang="zh-CN" dirty="0"/>
              <a:t>口为输入，试写出对</a:t>
            </a:r>
            <a:r>
              <a:rPr lang="en-US" altLang="zh-CN" dirty="0"/>
              <a:t>PA</a:t>
            </a:r>
            <a:r>
              <a:rPr lang="zh-CN" altLang="zh-CN" dirty="0"/>
              <a:t>口和</a:t>
            </a:r>
            <a:r>
              <a:rPr lang="en-US" altLang="zh-CN" dirty="0"/>
              <a:t>PB</a:t>
            </a:r>
            <a:r>
              <a:rPr lang="zh-CN" altLang="zh-CN" dirty="0"/>
              <a:t>口执行输入</a:t>
            </a:r>
            <a:r>
              <a:rPr lang="en-US" altLang="zh-CN" dirty="0"/>
              <a:t>/</a:t>
            </a:r>
            <a:r>
              <a:rPr lang="zh-CN" altLang="zh-CN" dirty="0"/>
              <a:t>输出操作的指令</a:t>
            </a:r>
            <a:r>
              <a:rPr lang="zh-CN" altLang="zh-CN" dirty="0" smtClean="0"/>
              <a:t>。</a:t>
            </a:r>
            <a:endParaRPr lang="zh-CN" altLang="en-US" dirty="0"/>
          </a:p>
        </p:txBody>
      </p:sp>
      <p:pic>
        <p:nvPicPr>
          <p:cNvPr id="1026" name="Picture 2"/>
          <p:cNvPicPr>
            <a:picLocks noChangeAspect="1" noChangeArrowheads="1"/>
          </p:cNvPicPr>
          <p:nvPr/>
        </p:nvPicPr>
        <p:blipFill>
          <a:blip r:embed="rId2" cstate="print">
            <a:lum bright="-20000" contrast="20000"/>
            <a:grayscl/>
            <a:biLevel thresh="50000"/>
            <a:extLst>
              <a:ext uri="{28A0092B-C50C-407E-A947-70E740481C1C}">
                <a14:useLocalDpi xmlns:a14="http://schemas.microsoft.com/office/drawing/2010/main" val="0"/>
              </a:ext>
            </a:extLst>
          </a:blip>
          <a:srcRect/>
          <a:stretch>
            <a:fillRect/>
          </a:stretch>
        </p:blipFill>
        <p:spPr bwMode="auto">
          <a:xfrm>
            <a:off x="6456040" y="1484782"/>
            <a:ext cx="5519936" cy="4380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4301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zh-CN" dirty="0" smtClean="0"/>
              <a:t>某</a:t>
            </a:r>
            <a:r>
              <a:rPr lang="zh-CN" altLang="zh-CN" dirty="0"/>
              <a:t>微机系统使用主、从两片</a:t>
            </a:r>
            <a:r>
              <a:rPr lang="en-US" altLang="zh-CN" dirty="0"/>
              <a:t>8259A</a:t>
            </a:r>
            <a:r>
              <a:rPr lang="zh-CN" altLang="zh-CN" dirty="0"/>
              <a:t>管理中断，从片中断请求</a:t>
            </a:r>
            <a:r>
              <a:rPr lang="en-US" altLang="zh-CN" dirty="0"/>
              <a:t>INT</a:t>
            </a:r>
            <a:r>
              <a:rPr lang="zh-CN" altLang="zh-CN" dirty="0"/>
              <a:t>与主片的</a:t>
            </a:r>
            <a:r>
              <a:rPr lang="en-US" altLang="zh-CN" dirty="0"/>
              <a:t>IR2</a:t>
            </a:r>
            <a:r>
              <a:rPr lang="zh-CN" altLang="zh-CN" dirty="0"/>
              <a:t>连接。设主片工作于特殊完全嵌套、非缓冲和非自动结束方式，中断类型号为</a:t>
            </a:r>
            <a:r>
              <a:rPr lang="en-US" altLang="zh-CN" dirty="0"/>
              <a:t>08~0FH</a:t>
            </a:r>
            <a:r>
              <a:rPr lang="zh-CN" altLang="zh-CN" dirty="0"/>
              <a:t>，端口地址为</a:t>
            </a:r>
            <a:r>
              <a:rPr lang="en-US" altLang="zh-CN" dirty="0"/>
              <a:t>20H</a:t>
            </a:r>
            <a:r>
              <a:rPr lang="zh-CN" altLang="zh-CN" dirty="0"/>
              <a:t>和</a:t>
            </a:r>
            <a:r>
              <a:rPr lang="en-US" altLang="zh-CN" dirty="0"/>
              <a:t>21H</a:t>
            </a:r>
            <a:r>
              <a:rPr lang="zh-CN" altLang="zh-CN" dirty="0"/>
              <a:t>。从片工作于完全嵌套、非缓冲和非自动结束方式，中断类型号为</a:t>
            </a:r>
            <a:r>
              <a:rPr lang="en-US" altLang="zh-CN" dirty="0"/>
              <a:t>80~87H</a:t>
            </a:r>
            <a:r>
              <a:rPr lang="zh-CN" altLang="zh-CN" dirty="0"/>
              <a:t>，端口地址为</a:t>
            </a:r>
            <a:r>
              <a:rPr lang="en-US" altLang="zh-CN" dirty="0"/>
              <a:t>80H</a:t>
            </a:r>
            <a:r>
              <a:rPr lang="zh-CN" altLang="zh-CN" dirty="0"/>
              <a:t>和</a:t>
            </a:r>
            <a:r>
              <a:rPr lang="en-US" altLang="zh-CN" dirty="0"/>
              <a:t>81H</a:t>
            </a:r>
            <a:r>
              <a:rPr lang="zh-CN" altLang="zh-CN" dirty="0"/>
              <a:t>。试编写主片和从片的初始化程序</a:t>
            </a:r>
            <a:r>
              <a:rPr lang="zh-CN" altLang="zh-CN" dirty="0" smtClean="0"/>
              <a:t>。</a:t>
            </a:r>
            <a:endParaRPr lang="zh-CN" altLang="zh-CN" dirty="0"/>
          </a:p>
          <a:p>
            <a:pPr marL="0" indent="0">
              <a:buNone/>
            </a:pPr>
            <a:r>
              <a:rPr lang="zh-CN" altLang="zh-CN" dirty="0"/>
              <a:t>要求：</a:t>
            </a:r>
          </a:p>
          <a:p>
            <a:r>
              <a:rPr lang="zh-CN" altLang="zh-CN" dirty="0"/>
              <a:t>（</a:t>
            </a:r>
            <a:r>
              <a:rPr lang="en-US" altLang="zh-CN" dirty="0"/>
              <a:t>1</a:t>
            </a:r>
            <a:r>
              <a:rPr lang="zh-CN" altLang="zh-CN" dirty="0"/>
              <a:t>）画出主从片的级联图</a:t>
            </a:r>
            <a:r>
              <a:rPr lang="zh-CN" altLang="zh-CN" dirty="0" smtClean="0"/>
              <a:t>；</a:t>
            </a:r>
            <a:endParaRPr lang="zh-CN" altLang="zh-CN" dirty="0"/>
          </a:p>
          <a:p>
            <a:r>
              <a:rPr lang="zh-CN" altLang="zh-CN" dirty="0"/>
              <a:t>（</a:t>
            </a:r>
            <a:r>
              <a:rPr lang="en-US" altLang="zh-CN" dirty="0"/>
              <a:t>2</a:t>
            </a:r>
            <a:r>
              <a:rPr lang="zh-CN" altLang="zh-CN" dirty="0"/>
              <a:t>）编写主、从片初始化程序</a:t>
            </a:r>
            <a:r>
              <a:rPr lang="zh-CN" altLang="zh-CN" dirty="0" smtClean="0"/>
              <a:t>。</a:t>
            </a:r>
            <a:endParaRPr lang="zh-CN" altLang="zh-CN" dirty="0"/>
          </a:p>
          <a:p>
            <a:endParaRPr lang="zh-CN" altLang="en-US" dirty="0"/>
          </a:p>
        </p:txBody>
      </p:sp>
    </p:spTree>
    <p:extLst>
      <p:ext uri="{BB962C8B-B14F-4D97-AF65-F5344CB8AC3E}">
        <p14:creationId xmlns:p14="http://schemas.microsoft.com/office/powerpoint/2010/main" val="495027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5" name="矩形 30"/>
          <p:cNvSpPr>
            <a:spLocks noChangeArrowheads="1"/>
          </p:cNvSpPr>
          <p:nvPr/>
        </p:nvSpPr>
        <p:spPr bwMode="auto">
          <a:xfrm>
            <a:off x="3965" y="2636912"/>
            <a:ext cx="12192000" cy="1704480"/>
          </a:xfrm>
          <a:prstGeom prst="rect">
            <a:avLst/>
          </a:prstGeom>
          <a:solidFill>
            <a:schemeClr val="accent1">
              <a:lumMod val="75000"/>
            </a:schemeClr>
          </a:solidFill>
          <a:ln>
            <a:noFill/>
          </a:ln>
        </p:spPr>
        <p:txBody>
          <a:bodyPr anchor="ctr"/>
          <a:lstStyle/>
          <a:p>
            <a:pPr algn="ctr"/>
            <a:endParaRPr lang="zh-CN" altLang="zh-CN" dirty="0">
              <a:solidFill>
                <a:srgbClr val="FFFFFF"/>
              </a:solidFill>
              <a:effectLst>
                <a:outerShdw blurRad="38100" dist="38100" dir="2700000" algn="tl">
                  <a:srgbClr val="000000">
                    <a:alpha val="43137"/>
                  </a:srgbClr>
                </a:outerShdw>
              </a:effectLst>
              <a:latin typeface="Bebas" pitchFamily="2" charset="0"/>
              <a:ea typeface="微软雅黑" panose="020B0503020204020204" pitchFamily="34" charset="-122"/>
              <a:sym typeface="Bebas" pitchFamily="2" charset="0"/>
            </a:endParaRPr>
          </a:p>
        </p:txBody>
      </p:sp>
      <p:sp>
        <p:nvSpPr>
          <p:cNvPr id="17" name="TextBox 16"/>
          <p:cNvSpPr txBox="1"/>
          <p:nvPr/>
        </p:nvSpPr>
        <p:spPr>
          <a:xfrm>
            <a:off x="1847528" y="2917393"/>
            <a:ext cx="8784976" cy="1015663"/>
          </a:xfrm>
          <a:prstGeom prst="rect">
            <a:avLst/>
          </a:prstGeom>
          <a:noFill/>
        </p:spPr>
        <p:txBody>
          <a:bodyPr wrap="square">
            <a:spAutoFit/>
          </a:bodyPr>
          <a:lstStyle/>
          <a:p>
            <a:pPr algn="ctr" fontAlgn="auto">
              <a:spcBef>
                <a:spcPts val="0"/>
              </a:spcBef>
              <a:spcAft>
                <a:spcPts val="0"/>
              </a:spcAft>
              <a:defRPr/>
            </a:pPr>
            <a:r>
              <a:rPr lang="zh-CN" altLang="en-US" sz="60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本章完、谢谢大家</a:t>
            </a:r>
            <a:r>
              <a:rPr lang="en-US" altLang="zh-CN" sz="60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a:t>
            </a:r>
            <a:endParaRPr lang="zh-CN" altLang="en-US" sz="60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3" cstate="print">
            <a:clrChange>
              <a:clrFrom>
                <a:srgbClr val="FFFFFF"/>
              </a:clrFrom>
              <a:clrTo>
                <a:srgbClr val="FFFFFF">
                  <a:alpha val="0"/>
                </a:srgbClr>
              </a:clrTo>
            </a:clrChange>
            <a:lum bright="-7000" contrast="-14000"/>
            <a:extLst>
              <a:ext uri="{28A0092B-C50C-407E-A947-70E740481C1C}">
                <a14:useLocalDpi xmlns:a14="http://schemas.microsoft.com/office/drawing/2010/main" val="0"/>
              </a:ext>
            </a:extLst>
          </a:blip>
          <a:stretch>
            <a:fillRect/>
          </a:stretch>
        </p:blipFill>
        <p:spPr>
          <a:xfrm>
            <a:off x="768377" y="534788"/>
            <a:ext cx="3850106" cy="967339"/>
          </a:xfrm>
          <a:prstGeom prst="rect">
            <a:avLst/>
          </a:prstGeom>
        </p:spPr>
      </p:pic>
    </p:spTree>
  </p:cSld>
  <p:clrMapOvr>
    <a:masterClrMapping/>
  </p:clrMapOvr>
  <p:transition spd="slow">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0241"/>
          <p:cNvSpPr>
            <a:spLocks noGrp="1"/>
          </p:cNvSpPr>
          <p:nvPr>
            <p:ph type="title"/>
          </p:nvPr>
        </p:nvSpPr>
        <p:spPr/>
        <p:txBody>
          <a:bodyPr anchor="ctr"/>
          <a:lstStyle/>
          <a:p>
            <a:r>
              <a:rPr lang="en-US" altLang="zh-CN" sz="3200"/>
              <a:t>2.  </a:t>
            </a:r>
            <a:r>
              <a:rPr lang="zh-CN" altLang="en-US" sz="3200"/>
              <a:t>外设数据端口</a:t>
            </a:r>
          </a:p>
        </p:txBody>
      </p:sp>
      <p:sp>
        <p:nvSpPr>
          <p:cNvPr id="10243" name="内容占位符 10242"/>
          <p:cNvSpPr>
            <a:spLocks noGrp="1"/>
          </p:cNvSpPr>
          <p:nvPr>
            <p:ph idx="1"/>
          </p:nvPr>
        </p:nvSpPr>
        <p:spPr>
          <a:xfrm>
            <a:off x="914400" y="927735"/>
            <a:ext cx="10730230" cy="5137785"/>
          </a:xfrm>
          <a:ln w="38100">
            <a:noFill/>
            <a:miter/>
          </a:ln>
        </p:spPr>
        <p:txBody>
          <a:bodyPr/>
          <a:lstStyle/>
          <a:p>
            <a:pPr>
              <a:lnSpc>
                <a:spcPct val="110000"/>
              </a:lnSpc>
            </a:pPr>
            <a:r>
              <a:rPr lang="zh-CN" altLang="en-US" sz="2400" dirty="0"/>
              <a:t>从图中可见，</a:t>
            </a:r>
            <a:r>
              <a:rPr lang="en-US" altLang="zh-CN" sz="2400" dirty="0"/>
              <a:t>8255</a:t>
            </a:r>
            <a:r>
              <a:rPr lang="zh-CN" altLang="en-US" sz="2400" dirty="0"/>
              <a:t>与外设连接时可通过三个端口（</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口），这三个端口分属于</a:t>
            </a:r>
            <a:r>
              <a:rPr lang="en-US" altLang="zh-CN" sz="2400" dirty="0"/>
              <a:t>A</a:t>
            </a:r>
            <a:r>
              <a:rPr lang="zh-CN" altLang="en-US" sz="2400" dirty="0"/>
              <a:t>组和</a:t>
            </a:r>
            <a:r>
              <a:rPr lang="en-US" altLang="zh-CN" sz="2400" dirty="0"/>
              <a:t>B</a:t>
            </a:r>
            <a:r>
              <a:rPr lang="zh-CN" altLang="en-US" sz="2400" dirty="0"/>
              <a:t>组，其中</a:t>
            </a:r>
            <a:r>
              <a:rPr lang="en-US" altLang="zh-CN" sz="2400" dirty="0"/>
              <a:t>C</a:t>
            </a:r>
            <a:r>
              <a:rPr lang="zh-CN" altLang="en-US" sz="2400" dirty="0"/>
              <a:t>口较为特殊，又可分为两个</a:t>
            </a:r>
            <a:r>
              <a:rPr lang="en-US" altLang="zh-CN" sz="2400" dirty="0"/>
              <a:t>4</a:t>
            </a:r>
            <a:r>
              <a:rPr lang="zh-CN" altLang="en-US" sz="2400" dirty="0"/>
              <a:t>位端口。</a:t>
            </a:r>
          </a:p>
          <a:p>
            <a:pPr>
              <a:lnSpc>
                <a:spcPct val="110000"/>
              </a:lnSpc>
            </a:pPr>
            <a:r>
              <a:rPr lang="zh-CN" altLang="en-US" sz="2400" b="1" dirty="0">
                <a:solidFill>
                  <a:srgbClr val="FF0000"/>
                </a:solidFill>
              </a:rPr>
              <a:t>端口</a:t>
            </a:r>
            <a:r>
              <a:rPr lang="en-US" altLang="zh-CN" sz="2400" b="1" dirty="0">
                <a:solidFill>
                  <a:srgbClr val="FF0000"/>
                </a:solidFill>
              </a:rPr>
              <a:t>A</a:t>
            </a:r>
            <a:r>
              <a:rPr lang="zh-CN" altLang="en-US" sz="2400" b="1" dirty="0">
                <a:solidFill>
                  <a:srgbClr val="FF0000"/>
                </a:solidFill>
              </a:rPr>
              <a:t>：</a:t>
            </a:r>
            <a:r>
              <a:rPr lang="en-US" altLang="zh-CN" sz="2400" dirty="0"/>
              <a:t>PA</a:t>
            </a:r>
            <a:r>
              <a:rPr lang="en-US" altLang="zh-CN" sz="2000" dirty="0"/>
              <a:t>0</a:t>
            </a:r>
            <a:r>
              <a:rPr lang="en-US" altLang="zh-CN" sz="2400" dirty="0"/>
              <a:t>~PA</a:t>
            </a:r>
            <a:r>
              <a:rPr lang="en-US" altLang="zh-CN" sz="2000" dirty="0"/>
              <a:t>7</a:t>
            </a:r>
          </a:p>
          <a:p>
            <a:pPr lvl="1">
              <a:lnSpc>
                <a:spcPct val="110000"/>
              </a:lnSpc>
            </a:pPr>
            <a:r>
              <a:rPr lang="en-US" altLang="zh-CN" sz="2000" dirty="0"/>
              <a:t>A</a:t>
            </a:r>
            <a:r>
              <a:rPr lang="zh-CN" altLang="en-US" sz="2000" dirty="0"/>
              <a:t>组，支持工作方式</a:t>
            </a:r>
            <a:r>
              <a:rPr lang="en-US" altLang="zh-CN" sz="2000" dirty="0"/>
              <a:t>0</a:t>
            </a:r>
            <a:r>
              <a:rPr lang="zh-CN" altLang="en-US" sz="2000" dirty="0"/>
              <a:t>、</a:t>
            </a:r>
            <a:r>
              <a:rPr lang="en-US" altLang="zh-CN" sz="2000" dirty="0"/>
              <a:t>1</a:t>
            </a:r>
            <a:r>
              <a:rPr lang="zh-CN" altLang="en-US" sz="2000" dirty="0"/>
              <a:t>、</a:t>
            </a:r>
            <a:r>
              <a:rPr lang="en-US" altLang="zh-CN" sz="2000" dirty="0"/>
              <a:t>2</a:t>
            </a:r>
          </a:p>
          <a:p>
            <a:pPr lvl="1">
              <a:lnSpc>
                <a:spcPct val="110000"/>
              </a:lnSpc>
            </a:pPr>
            <a:r>
              <a:rPr lang="zh-CN" altLang="en-US" sz="2000" dirty="0"/>
              <a:t>常作数据端口，功能最强大</a:t>
            </a:r>
          </a:p>
          <a:p>
            <a:pPr>
              <a:lnSpc>
                <a:spcPct val="110000"/>
              </a:lnSpc>
            </a:pPr>
            <a:r>
              <a:rPr lang="zh-CN" altLang="en-US" sz="2400" b="1" dirty="0">
                <a:solidFill>
                  <a:srgbClr val="FF0000"/>
                </a:solidFill>
              </a:rPr>
              <a:t>端口</a:t>
            </a:r>
            <a:r>
              <a:rPr lang="en-US" altLang="zh-CN" sz="2400" b="1" dirty="0">
                <a:solidFill>
                  <a:srgbClr val="FF0000"/>
                </a:solidFill>
              </a:rPr>
              <a:t>B</a:t>
            </a:r>
            <a:r>
              <a:rPr lang="zh-CN" altLang="en-US" sz="2400" b="1" dirty="0">
                <a:solidFill>
                  <a:srgbClr val="FF0000"/>
                </a:solidFill>
              </a:rPr>
              <a:t>：</a:t>
            </a:r>
            <a:r>
              <a:rPr lang="en-US" altLang="zh-CN" sz="2400" dirty="0"/>
              <a:t>PB</a:t>
            </a:r>
            <a:r>
              <a:rPr lang="en-US" altLang="zh-CN" sz="2000" dirty="0"/>
              <a:t>0</a:t>
            </a:r>
            <a:r>
              <a:rPr lang="en-US" altLang="zh-CN" sz="2400" dirty="0"/>
              <a:t>~PB</a:t>
            </a:r>
            <a:r>
              <a:rPr lang="en-US" altLang="zh-CN" sz="2000" dirty="0"/>
              <a:t>7</a:t>
            </a:r>
          </a:p>
          <a:p>
            <a:pPr lvl="1">
              <a:lnSpc>
                <a:spcPct val="110000"/>
              </a:lnSpc>
            </a:pPr>
            <a:r>
              <a:rPr lang="en-US" altLang="zh-CN" sz="2000" dirty="0"/>
              <a:t>B</a:t>
            </a:r>
            <a:r>
              <a:rPr lang="zh-CN" altLang="en-US" sz="2000" dirty="0"/>
              <a:t>组，支持工作方式</a:t>
            </a:r>
            <a:r>
              <a:rPr lang="en-US" altLang="zh-CN" sz="2000" dirty="0"/>
              <a:t>0</a:t>
            </a:r>
            <a:r>
              <a:rPr lang="zh-CN" altLang="en-US" sz="2000" dirty="0"/>
              <a:t>、</a:t>
            </a:r>
            <a:r>
              <a:rPr lang="en-US" altLang="zh-CN" sz="2000" dirty="0"/>
              <a:t>1</a:t>
            </a:r>
          </a:p>
          <a:p>
            <a:pPr lvl="1">
              <a:lnSpc>
                <a:spcPct val="110000"/>
              </a:lnSpc>
            </a:pPr>
            <a:r>
              <a:rPr lang="zh-CN" altLang="en-US" sz="2000" dirty="0"/>
              <a:t>常作数据端口</a:t>
            </a:r>
          </a:p>
          <a:p>
            <a:pPr>
              <a:lnSpc>
                <a:spcPct val="110000"/>
              </a:lnSpc>
            </a:pPr>
            <a:r>
              <a:rPr lang="zh-CN" altLang="en-US" sz="2400" b="1" dirty="0">
                <a:solidFill>
                  <a:srgbClr val="FF0000"/>
                </a:solidFill>
              </a:rPr>
              <a:t>端口</a:t>
            </a:r>
            <a:r>
              <a:rPr lang="en-US" altLang="zh-CN" sz="2400" b="1" dirty="0">
                <a:solidFill>
                  <a:srgbClr val="FF0000"/>
                </a:solidFill>
              </a:rPr>
              <a:t>C</a:t>
            </a:r>
            <a:r>
              <a:rPr lang="zh-CN" altLang="en-US" sz="2400" b="1" dirty="0">
                <a:solidFill>
                  <a:srgbClr val="FF0000"/>
                </a:solidFill>
              </a:rPr>
              <a:t>：</a:t>
            </a:r>
            <a:r>
              <a:rPr lang="en-US" altLang="zh-CN" sz="2400" dirty="0"/>
              <a:t>PC</a:t>
            </a:r>
            <a:r>
              <a:rPr lang="en-US" altLang="zh-CN" sz="2000" dirty="0"/>
              <a:t>0</a:t>
            </a:r>
            <a:r>
              <a:rPr lang="en-US" altLang="zh-CN" sz="2400" dirty="0"/>
              <a:t>~PC</a:t>
            </a:r>
            <a:r>
              <a:rPr lang="en-US" altLang="zh-CN" sz="2000" dirty="0"/>
              <a:t>7</a:t>
            </a:r>
          </a:p>
          <a:p>
            <a:pPr lvl="1">
              <a:lnSpc>
                <a:spcPct val="110000"/>
              </a:lnSpc>
            </a:pPr>
            <a:r>
              <a:rPr lang="zh-CN" altLang="en-US" sz="2000" dirty="0"/>
              <a:t>可作数据、状态和控制端口</a:t>
            </a:r>
          </a:p>
          <a:p>
            <a:pPr lvl="1">
              <a:lnSpc>
                <a:spcPct val="110000"/>
              </a:lnSpc>
            </a:pPr>
            <a:r>
              <a:rPr lang="zh-CN" altLang="en-US" sz="2000" dirty="0"/>
              <a:t>当作数据端口仅支持工作方式</a:t>
            </a:r>
            <a:r>
              <a:rPr lang="en-US" altLang="zh-CN" sz="2000" dirty="0"/>
              <a:t>0</a:t>
            </a:r>
          </a:p>
          <a:p>
            <a:pPr lvl="1">
              <a:lnSpc>
                <a:spcPct val="110000"/>
              </a:lnSpc>
            </a:pPr>
            <a:r>
              <a:rPr lang="zh-CN" altLang="en-US" sz="2000" b="1" dirty="0">
                <a:solidFill>
                  <a:srgbClr val="FF0000"/>
                </a:solidFill>
              </a:rPr>
              <a:t>分两个</a:t>
            </a:r>
            <a:r>
              <a:rPr lang="en-US" altLang="zh-CN" sz="2000" b="1" dirty="0">
                <a:solidFill>
                  <a:srgbClr val="FF0000"/>
                </a:solidFill>
              </a:rPr>
              <a:t>4</a:t>
            </a:r>
            <a:r>
              <a:rPr lang="zh-CN" altLang="en-US" sz="2000" b="1" dirty="0">
                <a:solidFill>
                  <a:srgbClr val="FF0000"/>
                </a:solidFill>
              </a:rPr>
              <a:t>位端口，且每位可独立操作</a:t>
            </a:r>
          </a:p>
          <a:p>
            <a:pPr lvl="1">
              <a:lnSpc>
                <a:spcPct val="110000"/>
              </a:lnSpc>
            </a:pPr>
            <a:r>
              <a:rPr lang="en-US" altLang="zh-CN" sz="2000" b="1" dirty="0">
                <a:solidFill>
                  <a:srgbClr val="FF0000"/>
                </a:solidFill>
              </a:rPr>
              <a:t>A</a:t>
            </a:r>
            <a:r>
              <a:rPr lang="zh-CN" altLang="en-US" sz="2000" b="1" dirty="0">
                <a:solidFill>
                  <a:srgbClr val="FF0000"/>
                </a:solidFill>
              </a:rPr>
              <a:t>组控制高</a:t>
            </a:r>
            <a:r>
              <a:rPr lang="en-US" altLang="zh-CN" sz="2000" b="1" dirty="0">
                <a:solidFill>
                  <a:srgbClr val="FF0000"/>
                </a:solidFill>
              </a:rPr>
              <a:t>4</a:t>
            </a:r>
            <a:r>
              <a:rPr lang="zh-CN" altLang="en-US" sz="2000" b="1" dirty="0">
                <a:solidFill>
                  <a:srgbClr val="FF0000"/>
                </a:solidFill>
              </a:rPr>
              <a:t>位</a:t>
            </a:r>
            <a:r>
              <a:rPr lang="en-US" altLang="zh-CN" sz="2000" b="1" dirty="0">
                <a:solidFill>
                  <a:srgbClr val="FF0000"/>
                </a:solidFill>
              </a:rPr>
              <a:t>PC</a:t>
            </a:r>
            <a:r>
              <a:rPr lang="en-US" altLang="zh-CN" sz="1800" b="1" dirty="0">
                <a:solidFill>
                  <a:srgbClr val="FF0000"/>
                </a:solidFill>
              </a:rPr>
              <a:t>4</a:t>
            </a:r>
            <a:r>
              <a:rPr lang="zh-CN" altLang="en-US" sz="2000" b="1" dirty="0">
                <a:solidFill>
                  <a:srgbClr val="FF0000"/>
                </a:solidFill>
              </a:rPr>
              <a:t>～</a:t>
            </a:r>
            <a:r>
              <a:rPr lang="en-US" altLang="zh-CN" sz="2000" b="1" dirty="0">
                <a:solidFill>
                  <a:srgbClr val="FF0000"/>
                </a:solidFill>
              </a:rPr>
              <a:t>PC</a:t>
            </a:r>
            <a:r>
              <a:rPr lang="en-US" altLang="zh-CN" sz="1800" b="1" dirty="0">
                <a:solidFill>
                  <a:srgbClr val="FF0000"/>
                </a:solidFill>
              </a:rPr>
              <a:t>7</a:t>
            </a:r>
            <a:r>
              <a:rPr lang="zh-CN" altLang="en-US" sz="1800" b="1" dirty="0">
                <a:solidFill>
                  <a:srgbClr val="FF0000"/>
                </a:solidFill>
              </a:rPr>
              <a:t>，</a:t>
            </a:r>
            <a:r>
              <a:rPr lang="en-US" altLang="zh-CN" sz="2000" b="1" dirty="0">
                <a:solidFill>
                  <a:srgbClr val="FF0000"/>
                </a:solidFill>
              </a:rPr>
              <a:t>B</a:t>
            </a:r>
            <a:r>
              <a:rPr lang="zh-CN" altLang="en-US" sz="2000" b="1" dirty="0">
                <a:solidFill>
                  <a:srgbClr val="FF0000"/>
                </a:solidFill>
              </a:rPr>
              <a:t>组控制低</a:t>
            </a:r>
            <a:r>
              <a:rPr lang="en-US" altLang="zh-CN" sz="2000" b="1" dirty="0">
                <a:solidFill>
                  <a:srgbClr val="FF0000"/>
                </a:solidFill>
              </a:rPr>
              <a:t>4</a:t>
            </a:r>
            <a:r>
              <a:rPr lang="zh-CN" altLang="en-US" sz="2000" b="1" dirty="0">
                <a:solidFill>
                  <a:srgbClr val="FF0000"/>
                </a:solidFill>
              </a:rPr>
              <a:t>位</a:t>
            </a:r>
            <a:r>
              <a:rPr lang="en-US" altLang="zh-CN" sz="2000" b="1" dirty="0">
                <a:solidFill>
                  <a:srgbClr val="FF0000"/>
                </a:solidFill>
              </a:rPr>
              <a:t>PC</a:t>
            </a:r>
            <a:r>
              <a:rPr lang="en-US" altLang="zh-CN" sz="1800" b="1" dirty="0">
                <a:solidFill>
                  <a:srgbClr val="FF0000"/>
                </a:solidFill>
              </a:rPr>
              <a:t>0</a:t>
            </a:r>
            <a:r>
              <a:rPr lang="zh-CN" altLang="en-US" sz="2000" b="1" dirty="0">
                <a:solidFill>
                  <a:srgbClr val="FF0000"/>
                </a:solidFill>
              </a:rPr>
              <a:t>～</a:t>
            </a:r>
            <a:r>
              <a:rPr lang="en-US" altLang="zh-CN" sz="2000" b="1" dirty="0">
                <a:solidFill>
                  <a:srgbClr val="FF0000"/>
                </a:solidFill>
              </a:rPr>
              <a:t>PC</a:t>
            </a:r>
            <a:r>
              <a:rPr lang="en-US" altLang="zh-CN" sz="1800" b="1" dirty="0">
                <a:solidFill>
                  <a:srgbClr val="FF0000"/>
                </a:solidFill>
              </a:rPr>
              <a:t>3</a:t>
            </a: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4577"/>
          <p:cNvSpPr>
            <a:spLocks noGrp="1"/>
          </p:cNvSpPr>
          <p:nvPr>
            <p:ph type="title"/>
          </p:nvPr>
        </p:nvSpPr>
        <p:spPr/>
        <p:txBody>
          <a:bodyPr anchor="ctr"/>
          <a:lstStyle/>
          <a:p>
            <a:r>
              <a:rPr lang="en-US" altLang="zh-CN" sz="3600"/>
              <a:t>3</a:t>
            </a:r>
            <a:r>
              <a:rPr lang="zh-CN" altLang="en-US" sz="3600"/>
              <a:t>、</a:t>
            </a:r>
            <a:r>
              <a:rPr lang="en-US" altLang="zh-CN" sz="3600"/>
              <a:t>8255A</a:t>
            </a:r>
            <a:r>
              <a:rPr lang="zh-CN" altLang="en-US" sz="3600"/>
              <a:t>的工作方式</a:t>
            </a:r>
          </a:p>
        </p:txBody>
      </p:sp>
      <p:sp>
        <p:nvSpPr>
          <p:cNvPr id="24579" name="内容占位符 24578"/>
          <p:cNvSpPr>
            <a:spLocks noGrp="1"/>
          </p:cNvSpPr>
          <p:nvPr>
            <p:ph idx="1"/>
          </p:nvPr>
        </p:nvSpPr>
        <p:spPr/>
        <p:txBody>
          <a:bodyPr/>
          <a:lstStyle/>
          <a:p>
            <a:pPr>
              <a:lnSpc>
                <a:spcPct val="120000"/>
              </a:lnSpc>
            </a:pPr>
            <a:r>
              <a:rPr lang="zh-CN" altLang="en-US" b="1" dirty="0">
                <a:solidFill>
                  <a:srgbClr val="0000FF"/>
                </a:solidFill>
              </a:rPr>
              <a:t>方式</a:t>
            </a:r>
            <a:r>
              <a:rPr lang="en-US" altLang="zh-CN" b="1" dirty="0">
                <a:solidFill>
                  <a:srgbClr val="0000FF"/>
                </a:solidFill>
              </a:rPr>
              <a:t>0</a:t>
            </a:r>
            <a:r>
              <a:rPr lang="zh-CN" altLang="en-US" b="1" dirty="0">
                <a:solidFill>
                  <a:srgbClr val="0000FF"/>
                </a:solidFill>
              </a:rPr>
              <a:t>：</a:t>
            </a:r>
            <a:r>
              <a:rPr lang="zh-CN" altLang="en-US" dirty="0"/>
              <a:t>基本输入输出</a:t>
            </a:r>
            <a:r>
              <a:rPr lang="zh-CN" altLang="en-US" dirty="0" smtClean="0"/>
              <a:t>方式</a:t>
            </a:r>
            <a:r>
              <a:rPr lang="en-US" altLang="zh-CN" dirty="0" smtClean="0"/>
              <a:t>(A</a:t>
            </a:r>
            <a:r>
              <a:rPr lang="zh-CN" altLang="en-US" dirty="0" smtClean="0"/>
              <a:t>口、</a:t>
            </a:r>
            <a:r>
              <a:rPr lang="en-US" altLang="zh-CN" dirty="0"/>
              <a:t> </a:t>
            </a:r>
            <a:r>
              <a:rPr lang="en-US" altLang="zh-CN" dirty="0" smtClean="0"/>
              <a:t>B</a:t>
            </a:r>
            <a:r>
              <a:rPr lang="zh-CN" altLang="en-US" dirty="0" smtClean="0"/>
              <a:t>口、</a:t>
            </a:r>
            <a:r>
              <a:rPr lang="en-US" altLang="zh-CN" dirty="0"/>
              <a:t> </a:t>
            </a:r>
            <a:r>
              <a:rPr lang="en-US" altLang="zh-CN" dirty="0" smtClean="0"/>
              <a:t>C</a:t>
            </a:r>
            <a:r>
              <a:rPr lang="zh-CN" altLang="en-US" dirty="0" smtClean="0"/>
              <a:t>口</a:t>
            </a:r>
            <a:r>
              <a:rPr lang="en-US" altLang="zh-CN" dirty="0" smtClean="0"/>
              <a:t>)</a:t>
            </a:r>
            <a:endParaRPr lang="zh-CN" altLang="en-US" dirty="0"/>
          </a:p>
          <a:p>
            <a:pPr lvl="1">
              <a:lnSpc>
                <a:spcPct val="120000"/>
              </a:lnSpc>
            </a:pPr>
            <a:r>
              <a:rPr lang="zh-CN" altLang="en-US" b="1" dirty="0">
                <a:solidFill>
                  <a:srgbClr val="FF0000"/>
                </a:solidFill>
              </a:rPr>
              <a:t>适用于无条件传送和查询方式的接口电路</a:t>
            </a:r>
          </a:p>
          <a:p>
            <a:pPr>
              <a:lnSpc>
                <a:spcPct val="120000"/>
              </a:lnSpc>
            </a:pPr>
            <a:r>
              <a:rPr lang="zh-CN" altLang="en-US" b="1" dirty="0">
                <a:solidFill>
                  <a:srgbClr val="0000FF"/>
                </a:solidFill>
              </a:rPr>
              <a:t>方式</a:t>
            </a:r>
            <a:r>
              <a:rPr lang="en-US" altLang="zh-CN" b="1" dirty="0">
                <a:solidFill>
                  <a:srgbClr val="0000FF"/>
                </a:solidFill>
              </a:rPr>
              <a:t>1</a:t>
            </a:r>
            <a:r>
              <a:rPr lang="zh-CN" altLang="en-US" b="1" dirty="0">
                <a:solidFill>
                  <a:srgbClr val="0000FF"/>
                </a:solidFill>
              </a:rPr>
              <a:t>：</a:t>
            </a:r>
            <a:r>
              <a:rPr lang="zh-CN" altLang="en-US" dirty="0"/>
              <a:t>选通输入输出</a:t>
            </a:r>
            <a:r>
              <a:rPr lang="zh-CN" altLang="en-US" dirty="0" smtClean="0"/>
              <a:t>方式</a:t>
            </a:r>
            <a:r>
              <a:rPr lang="en-US" altLang="zh-CN" dirty="0"/>
              <a:t>(A</a:t>
            </a:r>
            <a:r>
              <a:rPr lang="zh-CN" altLang="en-US" dirty="0"/>
              <a:t>口、</a:t>
            </a:r>
            <a:r>
              <a:rPr lang="en-US" altLang="zh-CN" dirty="0"/>
              <a:t> B</a:t>
            </a:r>
            <a:r>
              <a:rPr lang="zh-CN" altLang="en-US" dirty="0" smtClean="0"/>
              <a:t>口</a:t>
            </a:r>
            <a:r>
              <a:rPr lang="en-US" altLang="zh-CN" dirty="0" smtClean="0"/>
              <a:t>)</a:t>
            </a:r>
            <a:endParaRPr lang="zh-CN" altLang="en-US" dirty="0"/>
          </a:p>
          <a:p>
            <a:pPr lvl="1">
              <a:lnSpc>
                <a:spcPct val="120000"/>
              </a:lnSpc>
            </a:pPr>
            <a:r>
              <a:rPr lang="zh-CN" altLang="en-US" b="1" dirty="0">
                <a:solidFill>
                  <a:srgbClr val="FF0000"/>
                </a:solidFill>
              </a:rPr>
              <a:t>适用于查询和中断方式的接口电路</a:t>
            </a:r>
          </a:p>
          <a:p>
            <a:pPr>
              <a:lnSpc>
                <a:spcPct val="120000"/>
              </a:lnSpc>
            </a:pPr>
            <a:r>
              <a:rPr lang="zh-CN" altLang="en-US" b="1" dirty="0">
                <a:solidFill>
                  <a:srgbClr val="0000FF"/>
                </a:solidFill>
              </a:rPr>
              <a:t>方式</a:t>
            </a:r>
            <a:r>
              <a:rPr lang="en-US" altLang="zh-CN" b="1" dirty="0">
                <a:solidFill>
                  <a:srgbClr val="0000FF"/>
                </a:solidFill>
              </a:rPr>
              <a:t>2</a:t>
            </a:r>
            <a:r>
              <a:rPr lang="zh-CN" altLang="en-US" b="1" dirty="0">
                <a:solidFill>
                  <a:srgbClr val="0000FF"/>
                </a:solidFill>
              </a:rPr>
              <a:t>：</a:t>
            </a:r>
            <a:r>
              <a:rPr lang="zh-CN" altLang="en-US" dirty="0"/>
              <a:t>双向选通传送</a:t>
            </a:r>
            <a:r>
              <a:rPr lang="zh-CN" altLang="en-US" dirty="0" smtClean="0"/>
              <a:t>方式</a:t>
            </a:r>
            <a:r>
              <a:rPr lang="en-US" altLang="zh-CN" dirty="0"/>
              <a:t>(A</a:t>
            </a:r>
            <a:r>
              <a:rPr lang="zh-CN" altLang="en-US" dirty="0" smtClean="0"/>
              <a:t>口</a:t>
            </a:r>
            <a:r>
              <a:rPr lang="en-US" altLang="zh-CN" dirty="0" smtClean="0"/>
              <a:t>)</a:t>
            </a:r>
            <a:endParaRPr lang="zh-CN" altLang="en-US" dirty="0"/>
          </a:p>
          <a:p>
            <a:pPr lvl="1">
              <a:lnSpc>
                <a:spcPct val="120000"/>
              </a:lnSpc>
            </a:pPr>
            <a:r>
              <a:rPr lang="zh-CN" altLang="en-US" dirty="0" smtClean="0"/>
              <a:t>适用于</a:t>
            </a:r>
            <a:r>
              <a:rPr lang="zh-CN" altLang="en-US" dirty="0"/>
              <a:t>与双向传送数据的外设</a:t>
            </a:r>
          </a:p>
          <a:p>
            <a:pPr lvl="1">
              <a:lnSpc>
                <a:spcPct val="120000"/>
              </a:lnSpc>
            </a:pPr>
            <a:r>
              <a:rPr lang="zh-CN" altLang="en-US" b="1" dirty="0" smtClean="0">
                <a:solidFill>
                  <a:srgbClr val="FF0000"/>
                </a:solidFill>
              </a:rPr>
              <a:t>只有端口</a:t>
            </a:r>
            <a:r>
              <a:rPr lang="en-US" altLang="zh-CN" b="1" dirty="0" smtClean="0">
                <a:solidFill>
                  <a:srgbClr val="FF0000"/>
                </a:solidFill>
              </a:rPr>
              <a:t>A</a:t>
            </a:r>
            <a:r>
              <a:rPr lang="zh-CN" altLang="en-US" b="1" dirty="0" smtClean="0">
                <a:solidFill>
                  <a:srgbClr val="FF0000"/>
                </a:solidFill>
              </a:rPr>
              <a:t>才能工作于</a:t>
            </a:r>
            <a:r>
              <a:rPr lang="en-US" altLang="zh-CN" b="1" dirty="0" smtClean="0">
                <a:solidFill>
                  <a:srgbClr val="FF0000"/>
                </a:solidFill>
              </a:rPr>
              <a:t>2</a:t>
            </a:r>
            <a:r>
              <a:rPr lang="zh-CN" altLang="en-US" b="1" dirty="0" smtClean="0">
                <a:solidFill>
                  <a:srgbClr val="FF0000"/>
                </a:solidFill>
              </a:rPr>
              <a:t>方式</a:t>
            </a:r>
            <a:endParaRPr lang="zh-CN" altLang="en-US" b="1" dirty="0">
              <a:solidFill>
                <a:srgbClr val="FF0000"/>
              </a:solidFill>
            </a:endParaRPr>
          </a:p>
        </p:txBody>
      </p:sp>
    </p:spTree>
  </p:cSld>
  <p:clrMapOvr>
    <a:masterClrMapping/>
  </p:clrMapOvr>
  <p:transition>
    <p:rand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4"/>
</p:tagLst>
</file>

<file path=ppt/tags/tag2.xml><?xml version="1.0" encoding="utf-8"?>
<p:tagLst xmlns:a="http://schemas.openxmlformats.org/drawingml/2006/main" xmlns:r="http://schemas.openxmlformats.org/officeDocument/2006/relationships" xmlns:p="http://schemas.openxmlformats.org/presentationml/2006/main">
  <p:tag name="TIMING" val="|5.4"/>
</p:tagLst>
</file>

<file path=ppt/tags/tag3.xml><?xml version="1.0" encoding="utf-8"?>
<p:tagLst xmlns:a="http://schemas.openxmlformats.org/drawingml/2006/main" xmlns:r="http://schemas.openxmlformats.org/officeDocument/2006/relationships" xmlns:p="http://schemas.openxmlformats.org/presentationml/2006/main">
  <p:tag name="TIMING" val="|5.4"/>
</p:tagLst>
</file>

<file path=ppt/tags/tag4.xml><?xml version="1.0" encoding="utf-8"?>
<p:tagLst xmlns:a="http://schemas.openxmlformats.org/drawingml/2006/main" xmlns:r="http://schemas.openxmlformats.org/officeDocument/2006/relationships" xmlns:p="http://schemas.openxmlformats.org/presentationml/2006/main">
  <p:tag name="TIMING" val="|5.4"/>
</p:tagLst>
</file>

<file path=ppt/tags/tag5.xml><?xml version="1.0" encoding="utf-8"?>
<p:tagLst xmlns:a="http://schemas.openxmlformats.org/drawingml/2006/main" xmlns:r="http://schemas.openxmlformats.org/officeDocument/2006/relationships" xmlns:p="http://schemas.openxmlformats.org/presentationml/2006/main">
  <p:tag name="TIMING" val="|5.4"/>
</p:tagLst>
</file>

<file path=ppt/tags/tag6.xml><?xml version="1.0" encoding="utf-8"?>
<p:tagLst xmlns:a="http://schemas.openxmlformats.org/drawingml/2006/main" xmlns:r="http://schemas.openxmlformats.org/officeDocument/2006/relationships" xmlns:p="http://schemas.openxmlformats.org/presentationml/2006/main">
  <p:tag name="TIMING" val="|5.4"/>
</p:tagLst>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1015</TotalTime>
  <Words>6610</Words>
  <Application>Microsoft Office PowerPoint</Application>
  <PresentationFormat>自定义</PresentationFormat>
  <Paragraphs>1021</Paragraphs>
  <Slides>79</Slides>
  <Notes>12</Notes>
  <HiddenSlides>3</HiddenSlides>
  <MMClips>0</MMClips>
  <ScaleCrop>false</ScaleCrop>
  <HeadingPairs>
    <vt:vector size="4" baseType="variant">
      <vt:variant>
        <vt:lpstr>主题</vt:lpstr>
      </vt:variant>
      <vt:variant>
        <vt:i4>1</vt:i4>
      </vt:variant>
      <vt:variant>
        <vt:lpstr>幻灯片标题</vt:lpstr>
      </vt:variant>
      <vt:variant>
        <vt:i4>79</vt:i4>
      </vt:variant>
    </vt:vector>
  </HeadingPairs>
  <TitlesOfParts>
    <vt:vector size="80" baseType="lpstr">
      <vt:lpstr>Office 主题</vt:lpstr>
      <vt:lpstr>PowerPoint 演示文稿</vt:lpstr>
      <vt:lpstr>PowerPoint 演示文稿</vt:lpstr>
      <vt:lpstr>PowerPoint 演示文稿</vt:lpstr>
      <vt:lpstr>并行数据传输方式</vt:lpstr>
      <vt:lpstr>1、并行接口电路8255A</vt:lpstr>
      <vt:lpstr>（1）8255A的内部结构和引脚</vt:lpstr>
      <vt:lpstr>1.  与处理器接口</vt:lpstr>
      <vt:lpstr>2.  外设数据端口</vt:lpstr>
      <vt:lpstr>3、8255A的工作方式</vt:lpstr>
      <vt:lpstr>（1） 方式0及应用</vt:lpstr>
      <vt:lpstr>（2） 方式1及应用</vt:lpstr>
      <vt:lpstr>方式1输入引脚：A端口</vt:lpstr>
      <vt:lpstr>方式1输入引脚：B端口</vt:lpstr>
      <vt:lpstr>PowerPoint 演示文稿</vt:lpstr>
      <vt:lpstr>方式1中断允许控制</vt:lpstr>
      <vt:lpstr>方式1输出引脚：A端口</vt:lpstr>
      <vt:lpstr>方式1输出引脚：B端口</vt:lpstr>
      <vt:lpstr>方式1输出时序及工作过程如下：</vt:lpstr>
      <vt:lpstr>（3）方式2—双向方式</vt:lpstr>
      <vt:lpstr>（3）方式2——双向方式</vt:lpstr>
      <vt:lpstr>方式2双向引脚</vt:lpstr>
      <vt:lpstr>方式1 A端口作为输入和输出口</vt:lpstr>
      <vt:lpstr>方式2时读端口C得到的状态字</vt:lpstr>
      <vt:lpstr>方式2双向时序</vt:lpstr>
      <vt:lpstr>PowerPoint 演示文稿</vt:lpstr>
      <vt:lpstr>PowerPoint 演示文稿</vt:lpstr>
      <vt:lpstr>8255A的编程</vt:lpstr>
      <vt:lpstr>① 方式控制字格式</vt:lpstr>
      <vt:lpstr>示例</vt:lpstr>
      <vt:lpstr>② 读写数据端口</vt:lpstr>
      <vt:lpstr>0方式作为简单传送的例子：输入输出接口</vt:lpstr>
      <vt:lpstr>读写数据端口：示例</vt:lpstr>
      <vt:lpstr>③  端口C的位控制字</vt:lpstr>
      <vt:lpstr>示例</vt:lpstr>
      <vt:lpstr>④读写端口C</vt:lpstr>
      <vt:lpstr>写端口C</vt:lpstr>
      <vt:lpstr>读端口C</vt:lpstr>
      <vt:lpstr>端口C的状态字</vt:lpstr>
      <vt:lpstr>PowerPoint 演示文稿</vt:lpstr>
      <vt:lpstr>PowerPoint 演示文稿</vt:lpstr>
      <vt:lpstr>8255A的应用</vt:lpstr>
      <vt:lpstr>1、8255A在IBM PC/XT上的应用</vt:lpstr>
      <vt:lpstr>2、8255在LED数码管中的应用</vt:lpstr>
      <vt:lpstr>（1）LED数码管的工作原理</vt:lpstr>
      <vt:lpstr>LED数码管的结构</vt:lpstr>
      <vt:lpstr>（2）单个LED数码管的显示</vt:lpstr>
      <vt:lpstr>PowerPoint 演示文稿</vt:lpstr>
      <vt:lpstr>（3）8255的编程及应用</vt:lpstr>
      <vt:lpstr>8255应用电路图</vt:lpstr>
      <vt:lpstr>8255应用程序</vt:lpstr>
      <vt:lpstr>键盘及其接口</vt:lpstr>
      <vt:lpstr>1、简易键盘的工作原理</vt:lpstr>
      <vt:lpstr>2、简易键盘的工作原理</vt:lpstr>
      <vt:lpstr>3、简易键盘的工作原理</vt:lpstr>
      <vt:lpstr>3、简易键盘的工作原理</vt:lpstr>
      <vt:lpstr>3、简易键盘的工作原理</vt:lpstr>
      <vt:lpstr>程序如下（设图中8255片选信号CS=200H~203H） </vt:lpstr>
      <vt:lpstr>判断键号（第二次扫描）的程序如下：</vt:lpstr>
      <vt:lpstr>4、抖动和重健问题</vt:lpstr>
      <vt:lpstr>机械按键的抖动现象</vt:lpstr>
      <vt:lpstr>硬件消抖电路</vt:lpstr>
      <vt:lpstr>8255应用-键盘与数码管 </vt:lpstr>
      <vt:lpstr>实验原理图</vt:lpstr>
      <vt:lpstr>实验程序</vt:lpstr>
      <vt:lpstr>实验程序</vt:lpstr>
      <vt:lpstr>实验程序</vt:lpstr>
      <vt:lpstr>LED点阵显示器工作原理</vt:lpstr>
      <vt:lpstr>16点阵LED显示器工作原理</vt:lpstr>
      <vt:lpstr>16点阵LED显示器显示汉字原理</vt:lpstr>
      <vt:lpstr>实验设计题：</vt:lpstr>
      <vt:lpstr>实验设计题：</vt:lpstr>
      <vt:lpstr>实验设计题(一)：</vt:lpstr>
      <vt:lpstr>实验设计题(一)：</vt:lpstr>
      <vt:lpstr>实验设计题(二)：</vt:lpstr>
      <vt:lpstr>实验设计题(三)：</vt:lpstr>
      <vt:lpstr>实验设计题(四)：</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ww-PC</cp:lastModifiedBy>
  <cp:revision>4352</cp:revision>
  <dcterms:created xsi:type="dcterms:W3CDTF">2012-10-07T00:28:00Z</dcterms:created>
  <dcterms:modified xsi:type="dcterms:W3CDTF">2020-12-08T01:27:26Z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