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26" r:id="rId3"/>
    <p:sldId id="429" r:id="rId4"/>
    <p:sldId id="340" r:id="rId5"/>
    <p:sldId id="341" r:id="rId6"/>
    <p:sldId id="382" r:id="rId7"/>
    <p:sldId id="342" r:id="rId8"/>
    <p:sldId id="343" r:id="rId9"/>
    <p:sldId id="344" r:id="rId10"/>
    <p:sldId id="345" r:id="rId11"/>
    <p:sldId id="346" r:id="rId12"/>
    <p:sldId id="347" r:id="rId13"/>
    <p:sldId id="348" r:id="rId14"/>
    <p:sldId id="349" r:id="rId15"/>
    <p:sldId id="350" r:id="rId17"/>
    <p:sldId id="351" r:id="rId18"/>
    <p:sldId id="352" r:id="rId19"/>
    <p:sldId id="353" r:id="rId20"/>
    <p:sldId id="354" r:id="rId21"/>
    <p:sldId id="355" r:id="rId22"/>
    <p:sldId id="356" r:id="rId23"/>
    <p:sldId id="357" r:id="rId24"/>
    <p:sldId id="358" r:id="rId25"/>
    <p:sldId id="369" r:id="rId26"/>
    <p:sldId id="360" r:id="rId27"/>
    <p:sldId id="370" r:id="rId28"/>
    <p:sldId id="362" r:id="rId29"/>
    <p:sldId id="363" r:id="rId30"/>
    <p:sldId id="327" r:id="rId31"/>
    <p:sldId id="314" r:id="rId32"/>
    <p:sldId id="331" r:id="rId33"/>
    <p:sldId id="371" r:id="rId34"/>
    <p:sldId id="329" r:id="rId35"/>
    <p:sldId id="372" r:id="rId36"/>
    <p:sldId id="373" r:id="rId37"/>
    <p:sldId id="332" r:id="rId38"/>
    <p:sldId id="365" r:id="rId39"/>
    <p:sldId id="374" r:id="rId40"/>
    <p:sldId id="338" r:id="rId41"/>
    <p:sldId id="375" r:id="rId42"/>
    <p:sldId id="376" r:id="rId43"/>
    <p:sldId id="377" r:id="rId44"/>
    <p:sldId id="378" r:id="rId45"/>
    <p:sldId id="337" r:id="rId46"/>
    <p:sldId id="379" r:id="rId47"/>
    <p:sldId id="380" r:id="rId48"/>
    <p:sldId id="339" r:id="rId49"/>
    <p:sldId id="381" r:id="rId50"/>
    <p:sldId id="364" r:id="rId51"/>
    <p:sldId id="384" r:id="rId52"/>
    <p:sldId id="47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s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a:srgbClr val="FF6600"/>
    <a:srgbClr val="FFFFCC"/>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786"/>
    <p:restoredTop sz="90929"/>
  </p:normalViewPr>
  <p:slideViewPr>
    <p:cSldViewPr showGuides="1">
      <p:cViewPr varScale="1">
        <p:scale>
          <a:sx n="103" d="100"/>
          <a:sy n="103" d="100"/>
        </p:scale>
        <p:origin x="90" y="372"/>
      </p:cViewPr>
      <p:guideLst>
        <p:guide orient="horz" pos="2160"/>
        <p:guide pos="391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43.xml"/><Relationship Id="rId3" Type="http://schemas.openxmlformats.org/officeDocument/2006/relationships/slide" Target="slides/slide38.xml"/><Relationship Id="rId2" Type="http://schemas.openxmlformats.org/officeDocument/2006/relationships/slide" Target="slides/slide37.xml"/><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6.wmf"/><Relationship Id="rId2" Type="http://schemas.openxmlformats.org/officeDocument/2006/relationships/image" Target="../media/image93.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5.wmf"/><Relationship Id="rId1"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45.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68.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png"/></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F20D7B0-FDB1-4133-9048-4ACF59EFBD9A}" type="datetimeFigureOut">
              <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47C55C-A0A1-4B2B-8D1E-4DEB5B04D53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6D8A15B-FEBA-4B86-8560-44940A75157D}"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DE47945-2637-4E8B-AC5C-050334C2D7E9}"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zh-CN" smtClean="0">
                <a:latin typeface="Century Gothic" panose="020B0502020202020204" pitchFamily="34" charset="0"/>
              </a:rPr>
            </a:fld>
            <a:endParaRPr lang="en-US" altLang="zh-CN" dirty="0">
              <a:latin typeface="Century Gothic" panose="020B050202020202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8" name="Footer Placeholder 7"/>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10" name="组合 9"/>
          <p:cNvGrpSpPr/>
          <p:nvPr userDrawn="1"/>
        </p:nvGrpSpPr>
        <p:grpSpPr>
          <a:xfrm>
            <a:off x="7975442" y="-35724"/>
            <a:ext cx="4013516" cy="1229499"/>
            <a:chOff x="3756566" y="501990"/>
            <a:chExt cx="4013516" cy="1229499"/>
          </a:xfrm>
        </p:grpSpPr>
        <p:pic>
          <p:nvPicPr>
            <p:cNvPr id="11"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Footer Placeholder 3"/>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6" name="组合 5"/>
          <p:cNvGrpSpPr/>
          <p:nvPr userDrawn="1"/>
        </p:nvGrpSpPr>
        <p:grpSpPr>
          <a:xfrm>
            <a:off x="7975442" y="-35724"/>
            <a:ext cx="4013516" cy="1229499"/>
            <a:chOff x="3756566" y="501990"/>
            <a:chExt cx="4013516" cy="1229499"/>
          </a:xfrm>
        </p:grpSpPr>
        <p:pic>
          <p:nvPicPr>
            <p:cNvPr id="7"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3" name="Footer Placeholder 2"/>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5" name="组合 4"/>
          <p:cNvGrpSpPr/>
          <p:nvPr userDrawn="1"/>
        </p:nvGrpSpPr>
        <p:grpSpPr>
          <a:xfrm>
            <a:off x="7975442" y="-35724"/>
            <a:ext cx="4013516" cy="1229499"/>
            <a:chOff x="3756566" y="501990"/>
            <a:chExt cx="4013516" cy="1229499"/>
          </a:xfrm>
        </p:grpSpPr>
        <p:pic>
          <p:nvPicPr>
            <p:cNvPr id="6"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41.wmf"/><Relationship Id="rId7" Type="http://schemas.openxmlformats.org/officeDocument/2006/relationships/oleObject" Target="../embeddings/oleObject19.bin"/><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3" Type="http://schemas.openxmlformats.org/officeDocument/2006/relationships/image" Target="../media/image37.emf"/><Relationship Id="rId2" Type="http://schemas.openxmlformats.org/officeDocument/2006/relationships/image" Target="../media/image36.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42.wmf"/><Relationship Id="rId1"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9" Type="http://schemas.openxmlformats.org/officeDocument/2006/relationships/image" Target="../media/image48.emf"/><Relationship Id="rId8" Type="http://schemas.openxmlformats.org/officeDocument/2006/relationships/image" Target="../media/image47.emf"/><Relationship Id="rId7" Type="http://schemas.openxmlformats.org/officeDocument/2006/relationships/image" Target="../media/image46.emf"/><Relationship Id="rId6" Type="http://schemas.openxmlformats.org/officeDocument/2006/relationships/image" Target="../media/image45.wmf"/><Relationship Id="rId5" Type="http://schemas.openxmlformats.org/officeDocument/2006/relationships/oleObject" Target="../embeddings/oleObject23.bin"/><Relationship Id="rId4" Type="http://schemas.openxmlformats.org/officeDocument/2006/relationships/image" Target="../media/image44.wmf"/><Relationship Id="rId3" Type="http://schemas.openxmlformats.org/officeDocument/2006/relationships/oleObject" Target="../embeddings/oleObject22.bin"/><Relationship Id="rId2" Type="http://schemas.openxmlformats.org/officeDocument/2006/relationships/image" Target="../media/image43.wmf"/><Relationship Id="rId13" Type="http://schemas.openxmlformats.org/officeDocument/2006/relationships/vmlDrawing" Target="../drawings/vmlDrawing7.vml"/><Relationship Id="rId12" Type="http://schemas.openxmlformats.org/officeDocument/2006/relationships/slideLayout" Target="../slideLayouts/slideLayout7.xml"/><Relationship Id="rId11" Type="http://schemas.openxmlformats.org/officeDocument/2006/relationships/image" Target="../media/image49.wmf"/><Relationship Id="rId10" Type="http://schemas.openxmlformats.org/officeDocument/2006/relationships/oleObject" Target="../embeddings/oleObject24.bin"/><Relationship Id="rId1"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3.jpeg"/><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slides/_rels/slide13.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oleObject" Target="../embeddings/oleObject28.bin"/><Relationship Id="rId7" Type="http://schemas.openxmlformats.org/officeDocument/2006/relationships/image" Target="../media/image57.wmf"/><Relationship Id="rId6" Type="http://schemas.openxmlformats.org/officeDocument/2006/relationships/oleObject" Target="../embeddings/oleObject27.bin"/><Relationship Id="rId5" Type="http://schemas.openxmlformats.org/officeDocument/2006/relationships/image" Target="../media/image56.wmf"/><Relationship Id="rId4" Type="http://schemas.openxmlformats.org/officeDocument/2006/relationships/oleObject" Target="../embeddings/oleObject26.bin"/><Relationship Id="rId3" Type="http://schemas.openxmlformats.org/officeDocument/2006/relationships/image" Target="../media/image55.wmf"/><Relationship Id="rId2" Type="http://schemas.openxmlformats.org/officeDocument/2006/relationships/oleObject" Target="../embeddings/oleObject25.bin"/><Relationship Id="rId14" Type="http://schemas.openxmlformats.org/officeDocument/2006/relationships/notesSlide" Target="../notesSlides/notesSlide1.xml"/><Relationship Id="rId13" Type="http://schemas.openxmlformats.org/officeDocument/2006/relationships/vmlDrawing" Target="../drawings/vmlDrawing8.vml"/><Relationship Id="rId12" Type="http://schemas.openxmlformats.org/officeDocument/2006/relationships/slideLayout" Target="../slideLayouts/slideLayout7.xml"/><Relationship Id="rId11" Type="http://schemas.openxmlformats.org/officeDocument/2006/relationships/image" Target="../media/image59.wmf"/><Relationship Id="rId10" Type="http://schemas.openxmlformats.org/officeDocument/2006/relationships/oleObject" Target="../embeddings/oleObject29.bin"/><Relationship Id="rId1" Type="http://schemas.openxmlformats.org/officeDocument/2006/relationships/image" Target="../media/image54.emf"/></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image" Target="../media/image62.emf"/><Relationship Id="rId3" Type="http://schemas.openxmlformats.org/officeDocument/2006/relationships/image" Target="../media/image61.png"/><Relationship Id="rId2" Type="http://schemas.openxmlformats.org/officeDocument/2006/relationships/image" Target="../media/image60.wmf"/><Relationship Id="rId1"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6.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emf"/><Relationship Id="rId3" Type="http://schemas.openxmlformats.org/officeDocument/2006/relationships/oleObject" Target="../embeddings/oleObject32.bin"/><Relationship Id="rId2" Type="http://schemas.openxmlformats.org/officeDocument/2006/relationships/image" Target="../media/image67.emf"/><Relationship Id="rId1"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3.wmf"/><Relationship Id="rId7" Type="http://schemas.openxmlformats.org/officeDocument/2006/relationships/oleObject" Target="../embeddings/oleObject36.bin"/><Relationship Id="rId6" Type="http://schemas.openxmlformats.org/officeDocument/2006/relationships/image" Target="../media/image72.wmf"/><Relationship Id="rId5" Type="http://schemas.openxmlformats.org/officeDocument/2006/relationships/oleObject" Target="../embeddings/oleObject35.bin"/><Relationship Id="rId4" Type="http://schemas.openxmlformats.org/officeDocument/2006/relationships/image" Target="../media/image71.wmf"/><Relationship Id="rId3" Type="http://schemas.openxmlformats.org/officeDocument/2006/relationships/oleObject" Target="../embeddings/oleObject34.bin"/><Relationship Id="rId2" Type="http://schemas.openxmlformats.org/officeDocument/2006/relationships/image" Target="../media/image70.emf"/><Relationship Id="rId11" Type="http://schemas.openxmlformats.org/officeDocument/2006/relationships/notesSlide" Target="../notesSlides/notesSlide3.xml"/><Relationship Id="rId10" Type="http://schemas.openxmlformats.org/officeDocument/2006/relationships/vmlDrawing" Target="../drawings/vmlDrawing11.vml"/><Relationship Id="rId1"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9" Type="http://schemas.openxmlformats.org/officeDocument/2006/relationships/image" Target="../media/image79.emf"/><Relationship Id="rId8" Type="http://schemas.openxmlformats.org/officeDocument/2006/relationships/image" Target="../media/image78.emf"/><Relationship Id="rId7" Type="http://schemas.openxmlformats.org/officeDocument/2006/relationships/image" Target="../media/image77.emf"/><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3" Type="http://schemas.openxmlformats.org/officeDocument/2006/relationships/image" Target="../media/image20.emf"/><Relationship Id="rId2" Type="http://schemas.openxmlformats.org/officeDocument/2006/relationships/image" Target="../media/image19.emf"/><Relationship Id="rId12" Type="http://schemas.openxmlformats.org/officeDocument/2006/relationships/slideLayout" Target="../slideLayouts/slideLayout2.xml"/><Relationship Id="rId11" Type="http://schemas.openxmlformats.org/officeDocument/2006/relationships/image" Target="../media/image81.emf"/><Relationship Id="rId10" Type="http://schemas.openxmlformats.org/officeDocument/2006/relationships/image" Target="../media/image80.emf"/><Relationship Id="rId1" Type="http://schemas.openxmlformats.org/officeDocument/2006/relationships/image" Target="../media/image18.emf"/></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xml"/><Relationship Id="rId2" Type="http://schemas.microsoft.com/office/2007/relationships/media" Target="file:///H:\&#19968;&#27969;&#35838;&#31243;\&#35270;&#39057;&#22270;&#29255;\&#23460;&#22806;&#33620;&#26525;&#23454;&#39564;.wmv" TargetMode="External"/><Relationship Id="rId1" Type="http://schemas.openxmlformats.org/officeDocument/2006/relationships/video" Target="file:///H:\&#19968;&#27969;&#35838;&#31243;\&#35270;&#39057;&#22270;&#29255;\&#23460;&#22806;&#33620;&#26525;&#23454;&#39564;.wmv" TargetMode="Externa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8.emf"/><Relationship Id="rId7" Type="http://schemas.openxmlformats.org/officeDocument/2006/relationships/image" Target="../media/image87.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wmf"/><Relationship Id="rId3" Type="http://schemas.openxmlformats.org/officeDocument/2006/relationships/oleObject" Target="../embeddings/oleObject37.bin"/><Relationship Id="rId2" Type="http://schemas.openxmlformats.org/officeDocument/2006/relationships/image" Target="../media/image83.emf"/><Relationship Id="rId10" Type="http://schemas.openxmlformats.org/officeDocument/2006/relationships/vmlDrawing" Target="../drawings/vmlDrawing12.vml"/><Relationship Id="rId1" Type="http://schemas.openxmlformats.org/officeDocument/2006/relationships/image" Target="../media/image82.emf"/></Relationships>
</file>

<file path=ppt/slides/_rels/slide21.xml.rels><?xml version="1.0" encoding="UTF-8" standalone="yes"?>
<Relationships xmlns="http://schemas.openxmlformats.org/package/2006/relationships"><Relationship Id="rId9" Type="http://schemas.openxmlformats.org/officeDocument/2006/relationships/image" Target="../media/image95.emf"/><Relationship Id="rId8" Type="http://schemas.openxmlformats.org/officeDocument/2006/relationships/image" Target="../media/image94.emf"/><Relationship Id="rId7" Type="http://schemas.openxmlformats.org/officeDocument/2006/relationships/image" Target="../media/image93.wmf"/><Relationship Id="rId6" Type="http://schemas.openxmlformats.org/officeDocument/2006/relationships/oleObject" Target="../embeddings/oleObject39.bin"/><Relationship Id="rId5" Type="http://schemas.openxmlformats.org/officeDocument/2006/relationships/image" Target="../media/image92.wmf"/><Relationship Id="rId4" Type="http://schemas.openxmlformats.org/officeDocument/2006/relationships/oleObject" Target="../embeddings/oleObject38.bin"/><Relationship Id="rId3" Type="http://schemas.openxmlformats.org/officeDocument/2006/relationships/image" Target="../media/image91.emf"/><Relationship Id="rId2" Type="http://schemas.openxmlformats.org/officeDocument/2006/relationships/image" Target="../media/image90.emf"/><Relationship Id="rId16" Type="http://schemas.openxmlformats.org/officeDocument/2006/relationships/vmlDrawing" Target="../drawings/vmlDrawing13.vml"/><Relationship Id="rId15" Type="http://schemas.openxmlformats.org/officeDocument/2006/relationships/slideLayout" Target="../slideLayouts/slideLayout2.xml"/><Relationship Id="rId14" Type="http://schemas.openxmlformats.org/officeDocument/2006/relationships/image" Target="../media/image98.wmf"/><Relationship Id="rId13" Type="http://schemas.openxmlformats.org/officeDocument/2006/relationships/oleObject" Target="../embeddings/oleObject41.bin"/><Relationship Id="rId12" Type="http://schemas.openxmlformats.org/officeDocument/2006/relationships/image" Target="../media/image97.emf"/><Relationship Id="rId11" Type="http://schemas.openxmlformats.org/officeDocument/2006/relationships/image" Target="../media/image96.wmf"/><Relationship Id="rId10" Type="http://schemas.openxmlformats.org/officeDocument/2006/relationships/oleObject" Target="../embeddings/oleObject40.bin"/><Relationship Id="rId1" Type="http://schemas.openxmlformats.org/officeDocument/2006/relationships/image" Target="../media/image89.emf"/></Relationships>
</file>

<file path=ppt/slides/_rels/slide22.xml.rels><?xml version="1.0" encoding="UTF-8" standalone="yes"?>
<Relationships xmlns="http://schemas.openxmlformats.org/package/2006/relationships"><Relationship Id="rId9" Type="http://schemas.openxmlformats.org/officeDocument/2006/relationships/image" Target="../media/image105.emf"/><Relationship Id="rId8" Type="http://schemas.openxmlformats.org/officeDocument/2006/relationships/image" Target="../media/image104.emf"/><Relationship Id="rId7" Type="http://schemas.openxmlformats.org/officeDocument/2006/relationships/image" Target="../media/image103.wmf"/><Relationship Id="rId6" Type="http://schemas.openxmlformats.org/officeDocument/2006/relationships/oleObject" Target="../embeddings/oleObject43.bin"/><Relationship Id="rId5" Type="http://schemas.openxmlformats.org/officeDocument/2006/relationships/image" Target="../media/image102.emf"/><Relationship Id="rId4" Type="http://schemas.openxmlformats.org/officeDocument/2006/relationships/image" Target="../media/image101.wmf"/><Relationship Id="rId3" Type="http://schemas.openxmlformats.org/officeDocument/2006/relationships/oleObject" Target="../embeddings/oleObject42.bin"/><Relationship Id="rId2" Type="http://schemas.openxmlformats.org/officeDocument/2006/relationships/image" Target="../media/image100.emf"/><Relationship Id="rId11" Type="http://schemas.openxmlformats.org/officeDocument/2006/relationships/vmlDrawing" Target="../drawings/vmlDrawing14.vml"/><Relationship Id="rId10" Type="http://schemas.openxmlformats.org/officeDocument/2006/relationships/slideLayout" Target="../slideLayouts/slideLayout7.xml"/><Relationship Id="rId1" Type="http://schemas.openxmlformats.org/officeDocument/2006/relationships/image" Target="../media/image99.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wmf"/><Relationship Id="rId3" Type="http://schemas.openxmlformats.org/officeDocument/2006/relationships/oleObject" Target="../embeddings/oleObject45.bin"/><Relationship Id="rId2" Type="http://schemas.openxmlformats.org/officeDocument/2006/relationships/image" Target="../media/image107.emf"/><Relationship Id="rId1"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1.pn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113.jpeg"/><Relationship Id="rId2" Type="http://schemas.openxmlformats.org/officeDocument/2006/relationships/image" Target="../media/image112.emf"/><Relationship Id="rId1"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9" Type="http://schemas.openxmlformats.org/officeDocument/2006/relationships/image" Target="../media/image119.emf"/><Relationship Id="rId8" Type="http://schemas.openxmlformats.org/officeDocument/2006/relationships/image" Target="../media/image118.emf"/><Relationship Id="rId7" Type="http://schemas.openxmlformats.org/officeDocument/2006/relationships/image" Target="../media/image117.e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 Id="rId3" Type="http://schemas.openxmlformats.org/officeDocument/2006/relationships/image" Target="../media/image20.emf"/><Relationship Id="rId2" Type="http://schemas.openxmlformats.org/officeDocument/2006/relationships/image" Target="../media/image19.emf"/><Relationship Id="rId11" Type="http://schemas.openxmlformats.org/officeDocument/2006/relationships/slideLayout" Target="../slideLayouts/slideLayout2.xml"/><Relationship Id="rId10" Type="http://schemas.openxmlformats.org/officeDocument/2006/relationships/image" Target="../media/image120.emf"/><Relationship Id="rId1" Type="http://schemas.openxmlformats.org/officeDocument/2006/relationships/image" Target="../media/image18.emf"/></Relationships>
</file>

<file path=ppt/slides/_rels/slide29.xml.rels><?xml version="1.0" encoding="UTF-8" standalone="yes"?>
<Relationships xmlns="http://schemas.openxmlformats.org/package/2006/relationships"><Relationship Id="rId9" Type="http://schemas.openxmlformats.org/officeDocument/2006/relationships/image" Target="../media/image127.emf"/><Relationship Id="rId8" Type="http://schemas.openxmlformats.org/officeDocument/2006/relationships/image" Target="../media/image126.emf"/><Relationship Id="rId7" Type="http://schemas.openxmlformats.org/officeDocument/2006/relationships/image" Target="../media/image125.wmf"/><Relationship Id="rId6" Type="http://schemas.openxmlformats.org/officeDocument/2006/relationships/oleObject" Target="../embeddings/oleObject48.bin"/><Relationship Id="rId5" Type="http://schemas.openxmlformats.org/officeDocument/2006/relationships/image" Target="../media/image124.emf"/><Relationship Id="rId4" Type="http://schemas.openxmlformats.org/officeDocument/2006/relationships/image" Target="../media/image123.wmf"/><Relationship Id="rId3" Type="http://schemas.openxmlformats.org/officeDocument/2006/relationships/oleObject" Target="../embeddings/oleObject47.bin"/><Relationship Id="rId2" Type="http://schemas.openxmlformats.org/officeDocument/2006/relationships/image" Target="../media/image122.emf"/><Relationship Id="rId17" Type="http://schemas.openxmlformats.org/officeDocument/2006/relationships/vmlDrawing" Target="../drawings/vmlDrawing17.vml"/><Relationship Id="rId16" Type="http://schemas.openxmlformats.org/officeDocument/2006/relationships/slideLayout" Target="../slideLayouts/slideLayout7.xml"/><Relationship Id="rId15" Type="http://schemas.openxmlformats.org/officeDocument/2006/relationships/image" Target="../media/image132.emf"/><Relationship Id="rId14" Type="http://schemas.openxmlformats.org/officeDocument/2006/relationships/image" Target="../media/image131.wmf"/><Relationship Id="rId13" Type="http://schemas.openxmlformats.org/officeDocument/2006/relationships/oleObject" Target="../embeddings/oleObject49.bin"/><Relationship Id="rId12" Type="http://schemas.openxmlformats.org/officeDocument/2006/relationships/image" Target="../media/image130.emf"/><Relationship Id="rId11" Type="http://schemas.openxmlformats.org/officeDocument/2006/relationships/image" Target="../media/image129.emf"/><Relationship Id="rId10" Type="http://schemas.openxmlformats.org/officeDocument/2006/relationships/image" Target="../media/image128.emf"/><Relationship Id="rId1" Type="http://schemas.openxmlformats.org/officeDocument/2006/relationships/image" Target="../media/image121.emf"/></Relationships>
</file>

<file path=ppt/slides/_rels/slide3.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5.bin"/><Relationship Id="rId7" Type="http://schemas.openxmlformats.org/officeDocument/2006/relationships/image" Target="../media/image7.wmf"/><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5.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7.xml"/><Relationship Id="rId5" Type="http://schemas.openxmlformats.org/officeDocument/2006/relationships/image" Target="../media/image135.wmf"/><Relationship Id="rId4" Type="http://schemas.openxmlformats.org/officeDocument/2006/relationships/oleObject" Target="../embeddings/oleObject51.bin"/><Relationship Id="rId3" Type="http://schemas.openxmlformats.org/officeDocument/2006/relationships/image" Target="../media/image134.wmf"/><Relationship Id="rId2" Type="http://schemas.openxmlformats.org/officeDocument/2006/relationships/oleObject" Target="../embeddings/oleObject50.bin"/><Relationship Id="rId1" Type="http://schemas.openxmlformats.org/officeDocument/2006/relationships/image" Target="../media/image133.emf"/></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1.png"/><Relationship Id="rId7" Type="http://schemas.openxmlformats.org/officeDocument/2006/relationships/image" Target="../media/image140.wmf"/><Relationship Id="rId6" Type="http://schemas.openxmlformats.org/officeDocument/2006/relationships/oleObject" Target="../embeddings/oleObject53.bin"/><Relationship Id="rId5" Type="http://schemas.openxmlformats.org/officeDocument/2006/relationships/image" Target="../media/image139.emf"/><Relationship Id="rId4" Type="http://schemas.openxmlformats.org/officeDocument/2006/relationships/image" Target="../media/image138.wmf"/><Relationship Id="rId3" Type="http://schemas.openxmlformats.org/officeDocument/2006/relationships/oleObject" Target="../embeddings/oleObject52.bin"/><Relationship Id="rId2" Type="http://schemas.openxmlformats.org/officeDocument/2006/relationships/image" Target="../media/image137.emf"/><Relationship Id="rId10" Type="http://schemas.openxmlformats.org/officeDocument/2006/relationships/vmlDrawing" Target="../drawings/vmlDrawing19.vml"/><Relationship Id="rId1" Type="http://schemas.openxmlformats.org/officeDocument/2006/relationships/image" Target="../media/image136.emf"/></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7.xml"/><Relationship Id="rId4" Type="http://schemas.openxmlformats.org/officeDocument/2006/relationships/image" Target="../media/image144.emf"/><Relationship Id="rId3" Type="http://schemas.openxmlformats.org/officeDocument/2006/relationships/image" Target="../media/image143.png"/><Relationship Id="rId2" Type="http://schemas.openxmlformats.org/officeDocument/2006/relationships/image" Target="../media/image142.wmf"/><Relationship Id="rId1"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wmf"/><Relationship Id="rId3" Type="http://schemas.openxmlformats.org/officeDocument/2006/relationships/oleObject" Target="../embeddings/oleObject56.bin"/><Relationship Id="rId2" Type="http://schemas.openxmlformats.org/officeDocument/2006/relationships/image" Target="../media/image145.wmf"/><Relationship Id="rId1"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8.png"/></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150.wmf"/><Relationship Id="rId5" Type="http://schemas.openxmlformats.org/officeDocument/2006/relationships/oleObject" Target="../embeddings/oleObject59.bin"/><Relationship Id="rId4" Type="http://schemas.openxmlformats.org/officeDocument/2006/relationships/image" Target="../media/image149.wmf"/><Relationship Id="rId3" Type="http://schemas.openxmlformats.org/officeDocument/2006/relationships/oleObject" Target="../embeddings/oleObject58.bin"/><Relationship Id="rId2" Type="http://schemas.openxmlformats.org/officeDocument/2006/relationships/image" Target="../media/image145.wmf"/><Relationship Id="rId1" Type="http://schemas.openxmlformats.org/officeDocument/2006/relationships/oleObject" Target="../embeddings/oleObject57.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152.wmf"/><Relationship Id="rId5" Type="http://schemas.openxmlformats.org/officeDocument/2006/relationships/oleObject" Target="../embeddings/oleObject62.bin"/><Relationship Id="rId4" Type="http://schemas.openxmlformats.org/officeDocument/2006/relationships/image" Target="../media/image151.wmf"/><Relationship Id="rId3" Type="http://schemas.openxmlformats.org/officeDocument/2006/relationships/oleObject" Target="../embeddings/oleObject61.bin"/><Relationship Id="rId2" Type="http://schemas.openxmlformats.org/officeDocument/2006/relationships/image" Target="../media/image145.wmf"/><Relationship Id="rId1" Type="http://schemas.openxmlformats.org/officeDocument/2006/relationships/oleObject" Target="../embeddings/oleObject60.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156.wmf"/><Relationship Id="rId7" Type="http://schemas.openxmlformats.org/officeDocument/2006/relationships/oleObject" Target="../embeddings/oleObject66.bin"/><Relationship Id="rId6" Type="http://schemas.openxmlformats.org/officeDocument/2006/relationships/image" Target="../media/image155.wmf"/><Relationship Id="rId5" Type="http://schemas.openxmlformats.org/officeDocument/2006/relationships/oleObject" Target="../embeddings/oleObject65.bin"/><Relationship Id="rId4" Type="http://schemas.openxmlformats.org/officeDocument/2006/relationships/image" Target="../media/image154.wmf"/><Relationship Id="rId3" Type="http://schemas.openxmlformats.org/officeDocument/2006/relationships/oleObject" Target="../embeddings/oleObject64.bin"/><Relationship Id="rId2" Type="http://schemas.openxmlformats.org/officeDocument/2006/relationships/image" Target="../media/image153.png"/><Relationship Id="rId12" Type="http://schemas.openxmlformats.org/officeDocument/2006/relationships/vmlDrawing" Target="../drawings/vmlDrawing24.vml"/><Relationship Id="rId11" Type="http://schemas.openxmlformats.org/officeDocument/2006/relationships/slideLayout" Target="../slideLayouts/slideLayout2.xml"/><Relationship Id="rId10" Type="http://schemas.openxmlformats.org/officeDocument/2006/relationships/image" Target="../media/image157.wmf"/><Relationship Id="rId1"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9.png"/><Relationship Id="rId1" Type="http://schemas.openxmlformats.org/officeDocument/2006/relationships/image" Target="../media/image15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9.png"/><Relationship Id="rId1" Type="http://schemas.openxmlformats.org/officeDocument/2006/relationships/image" Target="../media/image160.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161.wmf"/><Relationship Id="rId1" Type="http://schemas.openxmlformats.org/officeDocument/2006/relationships/oleObject" Target="../embeddings/oleObject68.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163.wmf"/><Relationship Id="rId5" Type="http://schemas.openxmlformats.org/officeDocument/2006/relationships/oleObject" Target="../embeddings/oleObject71.bin"/><Relationship Id="rId4" Type="http://schemas.openxmlformats.org/officeDocument/2006/relationships/image" Target="../media/image162.wmf"/><Relationship Id="rId3" Type="http://schemas.openxmlformats.org/officeDocument/2006/relationships/oleObject" Target="../embeddings/oleObject70.bin"/><Relationship Id="rId2" Type="http://schemas.openxmlformats.org/officeDocument/2006/relationships/image" Target="../media/image145.wmf"/><Relationship Id="rId1" Type="http://schemas.openxmlformats.org/officeDocument/2006/relationships/oleObject" Target="../embeddings/oleObject69.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167.wmf"/><Relationship Id="rId7" Type="http://schemas.openxmlformats.org/officeDocument/2006/relationships/oleObject" Target="../embeddings/oleObject75.bin"/><Relationship Id="rId6" Type="http://schemas.openxmlformats.org/officeDocument/2006/relationships/image" Target="../media/image166.wmf"/><Relationship Id="rId5" Type="http://schemas.openxmlformats.org/officeDocument/2006/relationships/oleObject" Target="../embeddings/oleObject74.bin"/><Relationship Id="rId4" Type="http://schemas.openxmlformats.org/officeDocument/2006/relationships/image" Target="../media/image165.wmf"/><Relationship Id="rId3" Type="http://schemas.openxmlformats.org/officeDocument/2006/relationships/oleObject" Target="../embeddings/oleObject73.bin"/><Relationship Id="rId2" Type="http://schemas.openxmlformats.org/officeDocument/2006/relationships/image" Target="../media/image164.png"/><Relationship Id="rId12" Type="http://schemas.openxmlformats.org/officeDocument/2006/relationships/vmlDrawing" Target="../drawings/vmlDrawing27.vml"/><Relationship Id="rId11" Type="http://schemas.openxmlformats.org/officeDocument/2006/relationships/slideLayout" Target="../slideLayouts/slideLayout7.xml"/><Relationship Id="rId10" Type="http://schemas.openxmlformats.org/officeDocument/2006/relationships/image" Target="../media/image168.wmf"/><Relationship Id="rId1"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0.png"/><Relationship Id="rId1" Type="http://schemas.openxmlformats.org/officeDocument/2006/relationships/image" Target="../media/image169.png"/></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173.wmf"/><Relationship Id="rId5" Type="http://schemas.openxmlformats.org/officeDocument/2006/relationships/oleObject" Target="../embeddings/oleObject79.bin"/><Relationship Id="rId4" Type="http://schemas.openxmlformats.org/officeDocument/2006/relationships/image" Target="../media/image172.wmf"/><Relationship Id="rId3" Type="http://schemas.openxmlformats.org/officeDocument/2006/relationships/oleObject" Target="../embeddings/oleObject78.bin"/><Relationship Id="rId2" Type="http://schemas.openxmlformats.org/officeDocument/2006/relationships/image" Target="../media/image171.wmf"/><Relationship Id="rId1" Type="http://schemas.openxmlformats.org/officeDocument/2006/relationships/oleObject" Target="../embeddings/oleObject77.bin"/></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7.xml"/><Relationship Id="rId5" Type="http://schemas.openxmlformats.org/officeDocument/2006/relationships/image" Target="../media/image176.wmf"/><Relationship Id="rId4" Type="http://schemas.openxmlformats.org/officeDocument/2006/relationships/oleObject" Target="../embeddings/oleObject81.bin"/><Relationship Id="rId3" Type="http://schemas.openxmlformats.org/officeDocument/2006/relationships/image" Target="../media/image175.wmf"/><Relationship Id="rId2" Type="http://schemas.openxmlformats.org/officeDocument/2006/relationships/oleObject" Target="../embeddings/oleObject80.bin"/><Relationship Id="rId1" Type="http://schemas.openxmlformats.org/officeDocument/2006/relationships/image" Target="../media/image17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oleObject" Target="../embeddings/oleObject10.bin"/><Relationship Id="rId2" Type="http://schemas.openxmlformats.org/officeDocument/2006/relationships/image" Target="../media/image12.emf"/><Relationship Id="rId1"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oleObject" Target="../embeddings/oleObject15.bin"/><Relationship Id="rId7" Type="http://schemas.openxmlformats.org/officeDocument/2006/relationships/oleObject" Target="../embeddings/oleObject14.bin"/><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emf"/><Relationship Id="rId11" Type="http://schemas.openxmlformats.org/officeDocument/2006/relationships/vmlDrawing" Target="../drawings/vmlDrawing4.vml"/><Relationship Id="rId10" Type="http://schemas.openxmlformats.org/officeDocument/2006/relationships/slideLayout" Target="../slideLayouts/slideLayout7.xml"/><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9" Type="http://schemas.openxmlformats.org/officeDocument/2006/relationships/image" Target="../media/image26.emf"/><Relationship Id="rId8" Type="http://schemas.openxmlformats.org/officeDocument/2006/relationships/image" Target="../media/image25.emf"/><Relationship Id="rId7" Type="http://schemas.openxmlformats.org/officeDocument/2006/relationships/image" Target="../media/image24.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3" Type="http://schemas.openxmlformats.org/officeDocument/2006/relationships/image" Target="../media/image20.emf"/><Relationship Id="rId2" Type="http://schemas.openxmlformats.org/officeDocument/2006/relationships/image" Target="../media/image19.emf"/><Relationship Id="rId11" Type="http://schemas.openxmlformats.org/officeDocument/2006/relationships/slideLayout" Target="../slideLayouts/slideLayout2.xml"/><Relationship Id="rId10" Type="http://schemas.openxmlformats.org/officeDocument/2006/relationships/image" Target="../media/image27.emf"/><Relationship Id="rId1" Type="http://schemas.openxmlformats.org/officeDocument/2006/relationships/image" Target="../media/image18.emf"/></Relationships>
</file>

<file path=ppt/slides/_rels/slide9.x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wmf"/><Relationship Id="rId7" Type="http://schemas.openxmlformats.org/officeDocument/2006/relationships/oleObject" Target="../embeddings/oleObject17.bin"/><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e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35.emf"/><Relationship Id="rId1"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7"/>
          <p:cNvSpPr>
            <a:spLocks noChangeArrowheads="1"/>
          </p:cNvSpPr>
          <p:nvPr/>
        </p:nvSpPr>
        <p:spPr bwMode="auto">
          <a:xfrm>
            <a:off x="623392" y="1512919"/>
            <a:ext cx="10585176" cy="1745671"/>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ctr" eaLnBrk="1" hangingPunct="1">
              <a:lnSpc>
                <a:spcPct val="150000"/>
              </a:lnSpc>
              <a:spcBef>
                <a:spcPct val="0"/>
              </a:spcBef>
              <a:buNone/>
              <a:defRPr/>
            </a:pPr>
            <a:r>
              <a:rPr kumimoji="1" lang="zh-CN" altLang="en-US"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第六章系统的校正和设计</a:t>
            </a:r>
            <a:endParaRPr kumimoji="1" lang="en-US" altLang="zh-CN"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eaLnBrk="1" hangingPunct="1">
              <a:lnSpc>
                <a:spcPct val="150000"/>
              </a:lnSpc>
              <a:spcBef>
                <a:spcPct val="0"/>
              </a:spcBef>
              <a:buNone/>
              <a:defRPr/>
            </a:pP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312368"/>
            <a:ext cx="12192000" cy="3573016"/>
          </a:xfrm>
          <a:prstGeom prst="rect">
            <a:avLst/>
          </a:prstGeom>
          <a:ln>
            <a:noFill/>
          </a:ln>
          <a:effectLst>
            <a:softEdge rad="112500"/>
          </a:effectLst>
        </p:spPr>
      </p:pic>
      <p:sp>
        <p:nvSpPr>
          <p:cNvPr id="2" name="文本框 1"/>
          <p:cNvSpPr txBox="1"/>
          <p:nvPr/>
        </p:nvSpPr>
        <p:spPr>
          <a:xfrm>
            <a:off x="8832304" y="4149080"/>
            <a:ext cx="2736304" cy="523220"/>
          </a:xfrm>
          <a:prstGeom prst="rect">
            <a:avLst/>
          </a:prstGeom>
          <a:noFill/>
        </p:spPr>
        <p:txBody>
          <a:bodyPr wrap="square" rtlCol="0">
            <a:spAutoFit/>
          </a:bodyPr>
          <a:lstStyle/>
          <a:p>
            <a:r>
              <a:rPr lang="zh-CN" altLang="en-US" sz="2800" b="1" dirty="0">
                <a:solidFill>
                  <a:srgbClr val="FF0000"/>
                </a:solidFill>
              </a:rPr>
              <a:t>授课人：许丽佳</a:t>
            </a:r>
            <a:endParaRPr lang="zh-CN" altLang="en-US" sz="2800" b="1" dirty="0">
              <a:solidFill>
                <a:srgbClr val="FF0000"/>
              </a:solidFill>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287365" y="3879473"/>
            <a:ext cx="6315075" cy="23050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9" name="圆角矩形 8"/>
          <p:cNvSpPr/>
          <p:nvPr/>
        </p:nvSpPr>
        <p:spPr>
          <a:xfrm>
            <a:off x="946945" y="2601912"/>
            <a:ext cx="6891337" cy="863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4" name="圆角矩形 3"/>
          <p:cNvSpPr/>
          <p:nvPr/>
        </p:nvSpPr>
        <p:spPr>
          <a:xfrm>
            <a:off x="335360" y="95625"/>
            <a:ext cx="8785225" cy="18716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graphicFrame>
        <p:nvGraphicFramePr>
          <p:cNvPr id="9221" name="Object 9"/>
          <p:cNvGraphicFramePr>
            <a:graphicFrameLocks noChangeAspect="1"/>
          </p:cNvGraphicFramePr>
          <p:nvPr/>
        </p:nvGraphicFramePr>
        <p:xfrm>
          <a:off x="3647728" y="3952499"/>
          <a:ext cx="5665787" cy="2252663"/>
        </p:xfrm>
        <a:graphic>
          <a:graphicData uri="http://schemas.openxmlformats.org/presentationml/2006/ole">
            <mc:AlternateContent xmlns:mc="http://schemas.openxmlformats.org/markup-compatibility/2006">
              <mc:Choice xmlns:v="urn:schemas-microsoft-com:vml" Requires="v">
                <p:oleObj spid="_x0000_s6146" name="VISIO" r:id="rId1" imgW="5467985" imgH="2176145" progId="Visio.Drawing.6">
                  <p:embed/>
                </p:oleObj>
              </mc:Choice>
              <mc:Fallback>
                <p:oleObj name="VISIO" r:id="rId1" imgW="5467985" imgH="2176145" progId="Visio.Drawing.6">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3952499"/>
                        <a:ext cx="5665787"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3"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r="32050"/>
          <a:stretch>
            <a:fillRect/>
          </a:stretch>
        </p:blipFill>
        <p:spPr bwMode="auto">
          <a:xfrm>
            <a:off x="614760" y="-52011"/>
            <a:ext cx="776287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r="21162"/>
          <a:stretch>
            <a:fillRect/>
          </a:stretch>
        </p:blipFill>
        <p:spPr bwMode="auto">
          <a:xfrm>
            <a:off x="614760" y="792538"/>
            <a:ext cx="8505825"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20"/>
          <p:cNvPicPr>
            <a:picLocks noChangeAspect="1" noChangeArrowheads="1"/>
          </p:cNvPicPr>
          <p:nvPr/>
        </p:nvPicPr>
        <p:blipFill>
          <a:blip r:embed="rId5" cstate="print">
            <a:extLst>
              <a:ext uri="{28A0092B-C50C-407E-A947-70E740481C1C}">
                <a14:useLocalDpi xmlns:a14="http://schemas.microsoft.com/office/drawing/2010/main" val="0"/>
              </a:ext>
            </a:extLst>
          </a:blip>
          <a:srcRect r="27545"/>
          <a:stretch>
            <a:fillRect/>
          </a:stretch>
        </p:blipFill>
        <p:spPr bwMode="auto">
          <a:xfrm>
            <a:off x="710009" y="1294187"/>
            <a:ext cx="80518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r="22678"/>
          <a:stretch>
            <a:fillRect/>
          </a:stretch>
        </p:blipFill>
        <p:spPr bwMode="auto">
          <a:xfrm>
            <a:off x="459784" y="1973262"/>
            <a:ext cx="8712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28" name="对象 5"/>
          <p:cNvGraphicFramePr>
            <a:graphicFrameLocks noChangeAspect="1"/>
          </p:cNvGraphicFramePr>
          <p:nvPr/>
        </p:nvGraphicFramePr>
        <p:xfrm>
          <a:off x="1091407" y="2673350"/>
          <a:ext cx="5256213" cy="847725"/>
        </p:xfrm>
        <a:graphic>
          <a:graphicData uri="http://schemas.openxmlformats.org/presentationml/2006/ole">
            <mc:AlternateContent xmlns:mc="http://schemas.openxmlformats.org/markup-compatibility/2006">
              <mc:Choice xmlns:v="urn:schemas-microsoft-com:vml" Requires="v">
                <p:oleObj spid="_x0000_s6147" name="" r:id="rId7" imgW="2603500" imgH="419100" progId="Equation.DSMT4">
                  <p:embed/>
                </p:oleObj>
              </mc:Choice>
              <mc:Fallback>
                <p:oleObj name="" r:id="rId7" imgW="2603500" imgH="4191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1407" y="2673350"/>
                        <a:ext cx="52562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0" name="对象 7"/>
          <p:cNvGraphicFramePr>
            <a:graphicFrameLocks noChangeAspect="1"/>
          </p:cNvGraphicFramePr>
          <p:nvPr/>
        </p:nvGraphicFramePr>
        <p:xfrm>
          <a:off x="6888956" y="2841625"/>
          <a:ext cx="973138" cy="411163"/>
        </p:xfrm>
        <a:graphic>
          <a:graphicData uri="http://schemas.openxmlformats.org/presentationml/2006/ole">
            <mc:AlternateContent xmlns:mc="http://schemas.openxmlformats.org/markup-compatibility/2006">
              <mc:Choice xmlns:v="urn:schemas-microsoft-com:vml" Requires="v">
                <p:oleObj spid="_x0000_s6148" name="" r:id="rId9" imgW="431165" imgH="177800" progId="Equation.DSMT4">
                  <p:embed/>
                </p:oleObj>
              </mc:Choice>
              <mc:Fallback>
                <p:oleObj name="" r:id="rId9" imgW="431165" imgH="1778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8956" y="2841625"/>
                        <a:ext cx="9731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443706" y="3754437"/>
            <a:ext cx="2592388"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zh-CN" sz="2000" b="1" kern="100"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未校正系统的伯德图</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703388" y="4581526"/>
            <a:ext cx="8640762" cy="13684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solidFill>
                <a:prstClr val="black"/>
              </a:solidFill>
            </a:endParaRPr>
          </a:p>
        </p:txBody>
      </p:sp>
      <p:sp>
        <p:nvSpPr>
          <p:cNvPr id="5" name="圆角矩形 4"/>
          <p:cNvSpPr/>
          <p:nvPr/>
        </p:nvSpPr>
        <p:spPr>
          <a:xfrm>
            <a:off x="4224338" y="6021389"/>
            <a:ext cx="2633662" cy="7207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4" name="圆角矩形 3"/>
          <p:cNvSpPr/>
          <p:nvPr/>
        </p:nvSpPr>
        <p:spPr>
          <a:xfrm>
            <a:off x="1895475" y="3860801"/>
            <a:ext cx="8123238" cy="504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14338" name="Text Box 2"/>
          <p:cNvSpPr txBox="1">
            <a:spLocks noChangeArrowheads="1"/>
          </p:cNvSpPr>
          <p:nvPr/>
        </p:nvSpPr>
        <p:spPr bwMode="auto">
          <a:xfrm>
            <a:off x="611982" y="271464"/>
            <a:ext cx="1824038" cy="46196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defRPr/>
            </a:pPr>
            <a:r>
              <a:rPr kumimoji="1"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求相角裕量</a:t>
            </a:r>
            <a:endParaRPr kumimoji="1"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0246" name="Object 3"/>
          <p:cNvGraphicFramePr>
            <a:graphicFrameLocks noChangeAspect="1"/>
          </p:cNvGraphicFramePr>
          <p:nvPr/>
        </p:nvGraphicFramePr>
        <p:xfrm>
          <a:off x="2160589" y="2257426"/>
          <a:ext cx="7489825" cy="936625"/>
        </p:xfrm>
        <a:graphic>
          <a:graphicData uri="http://schemas.openxmlformats.org/presentationml/2006/ole">
            <mc:AlternateContent xmlns:mc="http://schemas.openxmlformats.org/markup-compatibility/2006">
              <mc:Choice xmlns:v="urn:schemas-microsoft-com:vml" Requires="v">
                <p:oleObj spid="_x0000_s7170" name="Equation" r:id="rId1" imgW="3759200" imgH="469900" progId="Equation.3">
                  <p:embed/>
                </p:oleObj>
              </mc:Choice>
              <mc:Fallback>
                <p:oleObj name="Equation" r:id="rId1" imgW="3759200" imgH="469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89" y="2257426"/>
                        <a:ext cx="74898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4"/>
          <p:cNvGraphicFramePr>
            <a:graphicFrameLocks noChangeAspect="1"/>
          </p:cNvGraphicFramePr>
          <p:nvPr/>
        </p:nvGraphicFramePr>
        <p:xfrm>
          <a:off x="2163764" y="3141663"/>
          <a:ext cx="3398837" cy="793750"/>
        </p:xfrm>
        <a:graphic>
          <a:graphicData uri="http://schemas.openxmlformats.org/presentationml/2006/ole">
            <mc:AlternateContent xmlns:mc="http://schemas.openxmlformats.org/markup-compatibility/2006">
              <mc:Choice xmlns:v="urn:schemas-microsoft-com:vml" Requires="v">
                <p:oleObj spid="_x0000_s7171" name="Equation" r:id="rId3" imgW="1790700" imgH="419100" progId="Equation.3">
                  <p:embed/>
                </p:oleObj>
              </mc:Choice>
              <mc:Fallback>
                <p:oleObj name="Equation" r:id="rId3" imgW="17907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4" y="3141663"/>
                        <a:ext cx="33988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5"/>
          <p:cNvGraphicFramePr>
            <a:graphicFrameLocks noChangeAspect="1"/>
          </p:cNvGraphicFramePr>
          <p:nvPr/>
        </p:nvGraphicFramePr>
        <p:xfrm>
          <a:off x="2016125" y="3860800"/>
          <a:ext cx="7778750" cy="528638"/>
        </p:xfrm>
        <a:graphic>
          <a:graphicData uri="http://schemas.openxmlformats.org/presentationml/2006/ole">
            <mc:AlternateContent xmlns:mc="http://schemas.openxmlformats.org/markup-compatibility/2006">
              <mc:Choice xmlns:v="urn:schemas-microsoft-com:vml" Requires="v">
                <p:oleObj spid="_x0000_s7172" name="公式" r:id="rId5" imgW="3746500" imgH="254000" progId="Equation.3">
                  <p:embed/>
                </p:oleObj>
              </mc:Choice>
              <mc:Fallback>
                <p:oleObj name="公式" r:id="rId5" imgW="37465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3860800"/>
                        <a:ext cx="77787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9" name="Group 7"/>
          <p:cNvGrpSpPr/>
          <p:nvPr/>
        </p:nvGrpSpPr>
        <p:grpSpPr bwMode="auto">
          <a:xfrm>
            <a:off x="3431704" y="271464"/>
            <a:ext cx="2971800" cy="2133600"/>
            <a:chOff x="720" y="2448"/>
            <a:chExt cx="1872" cy="1344"/>
          </a:xfrm>
        </p:grpSpPr>
        <p:sp>
          <p:nvSpPr>
            <p:cNvPr id="10255" name="Line 8"/>
            <p:cNvSpPr>
              <a:spLocks noChangeShapeType="1"/>
            </p:cNvSpPr>
            <p:nvPr/>
          </p:nvSpPr>
          <p:spPr bwMode="auto">
            <a:xfrm>
              <a:off x="1728" y="3504"/>
              <a:ext cx="432" cy="0"/>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6" name="Line 9"/>
            <p:cNvSpPr>
              <a:spLocks noChangeShapeType="1"/>
            </p:cNvSpPr>
            <p:nvPr/>
          </p:nvSpPr>
          <p:spPr bwMode="auto">
            <a:xfrm>
              <a:off x="816" y="2544"/>
              <a:ext cx="0" cy="432"/>
            </a:xfrm>
            <a:prstGeom prst="line">
              <a:avLst/>
            </a:prstGeom>
            <a:noFill/>
            <a:ln w="9525">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7" name="Line 10"/>
            <p:cNvSpPr>
              <a:spLocks noChangeShapeType="1"/>
            </p:cNvSpPr>
            <p:nvPr/>
          </p:nvSpPr>
          <p:spPr bwMode="auto">
            <a:xfrm>
              <a:off x="816" y="2544"/>
              <a:ext cx="912" cy="432"/>
            </a:xfrm>
            <a:prstGeom prst="line">
              <a:avLst/>
            </a:prstGeom>
            <a:noFill/>
            <a:ln w="9525">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Line 11"/>
            <p:cNvSpPr>
              <a:spLocks noChangeShapeType="1"/>
            </p:cNvSpPr>
            <p:nvPr/>
          </p:nvSpPr>
          <p:spPr bwMode="auto">
            <a:xfrm>
              <a:off x="1728" y="2976"/>
              <a:ext cx="0" cy="528"/>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Line 12"/>
            <p:cNvSpPr>
              <a:spLocks noChangeShapeType="1"/>
            </p:cNvSpPr>
            <p:nvPr/>
          </p:nvSpPr>
          <p:spPr bwMode="auto">
            <a:xfrm>
              <a:off x="1728" y="2976"/>
              <a:ext cx="432" cy="528"/>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0" name="Line 13"/>
            <p:cNvSpPr>
              <a:spLocks noChangeShapeType="1"/>
            </p:cNvSpPr>
            <p:nvPr/>
          </p:nvSpPr>
          <p:spPr bwMode="auto">
            <a:xfrm>
              <a:off x="816" y="2976"/>
              <a:ext cx="912" cy="0"/>
            </a:xfrm>
            <a:prstGeom prst="line">
              <a:avLst/>
            </a:prstGeom>
            <a:noFill/>
            <a:ln w="9525">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1" name="Text Box 14"/>
            <p:cNvSpPr txBox="1">
              <a:spLocks noChangeArrowheads="1"/>
            </p:cNvSpPr>
            <p:nvPr/>
          </p:nvSpPr>
          <p:spPr bwMode="auto">
            <a:xfrm>
              <a:off x="720" y="345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000000"/>
                  </a:solidFill>
                  <a:latin typeface="Times New Roman" panose="02020603050405020304" pitchFamily="18" charset="0"/>
                </a:rPr>
                <a:t>1</a:t>
              </a:r>
              <a:endParaRPr kumimoji="1" lang="en-US" altLang="zh-CN" sz="2800">
                <a:solidFill>
                  <a:srgbClr val="000000"/>
                </a:solidFill>
                <a:latin typeface="Times New Roman" panose="02020603050405020304" pitchFamily="18" charset="0"/>
              </a:endParaRPr>
            </a:p>
          </p:txBody>
        </p:sp>
        <p:sp>
          <p:nvSpPr>
            <p:cNvPr id="10262" name="Text Box 15"/>
            <p:cNvSpPr txBox="1">
              <a:spLocks noChangeArrowheads="1"/>
            </p:cNvSpPr>
            <p:nvPr/>
          </p:nvSpPr>
          <p:spPr bwMode="auto">
            <a:xfrm>
              <a:off x="1680" y="3465"/>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000000"/>
                  </a:solidFill>
                  <a:latin typeface="Times New Roman" panose="02020603050405020304" pitchFamily="18" charset="0"/>
                </a:rPr>
                <a:t>2</a:t>
              </a:r>
              <a:endParaRPr kumimoji="1" lang="en-US" altLang="zh-CN" sz="2800">
                <a:solidFill>
                  <a:srgbClr val="000000"/>
                </a:solidFill>
                <a:latin typeface="Times New Roman" panose="02020603050405020304" pitchFamily="18" charset="0"/>
              </a:endParaRPr>
            </a:p>
          </p:txBody>
        </p:sp>
        <p:sp>
          <p:nvSpPr>
            <p:cNvPr id="10263" name="Text Box 16"/>
            <p:cNvSpPr txBox="1">
              <a:spLocks noChangeArrowheads="1"/>
            </p:cNvSpPr>
            <p:nvPr/>
          </p:nvSpPr>
          <p:spPr bwMode="auto">
            <a:xfrm>
              <a:off x="2064" y="340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000000"/>
                  </a:solidFill>
                  <a:latin typeface="Times New Roman" panose="02020603050405020304" pitchFamily="18" charset="0"/>
                  <a:cs typeface="Times New Roman" panose="02020603050405020304" pitchFamily="18" charset="0"/>
                </a:rPr>
                <a:t>ω</a:t>
              </a:r>
              <a:r>
                <a:rPr kumimoji="1" lang="en-US" altLang="zh-CN" sz="2800" baseline="-25000">
                  <a:solidFill>
                    <a:srgbClr val="000000"/>
                  </a:solidFill>
                  <a:latin typeface="Times New Roman" panose="02020603050405020304" pitchFamily="18" charset="0"/>
                  <a:cs typeface="Times New Roman" panose="02020603050405020304" pitchFamily="18" charset="0"/>
                </a:rPr>
                <a:t>c</a:t>
              </a:r>
              <a:endParaRPr kumimoji="1" lang="en-US" altLang="zh-CN" sz="2800" baseline="-25000">
                <a:solidFill>
                  <a:srgbClr val="000000"/>
                </a:solidFill>
                <a:latin typeface="Times New Roman" panose="02020603050405020304" pitchFamily="18" charset="0"/>
              </a:endParaRPr>
            </a:p>
          </p:txBody>
        </p:sp>
        <p:sp>
          <p:nvSpPr>
            <p:cNvPr id="10264" name="Text Box 17"/>
            <p:cNvSpPr txBox="1">
              <a:spLocks noChangeArrowheads="1"/>
            </p:cNvSpPr>
            <p:nvPr/>
          </p:nvSpPr>
          <p:spPr bwMode="auto">
            <a:xfrm>
              <a:off x="1248" y="244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000000"/>
                  </a:solidFill>
                  <a:latin typeface="Times New Roman" panose="02020603050405020304" pitchFamily="18" charset="0"/>
                </a:rPr>
                <a:t>-20</a:t>
              </a:r>
              <a:endParaRPr kumimoji="1" lang="en-US" altLang="zh-CN" sz="2800">
                <a:solidFill>
                  <a:srgbClr val="000000"/>
                </a:solidFill>
                <a:latin typeface="Times New Roman" panose="02020603050405020304" pitchFamily="18" charset="0"/>
              </a:endParaRPr>
            </a:p>
          </p:txBody>
        </p:sp>
        <p:sp>
          <p:nvSpPr>
            <p:cNvPr id="10265" name="Text Box 18"/>
            <p:cNvSpPr txBox="1">
              <a:spLocks noChangeArrowheads="1"/>
            </p:cNvSpPr>
            <p:nvPr/>
          </p:nvSpPr>
          <p:spPr bwMode="auto">
            <a:xfrm>
              <a:off x="1968" y="2976"/>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000000"/>
                  </a:solidFill>
                  <a:latin typeface="Times New Roman" panose="02020603050405020304" pitchFamily="18" charset="0"/>
                </a:rPr>
                <a:t>-40</a:t>
              </a:r>
              <a:endParaRPr kumimoji="1" lang="en-US" altLang="zh-CN" sz="2800">
                <a:solidFill>
                  <a:srgbClr val="000000"/>
                </a:solidFill>
                <a:latin typeface="Times New Roman" panose="02020603050405020304" pitchFamily="18" charset="0"/>
              </a:endParaRPr>
            </a:p>
          </p:txBody>
        </p:sp>
        <p:sp>
          <p:nvSpPr>
            <p:cNvPr id="10266" name="Line 19"/>
            <p:cNvSpPr>
              <a:spLocks noChangeShapeType="1"/>
            </p:cNvSpPr>
            <p:nvPr/>
          </p:nvSpPr>
          <p:spPr bwMode="auto">
            <a:xfrm>
              <a:off x="816" y="2976"/>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7" name="Line 20"/>
            <p:cNvSpPr>
              <a:spLocks noChangeShapeType="1"/>
            </p:cNvSpPr>
            <p:nvPr/>
          </p:nvSpPr>
          <p:spPr bwMode="auto">
            <a:xfrm>
              <a:off x="816" y="350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0250"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r="21986"/>
          <a:stretch>
            <a:fillRect/>
          </a:stretch>
        </p:blipFill>
        <p:spPr bwMode="auto">
          <a:xfrm>
            <a:off x="1895475" y="4365625"/>
            <a:ext cx="82486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25"/>
          <p:cNvPicPr>
            <a:picLocks noChangeAspect="1" noChangeArrowheads="1"/>
          </p:cNvPicPr>
          <p:nvPr/>
        </p:nvPicPr>
        <p:blipFill>
          <a:blip r:embed="rId8" cstate="print">
            <a:extLst>
              <a:ext uri="{28A0092B-C50C-407E-A947-70E740481C1C}">
                <a14:useLocalDpi xmlns:a14="http://schemas.microsoft.com/office/drawing/2010/main" val="0"/>
              </a:ext>
            </a:extLst>
          </a:blip>
          <a:srcRect r="19504"/>
          <a:stretch>
            <a:fillRect/>
          </a:stretch>
        </p:blipFill>
        <p:spPr bwMode="auto">
          <a:xfrm>
            <a:off x="1905000" y="4916489"/>
            <a:ext cx="83820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2"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r="20213"/>
          <a:stretch>
            <a:fillRect/>
          </a:stretch>
        </p:blipFill>
        <p:spPr bwMode="auto">
          <a:xfrm>
            <a:off x="1792289" y="5424488"/>
            <a:ext cx="8226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3" name="Rectangle 2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0254" name="对象 2"/>
          <p:cNvGraphicFramePr>
            <a:graphicFrameLocks noChangeAspect="1"/>
          </p:cNvGraphicFramePr>
          <p:nvPr/>
        </p:nvGraphicFramePr>
        <p:xfrm>
          <a:off x="4324350" y="6000750"/>
          <a:ext cx="2457450" cy="825500"/>
        </p:xfrm>
        <a:graphic>
          <a:graphicData uri="http://schemas.openxmlformats.org/presentationml/2006/ole">
            <mc:AlternateContent xmlns:mc="http://schemas.openxmlformats.org/markup-compatibility/2006">
              <mc:Choice xmlns:v="urn:schemas-microsoft-com:vml" Requires="v">
                <p:oleObj spid="_x0000_s7173" name="" r:id="rId10" imgW="1333500" imgH="444500" progId="Equation.DSMT4">
                  <p:embed/>
                </p:oleObj>
              </mc:Choice>
              <mc:Fallback>
                <p:oleObj name="" r:id="rId10" imgW="1333500" imgH="444500"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4350" y="6000750"/>
                        <a:ext cx="24574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34491" y="128825"/>
            <a:ext cx="8951912" cy="17033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pic>
        <p:nvPicPr>
          <p:cNvPr id="1126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r="14822"/>
          <a:stretch>
            <a:fillRect/>
          </a:stretch>
        </p:blipFill>
        <p:spPr bwMode="auto">
          <a:xfrm>
            <a:off x="623392" y="128824"/>
            <a:ext cx="8772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r="17546"/>
          <a:stretch>
            <a:fillRect/>
          </a:stretch>
        </p:blipFill>
        <p:spPr bwMode="auto">
          <a:xfrm>
            <a:off x="556716" y="686037"/>
            <a:ext cx="88392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54765"/>
          <a:stretch>
            <a:fillRect/>
          </a:stretch>
        </p:blipFill>
        <p:spPr bwMode="auto">
          <a:xfrm>
            <a:off x="637679" y="1255950"/>
            <a:ext cx="4594225"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图片 4" descr="6.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178" y="1873724"/>
            <a:ext cx="6408738"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6116639" y="4581525"/>
            <a:ext cx="2427287" cy="863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22" name="圆角矩形 21"/>
          <p:cNvSpPr/>
          <p:nvPr/>
        </p:nvSpPr>
        <p:spPr>
          <a:xfrm>
            <a:off x="3359151" y="1916113"/>
            <a:ext cx="5040313" cy="12255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21" name="圆角矩形 20"/>
          <p:cNvSpPr/>
          <p:nvPr/>
        </p:nvSpPr>
        <p:spPr>
          <a:xfrm>
            <a:off x="4440238" y="292101"/>
            <a:ext cx="3657600" cy="90487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20" name="圆角矩形 19"/>
          <p:cNvSpPr/>
          <p:nvPr/>
        </p:nvSpPr>
        <p:spPr>
          <a:xfrm>
            <a:off x="4727576" y="5661025"/>
            <a:ext cx="3960813" cy="1081088"/>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pic>
        <p:nvPicPr>
          <p:cNvPr id="69634" name="Picture 2"/>
          <p:cNvPicPr>
            <a:picLocks noChangeAspect="1" noChangeArrowheads="1"/>
          </p:cNvPicPr>
          <p:nvPr/>
        </p:nvPicPr>
        <p:blipFill rotWithShape="1">
          <a:blip r:embed="rId1"/>
          <a:srcRect l="1385" r="82334" b="12350"/>
          <a:stretch>
            <a:fillRect/>
          </a:stretch>
        </p:blipFill>
        <p:spPr bwMode="auto">
          <a:xfrm>
            <a:off x="1989272" y="400172"/>
            <a:ext cx="1728191" cy="687266"/>
          </a:xfrm>
          <a:prstGeom prst="rect">
            <a:avLst/>
          </a:prstGeom>
        </p:spPr>
        <p:style>
          <a:lnRef idx="1">
            <a:schemeClr val="dk1"/>
          </a:lnRef>
          <a:fillRef idx="2">
            <a:schemeClr val="dk1"/>
          </a:fillRef>
          <a:effectRef idx="1">
            <a:schemeClr val="dk1"/>
          </a:effectRef>
          <a:fontRef idx="minor">
            <a:schemeClr val="dk1"/>
          </a:fontRef>
        </p:style>
      </p:pic>
      <p:sp>
        <p:nvSpPr>
          <p:cNvPr id="12295"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2296" name="对象 2"/>
          <p:cNvGraphicFramePr>
            <a:graphicFrameLocks noChangeAspect="1"/>
          </p:cNvGraphicFramePr>
          <p:nvPr/>
        </p:nvGraphicFramePr>
        <p:xfrm>
          <a:off x="4537076" y="292100"/>
          <a:ext cx="3560763" cy="795338"/>
        </p:xfrm>
        <a:graphic>
          <a:graphicData uri="http://schemas.openxmlformats.org/presentationml/2006/ole">
            <mc:AlternateContent xmlns:mc="http://schemas.openxmlformats.org/markup-compatibility/2006">
              <mc:Choice xmlns:v="urn:schemas-microsoft-com:vml" Requires="v">
                <p:oleObj spid="_x0000_s8194" name="" r:id="rId2" imgW="2044700" imgH="457200" progId="Equation.DSMT4">
                  <p:embed/>
                </p:oleObj>
              </mc:Choice>
              <mc:Fallback>
                <p:oleObj name="" r:id="rId2" imgW="2044700" imgH="4572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076" y="292100"/>
                        <a:ext cx="356076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060576" y="1341438"/>
            <a:ext cx="4056063" cy="40005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故可得超前校正装置的传递函数为</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2298"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2299" name="对象 6"/>
          <p:cNvGraphicFramePr>
            <a:graphicFrameLocks noChangeAspect="1"/>
          </p:cNvGraphicFramePr>
          <p:nvPr/>
        </p:nvGraphicFramePr>
        <p:xfrm>
          <a:off x="3503614" y="2133601"/>
          <a:ext cx="4594225" cy="830263"/>
        </p:xfrm>
        <a:graphic>
          <a:graphicData uri="http://schemas.openxmlformats.org/presentationml/2006/ole">
            <mc:AlternateContent xmlns:mc="http://schemas.openxmlformats.org/markup-compatibility/2006">
              <mc:Choice xmlns:v="urn:schemas-microsoft-com:vml" Requires="v">
                <p:oleObj spid="_x0000_s8195" name="" r:id="rId4" imgW="2476500" imgH="444500" progId="Equation.DSMT4">
                  <p:embed/>
                </p:oleObj>
              </mc:Choice>
              <mc:Fallback>
                <p:oleObj name="" r:id="rId4" imgW="2476500" imgH="444500" progId="Equation.DSMT4">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4" y="2133601"/>
                        <a:ext cx="4594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Rectangle 7"/>
          <p:cNvSpPr>
            <a:spLocks noChangeArrowheads="1"/>
          </p:cNvSpPr>
          <p:nvPr/>
        </p:nvSpPr>
        <p:spPr bwMode="auto">
          <a:xfrm>
            <a:off x="1524001" y="263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9" name="矩形 8"/>
          <p:cNvSpPr/>
          <p:nvPr/>
        </p:nvSpPr>
        <p:spPr>
          <a:xfrm>
            <a:off x="1685925" y="3408363"/>
            <a:ext cx="8820150" cy="400050"/>
          </a:xfrm>
          <a:prstGeom prst="rect">
            <a:avLst/>
          </a:prstGeom>
          <a:noFill/>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为了补偿超前校正造成的衰减（</a:t>
            </a:r>
            <a:r>
              <a:rPr lang="en-US" altLang="zh-CN"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0.24</a:t>
            </a: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倍），要串联一个放大器</a:t>
            </a:r>
            <a:r>
              <a:rPr lang="en-US" altLang="zh-CN"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其放大倍数为</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2302" name="Rectangle 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2303" name="对象 10"/>
          <p:cNvGraphicFramePr>
            <a:graphicFrameLocks noChangeAspect="1"/>
          </p:cNvGraphicFramePr>
          <p:nvPr/>
        </p:nvGraphicFramePr>
        <p:xfrm>
          <a:off x="5129214" y="3933825"/>
          <a:ext cx="1933575" cy="744538"/>
        </p:xfrm>
        <a:graphic>
          <a:graphicData uri="http://schemas.openxmlformats.org/presentationml/2006/ole">
            <mc:AlternateContent xmlns:mc="http://schemas.openxmlformats.org/markup-compatibility/2006">
              <mc:Choice xmlns:v="urn:schemas-microsoft-com:vml" Requires="v">
                <p:oleObj spid="_x0000_s8196" name="Equation" r:id="rId6" imgW="1016000" imgH="393700" progId="Equation.DSMT4">
                  <p:embed/>
                </p:oleObj>
              </mc:Choice>
              <mc:Fallback>
                <p:oleObj name="Equation" r:id="rId6" imgW="1016000" imgH="393700"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9214" y="3933825"/>
                        <a:ext cx="193357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992439" y="4873625"/>
            <a:ext cx="2854325" cy="400050"/>
          </a:xfrm>
          <a:prstGeom prst="rect">
            <a:avLst/>
          </a:prstGeom>
        </p:spPr>
        <p:txBody>
          <a:bodyPr>
            <a:spAutoFit/>
          </a:bodyPr>
          <a:lstStyle/>
          <a:p>
            <a:pPr algn="r" eaLnBrk="1" hangingPunct="1">
              <a:defRPr/>
            </a:pP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校正装置的传递函数为</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2305" name="Rectangle 1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2306" name="对象 13"/>
          <p:cNvGraphicFramePr>
            <a:graphicFrameLocks noChangeAspect="1"/>
          </p:cNvGraphicFramePr>
          <p:nvPr/>
        </p:nvGraphicFramePr>
        <p:xfrm>
          <a:off x="6096000" y="4697414"/>
          <a:ext cx="2260600" cy="752475"/>
        </p:xfrm>
        <a:graphic>
          <a:graphicData uri="http://schemas.openxmlformats.org/presentationml/2006/ole">
            <mc:AlternateContent xmlns:mc="http://schemas.openxmlformats.org/markup-compatibility/2006">
              <mc:Choice xmlns:v="urn:schemas-microsoft-com:vml" Requires="v">
                <p:oleObj spid="_x0000_s8197" name="" r:id="rId8" imgW="1167765" imgH="393700" progId="Equation.DSMT4">
                  <p:embed/>
                </p:oleObj>
              </mc:Choice>
              <mc:Fallback>
                <p:oleObj name="" r:id="rId8" imgW="1167765" imgH="393700" progId="Equation.DSMT4">
                  <p:embed/>
                  <p:pic>
                    <p:nvPicPr>
                      <p:cNvPr id="0" name="对象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97414"/>
                        <a:ext cx="2260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7" name="Rectangle 17"/>
          <p:cNvSpPr>
            <a:spLocks noChangeArrowheads="1"/>
          </p:cNvSpPr>
          <p:nvPr/>
        </p:nvSpPr>
        <p:spPr bwMode="auto">
          <a:xfrm>
            <a:off x="1524001" y="2058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6" name="矩形 15"/>
          <p:cNvSpPr/>
          <p:nvPr/>
        </p:nvSpPr>
        <p:spPr>
          <a:xfrm>
            <a:off x="1762126" y="5908675"/>
            <a:ext cx="2765425" cy="40005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校正后总的传递函数为</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2309" name="Rectangle 1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2310" name="对象 17"/>
          <p:cNvGraphicFramePr>
            <a:graphicFrameLocks noChangeAspect="1"/>
          </p:cNvGraphicFramePr>
          <p:nvPr/>
        </p:nvGraphicFramePr>
        <p:xfrm>
          <a:off x="4727576" y="5710238"/>
          <a:ext cx="3890963" cy="1065212"/>
        </p:xfrm>
        <a:graphic>
          <a:graphicData uri="http://schemas.openxmlformats.org/presentationml/2006/ole">
            <mc:AlternateContent xmlns:mc="http://schemas.openxmlformats.org/markup-compatibility/2006">
              <mc:Choice xmlns:v="urn:schemas-microsoft-com:vml" Requires="v">
                <p:oleObj spid="_x0000_s8198" name="" r:id="rId10" imgW="2120900" imgH="584200" progId="Equation.DSMT4">
                  <p:embed/>
                </p:oleObj>
              </mc:Choice>
              <mc:Fallback>
                <p:oleObj name="" r:id="rId10" imgW="2120900" imgH="584200" progId="Equation.DSMT4">
                  <p:embed/>
                  <p:pic>
                    <p:nvPicPr>
                      <p:cNvPr id="0" name="对象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7576" y="5710238"/>
                        <a:ext cx="389096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1" name="Rectangle 20"/>
          <p:cNvSpPr>
            <a:spLocks noChangeArrowheads="1"/>
          </p:cNvSpPr>
          <p:nvPr/>
        </p:nvSpPr>
        <p:spPr bwMode="auto">
          <a:xfrm>
            <a:off x="1524001" y="3963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1847850" y="765176"/>
            <a:ext cx="8280400" cy="5762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8" name="矩形 7"/>
          <p:cNvSpPr/>
          <p:nvPr/>
        </p:nvSpPr>
        <p:spPr>
          <a:xfrm>
            <a:off x="3143250" y="2997201"/>
            <a:ext cx="6192838" cy="37449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7" name="圆角矩形 6"/>
          <p:cNvSpPr/>
          <p:nvPr/>
        </p:nvSpPr>
        <p:spPr>
          <a:xfrm>
            <a:off x="1631950" y="1989138"/>
            <a:ext cx="8858250" cy="7921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14341"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14342" name="对象 2"/>
          <p:cNvGraphicFramePr>
            <a:graphicFrameLocks noChangeAspect="1"/>
          </p:cNvGraphicFramePr>
          <p:nvPr/>
        </p:nvGraphicFramePr>
        <p:xfrm>
          <a:off x="2127250" y="692151"/>
          <a:ext cx="7937500" cy="720725"/>
        </p:xfrm>
        <a:graphic>
          <a:graphicData uri="http://schemas.openxmlformats.org/presentationml/2006/ole">
            <mc:AlternateContent xmlns:mc="http://schemas.openxmlformats.org/markup-compatibility/2006">
              <mc:Choice xmlns:v="urn:schemas-microsoft-com:vml" Requires="v">
                <p:oleObj spid="_x0000_s9218" name="" r:id="rId1" imgW="4305300" imgH="393700" progId="Equation.DSMT4">
                  <p:embed/>
                </p:oleObj>
              </mc:Choice>
              <mc:Fallback>
                <p:oleObj name="" r:id="rId1" imgW="4305300" imgH="3937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692151"/>
                        <a:ext cx="7937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88914"/>
            <a:ext cx="33718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62175" y="1455738"/>
            <a:ext cx="7704138" cy="400050"/>
          </a:xfrm>
          <a:prstGeom prst="rect">
            <a:avLst/>
          </a:prstGeom>
          <a:noFill/>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图中的实线为校正后系统的伯德图，点划线是校正装置的伯德图</a:t>
            </a:r>
            <a:endParaRPr lang="zh-CN" altLang="en-US" sz="20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434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7106"/>
          <a:stretch>
            <a:fillRect/>
          </a:stretch>
        </p:blipFill>
        <p:spPr bwMode="auto">
          <a:xfrm>
            <a:off x="1701800" y="1838326"/>
            <a:ext cx="87884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r="24355"/>
          <a:stretch>
            <a:fillRect/>
          </a:stretch>
        </p:blipFill>
        <p:spPr bwMode="auto">
          <a:xfrm>
            <a:off x="1701801" y="2216150"/>
            <a:ext cx="799306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2781300"/>
            <a:ext cx="64135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p:nvPr/>
        </p:nvGrpSpPr>
        <p:grpSpPr bwMode="auto">
          <a:xfrm>
            <a:off x="1847851" y="476251"/>
            <a:ext cx="8353425" cy="5508625"/>
            <a:chOff x="0" y="0"/>
            <a:chExt cx="5262" cy="3470"/>
          </a:xfrm>
        </p:grpSpPr>
        <p:sp>
          <p:nvSpPr>
            <p:cNvPr id="3" name="Rectangle 3"/>
            <p:cNvSpPr>
              <a:spLocks noChangeArrowheads="1"/>
            </p:cNvSpPr>
            <p:nvPr/>
          </p:nvSpPr>
          <p:spPr bwMode="auto">
            <a:xfrm>
              <a:off x="3492" y="771"/>
              <a:ext cx="1770" cy="291"/>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rgbClr val="A50021"/>
                  </a:solidFill>
                  <a:latin typeface="华文中宋" panose="02010600040101010101" pitchFamily="2" charset="-122"/>
                  <a:ea typeface="华文中宋" panose="02010600040101010101" pitchFamily="2" charset="-122"/>
                  <a:sym typeface="Symbol" panose="05050102010706020507" pitchFamily="18" charset="2"/>
                </a:rPr>
                <a:t>使中频段斜率减小</a:t>
              </a:r>
              <a:endParaRPr lang="zh-CN" altLang="zh-CN" sz="2400" b="1" dirty="0">
                <a:solidFill>
                  <a:srgbClr val="A50021"/>
                </a:solidFill>
                <a:latin typeface="华文中宋" panose="02010600040101010101" pitchFamily="2" charset="-122"/>
                <a:ea typeface="华文中宋" panose="02010600040101010101" pitchFamily="2" charset="-122"/>
                <a:sym typeface="Symbol" panose="05050102010706020507" pitchFamily="18" charset="2"/>
              </a:endParaRPr>
            </a:p>
          </p:txBody>
        </p:sp>
        <p:sp>
          <p:nvSpPr>
            <p:cNvPr id="4" name="Rectangle 4"/>
            <p:cNvSpPr>
              <a:spLocks noChangeArrowheads="1"/>
            </p:cNvSpPr>
            <p:nvPr/>
          </p:nvSpPr>
          <p:spPr bwMode="auto">
            <a:xfrm>
              <a:off x="3538" y="2631"/>
              <a:ext cx="1724" cy="52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在</a:t>
              </a:r>
              <a:r>
                <a:rPr lang="en-US"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Symbol" panose="05050102010706020507" pitchFamily="18" charset="2"/>
                </a:rPr>
                <a:t></a:t>
              </a:r>
              <a:r>
                <a:rPr lang="en-US"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a:t>
              </a:r>
              <a:r>
                <a:rPr lang="en-US" altLang="zh-CN" sz="2400" b="1" baseline="-25000"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en-US"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和</a:t>
              </a:r>
              <a:r>
                <a:rPr lang="en-US"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en-US"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Symbol" panose="05050102010706020507" pitchFamily="18" charset="2"/>
                </a:rPr>
                <a:t>/T</a:t>
              </a:r>
              <a:r>
                <a:rPr lang="en-US" altLang="zh-CN" sz="2400" b="1" baseline="-25000"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Symbol" panose="05050102010706020507" pitchFamily="18" charset="2"/>
                </a:rPr>
                <a:t>2</a:t>
              </a:r>
              <a:r>
                <a:rPr lang="zh-CN"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Symbol" panose="05050102010706020507" pitchFamily="18" charset="2"/>
                </a:rPr>
                <a:t>间引入相位超前</a:t>
              </a:r>
              <a:endParaRPr lang="zh-CN" altLang="zh-CN" sz="2400" b="1" dirty="0">
                <a:solidFill>
                  <a:srgbClr val="A5002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Symbol" panose="05050102010706020507" pitchFamily="18" charset="2"/>
              </a:endParaRPr>
            </a:p>
          </p:txBody>
        </p:sp>
        <p:pic>
          <p:nvPicPr>
            <p:cNvPr id="1536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492" cy="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5559425" y="1516063"/>
            <a:ext cx="647700" cy="431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1/T2</a:t>
            </a:r>
            <a:endParaRPr lang="zh-CN" altLang="en-US" dirty="0"/>
          </a:p>
        </p:txBody>
      </p:sp>
      <p:sp>
        <p:nvSpPr>
          <p:cNvPr id="7" name="矩形 6"/>
          <p:cNvSpPr/>
          <p:nvPr/>
        </p:nvSpPr>
        <p:spPr>
          <a:xfrm>
            <a:off x="3863976" y="2060575"/>
            <a:ext cx="790575" cy="431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r>
              <a:rPr lang="en-US" altLang="zh-CN" dirty="0">
                <a:sym typeface="Symbol" panose="05050102010706020507" pitchFamily="18" charset="2"/>
              </a:rPr>
              <a:t></a:t>
            </a:r>
            <a:r>
              <a:rPr lang="en-US" altLang="zh-CN" dirty="0"/>
              <a:t>T2</a:t>
            </a:r>
            <a:endParaRPr lang="zh-CN" altLang="en-US" dirty="0"/>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063750" y="1027085"/>
            <a:ext cx="8064500" cy="331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Rectangle 4"/>
          <p:cNvSpPr>
            <a:spLocks noChangeArrowheads="1"/>
          </p:cNvSpPr>
          <p:nvPr/>
        </p:nvSpPr>
        <p:spPr bwMode="auto">
          <a:xfrm>
            <a:off x="2287587" y="1182659"/>
            <a:ext cx="7437438" cy="1385888"/>
          </a:xfrm>
          <a:prstGeom prst="rect">
            <a:avLst/>
          </a:prstGeom>
        </p:spPr>
        <p:style>
          <a:lnRef idx="2">
            <a:schemeClr val="dk1"/>
          </a:lnRef>
          <a:fillRef idx="100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defRPr/>
            </a:pPr>
            <a:r>
              <a:rPr lang="zh-CN" altLang="zh-CN" sz="2400" b="1" dirty="0">
                <a:latin typeface="宋体" panose="02010600030101010101" pitchFamily="2" charset="-122"/>
              </a:rPr>
              <a:t>整个系统的开环增益下降 </a:t>
            </a:r>
            <a:endParaRPr lang="en-US" altLang="zh-CN" sz="2400" b="1" dirty="0">
              <a:latin typeface="宋体" panose="02010600030101010101" pitchFamily="2" charset="-122"/>
            </a:endParaRPr>
          </a:p>
          <a:p>
            <a:pPr eaLnBrk="1" hangingPunct="1">
              <a:spcBef>
                <a:spcPct val="50000"/>
              </a:spcBef>
              <a:defRPr/>
            </a:pPr>
            <a:r>
              <a:rPr lang="zh-CN" altLang="zh-CN" sz="2400" b="1" dirty="0">
                <a:latin typeface="宋体" panose="02010600030101010101" pitchFamily="2" charset="-122"/>
              </a:rPr>
              <a:t> </a:t>
            </a:r>
            <a:r>
              <a:rPr lang="zh-CN" altLang="zh-CN" sz="2400" b="1" dirty="0">
                <a:latin typeface="宋体" panose="02010600030101010101" pitchFamily="2" charset="-122"/>
                <a:sym typeface="Wingdings" panose="05000000000000000000" pitchFamily="2" charset="2"/>
              </a:rPr>
              <a:t></a:t>
            </a:r>
            <a:r>
              <a:rPr lang="zh-CN" altLang="zh-CN" sz="2400" b="1" dirty="0">
                <a:latin typeface="宋体" panose="02010600030101010101" pitchFamily="2" charset="-122"/>
              </a:rPr>
              <a:t>为满足稳态精度的要求，必须提高放大器的增益予以补偿。</a:t>
            </a:r>
            <a:endParaRPr lang="zh-CN" altLang="zh-CN" sz="2400" b="1" dirty="0">
              <a:latin typeface="宋体" panose="02010600030101010101" pitchFamily="2" charset="-122"/>
            </a:endParaRPr>
          </a:p>
        </p:txBody>
      </p:sp>
      <p:sp>
        <p:nvSpPr>
          <p:cNvPr id="4" name="Rectangle 6"/>
          <p:cNvSpPr>
            <a:spLocks noChangeArrowheads="1"/>
          </p:cNvSpPr>
          <p:nvPr/>
        </p:nvSpPr>
        <p:spPr bwMode="auto">
          <a:xfrm>
            <a:off x="2268538" y="2824135"/>
            <a:ext cx="7559675" cy="461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defRPr/>
            </a:pPr>
            <a:r>
              <a:rPr lang="zh-CN" altLang="zh-CN" sz="2400" b="1" dirty="0">
                <a:latin typeface="宋体" panose="02010600030101010101" pitchFamily="2" charset="-122"/>
              </a:rPr>
              <a:t>高通滤波特性，</a:t>
            </a:r>
            <a:r>
              <a:rPr lang="en-US" altLang="zh-CN" sz="2400" b="1" dirty="0">
                <a:latin typeface="宋体" panose="02010600030101010101" pitchFamily="2" charset="-122"/>
                <a:sym typeface="Symbol" panose="05050102010706020507" pitchFamily="18" charset="2"/>
              </a:rPr>
              <a:t></a:t>
            </a:r>
            <a:r>
              <a:rPr lang="zh-CN" altLang="zh-CN" sz="2400" b="1" dirty="0">
                <a:latin typeface="宋体" panose="02010600030101010101" pitchFamily="2" charset="-122"/>
              </a:rPr>
              <a:t>值过</a:t>
            </a:r>
            <a:r>
              <a:rPr lang="zh-CN" altLang="en-US" sz="2400" b="1" dirty="0">
                <a:latin typeface="宋体" panose="02010600030101010101" pitchFamily="2" charset="-122"/>
              </a:rPr>
              <a:t>大</a:t>
            </a:r>
            <a:r>
              <a:rPr lang="zh-CN" altLang="zh-CN" sz="2400" b="1" dirty="0">
                <a:latin typeface="宋体" panose="02010600030101010101" pitchFamily="2" charset="-122"/>
              </a:rPr>
              <a:t>对抑制系统高频噪声不利。</a:t>
            </a:r>
            <a:endParaRPr lang="zh-CN" altLang="zh-CN" sz="2400" b="1" dirty="0">
              <a:latin typeface="宋体" panose="02010600030101010101" pitchFamily="2" charset="-122"/>
            </a:endParaRPr>
          </a:p>
        </p:txBody>
      </p:sp>
      <p:sp>
        <p:nvSpPr>
          <p:cNvPr id="5" name="Rectangle 8"/>
          <p:cNvSpPr>
            <a:spLocks noChangeArrowheads="1"/>
          </p:cNvSpPr>
          <p:nvPr/>
        </p:nvSpPr>
        <p:spPr bwMode="auto">
          <a:xfrm>
            <a:off x="2236787" y="3652810"/>
            <a:ext cx="7467600" cy="461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宋体" panose="02010600030101010101" pitchFamily="2" charset="-122"/>
              </a:rPr>
              <a:t>为保持较高的系统信噪比，通常选择</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zh-CN" altLang="zh-CN" sz="2400" b="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rPr>
              <a:t>=55</a:t>
            </a:r>
            <a:r>
              <a:rPr lang="en-US" altLang="zh-CN" sz="2400" b="1" dirty="0">
                <a:latin typeface="宋体" panose="02010600030101010101" pitchFamily="2" charset="-122"/>
              </a:rPr>
              <a:t>°</a:t>
            </a:r>
            <a:endParaRPr lang="zh-CN" altLang="zh-CN" sz="2400" b="1" dirty="0">
              <a:latin typeface="宋体" panose="02010600030101010101" pitchFamily="2" charset="-122"/>
            </a:endParaRPr>
          </a:p>
        </p:txBody>
      </p:sp>
      <p:sp>
        <p:nvSpPr>
          <p:cNvPr id="6" name="矩形 5"/>
          <p:cNvSpPr>
            <a:spLocks noRot="1" noChangeAspect="1" noMove="1" noResize="1" noEditPoints="1" noAdjustHandles="1" noChangeArrowheads="1" noChangeShapeType="1" noTextEdit="1"/>
          </p:cNvSpPr>
          <p:nvPr/>
        </p:nvSpPr>
        <p:spPr>
          <a:xfrm>
            <a:off x="7248128" y="3056260"/>
            <a:ext cx="1296144" cy="369332"/>
          </a:xfrm>
          <a:prstGeom prst="rect">
            <a:avLst/>
          </a:prstGeom>
          <a:blipFill rotWithShape="0">
            <a:blip r:embed="rId1"/>
            <a:stretch>
              <a:fillRect l="-1408" t="-8197" b="-24590"/>
            </a:stretch>
          </a:blipFill>
        </p:spPr>
        <p:txBody>
          <a:bodyPr/>
          <a:lstStyle/>
          <a:p>
            <a:pPr>
              <a:defRPr/>
            </a:pPr>
            <a:r>
              <a:rPr lang="zh-CN" altLang="en-US">
                <a:noFill/>
              </a:rPr>
              <a:t> </a:t>
            </a:r>
            <a:endParaRPr lang="zh-CN" altLang="en-US">
              <a:noFill/>
            </a:endParaRPr>
          </a:p>
        </p:txBody>
      </p:sp>
      <p:sp>
        <p:nvSpPr>
          <p:cNvPr id="8" name="Text Box 3"/>
          <p:cNvSpPr txBox="1">
            <a:spLocks noChangeArrowheads="1"/>
          </p:cNvSpPr>
          <p:nvPr/>
        </p:nvSpPr>
        <p:spPr bwMode="auto">
          <a:xfrm>
            <a:off x="1847850" y="4364038"/>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串联超前校正适应的系统</a:t>
            </a:r>
            <a:endParaRPr lang="zh-CN" altLang="en-US" sz="28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 name="Rectangle 2"/>
          <p:cNvSpPr>
            <a:spLocks noChangeArrowheads="1"/>
          </p:cNvSpPr>
          <p:nvPr/>
        </p:nvSpPr>
        <p:spPr bwMode="auto">
          <a:xfrm>
            <a:off x="2149475" y="4910139"/>
            <a:ext cx="3532188" cy="1201737"/>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dirty="0">
                <a:latin typeface="宋体" panose="02010600030101010101" pitchFamily="2" charset="-122"/>
                <a:ea typeface="华文中宋" panose="02010600040101010101" pitchFamily="2" charset="-122"/>
                <a:sym typeface="Symbol" panose="05050102010706020507" pitchFamily="18" charset="2"/>
              </a:rPr>
              <a:t>1.</a:t>
            </a:r>
            <a:r>
              <a:rPr lang="zh-CN" altLang="zh-CN" sz="2400" b="1" dirty="0">
                <a:latin typeface="宋体" panose="02010600030101010101" pitchFamily="2" charset="-122"/>
                <a:ea typeface="华文中宋" panose="02010600040101010101" pitchFamily="2" charset="-122"/>
                <a:sym typeface="Symbol" panose="05050102010706020507" pitchFamily="18" charset="2"/>
              </a:rPr>
              <a:t>系统稳定</a:t>
            </a:r>
            <a:endParaRPr lang="zh-CN" altLang="zh-CN" sz="2400" b="1" dirty="0">
              <a:latin typeface="宋体" panose="02010600030101010101" pitchFamily="2" charset="-122"/>
              <a:ea typeface="华文中宋" panose="02010600040101010101" pitchFamily="2" charset="-122"/>
              <a:sym typeface="Symbol" panose="05050102010706020507" pitchFamily="18" charset="2"/>
            </a:endParaRPr>
          </a:p>
          <a:p>
            <a:pPr eaLnBrk="1" hangingPunct="1">
              <a:defRPr/>
            </a:pPr>
            <a:r>
              <a:rPr lang="en-US" altLang="zh-CN" sz="2400" b="1" dirty="0">
                <a:latin typeface="宋体" panose="02010600030101010101" pitchFamily="2" charset="-122"/>
                <a:ea typeface="华文中宋" panose="02010600040101010101" pitchFamily="2" charset="-122"/>
                <a:sym typeface="Symbol" panose="05050102010706020507" pitchFamily="18" charset="2"/>
              </a:rPr>
              <a:t>2.</a:t>
            </a:r>
            <a:r>
              <a:rPr lang="zh-CN" altLang="zh-CN" sz="2400" b="1" dirty="0">
                <a:latin typeface="宋体" panose="02010600030101010101" pitchFamily="2" charset="-122"/>
                <a:ea typeface="华文中宋" panose="02010600040101010101" pitchFamily="2" charset="-122"/>
                <a:sym typeface="Symbol" panose="05050102010706020507" pitchFamily="18" charset="2"/>
              </a:rPr>
              <a:t>稳态误差满意</a:t>
            </a:r>
            <a:endParaRPr lang="zh-CN" altLang="zh-CN" sz="2400" b="1" dirty="0">
              <a:latin typeface="宋体" panose="02010600030101010101" pitchFamily="2" charset="-122"/>
              <a:ea typeface="华文中宋" panose="02010600040101010101" pitchFamily="2" charset="-122"/>
              <a:sym typeface="Symbol" panose="05050102010706020507" pitchFamily="18" charset="2"/>
            </a:endParaRPr>
          </a:p>
          <a:p>
            <a:pPr eaLnBrk="1" hangingPunct="1">
              <a:defRPr/>
            </a:pPr>
            <a:r>
              <a:rPr lang="en-US" altLang="zh-CN" sz="2400" b="1" dirty="0">
                <a:latin typeface="宋体" panose="02010600030101010101" pitchFamily="2" charset="-122"/>
                <a:ea typeface="华文中宋" panose="02010600040101010101" pitchFamily="2" charset="-122"/>
                <a:sym typeface="Symbol" panose="05050102010706020507" pitchFamily="18" charset="2"/>
              </a:rPr>
              <a:t>3.</a:t>
            </a:r>
            <a:r>
              <a:rPr lang="zh-CN" altLang="zh-CN" sz="2400" b="1" dirty="0">
                <a:latin typeface="宋体" panose="02010600030101010101" pitchFamily="2" charset="-122"/>
                <a:ea typeface="华文中宋" panose="02010600040101010101" pitchFamily="2" charset="-122"/>
                <a:sym typeface="Symbol" panose="05050102010706020507" pitchFamily="18" charset="2"/>
              </a:rPr>
              <a:t>瞬态响应不满意</a:t>
            </a:r>
            <a:endParaRPr lang="zh-CN" altLang="zh-CN" sz="2400" b="1" dirty="0">
              <a:latin typeface="宋体" panose="02010600030101010101" pitchFamily="2" charset="-122"/>
              <a:ea typeface="华文中宋" panose="02010600040101010101" pitchFamily="2" charset="-122"/>
              <a:sym typeface="Symbol" panose="05050102010706020507" pitchFamily="18" charset="2"/>
            </a:endParaRPr>
          </a:p>
        </p:txBody>
      </p:sp>
      <p:sp>
        <p:nvSpPr>
          <p:cNvPr id="11" name="Rectangle 4"/>
          <p:cNvSpPr>
            <a:spLocks noChangeArrowheads="1"/>
          </p:cNvSpPr>
          <p:nvPr/>
        </p:nvSpPr>
        <p:spPr bwMode="auto">
          <a:xfrm>
            <a:off x="6838951" y="4381501"/>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不适应的系统</a:t>
            </a:r>
            <a:endParaRPr lang="zh-CN" altLang="en-US" sz="28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 name="Rectangle 5"/>
          <p:cNvSpPr>
            <a:spLocks noChangeArrowheads="1"/>
          </p:cNvSpPr>
          <p:nvPr/>
        </p:nvSpPr>
        <p:spPr bwMode="auto">
          <a:xfrm>
            <a:off x="6154739" y="4913313"/>
            <a:ext cx="3951287" cy="1200150"/>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dirty="0">
                <a:latin typeface="宋体" panose="02010600030101010101" pitchFamily="2" charset="-122"/>
                <a:ea typeface="华文中宋" panose="02010600040101010101" pitchFamily="2" charset="-122"/>
                <a:sym typeface="Symbol" panose="05050102010706020507" pitchFamily="18" charset="2"/>
              </a:rPr>
              <a:t>1.</a:t>
            </a:r>
            <a:r>
              <a:rPr lang="zh-CN" altLang="zh-CN" sz="2400" b="1" dirty="0">
                <a:latin typeface="宋体" panose="02010600030101010101" pitchFamily="2" charset="-122"/>
                <a:ea typeface="华文中宋" panose="02010600040101010101" pitchFamily="2" charset="-122"/>
                <a:sym typeface="Symbol" panose="05050102010706020507" pitchFamily="18" charset="2"/>
              </a:rPr>
              <a:t>要求提供的相角裕度太大</a:t>
            </a:r>
            <a:endParaRPr lang="zh-CN" altLang="zh-CN" sz="2400" b="1" dirty="0">
              <a:latin typeface="宋体" panose="02010600030101010101" pitchFamily="2" charset="-122"/>
              <a:ea typeface="华文中宋" panose="02010600040101010101" pitchFamily="2" charset="-122"/>
              <a:sym typeface="Symbol" panose="05050102010706020507" pitchFamily="18" charset="2"/>
            </a:endParaRPr>
          </a:p>
          <a:p>
            <a:pPr eaLnBrk="1" hangingPunct="1">
              <a:defRPr/>
            </a:pPr>
            <a:r>
              <a:rPr lang="en-US" altLang="zh-CN" sz="2400" b="1" dirty="0">
                <a:latin typeface="宋体" panose="02010600030101010101" pitchFamily="2" charset="-122"/>
                <a:ea typeface="华文中宋" panose="02010600040101010101" pitchFamily="2" charset="-122"/>
                <a:sym typeface="Symbol" panose="05050102010706020507" pitchFamily="18" charset="2"/>
              </a:rPr>
              <a:t>2.</a:t>
            </a:r>
            <a:r>
              <a:rPr lang="zh-CN" altLang="zh-CN" sz="2400" b="1" dirty="0">
                <a:latin typeface="宋体" panose="02010600030101010101" pitchFamily="2" charset="-122"/>
                <a:ea typeface="华文中宋" panose="02010600040101010101" pitchFamily="2" charset="-122"/>
                <a:sym typeface="Symbol" panose="05050102010706020507" pitchFamily="18" charset="2"/>
              </a:rPr>
              <a:t>未校正系统相角在剪切频率急剧减小</a:t>
            </a:r>
            <a:endParaRPr lang="zh-CN" altLang="zh-CN" sz="2400" b="1" dirty="0">
              <a:latin typeface="宋体" panose="02010600030101010101" pitchFamily="2" charset="-122"/>
              <a:ea typeface="华文中宋" panose="02010600040101010101" pitchFamily="2" charset="-122"/>
              <a:sym typeface="Symbol" panose="05050102010706020507" pitchFamily="18" charset="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6024564" y="4797426"/>
            <a:ext cx="4441825" cy="9112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35" name="圆角矩形 34"/>
          <p:cNvSpPr/>
          <p:nvPr/>
        </p:nvSpPr>
        <p:spPr>
          <a:xfrm>
            <a:off x="1676400" y="1009650"/>
            <a:ext cx="3887788" cy="17653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圆角矩形 33"/>
          <p:cNvSpPr/>
          <p:nvPr/>
        </p:nvSpPr>
        <p:spPr>
          <a:xfrm>
            <a:off x="5956357" y="1040664"/>
            <a:ext cx="3949700" cy="1382713"/>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graphicFrame>
        <p:nvGraphicFramePr>
          <p:cNvPr id="17413" name="Object 3"/>
          <p:cNvGraphicFramePr>
            <a:graphicFrameLocks noChangeAspect="1"/>
          </p:cNvGraphicFramePr>
          <p:nvPr/>
        </p:nvGraphicFramePr>
        <p:xfrm>
          <a:off x="6138920" y="1296251"/>
          <a:ext cx="3467100" cy="895350"/>
        </p:xfrm>
        <a:graphic>
          <a:graphicData uri="http://schemas.openxmlformats.org/presentationml/2006/ole">
            <mc:AlternateContent xmlns:mc="http://schemas.openxmlformats.org/markup-compatibility/2006">
              <mc:Choice xmlns:v="urn:schemas-microsoft-com:vml" Requires="v">
                <p:oleObj spid="_x0000_s10242" name="公式" r:id="rId1" imgW="1139825" imgH="250825" progId="Equation.3">
                  <p:embed/>
                </p:oleObj>
              </mc:Choice>
              <mc:Fallback>
                <p:oleObj name="公式" r:id="rId1" imgW="1139825" imgH="250825"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920" y="1296251"/>
                        <a:ext cx="3467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5"/>
          <p:cNvGraphicFramePr>
            <a:graphicFrameLocks noChangeAspect="1"/>
          </p:cNvGraphicFramePr>
          <p:nvPr/>
        </p:nvGraphicFramePr>
        <p:xfrm>
          <a:off x="6734176" y="2617051"/>
          <a:ext cx="2652713" cy="1568450"/>
        </p:xfrm>
        <a:graphic>
          <a:graphicData uri="http://schemas.openxmlformats.org/presentationml/2006/ole">
            <mc:AlternateContent xmlns:mc="http://schemas.openxmlformats.org/markup-compatibility/2006">
              <mc:Choice xmlns:v="urn:schemas-microsoft-com:vml" Requires="v">
                <p:oleObj spid="_x0000_s10243" name="公式" r:id="rId3" imgW="746760" imgH="412115" progId="Equation.3">
                  <p:embed/>
                </p:oleObj>
              </mc:Choice>
              <mc:Fallback>
                <p:oleObj name="公式" r:id="rId3" imgW="746760" imgH="4121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6" y="2617051"/>
                        <a:ext cx="2652713"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5" name="Group 6"/>
          <p:cNvGrpSpPr/>
          <p:nvPr/>
        </p:nvGrpSpPr>
        <p:grpSpPr bwMode="auto">
          <a:xfrm>
            <a:off x="1793876" y="900113"/>
            <a:ext cx="4017963" cy="1816100"/>
            <a:chOff x="144" y="960"/>
            <a:chExt cx="2976" cy="1392"/>
          </a:xfrm>
        </p:grpSpPr>
        <p:sp>
          <p:nvSpPr>
            <p:cNvPr id="17424" name="Text Box 7"/>
            <p:cNvSpPr txBox="1">
              <a:spLocks noChangeArrowheads="1"/>
            </p:cNvSpPr>
            <p:nvPr/>
          </p:nvSpPr>
          <p:spPr bwMode="auto">
            <a:xfrm>
              <a:off x="2544" y="1641"/>
              <a:ext cx="57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sp>
          <p:nvSpPr>
            <p:cNvPr id="17425" name="Text Box 8"/>
            <p:cNvSpPr txBox="1">
              <a:spLocks noChangeArrowheads="1"/>
            </p:cNvSpPr>
            <p:nvPr/>
          </p:nvSpPr>
          <p:spPr bwMode="auto">
            <a:xfrm>
              <a:off x="1824" y="1920"/>
              <a:ext cx="480"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C</a:t>
              </a:r>
              <a:endParaRPr kumimoji="1" lang="en-US" altLang="zh-CN" sz="2800" i="1">
                <a:latin typeface="Times New Roman" panose="02020603050405020304" pitchFamily="18" charset="0"/>
              </a:endParaRPr>
            </a:p>
          </p:txBody>
        </p:sp>
        <p:sp>
          <p:nvSpPr>
            <p:cNvPr id="17426" name="Rectangle 9"/>
            <p:cNvSpPr>
              <a:spLocks noChangeArrowheads="1"/>
            </p:cNvSpPr>
            <p:nvPr/>
          </p:nvSpPr>
          <p:spPr bwMode="auto">
            <a:xfrm>
              <a:off x="1008" y="1320"/>
              <a:ext cx="576"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27" name="Rectangle 10"/>
            <p:cNvSpPr>
              <a:spLocks noChangeArrowheads="1"/>
            </p:cNvSpPr>
            <p:nvPr/>
          </p:nvSpPr>
          <p:spPr bwMode="auto">
            <a:xfrm>
              <a:off x="2160" y="1488"/>
              <a:ext cx="144" cy="4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28" name="Line 11"/>
            <p:cNvSpPr>
              <a:spLocks noChangeShapeType="1"/>
            </p:cNvSpPr>
            <p:nvPr/>
          </p:nvSpPr>
          <p:spPr bwMode="auto">
            <a:xfrm>
              <a:off x="480" y="1392"/>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12"/>
            <p:cNvSpPr>
              <a:spLocks noChangeShapeType="1"/>
            </p:cNvSpPr>
            <p:nvPr/>
          </p:nvSpPr>
          <p:spPr bwMode="auto">
            <a:xfrm>
              <a:off x="1584" y="1392"/>
              <a:ext cx="9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13"/>
            <p:cNvSpPr>
              <a:spLocks noChangeShapeType="1"/>
            </p:cNvSpPr>
            <p:nvPr/>
          </p:nvSpPr>
          <p:spPr bwMode="auto">
            <a:xfrm>
              <a:off x="480" y="2304"/>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14"/>
            <p:cNvSpPr>
              <a:spLocks noChangeShapeType="1"/>
            </p:cNvSpPr>
            <p:nvPr/>
          </p:nvSpPr>
          <p:spPr bwMode="auto">
            <a:xfrm flipH="1">
              <a:off x="2232" y="2112"/>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Oval 15"/>
            <p:cNvSpPr>
              <a:spLocks noChangeArrowheads="1"/>
            </p:cNvSpPr>
            <p:nvPr/>
          </p:nvSpPr>
          <p:spPr bwMode="auto">
            <a:xfrm>
              <a:off x="2544" y="225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33" name="Oval 16"/>
            <p:cNvSpPr>
              <a:spLocks noChangeArrowheads="1"/>
            </p:cNvSpPr>
            <p:nvPr/>
          </p:nvSpPr>
          <p:spPr bwMode="auto">
            <a:xfrm>
              <a:off x="2544" y="1344"/>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34" name="Oval 17"/>
            <p:cNvSpPr>
              <a:spLocks noChangeArrowheads="1"/>
            </p:cNvSpPr>
            <p:nvPr/>
          </p:nvSpPr>
          <p:spPr bwMode="auto">
            <a:xfrm>
              <a:off x="384" y="225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35" name="Oval 18"/>
            <p:cNvSpPr>
              <a:spLocks noChangeArrowheads="1"/>
            </p:cNvSpPr>
            <p:nvPr/>
          </p:nvSpPr>
          <p:spPr bwMode="auto">
            <a:xfrm>
              <a:off x="384" y="1344"/>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36" name="Text Box 19"/>
            <p:cNvSpPr txBox="1">
              <a:spLocks noChangeArrowheads="1"/>
            </p:cNvSpPr>
            <p:nvPr/>
          </p:nvSpPr>
          <p:spPr bwMode="auto">
            <a:xfrm>
              <a:off x="1008" y="960"/>
              <a:ext cx="52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17437" name="Text Box 20"/>
            <p:cNvSpPr txBox="1">
              <a:spLocks noChangeArrowheads="1"/>
            </p:cNvSpPr>
            <p:nvPr/>
          </p:nvSpPr>
          <p:spPr bwMode="auto">
            <a:xfrm>
              <a:off x="1824" y="1440"/>
              <a:ext cx="57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sp>
          <p:nvSpPr>
            <p:cNvPr id="17438" name="Text Box 21"/>
            <p:cNvSpPr txBox="1">
              <a:spLocks noChangeArrowheads="1"/>
            </p:cNvSpPr>
            <p:nvPr/>
          </p:nvSpPr>
          <p:spPr bwMode="auto">
            <a:xfrm>
              <a:off x="144" y="1632"/>
              <a:ext cx="57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17439" name="Line 22"/>
            <p:cNvSpPr>
              <a:spLocks noChangeShapeType="1"/>
            </p:cNvSpPr>
            <p:nvPr/>
          </p:nvSpPr>
          <p:spPr bwMode="auto">
            <a:xfrm>
              <a:off x="528" y="1536"/>
              <a:ext cx="0"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0" name="Line 23"/>
            <p:cNvSpPr>
              <a:spLocks noChangeShapeType="1"/>
            </p:cNvSpPr>
            <p:nvPr/>
          </p:nvSpPr>
          <p:spPr bwMode="auto">
            <a:xfrm>
              <a:off x="2448" y="1536"/>
              <a:ext cx="0"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441" name="Group 24"/>
            <p:cNvGrpSpPr/>
            <p:nvPr/>
          </p:nvGrpSpPr>
          <p:grpSpPr bwMode="auto">
            <a:xfrm>
              <a:off x="2160" y="2064"/>
              <a:ext cx="144" cy="48"/>
              <a:chOff x="1968" y="3264"/>
              <a:chExt cx="144" cy="48"/>
            </a:xfrm>
          </p:grpSpPr>
          <p:sp>
            <p:nvSpPr>
              <p:cNvPr id="17444" name="Line 25"/>
              <p:cNvSpPr>
                <a:spLocks noChangeShapeType="1"/>
              </p:cNvSpPr>
              <p:nvPr/>
            </p:nvSpPr>
            <p:spPr bwMode="auto">
              <a:xfrm>
                <a:off x="1968" y="3264"/>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5" name="Line 26"/>
              <p:cNvSpPr>
                <a:spLocks noChangeShapeType="1"/>
              </p:cNvSpPr>
              <p:nvPr/>
            </p:nvSpPr>
            <p:spPr bwMode="auto">
              <a:xfrm>
                <a:off x="1968" y="3312"/>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42" name="Line 27"/>
            <p:cNvSpPr>
              <a:spLocks noChangeShapeType="1"/>
            </p:cNvSpPr>
            <p:nvPr/>
          </p:nvSpPr>
          <p:spPr bwMode="auto">
            <a:xfrm>
              <a:off x="2232" y="1392"/>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3" name="Line 28"/>
            <p:cNvSpPr>
              <a:spLocks noChangeShapeType="1"/>
            </p:cNvSpPr>
            <p:nvPr/>
          </p:nvSpPr>
          <p:spPr bwMode="auto">
            <a:xfrm>
              <a:off x="2232" y="1920"/>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6" name="Group 29"/>
          <p:cNvGrpSpPr/>
          <p:nvPr/>
        </p:nvGrpSpPr>
        <p:grpSpPr bwMode="auto">
          <a:xfrm>
            <a:off x="6410325" y="4843463"/>
            <a:ext cx="3670300" cy="830262"/>
            <a:chOff x="776" y="3133"/>
            <a:chExt cx="2312" cy="523"/>
          </a:xfrm>
        </p:grpSpPr>
        <p:sp>
          <p:nvSpPr>
            <p:cNvPr id="2" name="Text Box 30"/>
            <p:cNvSpPr txBox="1">
              <a:spLocks noChangeArrowheads="1"/>
            </p:cNvSpPr>
            <p:nvPr/>
          </p:nvSpPr>
          <p:spPr bwMode="auto">
            <a:xfrm>
              <a:off x="776" y="3293"/>
              <a:ext cx="13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低通滤波器</a:t>
              </a:r>
              <a:endParaRPr kumimoji="1"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Text Box 31"/>
            <p:cNvSpPr txBox="1">
              <a:spLocks noChangeArrowheads="1"/>
            </p:cNvSpPr>
            <p:nvPr/>
          </p:nvSpPr>
          <p:spPr bwMode="auto">
            <a:xfrm>
              <a:off x="2032" y="3133"/>
              <a:ext cx="105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提升低频衰减高频</a:t>
              </a:r>
              <a:endParaRPr kumimoji="1"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7423" name="AutoShape 32"/>
            <p:cNvSpPr/>
            <p:nvPr/>
          </p:nvSpPr>
          <p:spPr bwMode="auto">
            <a:xfrm>
              <a:off x="1920" y="3216"/>
              <a:ext cx="48" cy="432"/>
            </a:xfrm>
            <a:prstGeom prst="lef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33" name="矩形 32"/>
          <p:cNvSpPr/>
          <p:nvPr/>
        </p:nvSpPr>
        <p:spPr>
          <a:xfrm>
            <a:off x="1908176" y="333376"/>
            <a:ext cx="2663825" cy="4603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 </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无源滞后网络</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7" name="圆角矩形 36"/>
          <p:cNvSpPr/>
          <p:nvPr/>
        </p:nvSpPr>
        <p:spPr>
          <a:xfrm>
            <a:off x="6627814" y="2723414"/>
            <a:ext cx="2782887" cy="1692275"/>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pic>
        <p:nvPicPr>
          <p:cNvPr id="39" name="Picture 11"/>
          <p:cNvPicPr>
            <a:picLocks noChangeAspect="1" noChangeArrowheads="1"/>
          </p:cNvPicPr>
          <p:nvPr/>
        </p:nvPicPr>
        <p:blipFill>
          <a:blip r:embed="rId5"/>
          <a:srcRect/>
          <a:stretch>
            <a:fillRect/>
          </a:stretch>
        </p:blipFill>
        <p:spPr bwMode="auto">
          <a:xfrm>
            <a:off x="1716089" y="3659188"/>
            <a:ext cx="4124325" cy="1905000"/>
          </a:xfrm>
          <a:prstGeom prst="rect">
            <a:avLst/>
          </a:prstGeom>
        </p:spPr>
        <p:style>
          <a:lnRef idx="2">
            <a:schemeClr val="dk1"/>
          </a:lnRef>
          <a:fillRef idx="1">
            <a:schemeClr val="lt1"/>
          </a:fillRef>
          <a:effectRef idx="0">
            <a:schemeClr val="dk1"/>
          </a:effectRef>
          <a:fontRef idx="minor">
            <a:schemeClr val="dk1"/>
          </a:fontRef>
        </p:style>
      </p:pic>
      <p:sp>
        <p:nvSpPr>
          <p:cNvPr id="42" name="矩形 41"/>
          <p:cNvSpPr/>
          <p:nvPr/>
        </p:nvSpPr>
        <p:spPr>
          <a:xfrm>
            <a:off x="4608514" y="434975"/>
            <a:ext cx="879475" cy="369888"/>
          </a:xfrm>
          <a:prstGeom prst="rect">
            <a:avLst/>
          </a:prstGeom>
        </p:spPr>
        <p:txBody>
          <a:bodyPr wrap="none">
            <a:spAutoFit/>
          </a:bodyPr>
          <a:lstStyle/>
          <a:p>
            <a:pPr>
              <a:defRPr/>
            </a:pPr>
            <a:r>
              <a:rPr lang="en-US" altLang="zh-CN" b="1" dirty="0">
                <a:solidFill>
                  <a:srgbClr val="000066"/>
                </a:solidFill>
                <a:effectLst>
                  <a:outerShdw blurRad="38100" dist="38100" dir="2700000" algn="tl">
                    <a:srgbClr val="C0C0C0"/>
                  </a:outerShdw>
                </a:effectLst>
                <a:latin typeface="Times New Roman" panose="02020603050405020304" pitchFamily="18" charset="0"/>
              </a:rPr>
              <a:t>PI</a:t>
            </a:r>
            <a:r>
              <a:rPr lang="zh-CN" altLang="zh-CN" b="1" dirty="0">
                <a:solidFill>
                  <a:srgbClr val="000066"/>
                </a:solidFill>
                <a:effectLst>
                  <a:outerShdw blurRad="38100" dist="38100" dir="2700000" algn="tl">
                    <a:srgbClr val="C0C0C0"/>
                  </a:outerShdw>
                </a:effectLst>
                <a:latin typeface="Times New Roman" panose="02020603050405020304" pitchFamily="18" charset="0"/>
              </a:rPr>
              <a:t>校正</a:t>
            </a:r>
            <a:endParaRPr lang="zh-CN" altLang="en-US" dirty="0"/>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764089" y="5426076"/>
            <a:ext cx="2663825" cy="9874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5" name="圆角矩形 4"/>
          <p:cNvSpPr/>
          <p:nvPr/>
        </p:nvSpPr>
        <p:spPr>
          <a:xfrm>
            <a:off x="1878013" y="4181476"/>
            <a:ext cx="8147050" cy="82391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7" name="圆角矩形 6"/>
          <p:cNvSpPr/>
          <p:nvPr/>
        </p:nvSpPr>
        <p:spPr>
          <a:xfrm>
            <a:off x="871539" y="159829"/>
            <a:ext cx="4824412" cy="388937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19461" name="Object 3"/>
          <p:cNvGraphicFramePr>
            <a:graphicFrameLocks noChangeAspect="1"/>
          </p:cNvGraphicFramePr>
          <p:nvPr/>
        </p:nvGraphicFramePr>
        <p:xfrm>
          <a:off x="1016001" y="159829"/>
          <a:ext cx="4546600" cy="3735387"/>
        </p:xfrm>
        <a:graphic>
          <a:graphicData uri="http://schemas.openxmlformats.org/presentationml/2006/ole">
            <mc:AlternateContent xmlns:mc="http://schemas.openxmlformats.org/markup-compatibility/2006">
              <mc:Choice xmlns:v="urn:schemas-microsoft-com:vml" Requires="v">
                <p:oleObj spid="_x0000_s11266" name="VISIO" r:id="rId1" imgW="2357120" imgH="2099310" progId="Visio.Drawing.6">
                  <p:embed/>
                </p:oleObj>
              </mc:Choice>
              <mc:Fallback>
                <p:oleObj name="VISIO" r:id="rId1" imgW="2357120" imgH="209931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1" y="159829"/>
                        <a:ext cx="45466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9"/>
          <p:cNvSpPr>
            <a:spLocks noChangeArrowheads="1"/>
          </p:cNvSpPr>
          <p:nvPr/>
        </p:nvSpPr>
        <p:spPr bwMode="auto">
          <a:xfrm>
            <a:off x="2830514" y="-1459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9463" name="对象 2"/>
          <p:cNvGraphicFramePr>
            <a:graphicFrameLocks noChangeAspect="1"/>
          </p:cNvGraphicFramePr>
          <p:nvPr/>
        </p:nvGraphicFramePr>
        <p:xfrm>
          <a:off x="3289301" y="4181475"/>
          <a:ext cx="1439863" cy="877888"/>
        </p:xfrm>
        <a:graphic>
          <a:graphicData uri="http://schemas.openxmlformats.org/presentationml/2006/ole">
            <mc:AlternateContent xmlns:mc="http://schemas.openxmlformats.org/markup-compatibility/2006">
              <mc:Choice xmlns:v="urn:schemas-microsoft-com:vml" Requires="v">
                <p:oleObj spid="_x0000_s11267" name="Equation" r:id="rId3" imgW="735965" imgH="444500" progId="Equation.DSMT4">
                  <p:embed/>
                </p:oleObj>
              </mc:Choice>
              <mc:Fallback>
                <p:oleObj name="Equation" r:id="rId3" imgW="735965" imgH="444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1" y="4181475"/>
                        <a:ext cx="1439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11"/>
          <p:cNvSpPr>
            <a:spLocks noChangeArrowheads="1"/>
          </p:cNvSpPr>
          <p:nvPr/>
        </p:nvSpPr>
        <p:spPr bwMode="auto">
          <a:xfrm>
            <a:off x="2830514" y="-1459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9465" name="对象 7"/>
          <p:cNvGraphicFramePr>
            <a:graphicFrameLocks noChangeAspect="1"/>
          </p:cNvGraphicFramePr>
          <p:nvPr/>
        </p:nvGraphicFramePr>
        <p:xfrm>
          <a:off x="5896769" y="4181475"/>
          <a:ext cx="2254250" cy="827088"/>
        </p:xfrm>
        <a:graphic>
          <a:graphicData uri="http://schemas.openxmlformats.org/presentationml/2006/ole">
            <mc:AlternateContent xmlns:mc="http://schemas.openxmlformats.org/markup-compatibility/2006">
              <mc:Choice xmlns:v="urn:schemas-microsoft-com:vml" Requires="v">
                <p:oleObj spid="_x0000_s11268" name="Equation" r:id="rId5" imgW="1066165" imgH="393700" progId="Equation.DSMT4">
                  <p:embed/>
                </p:oleObj>
              </mc:Choice>
              <mc:Fallback>
                <p:oleObj name="Equation" r:id="rId5" imgW="1066165" imgH="3937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769" y="4181475"/>
                        <a:ext cx="225425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5"/>
          <p:cNvSpPr>
            <a:spLocks noChangeArrowheads="1"/>
          </p:cNvSpPr>
          <p:nvPr/>
        </p:nvSpPr>
        <p:spPr bwMode="auto">
          <a:xfrm>
            <a:off x="6276975" y="1124744"/>
            <a:ext cx="3748088" cy="2462212"/>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defRPr/>
            </a:pPr>
            <a:r>
              <a:rPr lang="el-GR" altLang="zh-CN" sz="2200" b="1" dirty="0">
                <a:latin typeface="宋体" panose="02010600030101010101" pitchFamily="2" charset="-122"/>
              </a:rPr>
              <a:t>α</a:t>
            </a:r>
            <a:r>
              <a:rPr lang="zh-CN" altLang="zh-CN" sz="2200" b="1" dirty="0">
                <a:latin typeface="宋体" panose="02010600030101010101" pitchFamily="2" charset="-122"/>
              </a:rPr>
              <a:t>越</a:t>
            </a:r>
            <a:r>
              <a:rPr lang="zh-CN" altLang="en-US" sz="2200" b="1" dirty="0">
                <a:latin typeface="宋体" panose="02010600030101010101" pitchFamily="2" charset="-122"/>
              </a:rPr>
              <a:t>小</a:t>
            </a:r>
            <a:r>
              <a:rPr lang="zh-CN" altLang="zh-CN" sz="2200" b="1" dirty="0">
                <a:latin typeface="宋体" panose="02010600030101010101" pitchFamily="2" charset="-122"/>
              </a:rPr>
              <a:t>，相位滞后越严重</a:t>
            </a:r>
            <a:endParaRPr lang="en-US" altLang="zh-CN" sz="2200" b="1" dirty="0">
              <a:latin typeface="宋体" panose="02010600030101010101" pitchFamily="2" charset="-122"/>
            </a:endParaRPr>
          </a:p>
          <a:p>
            <a:pPr eaLnBrk="1" hangingPunct="1">
              <a:spcBef>
                <a:spcPct val="50000"/>
              </a:spcBef>
              <a:buFont typeface="Wingdings" panose="05000000000000000000" pitchFamily="2" charset="2"/>
              <a:buChar char="Ø"/>
              <a:defRPr/>
            </a:pPr>
            <a:endParaRPr lang="zh-CN" altLang="zh-CN" sz="2200" b="1" dirty="0">
              <a:latin typeface="宋体" panose="02010600030101010101" pitchFamily="2" charset="-122"/>
            </a:endParaRPr>
          </a:p>
          <a:p>
            <a:pPr eaLnBrk="1" hangingPunct="1">
              <a:spcBef>
                <a:spcPct val="50000"/>
              </a:spcBef>
              <a:buFont typeface="Wingdings" panose="05000000000000000000" pitchFamily="2" charset="2"/>
              <a:buChar char="Ø"/>
              <a:defRPr/>
            </a:pPr>
            <a:r>
              <a:rPr lang="zh-CN" altLang="zh-CN" sz="2200" b="1" dirty="0">
                <a:latin typeface="宋体" panose="02010600030101010101" pitchFamily="2" charset="-122"/>
              </a:rPr>
              <a:t>应尽量使产生最大滞后相角的频率</a:t>
            </a:r>
            <a:r>
              <a:rPr lang="en-US" altLang="zh-CN" sz="2200" b="1" dirty="0" err="1">
                <a:latin typeface="宋体" panose="02010600030101010101" pitchFamily="2" charset="-122"/>
              </a:rPr>
              <a:t>ω</a:t>
            </a:r>
            <a:r>
              <a:rPr lang="en-US" altLang="zh-CN" sz="2200" b="1" baseline="-25000" dirty="0" err="1">
                <a:latin typeface="宋体" panose="02010600030101010101" pitchFamily="2" charset="-122"/>
              </a:rPr>
              <a:t>m</a:t>
            </a:r>
            <a:r>
              <a:rPr lang="zh-CN" altLang="zh-CN" sz="2200" b="1" dirty="0">
                <a:latin typeface="宋体" panose="02010600030101010101" pitchFamily="2" charset="-122"/>
              </a:rPr>
              <a:t>远离校正后系统的幅穿频率</a:t>
            </a:r>
            <a:r>
              <a:rPr lang="en-US" altLang="zh-CN" sz="2200" b="1" dirty="0" err="1">
                <a:latin typeface="宋体" panose="02010600030101010101" pitchFamily="2" charset="-122"/>
              </a:rPr>
              <a:t>ω</a:t>
            </a:r>
            <a:r>
              <a:rPr lang="en-US" altLang="zh-CN" sz="2200" b="1" baseline="-25000" dirty="0" err="1">
                <a:latin typeface="宋体" panose="02010600030101010101" pitchFamily="2" charset="-122"/>
              </a:rPr>
              <a:t>c</a:t>
            </a:r>
            <a:r>
              <a:rPr lang="zh-CN" altLang="zh-CN" sz="2200" b="1" dirty="0">
                <a:latin typeface="宋体" panose="02010600030101010101" pitchFamily="2" charset="-122"/>
              </a:rPr>
              <a:t>，否则会对系统的动态性能产生不利影响。</a:t>
            </a:r>
            <a:endParaRPr lang="zh-CN" altLang="zh-CN" sz="2200" b="1" dirty="0">
              <a:latin typeface="宋体" panose="02010600030101010101" pitchFamily="2" charset="-122"/>
            </a:endParaRPr>
          </a:p>
        </p:txBody>
      </p:sp>
      <p:graphicFrame>
        <p:nvGraphicFramePr>
          <p:cNvPr id="19467" name="Object 6"/>
          <p:cNvGraphicFramePr>
            <a:graphicFrameLocks noChangeAspect="1"/>
          </p:cNvGraphicFramePr>
          <p:nvPr/>
        </p:nvGraphicFramePr>
        <p:xfrm>
          <a:off x="4881564" y="5538788"/>
          <a:ext cx="2428875" cy="762000"/>
        </p:xfrm>
        <a:graphic>
          <a:graphicData uri="http://schemas.openxmlformats.org/presentationml/2006/ole">
            <mc:AlternateContent xmlns:mc="http://schemas.openxmlformats.org/markup-compatibility/2006">
              <mc:Choice xmlns:v="urn:schemas-microsoft-com:vml" Requires="v">
                <p:oleObj spid="_x0000_s11269" name="Equation" r:id="rId7" imgW="1244600" imgH="393700" progId="Equation.DSMT4">
                  <p:embed/>
                </p:oleObj>
              </mc:Choice>
              <mc:Fallback>
                <p:oleObj name="Equation" r:id="rId7" imgW="12446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564" y="5538788"/>
                        <a:ext cx="2428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3143250" y="5689601"/>
            <a:ext cx="1112838" cy="460375"/>
          </a:xfrm>
          <a:prstGeom prst="rect">
            <a:avLst/>
          </a:prstGeom>
        </p:spPr>
        <p:txBody>
          <a:bodyPr wrap="none">
            <a:spAutoFit/>
          </a:bodyPr>
          <a:lstStyle/>
          <a:p>
            <a:pPr>
              <a:defRPr/>
            </a:pPr>
            <a:r>
              <a:rPr lang="zh-CN" altLang="zh-CN"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常取</a:t>
            </a:r>
            <a:r>
              <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lang="zh-CN" altLang="en-US" sz="24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74839" y="6092825"/>
            <a:ext cx="8613775" cy="5524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5" name="圆角矩形 4"/>
          <p:cNvSpPr/>
          <p:nvPr/>
        </p:nvSpPr>
        <p:spPr>
          <a:xfrm>
            <a:off x="1765301" y="3533776"/>
            <a:ext cx="8651875" cy="11350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4" name="圆角矩形 3"/>
          <p:cNvSpPr/>
          <p:nvPr/>
        </p:nvSpPr>
        <p:spPr>
          <a:xfrm>
            <a:off x="1765301" y="2444751"/>
            <a:ext cx="8651875" cy="912813"/>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solidFill>
                <a:prstClr val="black"/>
              </a:solidFill>
            </a:endParaRPr>
          </a:p>
        </p:txBody>
      </p:sp>
      <p:sp>
        <p:nvSpPr>
          <p:cNvPr id="3" name="圆角矩形 2"/>
          <p:cNvSpPr/>
          <p:nvPr/>
        </p:nvSpPr>
        <p:spPr>
          <a:xfrm>
            <a:off x="1765301" y="981075"/>
            <a:ext cx="8507413" cy="12954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12290" name="Rectangle 2"/>
          <p:cNvSpPr>
            <a:spLocks noGrp="1" noRot="1" noChangeArrowheads="1"/>
          </p:cNvSpPr>
          <p:nvPr>
            <p:ph type="title"/>
          </p:nvPr>
        </p:nvSpPr>
        <p:spPr>
          <a:xfrm>
            <a:off x="479376" y="208239"/>
            <a:ext cx="5981700" cy="633412"/>
          </a:xfrm>
          <a:solidFill>
            <a:schemeClr val="accent3">
              <a:lumMod val="20000"/>
              <a:lumOff val="80000"/>
            </a:schemeClr>
          </a:solidFill>
          <a:ln w="28575"/>
        </p:spPr>
        <p:txBody>
          <a:bodyPr/>
          <a:lstStyle/>
          <a:p>
            <a:pPr eaLnBrk="1" hangingPunct="1">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频率特性法设计无源滞后网络的步骤</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2151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l="5252" r="42511"/>
          <a:stretch>
            <a:fillRect/>
          </a:stretch>
        </p:blipFill>
        <p:spPr bwMode="auto">
          <a:xfrm>
            <a:off x="1847850" y="908051"/>
            <a:ext cx="5981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t="2" r="34567" b="-2"/>
          <a:stretch>
            <a:fillRect/>
          </a:stretch>
        </p:blipFill>
        <p:spPr bwMode="auto">
          <a:xfrm>
            <a:off x="1847850" y="1412875"/>
            <a:ext cx="691673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r="39787"/>
          <a:stretch>
            <a:fillRect/>
          </a:stretch>
        </p:blipFill>
        <p:spPr bwMode="auto">
          <a:xfrm>
            <a:off x="1997076" y="1633538"/>
            <a:ext cx="67675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1364"/>
          <a:stretch>
            <a:fillRect/>
          </a:stretch>
        </p:blipFill>
        <p:spPr bwMode="auto">
          <a:xfrm>
            <a:off x="1765301" y="2276475"/>
            <a:ext cx="850741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8639"/>
          <a:stretch>
            <a:fillRect/>
          </a:stretch>
        </p:blipFill>
        <p:spPr bwMode="auto">
          <a:xfrm>
            <a:off x="1885951" y="2708275"/>
            <a:ext cx="8602663"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r="23576"/>
          <a:stretch>
            <a:fillRect/>
          </a:stretch>
        </p:blipFill>
        <p:spPr bwMode="auto">
          <a:xfrm>
            <a:off x="1874839" y="3500439"/>
            <a:ext cx="8613775"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3300" b="14989"/>
          <a:stretch>
            <a:fillRect/>
          </a:stretch>
        </p:blipFill>
        <p:spPr bwMode="auto">
          <a:xfrm>
            <a:off x="1849439" y="3998914"/>
            <a:ext cx="86391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20"/>
          <p:cNvSpPr/>
          <p:nvPr/>
        </p:nvSpPr>
        <p:spPr>
          <a:xfrm>
            <a:off x="1743076" y="4811713"/>
            <a:ext cx="8651875" cy="10795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pic>
        <p:nvPicPr>
          <p:cNvPr id="2151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r="26715"/>
          <a:stretch>
            <a:fillRect/>
          </a:stretch>
        </p:blipFill>
        <p:spPr bwMode="auto">
          <a:xfrm>
            <a:off x="1771650" y="4595814"/>
            <a:ext cx="746283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0"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r="87302"/>
          <a:stretch>
            <a:fillRect/>
          </a:stretch>
        </p:blipFill>
        <p:spPr bwMode="auto">
          <a:xfrm>
            <a:off x="9048750" y="4738689"/>
            <a:ext cx="13462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1"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r="41127"/>
          <a:stretch>
            <a:fillRect/>
          </a:stretch>
        </p:blipFill>
        <p:spPr bwMode="auto">
          <a:xfrm>
            <a:off x="1992313" y="5356225"/>
            <a:ext cx="59753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2"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l="5043" r="42729"/>
          <a:stretch>
            <a:fillRect/>
          </a:stretch>
        </p:blipFill>
        <p:spPr bwMode="auto">
          <a:xfrm>
            <a:off x="1849439" y="6057901"/>
            <a:ext cx="56864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95140" y="1034415"/>
            <a:ext cx="2228215" cy="657225"/>
          </a:xfrm>
          <a:solidFill>
            <a:srgbClr val="00B0F0"/>
          </a:solidFill>
        </p:spPr>
        <p:style>
          <a:lnRef idx="2">
            <a:schemeClr val="accent1"/>
          </a:lnRef>
          <a:fillRef idx="1">
            <a:schemeClr val="lt1"/>
          </a:fillRef>
          <a:effectRef idx="0">
            <a:schemeClr val="accent1"/>
          </a:effectRef>
          <a:fontRef idx="minor">
            <a:schemeClr val="dk1"/>
          </a:fontRef>
        </p:style>
        <p:txBody>
          <a:bodyPr/>
          <a:p>
            <a:r>
              <a:rPr lang="zh-CN" altLang="en-US" sz="2400"/>
              <a:t>荔枝实验装置</a:t>
            </a:r>
            <a:endParaRPr lang="zh-CN" altLang="en-US" sz="2400"/>
          </a:p>
        </p:txBody>
      </p:sp>
      <p:pic>
        <p:nvPicPr>
          <p:cNvPr id="4" name="室外荔枝实验">
            <a:hlinkClick r:id="" action="ppaction://media"/>
          </p:cNvPr>
          <p:cNvPicPr/>
          <p:nvPr>
            <p:ph idx="1"/>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2108200" y="1691640"/>
            <a:ext cx="6447790" cy="4475480"/>
          </a:xfrm>
          <a:prstGeom prst="rect">
            <a:avLst/>
          </a:prstGeom>
        </p:spPr>
      </p:pic>
    </p:spTree>
  </p:cSld>
  <p:clrMapOvr>
    <a:masterClrMapping/>
  </p:clrMapOvr>
  <p:transition spd="med">
    <p:random/>
  </p:transition>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03389" y="4051301"/>
            <a:ext cx="8620125" cy="247332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solidFill>
                <a:schemeClr val="tx1"/>
              </a:solidFill>
            </a:endParaRPr>
          </a:p>
        </p:txBody>
      </p:sp>
      <p:sp>
        <p:nvSpPr>
          <p:cNvPr id="14" name="圆角矩形 13"/>
          <p:cNvSpPr/>
          <p:nvPr/>
        </p:nvSpPr>
        <p:spPr>
          <a:xfrm>
            <a:off x="1703388" y="2492376"/>
            <a:ext cx="8856662" cy="13684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2" name="圆角矩形 1"/>
          <p:cNvSpPr/>
          <p:nvPr/>
        </p:nvSpPr>
        <p:spPr>
          <a:xfrm>
            <a:off x="227013" y="80962"/>
            <a:ext cx="8964612" cy="116681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22533" name="Rectangle 5"/>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2534" name="Rectangle 10"/>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pic>
        <p:nvPicPr>
          <p:cNvPr id="2253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r="17603"/>
          <a:stretch>
            <a:fillRect/>
          </a:stretch>
        </p:blipFill>
        <p:spPr bwMode="auto">
          <a:xfrm>
            <a:off x="479426" y="80961"/>
            <a:ext cx="856932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r="15686"/>
          <a:stretch>
            <a:fillRect/>
          </a:stretch>
        </p:blipFill>
        <p:spPr bwMode="auto">
          <a:xfrm>
            <a:off x="334964" y="476250"/>
            <a:ext cx="87852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Rectangle 7"/>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22538" name="对象 3"/>
          <p:cNvGraphicFramePr>
            <a:graphicFrameLocks noChangeAspect="1"/>
          </p:cNvGraphicFramePr>
          <p:nvPr/>
        </p:nvGraphicFramePr>
        <p:xfrm>
          <a:off x="2711451" y="1406524"/>
          <a:ext cx="3311525" cy="792162"/>
        </p:xfrm>
        <a:graphic>
          <a:graphicData uri="http://schemas.openxmlformats.org/presentationml/2006/ole">
            <mc:AlternateContent xmlns:mc="http://schemas.openxmlformats.org/markup-compatibility/2006">
              <mc:Choice xmlns:v="urn:schemas-microsoft-com:vml" Requires="v">
                <p:oleObj spid="_x0000_s12290" name="Equation" r:id="rId3" imgW="1752600" imgH="419100" progId="Equation.DSMT4">
                  <p:embed/>
                </p:oleObj>
              </mc:Choice>
              <mc:Fallback>
                <p:oleObj name="Equation" r:id="rId3" imgW="1752600" imgH="4191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1406524"/>
                        <a:ext cx="33115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r="50000"/>
          <a:stretch>
            <a:fillRect/>
          </a:stretch>
        </p:blipFill>
        <p:spPr bwMode="auto">
          <a:xfrm>
            <a:off x="1416050" y="2389189"/>
            <a:ext cx="53657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r="33105"/>
          <a:stretch>
            <a:fillRect/>
          </a:stretch>
        </p:blipFill>
        <p:spPr bwMode="auto">
          <a:xfrm>
            <a:off x="1992314" y="2841625"/>
            <a:ext cx="691197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1"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r="88338"/>
          <a:stretch>
            <a:fillRect/>
          </a:stretch>
        </p:blipFill>
        <p:spPr bwMode="auto">
          <a:xfrm>
            <a:off x="9048751" y="3021013"/>
            <a:ext cx="127476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2"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r="47501"/>
          <a:stretch>
            <a:fillRect/>
          </a:stretch>
        </p:blipFill>
        <p:spPr bwMode="auto">
          <a:xfrm>
            <a:off x="1955801" y="3482976"/>
            <a:ext cx="536416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3" name="Rectangle 17"/>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2544" name="Rectangle 19"/>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2545" name="Rectangle 24"/>
          <p:cNvSpPr>
            <a:spLocks noChangeArrowheads="1"/>
          </p:cNvSpPr>
          <p:nvPr/>
        </p:nvSpPr>
        <p:spPr bwMode="auto">
          <a:xfrm>
            <a:off x="155576" y="-33548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2546" name="Rectangle 8"/>
          <p:cNvSpPr>
            <a:spLocks noChangeArrowheads="1"/>
          </p:cNvSpPr>
          <p:nvPr/>
        </p:nvSpPr>
        <p:spPr bwMode="auto">
          <a:xfrm>
            <a:off x="3000375" y="4843463"/>
            <a:ext cx="4032250" cy="83185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宋体" panose="02010600030101010101" pitchFamily="2" charset="-122"/>
                <a:sym typeface="Symbol" panose="05050102010706020507" pitchFamily="18" charset="2"/>
              </a:rPr>
              <a:t>2</a:t>
            </a:r>
            <a:r>
              <a:rPr lang="zh-CN" altLang="zh-CN" sz="2400" b="1">
                <a:latin typeface="宋体" panose="02010600030101010101" pitchFamily="2" charset="-122"/>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c</a:t>
            </a:r>
            <a:r>
              <a:rPr lang="zh-CN" altLang="zh-CN" sz="2400" b="1">
                <a:latin typeface="宋体" panose="02010600030101010101" pitchFamily="2" charset="-122"/>
                <a:sym typeface="Symbol" panose="05050102010706020507" pitchFamily="18" charset="2"/>
              </a:rPr>
              <a:t>附近的</a:t>
            </a:r>
            <a:r>
              <a:rPr lang="en-US" altLang="zh-CN" sz="2400" b="1">
                <a:latin typeface="Times New Roman" panose="02020603050405020304" pitchFamily="18" charset="0"/>
                <a:sym typeface="Symbol" panose="05050102010706020507" pitchFamily="18" charset="2"/>
              </a:rPr>
              <a:t>G</a:t>
            </a:r>
            <a:r>
              <a:rPr lang="en-US" altLang="zh-CN" sz="2400" b="1" baseline="-25000">
                <a:latin typeface="Times New Roman" panose="02020603050405020304" pitchFamily="18" charset="0"/>
                <a:sym typeface="Symbol" panose="05050102010706020507" pitchFamily="18" charset="2"/>
              </a:rPr>
              <a:t>o</a:t>
            </a:r>
            <a:r>
              <a:rPr lang="en-US" altLang="zh-CN" sz="2400" b="1">
                <a:latin typeface="Times New Roman" panose="02020603050405020304" pitchFamily="18" charset="0"/>
                <a:sym typeface="Symbol" panose="05050102010706020507" pitchFamily="18" charset="2"/>
              </a:rPr>
              <a:t>(j)</a:t>
            </a:r>
            <a:r>
              <a:rPr lang="en-US" altLang="zh-CN" sz="2400" b="1">
                <a:latin typeface="宋体" panose="02010600030101010101" pitchFamily="2" charset="-122"/>
                <a:sym typeface="Symbol" panose="05050102010706020507" pitchFamily="18" charset="2"/>
              </a:rPr>
              <a:t> </a:t>
            </a:r>
            <a:endParaRPr lang="en-US" altLang="zh-CN" sz="2400" b="1">
              <a:latin typeface="宋体" panose="02010600030101010101" pitchFamily="2" charset="-122"/>
              <a:sym typeface="Symbol" panose="05050102010706020507" pitchFamily="18" charset="2"/>
            </a:endParaRPr>
          </a:p>
          <a:p>
            <a:pPr eaLnBrk="1" hangingPunct="1">
              <a:spcBef>
                <a:spcPct val="0"/>
              </a:spcBef>
              <a:buFontTx/>
              <a:buNone/>
            </a:pPr>
            <a:r>
              <a:rPr lang="en-US" altLang="zh-CN" sz="2400" b="1">
                <a:latin typeface="宋体" panose="02010600030101010101" pitchFamily="2" charset="-122"/>
                <a:sym typeface="Symbol" panose="05050102010706020507" pitchFamily="18" charset="2"/>
              </a:rPr>
              <a:t>   </a:t>
            </a:r>
            <a:r>
              <a:rPr lang="zh-CN" altLang="zh-CN" sz="2400" b="1">
                <a:latin typeface="宋体" panose="02010600030101010101" pitchFamily="2" charset="-122"/>
                <a:sym typeface="Symbol" panose="05050102010706020507" pitchFamily="18" charset="2"/>
              </a:rPr>
              <a:t>的相角减小很快</a:t>
            </a:r>
            <a:endParaRPr lang="zh-CN" altLang="zh-CN" sz="2400" b="1">
              <a:latin typeface="宋体" panose="02010600030101010101" pitchFamily="2" charset="-122"/>
              <a:sym typeface="Symbol" panose="05050102010706020507" pitchFamily="18" charset="2"/>
            </a:endParaRPr>
          </a:p>
        </p:txBody>
      </p:sp>
      <p:sp>
        <p:nvSpPr>
          <p:cNvPr id="22547" name="Rectangle 9"/>
          <p:cNvSpPr>
            <a:spLocks noChangeArrowheads="1"/>
          </p:cNvSpPr>
          <p:nvPr/>
        </p:nvSpPr>
        <p:spPr bwMode="auto">
          <a:xfrm>
            <a:off x="8040688" y="5059363"/>
            <a:ext cx="1871662" cy="519112"/>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800" b="1">
                <a:latin typeface="华文中宋" panose="02010600040101010101" pitchFamily="2" charset="-122"/>
                <a:ea typeface="华文中宋" panose="02010600040101010101" pitchFamily="2" charset="-122"/>
                <a:sym typeface="Wingdings" panose="05000000000000000000" pitchFamily="2" charset="2"/>
              </a:rPr>
              <a:t>滞后校正</a:t>
            </a:r>
            <a:endParaRPr lang="zh-CN" altLang="zh-CN" sz="2800" b="1">
              <a:latin typeface="华文中宋" panose="02010600040101010101" pitchFamily="2" charset="-122"/>
              <a:ea typeface="华文中宋" panose="02010600040101010101" pitchFamily="2" charset="-122"/>
              <a:sym typeface="Symbol" panose="05050102010706020507" pitchFamily="18" charset="2"/>
            </a:endParaRPr>
          </a:p>
        </p:txBody>
      </p:sp>
      <p:sp>
        <p:nvSpPr>
          <p:cNvPr id="22548" name="Rectangle 10"/>
          <p:cNvSpPr>
            <a:spLocks noChangeArrowheads="1"/>
          </p:cNvSpPr>
          <p:nvPr/>
        </p:nvSpPr>
        <p:spPr bwMode="auto">
          <a:xfrm>
            <a:off x="3000375" y="4411663"/>
            <a:ext cx="4248150" cy="4572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宋体" panose="02010600030101010101" pitchFamily="2" charset="-122"/>
                <a:ea typeface="华文中宋" panose="02010600040101010101" pitchFamily="2" charset="-122"/>
                <a:sym typeface="Symbol" panose="05050102010706020507" pitchFamily="18" charset="2"/>
              </a:rPr>
              <a:t>1</a:t>
            </a:r>
            <a:r>
              <a:rPr lang="zh-CN" altLang="zh-CN" sz="2400" b="1">
                <a:latin typeface="宋体" panose="02010600030101010101" pitchFamily="2" charset="-122"/>
                <a:ea typeface="华文中宋" panose="02010600040101010101" pitchFamily="2" charset="-122"/>
                <a:sym typeface="Symbol" panose="05050102010706020507" pitchFamily="18" charset="2"/>
              </a:rPr>
              <a:t>、须增加的相位裕度量较大</a:t>
            </a:r>
            <a:endParaRPr lang="zh-CN" altLang="zh-CN" sz="2400" b="1">
              <a:latin typeface="宋体" panose="02010600030101010101" pitchFamily="2" charset="-122"/>
              <a:ea typeface="华文中宋" panose="02010600040101010101" pitchFamily="2" charset="-122"/>
              <a:sym typeface="Symbol" panose="05050102010706020507" pitchFamily="18" charset="2"/>
            </a:endParaRPr>
          </a:p>
        </p:txBody>
      </p:sp>
      <p:sp>
        <p:nvSpPr>
          <p:cNvPr id="22549" name="Rectangle 11"/>
          <p:cNvSpPr>
            <a:spLocks noChangeArrowheads="1"/>
          </p:cNvSpPr>
          <p:nvPr/>
        </p:nvSpPr>
        <p:spPr bwMode="auto">
          <a:xfrm>
            <a:off x="3000376" y="5707063"/>
            <a:ext cx="3021013" cy="4572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宋体" panose="02010600030101010101" pitchFamily="2" charset="-122"/>
                <a:ea typeface="华文中宋" panose="02010600040101010101" pitchFamily="2" charset="-122"/>
                <a:sym typeface="Symbol" panose="05050102010706020507" pitchFamily="18" charset="2"/>
              </a:rPr>
              <a:t>3</a:t>
            </a:r>
            <a:r>
              <a:rPr lang="zh-CN" altLang="zh-CN" sz="2400" b="1">
                <a:latin typeface="宋体" panose="02010600030101010101" pitchFamily="2" charset="-122"/>
                <a:ea typeface="华文中宋" panose="02010600040101010101" pitchFamily="2" charset="-122"/>
                <a:sym typeface="Symbol" panose="05050102010706020507" pitchFamily="18" charset="2"/>
              </a:rPr>
              <a:t>、 </a:t>
            </a:r>
            <a:r>
              <a:rPr lang="zh-CN" altLang="en-US" sz="2400" b="1">
                <a:latin typeface="宋体" panose="02010600030101010101" pitchFamily="2" charset="-122"/>
                <a:ea typeface="华文中宋" panose="02010600040101010101" pitchFamily="2" charset="-122"/>
                <a:sym typeface="Symbol" panose="05050102010706020507" pitchFamily="18" charset="2"/>
              </a:rPr>
              <a:t>新</a:t>
            </a:r>
            <a:r>
              <a:rPr lang="zh-CN" altLang="en-US" sz="2400" b="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c </a:t>
            </a:r>
            <a:r>
              <a:rPr lang="zh-CN" altLang="zh-CN" sz="2400" b="1">
                <a:latin typeface="Times New Roman" panose="02020603050405020304" pitchFamily="18" charset="0"/>
                <a:ea typeface="华文中宋" panose="02010600040101010101" pitchFamily="2" charset="-122"/>
                <a:sym typeface="Symbol" panose="05050102010706020507" pitchFamily="18" charset="2"/>
              </a:rPr>
              <a:t>比</a:t>
            </a:r>
            <a:r>
              <a:rPr lang="en-US" altLang="zh-CN" sz="2400" b="1">
                <a:latin typeface="Times New Roman" panose="02020603050405020304" pitchFamily="18" charset="0"/>
                <a:ea typeface="华文中宋" panose="02010600040101010101" pitchFamily="2" charset="-122"/>
                <a:sym typeface="Symbol" panose="05050102010706020507" pitchFamily="18" charset="2"/>
              </a:rPr>
              <a:t> </a:t>
            </a:r>
            <a:r>
              <a:rPr lang="zh-CN" altLang="en-US" sz="2400" b="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c</a:t>
            </a:r>
            <a:r>
              <a:rPr lang="zh-CN" altLang="zh-CN" sz="2400" b="1">
                <a:latin typeface="Times New Roman" panose="02020603050405020304" pitchFamily="18" charset="0"/>
                <a:sym typeface="Symbol" panose="05050102010706020507" pitchFamily="18" charset="2"/>
              </a:rPr>
              <a:t>小</a:t>
            </a:r>
            <a:endParaRPr lang="zh-CN" altLang="zh-CN" sz="2400" b="1">
              <a:latin typeface="Times New Roman" panose="02020603050405020304" pitchFamily="18" charset="0"/>
              <a:ea typeface="华文中宋" panose="02010600040101010101" pitchFamily="2" charset="-122"/>
              <a:sym typeface="Symbol" panose="05050102010706020507" pitchFamily="18" charset="2"/>
            </a:endParaRPr>
          </a:p>
        </p:txBody>
      </p:sp>
      <p:sp>
        <p:nvSpPr>
          <p:cNvPr id="31" name="Text Box 12"/>
          <p:cNvSpPr txBox="1">
            <a:spLocks noChangeArrowheads="1"/>
          </p:cNvSpPr>
          <p:nvPr/>
        </p:nvSpPr>
        <p:spPr bwMode="auto">
          <a:xfrm>
            <a:off x="1992314" y="40767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effectLst>
                  <a:outerShdw blurRad="38100" dist="38100" dir="2700000" algn="tl">
                    <a:srgbClr val="C0C0C0"/>
                  </a:outerShdw>
                </a:effectLst>
                <a:latin typeface="Times New Roman" panose="02020603050405020304" pitchFamily="18" charset="0"/>
              </a:rPr>
              <a:t>分析：</a:t>
            </a:r>
            <a:endParaRPr lang="zh-CN" altLang="en-US" sz="2400" b="1" dirty="0">
              <a:effectLst>
                <a:outerShdw blurRad="38100" dist="38100" dir="2700000" algn="tl">
                  <a:srgbClr val="C0C0C0"/>
                </a:outerShdw>
              </a:effectLst>
              <a:latin typeface="Times New Roman" panose="02020603050405020304" pitchFamily="18" charset="0"/>
            </a:endParaRPr>
          </a:p>
        </p:txBody>
      </p:sp>
      <p:sp>
        <p:nvSpPr>
          <p:cNvPr id="22551" name="AutoShape 13"/>
          <p:cNvSpPr/>
          <p:nvPr/>
        </p:nvSpPr>
        <p:spPr bwMode="auto">
          <a:xfrm>
            <a:off x="7032626" y="4627563"/>
            <a:ext cx="360363" cy="1439862"/>
          </a:xfrm>
          <a:prstGeom prst="rightBrace">
            <a:avLst>
              <a:gd name="adj1" fmla="val 33297"/>
              <a:gd name="adj2" fmla="val 50000"/>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22552" name="AutoShape 14"/>
          <p:cNvSpPr>
            <a:spLocks noChangeArrowheads="1"/>
          </p:cNvSpPr>
          <p:nvPr/>
        </p:nvSpPr>
        <p:spPr bwMode="auto">
          <a:xfrm>
            <a:off x="7464425" y="5275263"/>
            <a:ext cx="647700" cy="144462"/>
          </a:xfrm>
          <a:prstGeom prst="rightArrow">
            <a:avLst>
              <a:gd name="adj1" fmla="val 50000"/>
              <a:gd name="adj2" fmla="val 112088"/>
            </a:avLst>
          </a:prstGeom>
          <a:noFill/>
          <a:ln w="38100">
            <a:solidFill>
              <a:srgbClr val="00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663401" y="3059905"/>
            <a:ext cx="8856662" cy="13081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solidFill>
                <a:prstClr val="black"/>
              </a:solidFill>
            </a:endParaRPr>
          </a:p>
        </p:txBody>
      </p:sp>
      <p:sp>
        <p:nvSpPr>
          <p:cNvPr id="5" name="圆角矩形 4"/>
          <p:cNvSpPr/>
          <p:nvPr/>
        </p:nvSpPr>
        <p:spPr>
          <a:xfrm>
            <a:off x="1553864" y="1161255"/>
            <a:ext cx="8856663" cy="1308100"/>
          </a:xfrm>
          <a:prstGeom prst="roundRect">
            <a:avLst/>
          </a:prstGeom>
          <a:solidFill>
            <a:schemeClr val="accent3">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pic>
        <p:nvPicPr>
          <p:cNvPr id="23556" name="Picture 13"/>
          <p:cNvPicPr>
            <a:picLocks noChangeAspect="1" noChangeArrowheads="1"/>
          </p:cNvPicPr>
          <p:nvPr/>
        </p:nvPicPr>
        <p:blipFill>
          <a:blip r:embed="rId1" cstate="print">
            <a:extLst>
              <a:ext uri="{28A0092B-C50C-407E-A947-70E740481C1C}">
                <a14:useLocalDpi xmlns:a14="http://schemas.microsoft.com/office/drawing/2010/main" val="0"/>
              </a:ext>
            </a:extLst>
          </a:blip>
          <a:srcRect r="25922"/>
          <a:stretch>
            <a:fillRect/>
          </a:stretch>
        </p:blipFill>
        <p:spPr bwMode="auto">
          <a:xfrm>
            <a:off x="1985663" y="937419"/>
            <a:ext cx="73342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r="88126"/>
          <a:stretch>
            <a:fillRect/>
          </a:stretch>
        </p:blipFill>
        <p:spPr bwMode="auto">
          <a:xfrm>
            <a:off x="9264352" y="1124744"/>
            <a:ext cx="11461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r="23529"/>
          <a:stretch>
            <a:fillRect/>
          </a:stretch>
        </p:blipFill>
        <p:spPr bwMode="auto">
          <a:xfrm>
            <a:off x="1842789" y="1407319"/>
            <a:ext cx="76930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9" name="对象 5"/>
          <p:cNvGraphicFramePr>
            <a:graphicFrameLocks noChangeAspect="1"/>
          </p:cNvGraphicFramePr>
          <p:nvPr/>
        </p:nvGraphicFramePr>
        <p:xfrm>
          <a:off x="3498551" y="2121693"/>
          <a:ext cx="2481262" cy="387350"/>
        </p:xfrm>
        <a:graphic>
          <a:graphicData uri="http://schemas.openxmlformats.org/presentationml/2006/ole">
            <mc:AlternateContent xmlns:mc="http://schemas.openxmlformats.org/markup-compatibility/2006">
              <mc:Choice xmlns:v="urn:schemas-microsoft-com:vml" Requires="v">
                <p:oleObj spid="_x0000_s13314" name="Equation" r:id="rId4" imgW="1282700" imgH="203200" progId="Equation.DSMT4">
                  <p:embed/>
                </p:oleObj>
              </mc:Choice>
              <mc:Fallback>
                <p:oleObj name="Equation" r:id="rId4" imgW="1282700" imgH="2032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551" y="2121693"/>
                        <a:ext cx="24812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对象 10"/>
          <p:cNvGraphicFramePr>
            <a:graphicFrameLocks noChangeAspect="1"/>
          </p:cNvGraphicFramePr>
          <p:nvPr/>
        </p:nvGraphicFramePr>
        <p:xfrm>
          <a:off x="6306838" y="2077243"/>
          <a:ext cx="2235200" cy="468312"/>
        </p:xfrm>
        <a:graphic>
          <a:graphicData uri="http://schemas.openxmlformats.org/presentationml/2006/ole">
            <mc:AlternateContent xmlns:mc="http://schemas.openxmlformats.org/markup-compatibility/2006">
              <mc:Choice xmlns:v="urn:schemas-microsoft-com:vml" Requires="v">
                <p:oleObj spid="_x0000_s13315" name="Equation" r:id="rId6" imgW="1129665" imgH="241300" progId="Equation.DSMT4">
                  <p:embed/>
                </p:oleObj>
              </mc:Choice>
              <mc:Fallback>
                <p:oleObj name="Equation" r:id="rId6" imgW="1129665" imgH="241300"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6838" y="2077243"/>
                        <a:ext cx="22352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1"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r="13570"/>
          <a:stretch>
            <a:fillRect/>
          </a:stretch>
        </p:blipFill>
        <p:spPr bwMode="auto">
          <a:xfrm>
            <a:off x="1915814" y="2875755"/>
            <a:ext cx="84613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r="7735"/>
          <a:stretch>
            <a:fillRect/>
          </a:stretch>
        </p:blipFill>
        <p:spPr bwMode="auto">
          <a:xfrm>
            <a:off x="1703089" y="3286918"/>
            <a:ext cx="8886825"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63" name="对象 12"/>
          <p:cNvGraphicFramePr>
            <a:graphicFrameLocks noChangeAspect="1"/>
          </p:cNvGraphicFramePr>
          <p:nvPr/>
        </p:nvGraphicFramePr>
        <p:xfrm>
          <a:off x="1807863" y="4015580"/>
          <a:ext cx="1143000" cy="319088"/>
        </p:xfrm>
        <a:graphic>
          <a:graphicData uri="http://schemas.openxmlformats.org/presentationml/2006/ole">
            <mc:AlternateContent xmlns:mc="http://schemas.openxmlformats.org/markup-compatibility/2006">
              <mc:Choice xmlns:v="urn:schemas-microsoft-com:vml" Requires="v">
                <p:oleObj spid="_x0000_s13316" name="Equation" r:id="rId10" imgW="647700" imgH="177800" progId="Equation.DSMT4">
                  <p:embed/>
                </p:oleObj>
              </mc:Choice>
              <mc:Fallback>
                <p:oleObj name="Equation" r:id="rId10" imgW="647700" imgH="177800" progId="Equation.DSMT4">
                  <p:embed/>
                  <p:pic>
                    <p:nvPicPr>
                      <p:cNvPr id="0"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7863" y="4015580"/>
                        <a:ext cx="11430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圆角矩形 19"/>
          <p:cNvSpPr/>
          <p:nvPr/>
        </p:nvSpPr>
        <p:spPr>
          <a:xfrm>
            <a:off x="3606502" y="5507831"/>
            <a:ext cx="4321175" cy="5445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solidFill>
                <a:prstClr val="black"/>
              </a:solidFill>
            </a:endParaRPr>
          </a:p>
        </p:txBody>
      </p:sp>
      <p:pic>
        <p:nvPicPr>
          <p:cNvPr id="2356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l="4063" r="60803"/>
          <a:stretch>
            <a:fillRect/>
          </a:stretch>
        </p:blipFill>
        <p:spPr bwMode="auto">
          <a:xfrm>
            <a:off x="1965027" y="4666456"/>
            <a:ext cx="34559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66" name="对象 2"/>
          <p:cNvGraphicFramePr>
            <a:graphicFrameLocks noChangeAspect="1"/>
          </p:cNvGraphicFramePr>
          <p:nvPr/>
        </p:nvGraphicFramePr>
        <p:xfrm>
          <a:off x="3765251" y="5609430"/>
          <a:ext cx="3960812" cy="381000"/>
        </p:xfrm>
        <a:graphic>
          <a:graphicData uri="http://schemas.openxmlformats.org/presentationml/2006/ole">
            <mc:AlternateContent xmlns:mc="http://schemas.openxmlformats.org/markup-compatibility/2006">
              <mc:Choice xmlns:v="urn:schemas-microsoft-com:vml" Requires="v">
                <p:oleObj spid="_x0000_s13317" name="Equation" r:id="rId13" imgW="2273300" imgH="215900" progId="Equation.DSMT4">
                  <p:embed/>
                </p:oleObj>
              </mc:Choice>
              <mc:Fallback>
                <p:oleObj name="Equation" r:id="rId13" imgW="2273300" imgH="215900"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5251" y="5609430"/>
                        <a:ext cx="39608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755776" y="5084764"/>
            <a:ext cx="8582025" cy="13414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14" name="圆角矩形 13"/>
          <p:cNvSpPr/>
          <p:nvPr/>
        </p:nvSpPr>
        <p:spPr>
          <a:xfrm>
            <a:off x="3155613" y="4030456"/>
            <a:ext cx="6192838" cy="981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13" name="圆角矩形 12"/>
          <p:cNvSpPr/>
          <p:nvPr/>
        </p:nvSpPr>
        <p:spPr>
          <a:xfrm>
            <a:off x="4213225" y="2709987"/>
            <a:ext cx="3754438" cy="9350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12" name="圆角矩形 11"/>
          <p:cNvSpPr/>
          <p:nvPr/>
        </p:nvSpPr>
        <p:spPr>
          <a:xfrm>
            <a:off x="2028825" y="1891828"/>
            <a:ext cx="3830638" cy="6667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solidFill>
                <a:prstClr val="black"/>
              </a:solidFill>
            </a:endParaRPr>
          </a:p>
        </p:txBody>
      </p:sp>
      <p:pic>
        <p:nvPicPr>
          <p:cNvPr id="2458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r="16821" b="16953"/>
          <a:stretch>
            <a:fillRect/>
          </a:stretch>
        </p:blipFill>
        <p:spPr bwMode="auto">
          <a:xfrm>
            <a:off x="2028826" y="855241"/>
            <a:ext cx="83089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r="24091"/>
          <a:stretch>
            <a:fillRect/>
          </a:stretch>
        </p:blipFill>
        <p:spPr bwMode="auto">
          <a:xfrm>
            <a:off x="1647825" y="1700808"/>
            <a:ext cx="743743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24585" name="对象 4"/>
          <p:cNvGraphicFramePr>
            <a:graphicFrameLocks noChangeAspect="1"/>
          </p:cNvGraphicFramePr>
          <p:nvPr/>
        </p:nvGraphicFramePr>
        <p:xfrm>
          <a:off x="4367214" y="2727448"/>
          <a:ext cx="3457575" cy="846138"/>
        </p:xfrm>
        <a:graphic>
          <a:graphicData uri="http://schemas.openxmlformats.org/presentationml/2006/ole">
            <mc:AlternateContent xmlns:mc="http://schemas.openxmlformats.org/markup-compatibility/2006">
              <mc:Choice xmlns:v="urn:schemas-microsoft-com:vml" Requires="v">
                <p:oleObj spid="_x0000_s14338" name="Equation" r:id="rId3" imgW="1828800" imgH="444500" progId="Equation.DSMT4">
                  <p:embed/>
                </p:oleObj>
              </mc:Choice>
              <mc:Fallback>
                <p:oleObj name="Equation" r:id="rId3" imgW="1828800" imgH="4445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4" y="2727448"/>
                        <a:ext cx="345757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r="59923"/>
          <a:stretch>
            <a:fillRect/>
          </a:stretch>
        </p:blipFill>
        <p:spPr bwMode="auto">
          <a:xfrm>
            <a:off x="1631613" y="3561705"/>
            <a:ext cx="42560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Rectangle 1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24589" name="对象 7"/>
          <p:cNvGraphicFramePr>
            <a:graphicFrameLocks noChangeAspect="1"/>
          </p:cNvGraphicFramePr>
          <p:nvPr/>
        </p:nvGraphicFramePr>
        <p:xfrm>
          <a:off x="3306427" y="4076492"/>
          <a:ext cx="5792787" cy="863600"/>
        </p:xfrm>
        <a:graphic>
          <a:graphicData uri="http://schemas.openxmlformats.org/presentationml/2006/ole">
            <mc:AlternateContent xmlns:mc="http://schemas.openxmlformats.org/markup-compatibility/2006">
              <mc:Choice xmlns:v="urn:schemas-microsoft-com:vml" Requires="v">
                <p:oleObj spid="_x0000_s14339" name="Equation" r:id="rId6" imgW="2806700" imgH="419100" progId="Equation.DSMT4">
                  <p:embed/>
                </p:oleObj>
              </mc:Choice>
              <mc:Fallback>
                <p:oleObj name="Equation" r:id="rId6" imgW="2806700" imgH="419100" progId="Equation.DSMT4">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6427" y="4076492"/>
                        <a:ext cx="57927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90"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r="22597"/>
          <a:stretch>
            <a:fillRect/>
          </a:stretch>
        </p:blipFill>
        <p:spPr bwMode="auto">
          <a:xfrm>
            <a:off x="2058988" y="4868864"/>
            <a:ext cx="81407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r="54080"/>
          <a:stretch>
            <a:fillRect/>
          </a:stretch>
        </p:blipFill>
        <p:spPr bwMode="auto">
          <a:xfrm>
            <a:off x="1847850" y="5448301"/>
            <a:ext cx="46799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矩形 8"/>
          <p:cNvSpPr>
            <a:spLocks noChangeArrowheads="1"/>
          </p:cNvSpPr>
          <p:nvPr/>
        </p:nvSpPr>
        <p:spPr bwMode="auto">
          <a:xfrm>
            <a:off x="6335714" y="5564188"/>
            <a:ext cx="386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rgbClr val="000000"/>
                </a:solidFill>
                <a:latin typeface="Arial" panose="020B0604020202020204" pitchFamily="34" charset="0"/>
              </a:rPr>
              <a:t>校正后系统的稳态、动态性能均</a:t>
            </a:r>
            <a:endParaRPr lang="zh-CN" altLang="en-US" sz="2000">
              <a:solidFill>
                <a:srgbClr val="000000"/>
              </a:solidFill>
              <a:latin typeface="Arial" panose="020B0604020202020204" pitchFamily="34" charset="0"/>
            </a:endParaRPr>
          </a:p>
        </p:txBody>
      </p:sp>
      <p:sp>
        <p:nvSpPr>
          <p:cNvPr id="24593" name="矩形 9"/>
          <p:cNvSpPr>
            <a:spLocks noChangeArrowheads="1"/>
          </p:cNvSpPr>
          <p:nvPr/>
        </p:nvSpPr>
        <p:spPr bwMode="auto">
          <a:xfrm>
            <a:off x="1760539" y="6026150"/>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rgbClr val="000000"/>
                </a:solidFill>
                <a:latin typeface="Arial" panose="020B0604020202020204" pitchFamily="34" charset="0"/>
              </a:rPr>
              <a:t>满足指标的要求。</a:t>
            </a:r>
            <a:endParaRPr lang="zh-CN" altLang="en-US" sz="2000">
              <a:solidFill>
                <a:srgbClr val="000000"/>
              </a:solidFill>
              <a:latin typeface="Arial" panose="020B0604020202020204" pitchFamily="34"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0" descr="6.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0069" y="1034327"/>
            <a:ext cx="8412396" cy="477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47056" y="5805264"/>
            <a:ext cx="8497888" cy="8318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串联滞后校正网络，本质上是一种低通滤波器。经滞后校正的系统对低频信号基本无衰减作用，对高频信号具有明显的削弱。</a:t>
            </a:r>
            <a:endPar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2314" y="401638"/>
            <a:ext cx="5356225" cy="461962"/>
          </a:xfrm>
          <a:prstGeom prst="rect">
            <a:avLst/>
          </a:prstGeom>
          <a:noFill/>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串联滞后校正与串联超前校正的比较：</a:t>
            </a:r>
            <a:endPar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矩形 2"/>
          <p:cNvSpPr/>
          <p:nvPr/>
        </p:nvSpPr>
        <p:spPr>
          <a:xfrm>
            <a:off x="1847850" y="1341438"/>
            <a:ext cx="8459788"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indent="266700" algn="just">
              <a:defRPr/>
            </a:pPr>
            <a:r>
              <a:rPr lang="zh-CN" altLang="zh-CN" sz="2400" dirty="0">
                <a:solidFill>
                  <a:prstClr val="black"/>
                </a:solidFill>
                <a:latin typeface="黑体" panose="02010609060101010101" pitchFamily="2" charset="-122"/>
                <a:ea typeface="黑体" panose="02010609060101010101" pitchFamily="2" charset="-122"/>
              </a:rPr>
              <a:t>（</a:t>
            </a:r>
            <a:r>
              <a:rPr lang="en-US" altLang="zh-CN" sz="2400" dirty="0">
                <a:solidFill>
                  <a:prstClr val="black"/>
                </a:solidFill>
                <a:latin typeface="黑体" panose="02010609060101010101" pitchFamily="2" charset="-122"/>
                <a:ea typeface="黑体" panose="02010609060101010101" pitchFamily="2" charset="-122"/>
              </a:rPr>
              <a:t>1</a:t>
            </a:r>
            <a:r>
              <a:rPr lang="zh-CN" altLang="zh-CN" sz="2400" dirty="0">
                <a:solidFill>
                  <a:prstClr val="black"/>
                </a:solidFill>
                <a:latin typeface="黑体" panose="02010609060101010101" pitchFamily="2" charset="-122"/>
                <a:ea typeface="黑体" panose="02010609060101010101" pitchFamily="2" charset="-122"/>
              </a:rPr>
              <a:t>）超前校正是利用超前网络的相角超前特性，而滞后校正是利用滞后网络的高频幅值衰减特性。</a:t>
            </a:r>
            <a:endParaRPr lang="zh-CN" altLang="zh-CN" sz="2400" dirty="0">
              <a:solidFill>
                <a:prstClr val="black"/>
              </a:solidFill>
              <a:latin typeface="黑体" panose="02010609060101010101" pitchFamily="2" charset="-122"/>
              <a:ea typeface="黑体" panose="02010609060101010101" pitchFamily="2" charset="-122"/>
            </a:endParaRPr>
          </a:p>
        </p:txBody>
      </p:sp>
      <p:sp>
        <p:nvSpPr>
          <p:cNvPr id="4" name="矩形 3"/>
          <p:cNvSpPr/>
          <p:nvPr/>
        </p:nvSpPr>
        <p:spPr>
          <a:xfrm>
            <a:off x="1847850" y="2565401"/>
            <a:ext cx="8459788" cy="8302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2400" dirty="0">
                <a:solidFill>
                  <a:prstClr val="black"/>
                </a:solidFill>
                <a:latin typeface="黑体" panose="02010609060101010101" pitchFamily="2" charset="-122"/>
                <a:ea typeface="黑体" panose="02010609060101010101" pitchFamily="2" charset="-122"/>
              </a:rPr>
              <a:t>2</a:t>
            </a:r>
            <a:r>
              <a:rPr lang="zh-CN" altLang="en-US" sz="2400" dirty="0">
                <a:solidFill>
                  <a:prstClr val="black"/>
                </a:solidFill>
                <a:latin typeface="黑体" panose="02010609060101010101" pitchFamily="2" charset="-122"/>
                <a:ea typeface="黑体" panose="02010609060101010101" pitchFamily="2" charset="-122"/>
              </a:rPr>
              <a:t>）为了满足严格的稳态性能要求，采用无源校正网络时，超前校正要求一定的附加增益，而滞后校正则不需要附加增益</a:t>
            </a:r>
            <a:r>
              <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矩形 4"/>
          <p:cNvSpPr/>
          <p:nvPr/>
        </p:nvSpPr>
        <p:spPr>
          <a:xfrm>
            <a:off x="1878014" y="3860800"/>
            <a:ext cx="8429625" cy="157003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eaLnBrk="1" hangingPunct="1">
              <a:defRPr/>
            </a:pPr>
            <a:r>
              <a:rPr lang="zh-CN" altLang="en-US" sz="2400" dirty="0">
                <a:solidFill>
                  <a:prstClr val="black"/>
                </a:solidFill>
                <a:latin typeface="黑体" panose="02010609060101010101" pitchFamily="2" charset="-122"/>
                <a:ea typeface="黑体" panose="02010609060101010101" pitchFamily="2" charset="-122"/>
              </a:rPr>
              <a:t>（</a:t>
            </a:r>
            <a:r>
              <a:rPr lang="en-US" altLang="zh-CN" sz="2400" dirty="0">
                <a:solidFill>
                  <a:prstClr val="black"/>
                </a:solidFill>
                <a:latin typeface="黑体" panose="02010609060101010101" pitchFamily="2" charset="-122"/>
                <a:ea typeface="黑体" panose="02010609060101010101" pitchFamily="2" charset="-122"/>
              </a:rPr>
              <a:t>3</a:t>
            </a:r>
            <a:r>
              <a:rPr lang="zh-CN" altLang="en-US" sz="2400" dirty="0">
                <a:solidFill>
                  <a:prstClr val="black"/>
                </a:solidFill>
                <a:latin typeface="黑体" panose="02010609060101010101" pitchFamily="2" charset="-122"/>
                <a:ea typeface="黑体" panose="02010609060101010101" pitchFamily="2" charset="-122"/>
              </a:rPr>
              <a:t>）对于同一系统，采用超前校正的系统带宽大于采用滞后校正的系统带宽。从提高系统响应速度的观点来看，希望系统带宽越大越好；与此同时，带宽越大则系统越易受噪声干扰的影响。</a:t>
            </a:r>
            <a:endParaRPr lang="zh-CN" altLang="en-US" sz="2400" dirty="0">
              <a:solidFill>
                <a:prstClr val="black"/>
              </a:solidFill>
              <a:latin typeface="黑体" panose="02010609060101010101" pitchFamily="2" charset="-122"/>
              <a:ea typeface="黑体" panose="02010609060101010101" pitchFamily="2" charset="-122"/>
            </a:endParaRPr>
          </a:p>
        </p:txBody>
      </p:sp>
      <p:sp>
        <p:nvSpPr>
          <p:cNvPr id="26630" name="Rectangle 3"/>
          <p:cNvSpPr>
            <a:spLocks noChangeArrowheads="1"/>
          </p:cNvSpPr>
          <p:nvPr/>
        </p:nvSpPr>
        <p:spPr bwMode="auto">
          <a:xfrm>
            <a:off x="2344739" y="5661026"/>
            <a:ext cx="7571303" cy="95410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800" b="1">
                <a:latin typeface="宋体" panose="02010600030101010101" pitchFamily="2" charset="-122"/>
                <a:sym typeface="Symbol" panose="05050102010706020507" pitchFamily="18" charset="2"/>
              </a:rPr>
              <a:t>滞后校正</a:t>
            </a:r>
            <a:r>
              <a:rPr lang="zh-CN" altLang="zh-CN" sz="2800" b="1">
                <a:latin typeface="宋体" panose="02010600030101010101" pitchFamily="2" charset="-122"/>
                <a:sym typeface="Wingdings" panose="05000000000000000000" pitchFamily="2" charset="2"/>
              </a:rPr>
              <a:t></a:t>
            </a:r>
            <a:r>
              <a:rPr lang="zh-CN" altLang="zh-CN" sz="2800" b="1">
                <a:latin typeface="宋体" panose="02010600030101010101" pitchFamily="2" charset="-122"/>
                <a:sym typeface="Symbol" panose="05050102010706020507" pitchFamily="18" charset="2"/>
              </a:rPr>
              <a:t>带宽降低、响应减慢</a:t>
            </a:r>
            <a:r>
              <a:rPr lang="en-US" altLang="zh-CN" sz="2800" b="1">
                <a:latin typeface="宋体" panose="02010600030101010101" pitchFamily="2" charset="-122"/>
                <a:sym typeface="Symbol" panose="05050102010706020507" pitchFamily="18" charset="2"/>
              </a:rPr>
              <a:t>,</a:t>
            </a:r>
            <a:r>
              <a:rPr lang="zh-CN" altLang="zh-CN" sz="2800" b="1">
                <a:latin typeface="Times New Roman" panose="02020603050405020304" pitchFamily="18" charset="0"/>
                <a:sym typeface="Symbol" panose="05050102010706020507" pitchFamily="18" charset="2"/>
              </a:rPr>
              <a:t>改善</a:t>
            </a:r>
            <a:r>
              <a:rPr lang="zh-CN" altLang="zh-CN" sz="2800" b="1">
                <a:latin typeface="宋体" panose="02010600030101010101" pitchFamily="2" charset="-122"/>
                <a:sym typeface="Symbol" panose="05050102010706020507" pitchFamily="18" charset="2"/>
              </a:rPr>
              <a:t>稳态特性</a:t>
            </a:r>
            <a:endParaRPr lang="zh-CN" altLang="zh-CN" sz="2800" b="1">
              <a:latin typeface="宋体" panose="02010600030101010101" pitchFamily="2" charset="-122"/>
              <a:sym typeface="Symbol" panose="05050102010706020507" pitchFamily="18" charset="2"/>
            </a:endParaRPr>
          </a:p>
          <a:p>
            <a:pPr eaLnBrk="1" hangingPunct="1">
              <a:spcBef>
                <a:spcPct val="0"/>
              </a:spcBef>
              <a:buFontTx/>
              <a:buNone/>
            </a:pPr>
            <a:r>
              <a:rPr lang="zh-CN" altLang="zh-CN" sz="2800" b="1">
                <a:latin typeface="Times New Roman" panose="02020603050405020304" pitchFamily="18" charset="0"/>
                <a:sym typeface="Symbol" panose="05050102010706020507" pitchFamily="18" charset="2"/>
              </a:rPr>
              <a:t>超前校正</a:t>
            </a:r>
            <a:r>
              <a:rPr lang="zh-CN" altLang="zh-CN" sz="2800" b="1">
                <a:latin typeface="Times New Roman" panose="02020603050405020304" pitchFamily="18" charset="0"/>
                <a:sym typeface="Wingdings" panose="05000000000000000000" pitchFamily="2" charset="2"/>
              </a:rPr>
              <a:t></a:t>
            </a:r>
            <a:r>
              <a:rPr lang="zh-CN" altLang="zh-CN" sz="2800" b="1">
                <a:latin typeface="Times New Roman" panose="02020603050405020304" pitchFamily="18" charset="0"/>
                <a:sym typeface="Symbol" panose="05050102010706020507" pitchFamily="18" charset="2"/>
              </a:rPr>
              <a:t>频带增宽</a:t>
            </a:r>
            <a:r>
              <a:rPr lang="en-US" altLang="zh-CN" sz="2800" b="1">
                <a:latin typeface="Times New Roman" panose="02020603050405020304" pitchFamily="18" charset="0"/>
                <a:sym typeface="Symbol" panose="05050102010706020507" pitchFamily="18" charset="2"/>
              </a:rPr>
              <a:t>,</a:t>
            </a:r>
            <a:r>
              <a:rPr lang="zh-CN" altLang="zh-CN" sz="2800" b="1">
                <a:latin typeface="Times New Roman" panose="02020603050405020304" pitchFamily="18" charset="0"/>
                <a:sym typeface="Symbol" panose="05050102010706020507" pitchFamily="18" charset="2"/>
              </a:rPr>
              <a:t>改善动态品质</a:t>
            </a:r>
            <a:endParaRPr lang="zh-CN" altLang="zh-CN" sz="2800" b="1">
              <a:latin typeface="Times New Roman" panose="02020603050405020304" pitchFamily="18" charset="0"/>
              <a:sym typeface="Symbol" panose="05050102010706020507" pitchFamily="18" charset="2"/>
            </a:endParaRP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1795892" y="4140952"/>
            <a:ext cx="4598987" cy="129698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sp>
        <p:nvSpPr>
          <p:cNvPr id="43" name="圆角矩形 42"/>
          <p:cNvSpPr/>
          <p:nvPr/>
        </p:nvSpPr>
        <p:spPr>
          <a:xfrm>
            <a:off x="1362611" y="1556546"/>
            <a:ext cx="4267200" cy="22320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4" name="圆角矩形 43"/>
          <p:cNvSpPr/>
          <p:nvPr/>
        </p:nvSpPr>
        <p:spPr>
          <a:xfrm>
            <a:off x="6577275" y="1110876"/>
            <a:ext cx="3947741" cy="1341018"/>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p>
        </p:txBody>
      </p:sp>
      <p:grpSp>
        <p:nvGrpSpPr>
          <p:cNvPr id="27653" name="Group 3"/>
          <p:cNvGrpSpPr/>
          <p:nvPr/>
        </p:nvGrpSpPr>
        <p:grpSpPr bwMode="auto">
          <a:xfrm>
            <a:off x="1341973" y="1523208"/>
            <a:ext cx="4203700" cy="2119312"/>
            <a:chOff x="48" y="1344"/>
            <a:chExt cx="2880" cy="1440"/>
          </a:xfrm>
        </p:grpSpPr>
        <p:sp>
          <p:nvSpPr>
            <p:cNvPr id="27667" name="Text Box 4"/>
            <p:cNvSpPr txBox="1">
              <a:spLocks noChangeArrowheads="1"/>
            </p:cNvSpPr>
            <p:nvPr/>
          </p:nvSpPr>
          <p:spPr bwMode="auto">
            <a:xfrm>
              <a:off x="1008" y="1344"/>
              <a:ext cx="480"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27668" name="Text Box 5"/>
            <p:cNvSpPr txBox="1">
              <a:spLocks noChangeArrowheads="1"/>
            </p:cNvSpPr>
            <p:nvPr/>
          </p:nvSpPr>
          <p:spPr bwMode="auto">
            <a:xfrm>
              <a:off x="2592" y="2112"/>
              <a:ext cx="33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grpSp>
          <p:nvGrpSpPr>
            <p:cNvPr id="27669" name="Group 6"/>
            <p:cNvGrpSpPr/>
            <p:nvPr/>
          </p:nvGrpSpPr>
          <p:grpSpPr bwMode="auto">
            <a:xfrm>
              <a:off x="720" y="1632"/>
              <a:ext cx="960" cy="384"/>
              <a:chOff x="816" y="1344"/>
              <a:chExt cx="960" cy="384"/>
            </a:xfrm>
          </p:grpSpPr>
          <p:sp>
            <p:nvSpPr>
              <p:cNvPr id="27691" name="Rectangle 7"/>
              <p:cNvSpPr>
                <a:spLocks noChangeArrowheads="1"/>
              </p:cNvSpPr>
              <p:nvPr/>
            </p:nvSpPr>
            <p:spPr bwMode="auto">
              <a:xfrm>
                <a:off x="1008" y="1584"/>
                <a:ext cx="576"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92" name="Line 8"/>
              <p:cNvSpPr>
                <a:spLocks noChangeShapeType="1"/>
              </p:cNvSpPr>
              <p:nvPr/>
            </p:nvSpPr>
            <p:spPr bwMode="auto">
              <a:xfrm>
                <a:off x="1236" y="1344"/>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3" name="Line 9"/>
              <p:cNvSpPr>
                <a:spLocks noChangeShapeType="1"/>
              </p:cNvSpPr>
              <p:nvPr/>
            </p:nvSpPr>
            <p:spPr bwMode="auto">
              <a:xfrm>
                <a:off x="1284" y="1344"/>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4" name="Line 10"/>
              <p:cNvSpPr>
                <a:spLocks noChangeShapeType="1"/>
              </p:cNvSpPr>
              <p:nvPr/>
            </p:nvSpPr>
            <p:spPr bwMode="auto">
              <a:xfrm>
                <a:off x="816" y="1404"/>
                <a:ext cx="4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5" name="Line 11"/>
              <p:cNvSpPr>
                <a:spLocks noChangeShapeType="1"/>
              </p:cNvSpPr>
              <p:nvPr/>
            </p:nvSpPr>
            <p:spPr bwMode="auto">
              <a:xfrm>
                <a:off x="1296" y="1404"/>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6" name="Line 12"/>
              <p:cNvSpPr>
                <a:spLocks noChangeShapeType="1"/>
              </p:cNvSpPr>
              <p:nvPr/>
            </p:nvSpPr>
            <p:spPr bwMode="auto">
              <a:xfrm>
                <a:off x="816"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7" name="Line 13"/>
              <p:cNvSpPr>
                <a:spLocks noChangeShapeType="1"/>
              </p:cNvSpPr>
              <p:nvPr/>
            </p:nvSpPr>
            <p:spPr bwMode="auto">
              <a:xfrm>
                <a:off x="1584"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8" name="Line 14"/>
              <p:cNvSpPr>
                <a:spLocks noChangeShapeType="1"/>
              </p:cNvSpPr>
              <p:nvPr/>
            </p:nvSpPr>
            <p:spPr bwMode="auto">
              <a:xfrm>
                <a:off x="1752" y="1392"/>
                <a:ext cx="0" cy="26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9" name="Line 15"/>
              <p:cNvSpPr>
                <a:spLocks noChangeShapeType="1"/>
              </p:cNvSpPr>
              <p:nvPr/>
            </p:nvSpPr>
            <p:spPr bwMode="auto">
              <a:xfrm>
                <a:off x="816"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0" name="Line 16"/>
            <p:cNvSpPr>
              <a:spLocks noChangeShapeType="1"/>
            </p:cNvSpPr>
            <p:nvPr/>
          </p:nvSpPr>
          <p:spPr bwMode="auto">
            <a:xfrm>
              <a:off x="384" y="1824"/>
              <a:ext cx="3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Line 17"/>
            <p:cNvSpPr>
              <a:spLocks noChangeShapeType="1"/>
            </p:cNvSpPr>
            <p:nvPr/>
          </p:nvSpPr>
          <p:spPr bwMode="auto">
            <a:xfrm>
              <a:off x="1656" y="1824"/>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Line 18"/>
            <p:cNvSpPr>
              <a:spLocks noChangeShapeType="1"/>
            </p:cNvSpPr>
            <p:nvPr/>
          </p:nvSpPr>
          <p:spPr bwMode="auto">
            <a:xfrm>
              <a:off x="384" y="2736"/>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Oval 19"/>
            <p:cNvSpPr>
              <a:spLocks noChangeArrowheads="1"/>
            </p:cNvSpPr>
            <p:nvPr/>
          </p:nvSpPr>
          <p:spPr bwMode="auto">
            <a:xfrm>
              <a:off x="2448" y="2688"/>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74" name="Oval 20"/>
            <p:cNvSpPr>
              <a:spLocks noChangeArrowheads="1"/>
            </p:cNvSpPr>
            <p:nvPr/>
          </p:nvSpPr>
          <p:spPr bwMode="auto">
            <a:xfrm>
              <a:off x="2448" y="177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75" name="Oval 21"/>
            <p:cNvSpPr>
              <a:spLocks noChangeArrowheads="1"/>
            </p:cNvSpPr>
            <p:nvPr/>
          </p:nvSpPr>
          <p:spPr bwMode="auto">
            <a:xfrm>
              <a:off x="288" y="2688"/>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76" name="Oval 22"/>
            <p:cNvSpPr>
              <a:spLocks noChangeArrowheads="1"/>
            </p:cNvSpPr>
            <p:nvPr/>
          </p:nvSpPr>
          <p:spPr bwMode="auto">
            <a:xfrm>
              <a:off x="288" y="1776"/>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77" name="Text Box 23"/>
            <p:cNvSpPr txBox="1">
              <a:spLocks noChangeArrowheads="1"/>
            </p:cNvSpPr>
            <p:nvPr/>
          </p:nvSpPr>
          <p:spPr bwMode="auto">
            <a:xfrm>
              <a:off x="960" y="2016"/>
              <a:ext cx="384"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27678" name="Text Box 24"/>
            <p:cNvSpPr txBox="1">
              <a:spLocks noChangeArrowheads="1"/>
            </p:cNvSpPr>
            <p:nvPr/>
          </p:nvSpPr>
          <p:spPr bwMode="auto">
            <a:xfrm>
              <a:off x="48" y="2064"/>
              <a:ext cx="57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27679" name="Line 25"/>
            <p:cNvSpPr>
              <a:spLocks noChangeShapeType="1"/>
            </p:cNvSpPr>
            <p:nvPr/>
          </p:nvSpPr>
          <p:spPr bwMode="auto">
            <a:xfrm>
              <a:off x="432" y="1968"/>
              <a:ext cx="1"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Line 26"/>
            <p:cNvSpPr>
              <a:spLocks noChangeShapeType="1"/>
            </p:cNvSpPr>
            <p:nvPr/>
          </p:nvSpPr>
          <p:spPr bwMode="auto">
            <a:xfrm>
              <a:off x="2352" y="1968"/>
              <a:ext cx="1"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81" name="Group 27"/>
            <p:cNvGrpSpPr/>
            <p:nvPr/>
          </p:nvGrpSpPr>
          <p:grpSpPr bwMode="auto">
            <a:xfrm>
              <a:off x="1680" y="1824"/>
              <a:ext cx="576" cy="912"/>
              <a:chOff x="4416" y="1296"/>
              <a:chExt cx="576" cy="912"/>
            </a:xfrm>
          </p:grpSpPr>
          <p:sp>
            <p:nvSpPr>
              <p:cNvPr id="27682" name="Text Box 28"/>
              <p:cNvSpPr txBox="1">
                <a:spLocks noChangeArrowheads="1"/>
              </p:cNvSpPr>
              <p:nvPr/>
            </p:nvSpPr>
            <p:spPr bwMode="auto">
              <a:xfrm>
                <a:off x="4416" y="1824"/>
                <a:ext cx="480"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sp>
            <p:nvSpPr>
              <p:cNvPr id="27683" name="Rectangle 29"/>
              <p:cNvSpPr>
                <a:spLocks noChangeArrowheads="1"/>
              </p:cNvSpPr>
              <p:nvPr/>
            </p:nvSpPr>
            <p:spPr bwMode="auto">
              <a:xfrm>
                <a:off x="4752" y="1392"/>
                <a:ext cx="144" cy="4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7684" name="Line 30"/>
              <p:cNvSpPr>
                <a:spLocks noChangeShapeType="1"/>
              </p:cNvSpPr>
              <p:nvPr/>
            </p:nvSpPr>
            <p:spPr bwMode="auto">
              <a:xfrm flipH="1">
                <a:off x="4824" y="2016"/>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5" name="Text Box 31"/>
              <p:cNvSpPr txBox="1">
                <a:spLocks noChangeArrowheads="1"/>
              </p:cNvSpPr>
              <p:nvPr/>
            </p:nvSpPr>
            <p:spPr bwMode="auto">
              <a:xfrm>
                <a:off x="4416" y="1344"/>
                <a:ext cx="57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grpSp>
            <p:nvGrpSpPr>
              <p:cNvPr id="27686" name="Group 32"/>
              <p:cNvGrpSpPr/>
              <p:nvPr/>
            </p:nvGrpSpPr>
            <p:grpSpPr bwMode="auto">
              <a:xfrm>
                <a:off x="4752" y="1968"/>
                <a:ext cx="144" cy="48"/>
                <a:chOff x="1968" y="3264"/>
                <a:chExt cx="144" cy="48"/>
              </a:xfrm>
            </p:grpSpPr>
            <p:sp>
              <p:nvSpPr>
                <p:cNvPr id="27689" name="Line 33"/>
                <p:cNvSpPr>
                  <a:spLocks noChangeShapeType="1"/>
                </p:cNvSpPr>
                <p:nvPr/>
              </p:nvSpPr>
              <p:spPr bwMode="auto">
                <a:xfrm>
                  <a:off x="1968" y="3264"/>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0" name="Line 34"/>
                <p:cNvSpPr>
                  <a:spLocks noChangeShapeType="1"/>
                </p:cNvSpPr>
                <p:nvPr/>
              </p:nvSpPr>
              <p:spPr bwMode="auto">
                <a:xfrm>
                  <a:off x="1968" y="3312"/>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87" name="Line 35"/>
              <p:cNvSpPr>
                <a:spLocks noChangeShapeType="1"/>
              </p:cNvSpPr>
              <p:nvPr/>
            </p:nvSpPr>
            <p:spPr bwMode="auto">
              <a:xfrm>
                <a:off x="4824" y="1296"/>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8" name="Line 36"/>
              <p:cNvSpPr>
                <a:spLocks noChangeShapeType="1"/>
              </p:cNvSpPr>
              <p:nvPr/>
            </p:nvSpPr>
            <p:spPr bwMode="auto">
              <a:xfrm>
                <a:off x="4824" y="1824"/>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 name="Text Box 38"/>
          <p:cNvSpPr txBox="1">
            <a:spLocks noChangeArrowheads="1"/>
          </p:cNvSpPr>
          <p:nvPr/>
        </p:nvSpPr>
        <p:spPr bwMode="auto">
          <a:xfrm>
            <a:off x="7395950" y="2574131"/>
            <a:ext cx="923925" cy="461962"/>
          </a:xfrm>
          <a:prstGeom prst="rect">
            <a:avLst/>
          </a:prstGeom>
          <a:noFill/>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超前</a:t>
            </a:r>
            <a:endPar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8198" name="Text Box 39"/>
          <p:cNvSpPr txBox="1">
            <a:spLocks noChangeArrowheads="1"/>
          </p:cNvSpPr>
          <p:nvPr/>
        </p:nvSpPr>
        <p:spPr bwMode="auto">
          <a:xfrm>
            <a:off x="8964507" y="2574132"/>
            <a:ext cx="990600" cy="461963"/>
          </a:xfrm>
          <a:prstGeom prst="rect">
            <a:avLst/>
          </a:prstGeom>
          <a:noFill/>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滞后</a:t>
            </a:r>
            <a:endParaRPr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27656" name="Object 40"/>
          <p:cNvGraphicFramePr>
            <a:graphicFrameLocks noChangeAspect="1"/>
          </p:cNvGraphicFramePr>
          <p:nvPr/>
        </p:nvGraphicFramePr>
        <p:xfrm>
          <a:off x="7172325" y="3071019"/>
          <a:ext cx="2505075" cy="750887"/>
        </p:xfrm>
        <a:graphic>
          <a:graphicData uri="http://schemas.openxmlformats.org/presentationml/2006/ole">
            <mc:AlternateContent xmlns:mc="http://schemas.openxmlformats.org/markup-compatibility/2006">
              <mc:Choice xmlns:v="urn:schemas-microsoft-com:vml" Requires="v">
                <p:oleObj spid="_x0000_s15362" name="公式" r:id="rId1" imgW="746760" imgH="173990" progId="Equation.3">
                  <p:embed/>
                </p:oleObj>
              </mc:Choice>
              <mc:Fallback>
                <p:oleObj name="公式" r:id="rId1" imgW="746760" imgH="173990" progId="Equation.3">
                  <p:embed/>
                  <p:pic>
                    <p:nvPicPr>
                      <p:cNvPr id="0" name="Object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325" y="3071019"/>
                        <a:ext cx="2505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41"/>
          <p:cNvSpPr txBox="1">
            <a:spLocks noChangeArrowheads="1"/>
          </p:cNvSpPr>
          <p:nvPr/>
        </p:nvSpPr>
        <p:spPr bwMode="auto">
          <a:xfrm>
            <a:off x="7081838" y="4479926"/>
            <a:ext cx="2133600" cy="4619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带阻滤波器</a:t>
            </a:r>
            <a:endPar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2" name="矩形 41"/>
          <p:cNvSpPr/>
          <p:nvPr/>
        </p:nvSpPr>
        <p:spPr>
          <a:xfrm>
            <a:off x="484187" y="211182"/>
            <a:ext cx="3616325" cy="4603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 </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无源滞后</a:t>
            </a: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超前网路</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 name="矩形 1"/>
          <p:cNvSpPr/>
          <p:nvPr/>
        </p:nvSpPr>
        <p:spPr>
          <a:xfrm>
            <a:off x="2182713" y="5767088"/>
            <a:ext cx="747553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校正后系统的响应速度快、相角裕度和稳态精度较高</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 name="圆角矩形 2"/>
          <p:cNvSpPr/>
          <p:nvPr/>
        </p:nvSpPr>
        <p:spPr>
          <a:xfrm>
            <a:off x="7081838" y="3087689"/>
            <a:ext cx="2686050" cy="777875"/>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27661" name="Rectangle 4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7662" name="对象 6"/>
          <p:cNvGraphicFramePr>
            <a:graphicFrameLocks noChangeAspect="1"/>
          </p:cNvGraphicFramePr>
          <p:nvPr/>
        </p:nvGraphicFramePr>
        <p:xfrm>
          <a:off x="6822491" y="1209885"/>
          <a:ext cx="3417887" cy="1265238"/>
        </p:xfrm>
        <a:graphic>
          <a:graphicData uri="http://schemas.openxmlformats.org/presentationml/2006/ole">
            <mc:AlternateContent xmlns:mc="http://schemas.openxmlformats.org/markup-compatibility/2006">
              <mc:Choice xmlns:v="urn:schemas-microsoft-com:vml" Requires="v">
                <p:oleObj spid="_x0000_s15363" name="" r:id="rId3" imgW="1726565" imgH="635000" progId="Equation.DSMT4">
                  <p:embed/>
                </p:oleObj>
              </mc:Choice>
              <mc:Fallback>
                <p:oleObj name="" r:id="rId3" imgW="1726565" imgH="6350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491" y="1209885"/>
                        <a:ext cx="3417887"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Rectangle 50"/>
          <p:cNvSpPr>
            <a:spLocks noChangeArrowheads="1"/>
          </p:cNvSpPr>
          <p:nvPr/>
        </p:nvSpPr>
        <p:spPr bwMode="auto">
          <a:xfrm>
            <a:off x="1524001" y="453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7664" name="Picture 51"/>
          <p:cNvPicPr>
            <a:picLocks noChangeAspect="1" noChangeArrowheads="1"/>
          </p:cNvPicPr>
          <p:nvPr/>
        </p:nvPicPr>
        <p:blipFill>
          <a:blip r:embed="rId5" cstate="print">
            <a:extLst>
              <a:ext uri="{28A0092B-C50C-407E-A947-70E740481C1C}">
                <a14:useLocalDpi xmlns:a14="http://schemas.microsoft.com/office/drawing/2010/main" val="0"/>
              </a:ext>
            </a:extLst>
          </a:blip>
          <a:srcRect r="55962"/>
          <a:stretch>
            <a:fillRect/>
          </a:stretch>
        </p:blipFill>
        <p:spPr bwMode="auto">
          <a:xfrm>
            <a:off x="1832404" y="4140953"/>
            <a:ext cx="456247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52"/>
          <p:cNvPicPr>
            <a:picLocks noChangeAspect="1" noChangeArrowheads="1"/>
          </p:cNvPicPr>
          <p:nvPr/>
        </p:nvPicPr>
        <p:blipFill>
          <a:blip r:embed="rId6" cstate="print">
            <a:extLst>
              <a:ext uri="{28A0092B-C50C-407E-A947-70E740481C1C}">
                <a14:useLocalDpi xmlns:a14="http://schemas.microsoft.com/office/drawing/2010/main" val="0"/>
              </a:ext>
            </a:extLst>
          </a:blip>
          <a:srcRect r="57265"/>
          <a:stretch>
            <a:fillRect/>
          </a:stretch>
        </p:blipFill>
        <p:spPr bwMode="auto">
          <a:xfrm>
            <a:off x="1937178" y="4583865"/>
            <a:ext cx="44577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683938" y="859930"/>
            <a:ext cx="1330814" cy="461665"/>
          </a:xfrm>
          <a:prstGeom prst="rect">
            <a:avLst/>
          </a:prstGeom>
        </p:spPr>
        <p:txBody>
          <a:bodyPr wrap="none">
            <a:spAutoFit/>
          </a:bodyPr>
          <a:lstStyle/>
          <a:p>
            <a:pPr>
              <a:defRPr/>
            </a:pPr>
            <a:r>
              <a:rPr lang="en-US" altLang="zh-CN" sz="2400" b="1" dirty="0">
                <a:solidFill>
                  <a:srgbClr val="000066"/>
                </a:solidFill>
                <a:effectLst>
                  <a:outerShdw blurRad="38100" dist="38100" dir="2700000" algn="tl">
                    <a:srgbClr val="C0C0C0"/>
                  </a:outerShdw>
                </a:effectLst>
                <a:latin typeface="Times New Roman" panose="02020603050405020304" pitchFamily="18" charset="0"/>
              </a:rPr>
              <a:t>PID</a:t>
            </a:r>
            <a:r>
              <a:rPr lang="zh-CN" altLang="zh-CN" sz="2400" b="1" dirty="0">
                <a:solidFill>
                  <a:srgbClr val="000066"/>
                </a:solidFill>
                <a:effectLst>
                  <a:outerShdw blurRad="38100" dist="38100" dir="2700000" algn="tl">
                    <a:srgbClr val="C0C0C0"/>
                  </a:outerShdw>
                </a:effectLst>
                <a:latin typeface="Times New Roman" panose="02020603050405020304" pitchFamily="18" charset="0"/>
              </a:rPr>
              <a:t>校正</a:t>
            </a:r>
            <a:endParaRPr lang="zh-CN" altLang="en-US" sz="2400" dirty="0"/>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79576" y="3341686"/>
            <a:ext cx="7416800" cy="273526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pic>
        <p:nvPicPr>
          <p:cNvPr id="28675"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781051"/>
            <a:ext cx="4343400" cy="19335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3"/>
          <p:cNvSpPr>
            <a:spLocks noChangeArrowheads="1"/>
          </p:cNvSpPr>
          <p:nvPr/>
        </p:nvSpPr>
        <p:spPr bwMode="auto">
          <a:xfrm>
            <a:off x="2855839" y="3555999"/>
            <a:ext cx="6481763" cy="230822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zh-CN" sz="2400" b="1">
                <a:latin typeface="宋体" panose="02010600030101010101" pitchFamily="2" charset="-122"/>
              </a:rPr>
              <a:t>前半段是相位滞后部分</a:t>
            </a:r>
            <a:r>
              <a:rPr lang="en-US" altLang="zh-CN" sz="2400" b="1">
                <a:latin typeface="宋体" panose="02010600030101010101" pitchFamily="2" charset="-122"/>
              </a:rPr>
              <a:t>,</a:t>
            </a:r>
            <a:r>
              <a:rPr lang="zh-CN" altLang="zh-CN" sz="2400" b="1">
                <a:latin typeface="宋体" panose="02010600030101010101" pitchFamily="2" charset="-122"/>
              </a:rPr>
              <a:t> 在低频段提高增益，以改善系统的稳态性能。</a:t>
            </a:r>
            <a:endParaRPr lang="en-US" altLang="zh-CN" sz="2400" b="1">
              <a:latin typeface="宋体" panose="02010600030101010101" pitchFamily="2" charset="-122"/>
            </a:endParaRPr>
          </a:p>
          <a:p>
            <a:pPr eaLnBrk="1" hangingPunct="1">
              <a:spcBef>
                <a:spcPct val="50000"/>
              </a:spcBef>
              <a:buFont typeface="Wingdings" panose="05000000000000000000" pitchFamily="2" charset="2"/>
              <a:buChar char="Ø"/>
            </a:pPr>
            <a:endParaRPr lang="zh-CN" altLang="zh-CN" sz="2400" b="1">
              <a:latin typeface="宋体" panose="02010600030101010101" pitchFamily="2" charset="-122"/>
            </a:endParaRPr>
          </a:p>
          <a:p>
            <a:pPr eaLnBrk="1" hangingPunct="1">
              <a:spcBef>
                <a:spcPct val="50000"/>
              </a:spcBef>
              <a:buFont typeface="Wingdings" panose="05000000000000000000" pitchFamily="2" charset="2"/>
              <a:buChar char="Ø"/>
            </a:pPr>
            <a:r>
              <a:rPr lang="zh-CN" altLang="zh-CN" sz="2400" b="1">
                <a:latin typeface="宋体" panose="02010600030101010101" pitchFamily="2" charset="-122"/>
              </a:rPr>
              <a:t>后半段是相位超前部分</a:t>
            </a:r>
            <a:r>
              <a:rPr lang="en-US" altLang="zh-CN" sz="2400" b="1">
                <a:latin typeface="宋体" panose="02010600030101010101" pitchFamily="2" charset="-122"/>
              </a:rPr>
              <a:t>,</a:t>
            </a:r>
            <a:r>
              <a:rPr lang="zh-CN" altLang="zh-CN" sz="2400" b="1">
                <a:latin typeface="宋体" panose="02010600030101010101" pitchFamily="2" charset="-122"/>
              </a:rPr>
              <a:t>可以提高系统的相位裕量</a:t>
            </a:r>
            <a:r>
              <a:rPr lang="en-US" altLang="zh-CN" sz="2400" b="1">
                <a:latin typeface="宋体" panose="02010600030101010101" pitchFamily="2" charset="-122"/>
              </a:rPr>
              <a:t>,</a:t>
            </a:r>
            <a:r>
              <a:rPr lang="zh-CN" altLang="zh-CN" sz="2400" b="1">
                <a:latin typeface="宋体" panose="02010600030101010101" pitchFamily="2" charset="-122"/>
              </a:rPr>
              <a:t>加大幅值穿越频率，改善系统的动态性能。</a:t>
            </a:r>
            <a:endParaRPr lang="zh-CN" altLang="zh-CN" sz="2400" b="1">
              <a:latin typeface="宋体" panose="02010600030101010101" pitchFamily="2" charset="-122"/>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3552" y="1052736"/>
            <a:ext cx="7704138" cy="525621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a:p>
        </p:txBody>
      </p:sp>
      <p:graphicFrame>
        <p:nvGraphicFramePr>
          <p:cNvPr id="29699" name="Object 3"/>
          <p:cNvGraphicFramePr>
            <a:graphicFrameLocks noChangeAspect="1"/>
          </p:cNvGraphicFramePr>
          <p:nvPr/>
        </p:nvGraphicFramePr>
        <p:xfrm>
          <a:off x="2569966" y="2421160"/>
          <a:ext cx="5902325" cy="3511550"/>
        </p:xfrm>
        <a:graphic>
          <a:graphicData uri="http://schemas.openxmlformats.org/presentationml/2006/ole">
            <mc:AlternateContent xmlns:mc="http://schemas.openxmlformats.org/markup-compatibility/2006">
              <mc:Choice xmlns:v="urn:schemas-microsoft-com:vml" Requires="v">
                <p:oleObj spid="_x0000_s16386" name="VISIO" r:id="rId1" imgW="3470910" imgH="2054225" progId="Visio.Drawing.6">
                  <p:embed/>
                </p:oleObj>
              </mc:Choice>
              <mc:Fallback>
                <p:oleObj name="VISIO" r:id="rId1" imgW="3470910" imgH="2054225"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966" y="2421160"/>
                        <a:ext cx="59023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279452" y="2421160"/>
            <a:ext cx="7272338" cy="2160588"/>
          </a:xfrm>
          <a:prstGeom prst="rect">
            <a:avLst/>
          </a:prstGeom>
          <a:ln>
            <a:no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a:p>
        </p:txBody>
      </p:sp>
      <p:pic>
        <p:nvPicPr>
          <p:cNvPr id="29701" name="图片 7" descr="6.13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816" y="1373410"/>
            <a:ext cx="691197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063552" y="3789585"/>
            <a:ext cx="7704138"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655137" y="4178993"/>
            <a:ext cx="8683625" cy="11350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4" name="圆角矩形 3"/>
          <p:cNvSpPr/>
          <p:nvPr/>
        </p:nvSpPr>
        <p:spPr>
          <a:xfrm>
            <a:off x="1677410" y="2535932"/>
            <a:ext cx="8580439" cy="156051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solidFill>
                <a:prstClr val="black"/>
              </a:solidFill>
            </a:endParaRPr>
          </a:p>
        </p:txBody>
      </p:sp>
      <p:sp>
        <p:nvSpPr>
          <p:cNvPr id="3" name="圆角矩形 2"/>
          <p:cNvSpPr/>
          <p:nvPr/>
        </p:nvSpPr>
        <p:spPr>
          <a:xfrm>
            <a:off x="1703494" y="1144926"/>
            <a:ext cx="8507413" cy="12954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12290" name="Rectangle 2"/>
          <p:cNvSpPr>
            <a:spLocks noGrp="1" noRot="1" noChangeArrowheads="1"/>
          </p:cNvSpPr>
          <p:nvPr>
            <p:ph type="title"/>
          </p:nvPr>
        </p:nvSpPr>
        <p:spPr>
          <a:xfrm>
            <a:off x="166688" y="149364"/>
            <a:ext cx="7693025" cy="633412"/>
          </a:xfrm>
          <a:solidFill>
            <a:schemeClr val="accent3">
              <a:lumMod val="20000"/>
              <a:lumOff val="80000"/>
            </a:schemeClr>
          </a:solidFill>
          <a:ln w="28575"/>
        </p:spPr>
        <p:txBody>
          <a:bodyPr/>
          <a:lstStyle/>
          <a:p>
            <a:pPr eaLnBrk="1" hangingPunct="1">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频率特性法设计无源滞后</a:t>
            </a: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超前校正网络的步骤</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3072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l="5252" r="42511"/>
          <a:stretch>
            <a:fillRect/>
          </a:stretch>
        </p:blipFill>
        <p:spPr bwMode="auto">
          <a:xfrm>
            <a:off x="1786043" y="1073489"/>
            <a:ext cx="59817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t="2" r="34567" b="-2"/>
          <a:stretch>
            <a:fillRect/>
          </a:stretch>
        </p:blipFill>
        <p:spPr bwMode="auto">
          <a:xfrm>
            <a:off x="1786043" y="1576727"/>
            <a:ext cx="6916738"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r="39787"/>
          <a:stretch>
            <a:fillRect/>
          </a:stretch>
        </p:blipFill>
        <p:spPr bwMode="auto">
          <a:xfrm>
            <a:off x="1935269" y="1797389"/>
            <a:ext cx="67675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20"/>
          <p:cNvSpPr/>
          <p:nvPr/>
        </p:nvSpPr>
        <p:spPr>
          <a:xfrm>
            <a:off x="1660184" y="5464955"/>
            <a:ext cx="8683625" cy="1223962"/>
          </a:xfrm>
          <a:prstGeom prst="round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pic>
        <p:nvPicPr>
          <p:cNvPr id="3073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t="2" r="14111" b="-2"/>
          <a:stretch>
            <a:fillRect/>
          </a:stretch>
        </p:blipFill>
        <p:spPr bwMode="auto">
          <a:xfrm>
            <a:off x="1713924" y="2610544"/>
            <a:ext cx="85439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21835" b="32759"/>
          <a:stretch>
            <a:fillRect/>
          </a:stretch>
        </p:blipFill>
        <p:spPr bwMode="auto">
          <a:xfrm>
            <a:off x="1790123" y="2804220"/>
            <a:ext cx="854075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t="2" r="51765" b="-2"/>
          <a:stretch>
            <a:fillRect/>
          </a:stretch>
        </p:blipFill>
        <p:spPr bwMode="auto">
          <a:xfrm>
            <a:off x="1853624" y="3717032"/>
            <a:ext cx="4948237"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3"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8901" b="18829"/>
          <a:stretch>
            <a:fillRect/>
          </a:stretch>
        </p:blipFill>
        <p:spPr bwMode="auto">
          <a:xfrm>
            <a:off x="1697999" y="4164706"/>
            <a:ext cx="831056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4"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r="28993" b="15524"/>
          <a:stretch>
            <a:fillRect/>
          </a:stretch>
        </p:blipFill>
        <p:spPr bwMode="auto">
          <a:xfrm>
            <a:off x="1837699" y="4440931"/>
            <a:ext cx="7204075"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5"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r="15259"/>
          <a:stretch>
            <a:fillRect/>
          </a:stretch>
        </p:blipFill>
        <p:spPr bwMode="auto">
          <a:xfrm>
            <a:off x="1576046" y="5299856"/>
            <a:ext cx="8736013"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6"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l="5467" r="52010"/>
          <a:stretch>
            <a:fillRect/>
          </a:stretch>
        </p:blipFill>
        <p:spPr bwMode="auto">
          <a:xfrm>
            <a:off x="1641134" y="6018992"/>
            <a:ext cx="4454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751014" y="5791200"/>
            <a:ext cx="7337425" cy="7937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p>
        </p:txBody>
      </p:sp>
      <p:sp>
        <p:nvSpPr>
          <p:cNvPr id="10" name="圆角矩形 9"/>
          <p:cNvSpPr/>
          <p:nvPr/>
        </p:nvSpPr>
        <p:spPr>
          <a:xfrm>
            <a:off x="1631951" y="4870451"/>
            <a:ext cx="8785225" cy="79057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9" name="圆角矩形 8"/>
          <p:cNvSpPr/>
          <p:nvPr/>
        </p:nvSpPr>
        <p:spPr>
          <a:xfrm>
            <a:off x="1703388" y="3975101"/>
            <a:ext cx="5981700" cy="6778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a:p>
        </p:txBody>
      </p:sp>
      <p:sp>
        <p:nvSpPr>
          <p:cNvPr id="8" name="圆角矩形 7"/>
          <p:cNvSpPr/>
          <p:nvPr/>
        </p:nvSpPr>
        <p:spPr>
          <a:xfrm>
            <a:off x="1631950" y="3357563"/>
            <a:ext cx="8351838" cy="431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p>
        </p:txBody>
      </p:sp>
      <p:sp>
        <p:nvSpPr>
          <p:cNvPr id="7" name="圆角矩形 6"/>
          <p:cNvSpPr/>
          <p:nvPr/>
        </p:nvSpPr>
        <p:spPr>
          <a:xfrm>
            <a:off x="6180138" y="2420939"/>
            <a:ext cx="3587750" cy="5603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4" name="圆角矩形 3"/>
          <p:cNvSpPr/>
          <p:nvPr/>
        </p:nvSpPr>
        <p:spPr>
          <a:xfrm>
            <a:off x="257325" y="88622"/>
            <a:ext cx="8928100" cy="102235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pic>
        <p:nvPicPr>
          <p:cNvPr id="317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17374"/>
          <a:stretch>
            <a:fillRect/>
          </a:stretch>
        </p:blipFill>
        <p:spPr bwMode="auto">
          <a:xfrm>
            <a:off x="473226" y="88623"/>
            <a:ext cx="856932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r="12448" b="22380"/>
          <a:stretch>
            <a:fillRect/>
          </a:stretch>
        </p:blipFill>
        <p:spPr bwMode="auto">
          <a:xfrm>
            <a:off x="257326" y="514072"/>
            <a:ext cx="9097963"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4"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1755" name="对象 2"/>
          <p:cNvGraphicFramePr>
            <a:graphicFrameLocks noChangeAspect="1"/>
          </p:cNvGraphicFramePr>
          <p:nvPr/>
        </p:nvGraphicFramePr>
        <p:xfrm>
          <a:off x="4367214" y="1341438"/>
          <a:ext cx="3241675" cy="792162"/>
        </p:xfrm>
        <a:graphic>
          <a:graphicData uri="http://schemas.openxmlformats.org/presentationml/2006/ole">
            <mc:AlternateContent xmlns:mc="http://schemas.openxmlformats.org/markup-compatibility/2006">
              <mc:Choice xmlns:v="urn:schemas-microsoft-com:vml" Requires="v">
                <p:oleObj spid="_x0000_s17410" name="Equation" r:id="rId3" imgW="1714500" imgH="419100" progId="Equation.DSMT4">
                  <p:embed/>
                </p:oleObj>
              </mc:Choice>
              <mc:Fallback>
                <p:oleObj name="Equation" r:id="rId3" imgW="1714500" imgH="4191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4" y="1341438"/>
                        <a:ext cx="32416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5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l="4260" r="53847"/>
          <a:stretch>
            <a:fillRect/>
          </a:stretch>
        </p:blipFill>
        <p:spPr bwMode="auto">
          <a:xfrm>
            <a:off x="1847850" y="2276475"/>
            <a:ext cx="42481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7"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1758" name="对象 5"/>
          <p:cNvGraphicFramePr>
            <a:graphicFrameLocks noChangeAspect="1"/>
          </p:cNvGraphicFramePr>
          <p:nvPr/>
        </p:nvGraphicFramePr>
        <p:xfrm>
          <a:off x="6383338" y="2449513"/>
          <a:ext cx="3097212" cy="531812"/>
        </p:xfrm>
        <a:graphic>
          <a:graphicData uri="http://schemas.openxmlformats.org/presentationml/2006/ole">
            <mc:AlternateContent xmlns:mc="http://schemas.openxmlformats.org/markup-compatibility/2006">
              <mc:Choice xmlns:v="urn:schemas-microsoft-com:vml" Requires="v">
                <p:oleObj spid="_x0000_s17411" name="Equation" r:id="rId6" imgW="1612900" imgH="279400" progId="Equation.DSMT4">
                  <p:embed/>
                </p:oleObj>
              </mc:Choice>
              <mc:Fallback>
                <p:oleObj name="Equation" r:id="rId6" imgW="1612900" imgH="2794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3338" y="2449513"/>
                        <a:ext cx="30972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t="2" r="12959" b="-2"/>
          <a:stretch>
            <a:fillRect/>
          </a:stretch>
        </p:blipFill>
        <p:spPr bwMode="auto">
          <a:xfrm>
            <a:off x="1703388" y="2981325"/>
            <a:ext cx="885666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0"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r="20911"/>
          <a:stretch>
            <a:fillRect/>
          </a:stretch>
        </p:blipFill>
        <p:spPr bwMode="auto">
          <a:xfrm>
            <a:off x="1703389" y="3214688"/>
            <a:ext cx="8137525"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1"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r="40298"/>
          <a:stretch>
            <a:fillRect/>
          </a:stretch>
        </p:blipFill>
        <p:spPr bwMode="auto">
          <a:xfrm>
            <a:off x="1851026" y="3789364"/>
            <a:ext cx="58340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2"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r="17523"/>
          <a:stretch>
            <a:fillRect/>
          </a:stretch>
        </p:blipFill>
        <p:spPr bwMode="auto">
          <a:xfrm>
            <a:off x="1751014" y="4672013"/>
            <a:ext cx="8631237"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3"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r="24240"/>
          <a:stretch>
            <a:fillRect/>
          </a:stretch>
        </p:blipFill>
        <p:spPr bwMode="auto">
          <a:xfrm>
            <a:off x="1703388" y="5057776"/>
            <a:ext cx="76327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4" name="Rectangle 1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1765" name="对象 11"/>
          <p:cNvGraphicFramePr>
            <a:graphicFrameLocks noChangeAspect="1"/>
          </p:cNvGraphicFramePr>
          <p:nvPr/>
        </p:nvGraphicFramePr>
        <p:xfrm>
          <a:off x="1873251" y="5949950"/>
          <a:ext cx="3998913" cy="419100"/>
        </p:xfrm>
        <a:graphic>
          <a:graphicData uri="http://schemas.openxmlformats.org/presentationml/2006/ole">
            <mc:AlternateContent xmlns:mc="http://schemas.openxmlformats.org/markup-compatibility/2006">
              <mc:Choice xmlns:v="urn:schemas-microsoft-com:vml" Requires="v">
                <p:oleObj spid="_x0000_s17412" name="Equation" r:id="rId13" imgW="1905000" imgH="203200" progId="Equation.DSMT4">
                  <p:embed/>
                </p:oleObj>
              </mc:Choice>
              <mc:Fallback>
                <p:oleObj name="Equation" r:id="rId13" imgW="1905000" imgH="203200" progId="Equation.DSMT4">
                  <p:embed/>
                  <p:pic>
                    <p:nvPicPr>
                      <p:cNvPr id="0" name="对象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1" y="5949950"/>
                        <a:ext cx="39989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66" name="Picture 16"/>
          <p:cNvPicPr>
            <a:picLocks noChangeAspect="1" noChangeArrowheads="1"/>
          </p:cNvPicPr>
          <p:nvPr/>
        </p:nvPicPr>
        <p:blipFill>
          <a:blip r:embed="rId15" cstate="print">
            <a:extLst>
              <a:ext uri="{28A0092B-C50C-407E-A947-70E740481C1C}">
                <a14:useLocalDpi xmlns:a14="http://schemas.microsoft.com/office/drawing/2010/main" val="0"/>
              </a:ext>
            </a:extLst>
          </a:blip>
          <a:srcRect r="75375"/>
          <a:stretch>
            <a:fillRect/>
          </a:stretch>
        </p:blipFill>
        <p:spPr bwMode="auto">
          <a:xfrm>
            <a:off x="6280150" y="5546726"/>
            <a:ext cx="28082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045961" y="3875378"/>
            <a:ext cx="8120062" cy="1582738"/>
          </a:xfrm>
          <a:prstGeom prst="roundRect">
            <a:avLst/>
          </a:prstGeom>
          <a:solidFill>
            <a:schemeClr val="bg2"/>
          </a:solidFill>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10" name="圆角矩形 9"/>
          <p:cNvSpPr/>
          <p:nvPr/>
        </p:nvSpPr>
        <p:spPr>
          <a:xfrm>
            <a:off x="1981200" y="1247775"/>
            <a:ext cx="8191500" cy="229235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3075" name="Text Box 3"/>
          <p:cNvSpPr txBox="1">
            <a:spLocks noChangeArrowheads="1"/>
          </p:cNvSpPr>
          <p:nvPr/>
        </p:nvSpPr>
        <p:spPr bwMode="auto">
          <a:xfrm>
            <a:off x="407368" y="191640"/>
            <a:ext cx="56886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Wingdings" panose="05000000000000000000" pitchFamily="2" charset="2"/>
              <a:buNone/>
              <a:defRPr/>
            </a:pPr>
            <a:r>
              <a:rPr lang="en-US" altLang="zh-CN"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j-cs"/>
              </a:rPr>
              <a:t>6.1  </a:t>
            </a:r>
            <a:r>
              <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j-cs"/>
              </a:rPr>
              <a:t>系统的常用校正方式</a:t>
            </a:r>
            <a:endPar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j-cs"/>
            </a:endParaRPr>
          </a:p>
        </p:txBody>
      </p:sp>
      <p:grpSp>
        <p:nvGrpSpPr>
          <p:cNvPr id="3078" name="Group 4"/>
          <p:cNvGrpSpPr/>
          <p:nvPr/>
        </p:nvGrpSpPr>
        <p:grpSpPr bwMode="auto">
          <a:xfrm>
            <a:off x="2019300" y="1247776"/>
            <a:ext cx="8153400" cy="2111375"/>
            <a:chOff x="336" y="1056"/>
            <a:chExt cx="5136" cy="1488"/>
          </a:xfrm>
        </p:grpSpPr>
        <p:grpSp>
          <p:nvGrpSpPr>
            <p:cNvPr id="3089" name="Group 5"/>
            <p:cNvGrpSpPr/>
            <p:nvPr/>
          </p:nvGrpSpPr>
          <p:grpSpPr bwMode="auto">
            <a:xfrm>
              <a:off x="1344" y="1152"/>
              <a:ext cx="816" cy="528"/>
              <a:chOff x="1680" y="1344"/>
              <a:chExt cx="816" cy="528"/>
            </a:xfrm>
          </p:grpSpPr>
          <p:sp>
            <p:nvSpPr>
              <p:cNvPr id="3115" name="Rectangle 6"/>
              <p:cNvSpPr>
                <a:spLocks noChangeArrowheads="1"/>
              </p:cNvSpPr>
              <p:nvPr/>
            </p:nvSpPr>
            <p:spPr bwMode="auto">
              <a:xfrm>
                <a:off x="1680" y="1344"/>
                <a:ext cx="816"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116" name="Object 7"/>
              <p:cNvGraphicFramePr>
                <a:graphicFrameLocks noChangeAspect="1"/>
              </p:cNvGraphicFramePr>
              <p:nvPr/>
            </p:nvGraphicFramePr>
            <p:xfrm>
              <a:off x="1728" y="1392"/>
              <a:ext cx="768" cy="384"/>
            </p:xfrm>
            <a:graphic>
              <a:graphicData uri="http://schemas.openxmlformats.org/presentationml/2006/ole">
                <mc:AlternateContent xmlns:mc="http://schemas.openxmlformats.org/markup-compatibility/2006">
                  <mc:Choice xmlns:v="urn:schemas-microsoft-com:vml" Requires="v">
                    <p:oleObj spid="_x0000_s1026" name="Equation" r:id="rId1" imgW="457200" imgH="228600" progId="Equation.3">
                      <p:embed/>
                    </p:oleObj>
                  </mc:Choice>
                  <mc:Fallback>
                    <p:oleObj name="Equation" r:id="rId1" imgW="457200" imgH="228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1392"/>
                            <a:ext cx="7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90" name="Group 8"/>
            <p:cNvGrpSpPr/>
            <p:nvPr/>
          </p:nvGrpSpPr>
          <p:grpSpPr bwMode="auto">
            <a:xfrm>
              <a:off x="3168" y="1872"/>
              <a:ext cx="816" cy="528"/>
              <a:chOff x="3504" y="2208"/>
              <a:chExt cx="816" cy="528"/>
            </a:xfrm>
          </p:grpSpPr>
          <p:sp>
            <p:nvSpPr>
              <p:cNvPr id="2" name="Rectangle 9"/>
              <p:cNvSpPr>
                <a:spLocks noChangeArrowheads="1"/>
              </p:cNvSpPr>
              <p:nvPr/>
            </p:nvSpPr>
            <p:spPr bwMode="auto">
              <a:xfrm>
                <a:off x="3504" y="2208"/>
                <a:ext cx="816"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 name="Object 10"/>
              <p:cNvGraphicFramePr>
                <a:graphicFrameLocks noChangeAspect="1"/>
              </p:cNvGraphicFramePr>
              <p:nvPr/>
            </p:nvGraphicFramePr>
            <p:xfrm>
              <a:off x="3552" y="2256"/>
              <a:ext cx="768" cy="384"/>
            </p:xfrm>
            <a:graphic>
              <a:graphicData uri="http://schemas.openxmlformats.org/presentationml/2006/ole">
                <mc:AlternateContent xmlns:mc="http://schemas.openxmlformats.org/markup-compatibility/2006">
                  <mc:Choice xmlns:v="urn:schemas-microsoft-com:vml" Requires="v">
                    <p:oleObj spid="_x0000_s1027" name="Equation" r:id="rId3" imgW="457200" imgH="228600" progId="Equation.3">
                      <p:embed/>
                    </p:oleObj>
                  </mc:Choice>
                  <mc:Fallback>
                    <p:oleObj name="Equation" r:id="rId3" imgW="457200" imgH="2286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256"/>
                            <a:ext cx="76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91" name="Group 11"/>
            <p:cNvGrpSpPr/>
            <p:nvPr/>
          </p:nvGrpSpPr>
          <p:grpSpPr bwMode="auto">
            <a:xfrm>
              <a:off x="3168" y="1152"/>
              <a:ext cx="838" cy="528"/>
              <a:chOff x="3504" y="1344"/>
              <a:chExt cx="838" cy="528"/>
            </a:xfrm>
          </p:grpSpPr>
          <p:sp>
            <p:nvSpPr>
              <p:cNvPr id="3111" name="Rectangle 12"/>
              <p:cNvSpPr>
                <a:spLocks noChangeArrowheads="1"/>
              </p:cNvSpPr>
              <p:nvPr/>
            </p:nvSpPr>
            <p:spPr bwMode="auto">
              <a:xfrm>
                <a:off x="3504" y="1344"/>
                <a:ext cx="816" cy="5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4" name="Object 13"/>
              <p:cNvGraphicFramePr>
                <a:graphicFrameLocks noChangeAspect="1"/>
              </p:cNvGraphicFramePr>
              <p:nvPr/>
            </p:nvGraphicFramePr>
            <p:xfrm>
              <a:off x="3531" y="1381"/>
              <a:ext cx="811" cy="406"/>
            </p:xfrm>
            <a:graphic>
              <a:graphicData uri="http://schemas.openxmlformats.org/presentationml/2006/ole">
                <mc:AlternateContent xmlns:mc="http://schemas.openxmlformats.org/markup-compatibility/2006">
                  <mc:Choice xmlns:v="urn:schemas-microsoft-com:vml" Requires="v">
                    <p:oleObj spid="_x0000_s1028" name="Equation" r:id="rId4" imgW="482600" imgH="241300" progId="Equation.3">
                      <p:embed/>
                    </p:oleObj>
                  </mc:Choice>
                  <mc:Fallback>
                    <p:oleObj name="Equation" r:id="rId4" imgW="482600" imgH="2413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 y="1381"/>
                            <a:ext cx="811"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92" name="Oval 14"/>
            <p:cNvSpPr>
              <a:spLocks noChangeArrowheads="1"/>
            </p:cNvSpPr>
            <p:nvPr/>
          </p:nvSpPr>
          <p:spPr bwMode="auto">
            <a:xfrm>
              <a:off x="816" y="1344"/>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093" name="Oval 15"/>
            <p:cNvSpPr>
              <a:spLocks noChangeArrowheads="1"/>
            </p:cNvSpPr>
            <p:nvPr/>
          </p:nvSpPr>
          <p:spPr bwMode="auto">
            <a:xfrm>
              <a:off x="2640" y="1344"/>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094" name="Line 16"/>
            <p:cNvSpPr>
              <a:spLocks noChangeShapeType="1"/>
            </p:cNvSpPr>
            <p:nvPr/>
          </p:nvSpPr>
          <p:spPr bwMode="auto">
            <a:xfrm>
              <a:off x="336" y="1392"/>
              <a:ext cx="48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Line 17"/>
            <p:cNvSpPr>
              <a:spLocks noChangeShapeType="1"/>
            </p:cNvSpPr>
            <p:nvPr/>
          </p:nvSpPr>
          <p:spPr bwMode="auto">
            <a:xfrm>
              <a:off x="912" y="1392"/>
              <a:ext cx="432"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6" name="Line 18"/>
            <p:cNvSpPr>
              <a:spLocks noChangeShapeType="1"/>
            </p:cNvSpPr>
            <p:nvPr/>
          </p:nvSpPr>
          <p:spPr bwMode="auto">
            <a:xfrm>
              <a:off x="2160" y="1392"/>
              <a:ext cx="48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7" name="Line 19"/>
            <p:cNvSpPr>
              <a:spLocks noChangeShapeType="1"/>
            </p:cNvSpPr>
            <p:nvPr/>
          </p:nvSpPr>
          <p:spPr bwMode="auto">
            <a:xfrm>
              <a:off x="2736" y="1392"/>
              <a:ext cx="432"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8" name="Line 20"/>
            <p:cNvSpPr>
              <a:spLocks noChangeShapeType="1"/>
            </p:cNvSpPr>
            <p:nvPr/>
          </p:nvSpPr>
          <p:spPr bwMode="auto">
            <a:xfrm>
              <a:off x="3984" y="1392"/>
              <a:ext cx="768"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9" name="Line 21"/>
            <p:cNvSpPr>
              <a:spLocks noChangeShapeType="1"/>
            </p:cNvSpPr>
            <p:nvPr/>
          </p:nvSpPr>
          <p:spPr bwMode="auto">
            <a:xfrm>
              <a:off x="864" y="1440"/>
              <a:ext cx="0" cy="1104"/>
            </a:xfrm>
            <a:prstGeom prst="line">
              <a:avLst/>
            </a:prstGeom>
            <a:noFill/>
            <a:ln w="9525">
              <a:solidFill>
                <a:schemeClr val="tx1"/>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0" name="Line 22"/>
            <p:cNvSpPr>
              <a:spLocks noChangeShapeType="1"/>
            </p:cNvSpPr>
            <p:nvPr/>
          </p:nvSpPr>
          <p:spPr bwMode="auto">
            <a:xfrm>
              <a:off x="864" y="2544"/>
              <a:ext cx="3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1" name="Line 23"/>
            <p:cNvSpPr>
              <a:spLocks noChangeShapeType="1"/>
            </p:cNvSpPr>
            <p:nvPr/>
          </p:nvSpPr>
          <p:spPr bwMode="auto">
            <a:xfrm>
              <a:off x="2688" y="1440"/>
              <a:ext cx="0" cy="672"/>
            </a:xfrm>
            <a:prstGeom prst="line">
              <a:avLst/>
            </a:prstGeom>
            <a:noFill/>
            <a:ln w="9525">
              <a:solidFill>
                <a:schemeClr val="tx1"/>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2" name="Line 24"/>
            <p:cNvSpPr>
              <a:spLocks noChangeShapeType="1"/>
            </p:cNvSpPr>
            <p:nvPr/>
          </p:nvSpPr>
          <p:spPr bwMode="auto">
            <a:xfrm>
              <a:off x="2688" y="2112"/>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Line 25"/>
            <p:cNvSpPr>
              <a:spLocks noChangeShapeType="1"/>
            </p:cNvSpPr>
            <p:nvPr/>
          </p:nvSpPr>
          <p:spPr bwMode="auto">
            <a:xfrm>
              <a:off x="3984" y="2112"/>
              <a:ext cx="288" cy="0"/>
            </a:xfrm>
            <a:prstGeom prst="line">
              <a:avLst/>
            </a:prstGeom>
            <a:noFill/>
            <a:ln w="9525">
              <a:solidFill>
                <a:schemeClr val="tx1"/>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Line 26"/>
            <p:cNvSpPr>
              <a:spLocks noChangeShapeType="1"/>
            </p:cNvSpPr>
            <p:nvPr/>
          </p:nvSpPr>
          <p:spPr bwMode="auto">
            <a:xfrm flipV="1">
              <a:off x="4272" y="1392"/>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5" name="Text Box 27"/>
            <p:cNvSpPr txBox="1">
              <a:spLocks noChangeArrowheads="1"/>
            </p:cNvSpPr>
            <p:nvPr/>
          </p:nvSpPr>
          <p:spPr bwMode="auto">
            <a:xfrm>
              <a:off x="2352" y="1056"/>
              <a:ext cx="28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endParaRPr kumimoji="1" lang="en-US" altLang="zh-CN" sz="3600">
                <a:latin typeface="Times New Roman" panose="02020603050405020304" pitchFamily="18" charset="0"/>
              </a:endParaRPr>
            </a:p>
          </p:txBody>
        </p:sp>
        <p:sp>
          <p:nvSpPr>
            <p:cNvPr id="5" name="Text Box 28"/>
            <p:cNvSpPr txBox="1">
              <a:spLocks noChangeArrowheads="1"/>
            </p:cNvSpPr>
            <p:nvPr/>
          </p:nvSpPr>
          <p:spPr bwMode="auto">
            <a:xfrm>
              <a:off x="480" y="1056"/>
              <a:ext cx="28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endParaRPr kumimoji="1" lang="en-US" altLang="zh-CN" sz="3600">
                <a:latin typeface="Times New Roman" panose="02020603050405020304" pitchFamily="18" charset="0"/>
              </a:endParaRPr>
            </a:p>
          </p:txBody>
        </p:sp>
        <p:sp>
          <p:nvSpPr>
            <p:cNvPr id="6" name="Text Box 29"/>
            <p:cNvSpPr txBox="1">
              <a:spLocks noChangeArrowheads="1"/>
            </p:cNvSpPr>
            <p:nvPr/>
          </p:nvSpPr>
          <p:spPr bwMode="auto">
            <a:xfrm>
              <a:off x="2448" y="1344"/>
              <a:ext cx="24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endParaRPr kumimoji="1" lang="en-US" altLang="zh-CN" sz="3600">
                <a:latin typeface="Times New Roman" panose="02020603050405020304" pitchFamily="18" charset="0"/>
              </a:endParaRPr>
            </a:p>
          </p:txBody>
        </p:sp>
        <p:sp>
          <p:nvSpPr>
            <p:cNvPr id="9" name="Text Box 30"/>
            <p:cNvSpPr txBox="1">
              <a:spLocks noChangeArrowheads="1"/>
            </p:cNvSpPr>
            <p:nvPr/>
          </p:nvSpPr>
          <p:spPr bwMode="auto">
            <a:xfrm>
              <a:off x="624" y="1372"/>
              <a:ext cx="24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endParaRPr kumimoji="1" lang="en-US" altLang="zh-CN" sz="3600">
                <a:latin typeface="Times New Roman" panose="02020603050405020304" pitchFamily="18" charset="0"/>
              </a:endParaRPr>
            </a:p>
          </p:txBody>
        </p:sp>
        <p:sp>
          <p:nvSpPr>
            <p:cNvPr id="7" name="Text Box 31"/>
            <p:cNvSpPr txBox="1">
              <a:spLocks noChangeArrowheads="1"/>
            </p:cNvSpPr>
            <p:nvPr/>
          </p:nvSpPr>
          <p:spPr bwMode="auto">
            <a:xfrm>
              <a:off x="1248" y="1737"/>
              <a:ext cx="115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effectLst>
                    <a:outerShdw blurRad="38100" dist="38100" dir="2700000" algn="tl">
                      <a:srgbClr val="000000">
                        <a:alpha val="43137"/>
                      </a:srgbClr>
                    </a:outerShdw>
                  </a:effectLst>
                  <a:latin typeface="Times New Roman" panose="02020603050405020304" pitchFamily="18" charset="0"/>
                </a:rPr>
                <a:t>串联校正</a:t>
              </a:r>
              <a:endParaRPr kumimoji="1" lang="zh-CN" altLang="en-US" sz="2800" b="1" dirty="0">
                <a:effectLst>
                  <a:outerShdw blurRad="38100" dist="38100" dir="2700000" algn="tl">
                    <a:srgbClr val="000000">
                      <a:alpha val="43137"/>
                    </a:srgbClr>
                  </a:outerShdw>
                </a:effectLst>
                <a:latin typeface="Times New Roman" panose="02020603050405020304" pitchFamily="18" charset="0"/>
              </a:endParaRPr>
            </a:p>
          </p:txBody>
        </p:sp>
        <p:sp>
          <p:nvSpPr>
            <p:cNvPr id="8" name="Text Box 32"/>
            <p:cNvSpPr txBox="1">
              <a:spLocks noChangeArrowheads="1"/>
            </p:cNvSpPr>
            <p:nvPr/>
          </p:nvSpPr>
          <p:spPr bwMode="auto">
            <a:xfrm>
              <a:off x="4368" y="1968"/>
              <a:ext cx="110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effectLst>
                    <a:outerShdw blurRad="38100" dist="38100" dir="2700000" algn="tl">
                      <a:srgbClr val="000000">
                        <a:alpha val="43137"/>
                      </a:srgbClr>
                    </a:outerShdw>
                  </a:effectLst>
                  <a:latin typeface="Times New Roman" panose="02020603050405020304" pitchFamily="18" charset="0"/>
                </a:rPr>
                <a:t>反馈校正</a:t>
              </a:r>
              <a:endParaRPr kumimoji="1" lang="zh-CN" altLang="en-US" sz="2800" b="1" dirty="0">
                <a:effectLst>
                  <a:outerShdw blurRad="38100" dist="38100" dir="2700000" algn="tl">
                    <a:srgbClr val="000000">
                      <a:alpha val="43137"/>
                    </a:srgbClr>
                  </a:outerShdw>
                </a:effectLst>
                <a:latin typeface="Times New Roman" panose="02020603050405020304" pitchFamily="18" charset="0"/>
              </a:endParaRPr>
            </a:p>
          </p:txBody>
        </p:sp>
      </p:grpSp>
      <p:grpSp>
        <p:nvGrpSpPr>
          <p:cNvPr id="3079" name="Group 33"/>
          <p:cNvGrpSpPr/>
          <p:nvPr/>
        </p:nvGrpSpPr>
        <p:grpSpPr bwMode="auto">
          <a:xfrm>
            <a:off x="1974523" y="3875379"/>
            <a:ext cx="7658100" cy="1509713"/>
            <a:chOff x="96" y="2736"/>
            <a:chExt cx="4824" cy="951"/>
          </a:xfrm>
        </p:grpSpPr>
        <p:sp>
          <p:nvSpPr>
            <p:cNvPr id="3106" name="Text Box 34"/>
            <p:cNvSpPr txBox="1">
              <a:spLocks noChangeArrowheads="1"/>
            </p:cNvSpPr>
            <p:nvPr/>
          </p:nvSpPr>
          <p:spPr bwMode="auto">
            <a:xfrm>
              <a:off x="96" y="2880"/>
              <a:ext cx="26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校正目标：满足性能指标</a:t>
              </a:r>
              <a:endPar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107" name="Text Box 35"/>
            <p:cNvSpPr txBox="1">
              <a:spLocks noChangeArrowheads="1"/>
            </p:cNvSpPr>
            <p:nvPr/>
          </p:nvSpPr>
          <p:spPr bwMode="auto">
            <a:xfrm>
              <a:off x="2832" y="2736"/>
              <a:ext cx="62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稳态动态</a:t>
              </a:r>
              <a:endPar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108" name="Text Box 36"/>
            <p:cNvSpPr txBox="1">
              <a:spLocks noChangeArrowheads="1"/>
            </p:cNvSpPr>
            <p:nvPr/>
          </p:nvSpPr>
          <p:spPr bwMode="auto">
            <a:xfrm>
              <a:off x="3456" y="2736"/>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稳态误差</a:t>
              </a:r>
              <a:endPar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109" name="Text Box 37"/>
            <p:cNvSpPr txBox="1">
              <a:spLocks noChangeArrowheads="1"/>
            </p:cNvSpPr>
            <p:nvPr/>
          </p:nvSpPr>
          <p:spPr bwMode="auto">
            <a:xfrm>
              <a:off x="3408" y="3024"/>
              <a:ext cx="57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时域频域</a:t>
              </a:r>
              <a:endParaRPr kumimoji="1" lang="zh-CN" altLang="en-US" sz="2800" b="1">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3085" name="Object 38"/>
            <p:cNvGraphicFramePr>
              <a:graphicFrameLocks noChangeAspect="1"/>
            </p:cNvGraphicFramePr>
            <p:nvPr/>
          </p:nvGraphicFramePr>
          <p:xfrm>
            <a:off x="3984" y="2928"/>
            <a:ext cx="936" cy="532"/>
          </p:xfrm>
          <a:graphic>
            <a:graphicData uri="http://schemas.openxmlformats.org/presentationml/2006/ole">
              <mc:AlternateContent xmlns:mc="http://schemas.openxmlformats.org/markup-compatibility/2006">
                <mc:Choice xmlns:v="urn:schemas-microsoft-com:vml" Requires="v">
                  <p:oleObj spid="_x0000_s1029" name="Equation" r:id="rId6" imgW="558800" imgH="317500" progId="Equation.3">
                    <p:embed/>
                  </p:oleObj>
                </mc:Choice>
                <mc:Fallback>
                  <p:oleObj name="Equation" r:id="rId6" imgW="558800" imgH="317500"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2928"/>
                          <a:ext cx="936"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6" name="Object 39"/>
            <p:cNvGraphicFramePr>
              <a:graphicFrameLocks noChangeAspect="1"/>
            </p:cNvGraphicFramePr>
            <p:nvPr/>
          </p:nvGraphicFramePr>
          <p:xfrm>
            <a:off x="4068" y="3216"/>
            <a:ext cx="732" cy="469"/>
          </p:xfrm>
          <a:graphic>
            <a:graphicData uri="http://schemas.openxmlformats.org/presentationml/2006/ole">
              <mc:AlternateContent xmlns:mc="http://schemas.openxmlformats.org/markup-compatibility/2006">
                <mc:Choice xmlns:v="urn:schemas-microsoft-com:vml" Requires="v">
                  <p:oleObj spid="_x0000_s1030" name="Equation" r:id="rId8" imgW="494665" imgH="317500" progId="Equation.3">
                    <p:embed/>
                  </p:oleObj>
                </mc:Choice>
                <mc:Fallback>
                  <p:oleObj name="Equation" r:id="rId8" imgW="494665" imgH="317500"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8" y="3216"/>
                          <a:ext cx="732" cy="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2" name="AutoShape 40"/>
            <p:cNvSpPr/>
            <p:nvPr/>
          </p:nvSpPr>
          <p:spPr bwMode="auto">
            <a:xfrm>
              <a:off x="2688" y="2736"/>
              <a:ext cx="48" cy="576"/>
            </a:xfrm>
            <a:prstGeom prst="leftBrace">
              <a:avLst>
                <a:gd name="adj1" fmla="val 10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113" name="Text Box 41"/>
            <p:cNvSpPr txBox="1">
              <a:spLocks noChangeArrowheads="1"/>
            </p:cNvSpPr>
            <p:nvPr/>
          </p:nvSpPr>
          <p:spPr bwMode="auto">
            <a:xfrm>
              <a:off x="384" y="3360"/>
              <a:ext cx="2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镇定</a:t>
              </a:r>
              <a:r>
                <a:rPr kumimoji="1"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使系统渐近稳定</a:t>
              </a:r>
              <a:endPar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sp>
        <p:nvSpPr>
          <p:cNvPr id="3114" name="Text Box 42"/>
          <p:cNvSpPr txBox="1">
            <a:spLocks noChangeArrowheads="1"/>
          </p:cNvSpPr>
          <p:nvPr/>
        </p:nvSpPr>
        <p:spPr bwMode="auto">
          <a:xfrm>
            <a:off x="3251684" y="5735929"/>
            <a:ext cx="5947573" cy="5191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eaLnBrk="1" hangingPunct="1">
              <a:spcBef>
                <a:spcPct val="50000"/>
              </a:spcBef>
              <a:defRPr/>
            </a:pP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串联校正方式：</a:t>
            </a:r>
            <a:r>
              <a:rPr kumimoji="1"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PID -</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比例积分微分</a:t>
            </a:r>
            <a:endPar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580481" y="5005339"/>
            <a:ext cx="7058025" cy="172878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p>
        </p:txBody>
      </p:sp>
      <p:sp>
        <p:nvSpPr>
          <p:cNvPr id="11" name="圆角矩形 10"/>
          <p:cNvSpPr/>
          <p:nvPr/>
        </p:nvSpPr>
        <p:spPr>
          <a:xfrm>
            <a:off x="2560626" y="2599851"/>
            <a:ext cx="7058025" cy="17287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10" name="圆角矩形 9"/>
          <p:cNvSpPr/>
          <p:nvPr/>
        </p:nvSpPr>
        <p:spPr>
          <a:xfrm>
            <a:off x="1708732" y="1101574"/>
            <a:ext cx="7848600" cy="7000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pic>
        <p:nvPicPr>
          <p:cNvPr id="3277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37946"/>
          <a:stretch>
            <a:fillRect/>
          </a:stretch>
        </p:blipFill>
        <p:spPr bwMode="auto">
          <a:xfrm>
            <a:off x="1924633" y="1028550"/>
            <a:ext cx="7329038" cy="87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04987" y="2055337"/>
            <a:ext cx="3365500" cy="40005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000" b="1" dirty="0">
                <a:effectLst>
                  <a:outerShdw blurRad="38100" dist="38100" dir="2700000" algn="tl">
                    <a:srgbClr val="000000">
                      <a:alpha val="43137"/>
                    </a:srgbClr>
                  </a:outerShdw>
                </a:effectLst>
              </a:rPr>
              <a:t>滞后</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超前网络的传递函数为</a:t>
            </a:r>
            <a:endParaRPr lang="zh-CN" altLang="en-US" sz="2000" b="1" dirty="0">
              <a:effectLst>
                <a:outerShdw blurRad="38100" dist="38100" dir="2700000" algn="tl">
                  <a:srgbClr val="000000">
                    <a:alpha val="43137"/>
                  </a:srgbClr>
                </a:outerShdw>
              </a:effectLst>
            </a:endParaRPr>
          </a:p>
        </p:txBody>
      </p:sp>
      <p:sp>
        <p:nvSpPr>
          <p:cNvPr id="32775"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2776" name="对象 3"/>
          <p:cNvGraphicFramePr>
            <a:graphicFrameLocks noChangeAspect="1"/>
          </p:cNvGraphicFramePr>
          <p:nvPr/>
        </p:nvGraphicFramePr>
        <p:xfrm>
          <a:off x="2984488" y="2631600"/>
          <a:ext cx="6183313" cy="1720850"/>
        </p:xfrm>
        <a:graphic>
          <a:graphicData uri="http://schemas.openxmlformats.org/presentationml/2006/ole">
            <mc:AlternateContent xmlns:mc="http://schemas.openxmlformats.org/markup-compatibility/2006">
              <mc:Choice xmlns:v="urn:schemas-microsoft-com:vml" Requires="v">
                <p:oleObj spid="_x0000_s18434" name="Equation" r:id="rId2" imgW="3111500" imgH="863600" progId="Equation.DSMT4">
                  <p:embed/>
                </p:oleObj>
              </mc:Choice>
              <mc:Fallback>
                <p:oleObj name="Equation" r:id="rId2" imgW="3111500" imgH="8636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488" y="2631600"/>
                        <a:ext cx="618331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837531" y="4452888"/>
            <a:ext cx="3540125" cy="40005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000" b="1" dirty="0">
                <a:effectLst>
                  <a:outerShdw blurRad="38100" dist="38100" dir="2700000" algn="tl">
                    <a:srgbClr val="000000">
                      <a:alpha val="43137"/>
                    </a:srgbClr>
                  </a:outerShdw>
                </a:effectLst>
              </a:rPr>
              <a:t>校正后系统的开环传递函数为</a:t>
            </a:r>
            <a:endParaRPr lang="zh-CN" altLang="en-US" sz="2000" b="1" dirty="0">
              <a:effectLst>
                <a:outerShdw blurRad="38100" dist="38100" dir="2700000" algn="tl">
                  <a:srgbClr val="000000">
                    <a:alpha val="43137"/>
                  </a:srgbClr>
                </a:outerShdw>
              </a:effectLst>
            </a:endParaRPr>
          </a:p>
        </p:txBody>
      </p:sp>
      <p:sp>
        <p:nvSpPr>
          <p:cNvPr id="32779" name="Rectangle 8"/>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2780" name="对象 7"/>
          <p:cNvGraphicFramePr>
            <a:graphicFrameLocks noChangeAspect="1"/>
          </p:cNvGraphicFramePr>
          <p:nvPr/>
        </p:nvGraphicFramePr>
        <p:xfrm>
          <a:off x="3153567" y="4957713"/>
          <a:ext cx="5911850" cy="1776412"/>
        </p:xfrm>
        <a:graphic>
          <a:graphicData uri="http://schemas.openxmlformats.org/presentationml/2006/ole">
            <mc:AlternateContent xmlns:mc="http://schemas.openxmlformats.org/markup-compatibility/2006">
              <mc:Choice xmlns:v="urn:schemas-microsoft-com:vml" Requires="v">
                <p:oleObj spid="_x0000_s18435" name="Equation" r:id="rId4" imgW="2882900" imgH="863600" progId="Equation.DSMT4">
                  <p:embed/>
                </p:oleObj>
              </mc:Choice>
              <mc:Fallback>
                <p:oleObj name="Equation" r:id="rId4" imgW="2882900" imgH="863600"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3567" y="4957713"/>
                        <a:ext cx="591185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7349330" y="5149800"/>
            <a:ext cx="1008062" cy="431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511676" y="5445126"/>
            <a:ext cx="4105275" cy="9366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11" name="圆角矩形 10"/>
          <p:cNvSpPr/>
          <p:nvPr/>
        </p:nvSpPr>
        <p:spPr>
          <a:xfrm>
            <a:off x="3935413" y="3981450"/>
            <a:ext cx="5689600" cy="700088"/>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p>
        </p:txBody>
      </p:sp>
      <p:pic>
        <p:nvPicPr>
          <p:cNvPr id="337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25453" b="22208"/>
          <a:stretch>
            <a:fillRect/>
          </a:stretch>
        </p:blipFill>
        <p:spPr bwMode="auto">
          <a:xfrm>
            <a:off x="826294" y="398978"/>
            <a:ext cx="74660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3379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r="60933" b="21155"/>
          <a:stretch>
            <a:fillRect/>
          </a:stretch>
        </p:blipFill>
        <p:spPr bwMode="auto">
          <a:xfrm>
            <a:off x="2063751" y="2852738"/>
            <a:ext cx="446722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9"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3800" name="对象 4"/>
          <p:cNvGraphicFramePr>
            <a:graphicFrameLocks noChangeAspect="1"/>
          </p:cNvGraphicFramePr>
          <p:nvPr/>
        </p:nvGraphicFramePr>
        <p:xfrm>
          <a:off x="4305301" y="3933826"/>
          <a:ext cx="2232025" cy="803275"/>
        </p:xfrm>
        <a:graphic>
          <a:graphicData uri="http://schemas.openxmlformats.org/presentationml/2006/ole">
            <mc:AlternateContent xmlns:mc="http://schemas.openxmlformats.org/markup-compatibility/2006">
              <mc:Choice xmlns:v="urn:schemas-microsoft-com:vml" Requires="v">
                <p:oleObj spid="_x0000_s19458" name="Equation" r:id="rId3" imgW="1193800" imgH="431800" progId="Equation.DSMT4">
                  <p:embed/>
                </p:oleObj>
              </mc:Choice>
              <mc:Fallback>
                <p:oleObj name="Equation" r:id="rId3" imgW="1193800" imgH="431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1" y="3933826"/>
                        <a:ext cx="22320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80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r="74484"/>
          <a:stretch>
            <a:fillRect/>
          </a:stretch>
        </p:blipFill>
        <p:spPr bwMode="auto">
          <a:xfrm>
            <a:off x="6959601" y="3933826"/>
            <a:ext cx="26654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774825" y="4886325"/>
            <a:ext cx="3024188" cy="40005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0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则校正网络的传递函数为</a:t>
            </a:r>
            <a:endParaRPr lang="zh-CN" altLang="en-US" sz="20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3803" name="Rectangle 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3804" name="对象 7"/>
          <p:cNvGraphicFramePr>
            <a:graphicFrameLocks noChangeAspect="1"/>
          </p:cNvGraphicFramePr>
          <p:nvPr/>
        </p:nvGraphicFramePr>
        <p:xfrm>
          <a:off x="4594225" y="5516563"/>
          <a:ext cx="3455988" cy="792162"/>
        </p:xfrm>
        <a:graphic>
          <a:graphicData uri="http://schemas.openxmlformats.org/presentationml/2006/ole">
            <mc:AlternateContent xmlns:mc="http://schemas.openxmlformats.org/markup-compatibility/2006">
              <mc:Choice xmlns:v="urn:schemas-microsoft-com:vml" Requires="v">
                <p:oleObj spid="_x0000_s19459" name="Equation" r:id="rId6" imgW="1828800" imgH="419100" progId="Equation.DSMT4">
                  <p:embed/>
                </p:oleObj>
              </mc:Choice>
              <mc:Fallback>
                <p:oleObj name="Equation" r:id="rId6" imgW="1828800" imgH="419100" progId="Equation.DSMT4">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5516563"/>
                        <a:ext cx="34559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11"/>
          <p:cNvSpPr>
            <a:spLocks noChangeArrowheads="1"/>
          </p:cNvSpPr>
          <p:nvPr/>
        </p:nvSpPr>
        <p:spPr bwMode="auto">
          <a:xfrm>
            <a:off x="1524001" y="234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33806"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31950" y="971550"/>
            <a:ext cx="8763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03389" y="5445125"/>
            <a:ext cx="8785225" cy="6477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7" name="圆角矩形 6"/>
          <p:cNvSpPr/>
          <p:nvPr/>
        </p:nvSpPr>
        <p:spPr>
          <a:xfrm>
            <a:off x="2711450" y="812800"/>
            <a:ext cx="6769100" cy="863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2" name="矩形 1"/>
          <p:cNvSpPr/>
          <p:nvPr/>
        </p:nvSpPr>
        <p:spPr>
          <a:xfrm>
            <a:off x="2089150" y="260350"/>
            <a:ext cx="4515980" cy="461665"/>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则校正后系统的开环传递函数为</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34821" name="对象 3"/>
          <p:cNvGraphicFramePr>
            <a:graphicFrameLocks noChangeAspect="1"/>
          </p:cNvGraphicFramePr>
          <p:nvPr/>
        </p:nvGraphicFramePr>
        <p:xfrm>
          <a:off x="2832100" y="788989"/>
          <a:ext cx="6400800" cy="911225"/>
        </p:xfrm>
        <a:graphic>
          <a:graphicData uri="http://schemas.openxmlformats.org/presentationml/2006/ole">
            <mc:AlternateContent xmlns:mc="http://schemas.openxmlformats.org/markup-compatibility/2006">
              <mc:Choice xmlns:v="urn:schemas-microsoft-com:vml" Requires="v">
                <p:oleObj spid="_x0000_s20482" name="Equation" r:id="rId1" imgW="2946400" imgH="419100" progId="Equation.DSMT4">
                  <p:embed/>
                </p:oleObj>
              </mc:Choice>
              <mc:Fallback>
                <p:oleObj name="Equation" r:id="rId1" imgW="2946400" imgH="4191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100" y="788989"/>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3"/>
          <p:cNvSpPr>
            <a:spLocks noChangeArrowheads="1"/>
          </p:cNvSpPr>
          <p:nvPr/>
        </p:nvSpPr>
        <p:spPr bwMode="auto">
          <a:xfrm>
            <a:off x="1524001" y="234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34823" name="图片 3" descr="6.14.jpg"/>
          <p:cNvPicPr>
            <a:picLocks noChangeArrowheads="1"/>
          </p:cNvPicPr>
          <p:nvPr/>
        </p:nvPicPr>
        <p:blipFill>
          <a:blip r:embed="rId3">
            <a:extLst>
              <a:ext uri="{28A0092B-C50C-407E-A947-70E740481C1C}">
                <a14:useLocalDpi xmlns:a14="http://schemas.microsoft.com/office/drawing/2010/main" val="0"/>
              </a:ext>
            </a:extLst>
          </a:blip>
          <a:srcRect l="2203" t="-447" r="-76" b="-777"/>
          <a:stretch>
            <a:fillRect/>
          </a:stretch>
        </p:blipFill>
        <p:spPr bwMode="auto">
          <a:xfrm>
            <a:off x="2809875" y="1844675"/>
            <a:ext cx="7200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17720" b="-41977"/>
          <a:stretch>
            <a:fillRect/>
          </a:stretch>
        </p:blipFill>
        <p:spPr bwMode="auto">
          <a:xfrm>
            <a:off x="1863725" y="5445125"/>
            <a:ext cx="84645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000375" y="6269038"/>
            <a:ext cx="5087938" cy="400050"/>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zh-CN" altLang="en-US" sz="20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达到了对系统提出的稳态、动态指标要求。</a:t>
            </a:r>
            <a:endParaRPr lang="zh-CN" altLang="en-US" sz="20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2351089" y="4070351"/>
            <a:ext cx="7273925" cy="144621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7" name="圆角矩形 6"/>
          <p:cNvSpPr/>
          <p:nvPr/>
        </p:nvSpPr>
        <p:spPr>
          <a:xfrm>
            <a:off x="2347863" y="1124744"/>
            <a:ext cx="7129462" cy="12715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5" name="矩形 4"/>
          <p:cNvSpPr/>
          <p:nvPr/>
        </p:nvSpPr>
        <p:spPr>
          <a:xfrm>
            <a:off x="2351584" y="3140968"/>
            <a:ext cx="7129462" cy="4318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200" b="1" dirty="0">
                <a:latin typeface="黑体" panose="02010609060101010101" pitchFamily="2" charset="-122"/>
                <a:ea typeface="黑体" panose="02010609060101010101" pitchFamily="2" charset="-122"/>
              </a:rPr>
              <a:t>串联滞后</a:t>
            </a:r>
            <a:r>
              <a:rPr lang="en-US" altLang="zh-CN" sz="2200" b="1" dirty="0">
                <a:latin typeface="黑体" panose="02010609060101010101" pitchFamily="2" charset="-122"/>
                <a:ea typeface="黑体" panose="02010609060101010101" pitchFamily="2" charset="-122"/>
              </a:rPr>
              <a:t>—</a:t>
            </a:r>
            <a:r>
              <a:rPr lang="zh-CN" altLang="en-US" sz="2200" b="1" dirty="0">
                <a:latin typeface="黑体" panose="02010609060101010101" pitchFamily="2" charset="-122"/>
                <a:ea typeface="黑体" panose="02010609060101010101" pitchFamily="2" charset="-122"/>
              </a:rPr>
              <a:t>超前校正方法兼有滞后和超前校正的优点。</a:t>
            </a:r>
            <a:endParaRPr lang="zh-CN" altLang="en-US" sz="2200" b="1" dirty="0">
              <a:latin typeface="黑体" panose="02010609060101010101" pitchFamily="2" charset="-122"/>
              <a:ea typeface="黑体" panose="02010609060101010101" pitchFamily="2" charset="-122"/>
            </a:endParaRPr>
          </a:p>
        </p:txBody>
      </p:sp>
      <p:sp>
        <p:nvSpPr>
          <p:cNvPr id="35845" name="矩形 5"/>
          <p:cNvSpPr>
            <a:spLocks noChangeArrowheads="1"/>
          </p:cNvSpPr>
          <p:nvPr/>
        </p:nvSpPr>
        <p:spPr bwMode="auto">
          <a:xfrm>
            <a:off x="2538363" y="1288256"/>
            <a:ext cx="69135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latin typeface="黑体" panose="02010609060101010101" pitchFamily="2" charset="-122"/>
                <a:ea typeface="黑体" panose="02010609060101010101" pitchFamily="2" charset="-122"/>
              </a:rPr>
              <a:t>超前校正主要作用是提高系统的相角裕度，增加系统的稳定性，改善系统的动态性能，滞后校正主要作用是改善系统的稳态性能。</a:t>
            </a:r>
            <a:endParaRPr lang="zh-CN" altLang="en-US" sz="2200" b="1">
              <a:latin typeface="黑体" panose="02010609060101010101" pitchFamily="2" charset="-122"/>
              <a:ea typeface="黑体" panose="02010609060101010101" pitchFamily="2" charset="-122"/>
            </a:endParaRPr>
          </a:p>
        </p:txBody>
      </p:sp>
      <p:sp>
        <p:nvSpPr>
          <p:cNvPr id="35846" name="矩形 7"/>
          <p:cNvSpPr>
            <a:spLocks noChangeArrowheads="1"/>
          </p:cNvSpPr>
          <p:nvPr/>
        </p:nvSpPr>
        <p:spPr bwMode="auto">
          <a:xfrm>
            <a:off x="2470151" y="4070351"/>
            <a:ext cx="715486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latin typeface="黑体" panose="02010609060101010101" pitchFamily="2" charset="-122"/>
                <a:ea typeface="黑体" panose="02010609060101010101" pitchFamily="2" charset="-122"/>
              </a:rPr>
              <a:t>当待校正系统不稳定，且要求校正后系统的响应速度快、相角裕度和稳态精度较高时，以采用串联滞后</a:t>
            </a:r>
            <a:r>
              <a:rPr lang="en-US" altLang="zh-CN" sz="2200" b="1">
                <a:latin typeface="黑体" panose="02010609060101010101" pitchFamily="2" charset="-122"/>
                <a:ea typeface="黑体" panose="02010609060101010101" pitchFamily="2" charset="-122"/>
              </a:rPr>
              <a:t>-</a:t>
            </a:r>
            <a:r>
              <a:rPr lang="zh-CN" altLang="en-US" sz="2200" b="1">
                <a:latin typeface="黑体" panose="02010609060101010101" pitchFamily="2" charset="-122"/>
                <a:ea typeface="黑体" panose="02010609060101010101" pitchFamily="2" charset="-122"/>
              </a:rPr>
              <a:t>超前校正为宜，串联滞后</a:t>
            </a:r>
            <a:r>
              <a:rPr lang="en-US" altLang="zh-CN" sz="2200" b="1">
                <a:latin typeface="黑体" panose="02010609060101010101" pitchFamily="2" charset="-122"/>
                <a:ea typeface="黑体" panose="02010609060101010101" pitchFamily="2" charset="-122"/>
              </a:rPr>
              <a:t>-</a:t>
            </a:r>
            <a:r>
              <a:rPr lang="zh-CN" altLang="en-US" sz="2200" b="1">
                <a:latin typeface="黑体" panose="02010609060101010101" pitchFamily="2" charset="-122"/>
                <a:ea typeface="黑体" panose="02010609060101010101" pitchFamily="2" charset="-122"/>
              </a:rPr>
              <a:t>超前校正可以用比例积分微分控制器（ 控制器）实现。</a:t>
            </a:r>
            <a:endParaRPr lang="zh-CN" altLang="en-US" sz="2200" b="1">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47901" y="4240214"/>
            <a:ext cx="8118475" cy="237648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2400"/>
          </a:p>
        </p:txBody>
      </p:sp>
      <p:sp>
        <p:nvSpPr>
          <p:cNvPr id="9218" name="Rectangle 3"/>
          <p:cNvSpPr>
            <a:spLocks noChangeArrowheads="1"/>
          </p:cNvSpPr>
          <p:nvPr/>
        </p:nvSpPr>
        <p:spPr bwMode="auto">
          <a:xfrm>
            <a:off x="2095500" y="1057275"/>
            <a:ext cx="8083550" cy="83185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dirty="0">
                <a:solidFill>
                  <a:srgbClr val="C00000"/>
                </a:solidFill>
                <a:latin typeface="Times New Roman" panose="02020603050405020304" pitchFamily="18" charset="0"/>
              </a:rPr>
              <a:t>PID (Proportional Integral Derivative )</a:t>
            </a:r>
            <a:r>
              <a:rPr lang="zh-CN" altLang="zh-CN" sz="2400" b="1" dirty="0">
                <a:solidFill>
                  <a:srgbClr val="C00000"/>
                </a:solidFill>
                <a:latin typeface="宋体" panose="02010600030101010101" pitchFamily="2" charset="-122"/>
              </a:rPr>
              <a:t>控制</a:t>
            </a:r>
            <a:r>
              <a:rPr lang="zh-CN" altLang="zh-CN" sz="2400" b="1" dirty="0">
                <a:latin typeface="宋体" panose="02010600030101010101" pitchFamily="2" charset="-122"/>
              </a:rPr>
              <a:t>：对偏差信号</a:t>
            </a:r>
            <a:r>
              <a:rPr lang="en-US" altLang="zh-CN" sz="2400" b="1" i="1" dirty="0">
                <a:latin typeface="Times New Roman" panose="02020603050405020304" pitchFamily="18" charset="0"/>
                <a:sym typeface="Symbol" panose="05050102010706020507" pitchFamily="18" charset="2"/>
              </a:rPr>
              <a:t>e</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a:t>
            </a:r>
            <a:r>
              <a:rPr lang="zh-CN" altLang="zh-CN" sz="2400" b="1" dirty="0">
                <a:latin typeface="宋体" panose="02010600030101010101" pitchFamily="2" charset="-122"/>
              </a:rPr>
              <a:t>进行比例、积分和微分运算变换后形成的一种控制规律。</a:t>
            </a:r>
            <a:endParaRPr lang="zh-CN" altLang="zh-CN" sz="2400" b="1" dirty="0">
              <a:latin typeface="宋体" panose="02010600030101010101" pitchFamily="2" charset="-122"/>
            </a:endParaRPr>
          </a:p>
        </p:txBody>
      </p:sp>
      <p:sp>
        <p:nvSpPr>
          <p:cNvPr id="15364" name="Text Box 4"/>
          <p:cNvSpPr txBox="1">
            <a:spLocks noChangeArrowheads="1"/>
          </p:cNvSpPr>
          <p:nvPr/>
        </p:nvSpPr>
        <p:spPr bwMode="auto">
          <a:xfrm>
            <a:off x="4249738" y="2162175"/>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effectLst>
                  <a:outerShdw blurRad="38100" dist="38100" dir="2700000" algn="tl">
                    <a:srgbClr val="C0C0C0"/>
                  </a:outerShdw>
                </a:effectLst>
                <a:latin typeface="Times New Roman" panose="02020603050405020304" pitchFamily="18" charset="0"/>
              </a:rPr>
              <a:t>比例控制（</a:t>
            </a:r>
            <a:r>
              <a:rPr lang="en-US" altLang="zh-CN" sz="2400" b="1" dirty="0">
                <a:effectLst>
                  <a:outerShdw blurRad="38100" dist="38100" dir="2700000" algn="tl">
                    <a:srgbClr val="C0C0C0"/>
                  </a:outerShdw>
                </a:effectLst>
                <a:latin typeface="Times New Roman" panose="02020603050405020304" pitchFamily="18" charset="0"/>
              </a:rPr>
              <a:t>P</a:t>
            </a:r>
            <a:r>
              <a:rPr lang="zh-CN" altLang="en-US" sz="2400" b="1" dirty="0">
                <a:effectLst>
                  <a:outerShdw blurRad="38100" dist="38100" dir="2700000" algn="tl">
                    <a:srgbClr val="C0C0C0"/>
                  </a:outerShdw>
                </a:effectLst>
                <a:latin typeface="Times New Roman" panose="02020603050405020304" pitchFamily="18" charset="0"/>
              </a:rPr>
              <a:t>）</a:t>
            </a:r>
            <a:endParaRPr lang="zh-CN" altLang="en-US" sz="2400" b="1" dirty="0">
              <a:effectLst>
                <a:outerShdw blurRad="38100" dist="38100" dir="2700000" algn="tl">
                  <a:srgbClr val="C0C0C0"/>
                </a:outerShdw>
              </a:effectLst>
              <a:latin typeface="Times New Roman" panose="02020603050405020304" pitchFamily="18" charset="0"/>
            </a:endParaRPr>
          </a:p>
        </p:txBody>
      </p:sp>
      <p:sp>
        <p:nvSpPr>
          <p:cNvPr id="36869" name="Rectangle 5"/>
          <p:cNvSpPr>
            <a:spLocks noChangeArrowheads="1"/>
          </p:cNvSpPr>
          <p:nvPr/>
        </p:nvSpPr>
        <p:spPr bwMode="auto">
          <a:xfrm>
            <a:off x="7297738" y="2184401"/>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ea typeface="华文中宋" panose="02010600040101010101" pitchFamily="2" charset="-122"/>
              </a:rPr>
              <a:t>Proportional</a:t>
            </a:r>
            <a:endParaRPr lang="zh-CN" altLang="zh-CN" sz="2800">
              <a:latin typeface="Times New Roman" panose="02020603050405020304" pitchFamily="18" charset="0"/>
              <a:ea typeface="华文中宋" panose="02010600040101010101" pitchFamily="2" charset="-122"/>
            </a:endParaRPr>
          </a:p>
        </p:txBody>
      </p:sp>
      <p:sp>
        <p:nvSpPr>
          <p:cNvPr id="15366" name="Text Box 6"/>
          <p:cNvSpPr txBox="1">
            <a:spLocks noChangeArrowheads="1"/>
          </p:cNvSpPr>
          <p:nvPr/>
        </p:nvSpPr>
        <p:spPr bwMode="auto">
          <a:xfrm>
            <a:off x="4173538" y="3533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anose="02020603050405020304" pitchFamily="18" charset="0"/>
              </a:rPr>
              <a:t>微分控制（</a:t>
            </a:r>
            <a:r>
              <a:rPr lang="en-US" altLang="zh-CN" sz="2400" b="1">
                <a:effectLst>
                  <a:outerShdw blurRad="38100" dist="38100" dir="2700000" algn="tl">
                    <a:srgbClr val="C0C0C0"/>
                  </a:outerShdw>
                </a:effectLst>
                <a:latin typeface="Times New Roman" panose="02020603050405020304" pitchFamily="18" charset="0"/>
              </a:rPr>
              <a:t>D</a:t>
            </a:r>
            <a:r>
              <a:rPr lang="zh-CN" altLang="en-US" sz="2400" b="1">
                <a:effectLst>
                  <a:outerShdw blurRad="38100" dist="38100" dir="2700000" algn="tl">
                    <a:srgbClr val="C0C0C0"/>
                  </a:outerShdw>
                </a:effectLst>
                <a:latin typeface="Times New Roman" panose="02020603050405020304" pitchFamily="18" charset="0"/>
              </a:rPr>
              <a:t>）</a:t>
            </a:r>
            <a:endParaRPr lang="zh-CN" altLang="en-US" sz="2400" b="1">
              <a:effectLst>
                <a:outerShdw blurRad="38100" dist="38100" dir="2700000" algn="tl">
                  <a:srgbClr val="C0C0C0"/>
                </a:outerShdw>
              </a:effectLst>
              <a:latin typeface="Times New Roman" panose="02020603050405020304" pitchFamily="18" charset="0"/>
            </a:endParaRPr>
          </a:p>
        </p:txBody>
      </p:sp>
      <p:sp>
        <p:nvSpPr>
          <p:cNvPr id="15367" name="Text Box 7"/>
          <p:cNvSpPr txBox="1">
            <a:spLocks noChangeArrowheads="1"/>
          </p:cNvSpPr>
          <p:nvPr/>
        </p:nvSpPr>
        <p:spPr bwMode="auto">
          <a:xfrm>
            <a:off x="4173538" y="27717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effectLst>
                  <a:outerShdw blurRad="38100" dist="38100" dir="2700000" algn="tl">
                    <a:srgbClr val="C0C0C0"/>
                  </a:outerShdw>
                </a:effectLst>
                <a:latin typeface="Times New Roman" panose="02020603050405020304" pitchFamily="18" charset="0"/>
              </a:rPr>
              <a:t>积分控制（</a:t>
            </a:r>
            <a:r>
              <a:rPr lang="en-US" altLang="zh-CN" sz="2400" b="1" dirty="0">
                <a:effectLst>
                  <a:outerShdw blurRad="38100" dist="38100" dir="2700000" algn="tl">
                    <a:srgbClr val="C0C0C0"/>
                  </a:outerShdw>
                </a:effectLst>
                <a:latin typeface="Times New Roman" panose="02020603050405020304" pitchFamily="18" charset="0"/>
              </a:rPr>
              <a:t>I</a:t>
            </a:r>
            <a:r>
              <a:rPr lang="zh-CN" altLang="en-US" sz="2400" b="1" dirty="0">
                <a:effectLst>
                  <a:outerShdw blurRad="38100" dist="38100" dir="2700000" algn="tl">
                    <a:srgbClr val="C0C0C0"/>
                  </a:outerShdw>
                </a:effectLst>
                <a:latin typeface="Times New Roman" panose="02020603050405020304" pitchFamily="18" charset="0"/>
              </a:rPr>
              <a:t>）</a:t>
            </a:r>
            <a:endParaRPr lang="zh-CN" altLang="en-US" sz="2400" b="1" dirty="0">
              <a:effectLst>
                <a:outerShdw blurRad="38100" dist="38100" dir="2700000" algn="tl">
                  <a:srgbClr val="C0C0C0"/>
                </a:outerShdw>
              </a:effectLst>
              <a:latin typeface="Times New Roman" panose="02020603050405020304" pitchFamily="18" charset="0"/>
            </a:endParaRPr>
          </a:p>
        </p:txBody>
      </p:sp>
      <p:sp>
        <p:nvSpPr>
          <p:cNvPr id="36872" name="Rectangle 8"/>
          <p:cNvSpPr>
            <a:spLocks noChangeArrowheads="1"/>
          </p:cNvSpPr>
          <p:nvPr/>
        </p:nvSpPr>
        <p:spPr bwMode="auto">
          <a:xfrm>
            <a:off x="7221538" y="2794001"/>
            <a:ext cx="128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ea typeface="华文中宋" panose="02010600040101010101" pitchFamily="2" charset="-122"/>
              </a:rPr>
              <a:t>Integral</a:t>
            </a:r>
            <a:endParaRPr lang="zh-CN" altLang="zh-CN" sz="2800">
              <a:latin typeface="Times New Roman" panose="02020603050405020304" pitchFamily="18" charset="0"/>
              <a:ea typeface="华文中宋" panose="02010600040101010101" pitchFamily="2" charset="-122"/>
            </a:endParaRPr>
          </a:p>
        </p:txBody>
      </p:sp>
      <p:sp>
        <p:nvSpPr>
          <p:cNvPr id="36873" name="Rectangle 9"/>
          <p:cNvSpPr>
            <a:spLocks noChangeArrowheads="1"/>
          </p:cNvSpPr>
          <p:nvPr/>
        </p:nvSpPr>
        <p:spPr bwMode="auto">
          <a:xfrm>
            <a:off x="7297738" y="3556001"/>
            <a:ext cx="168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ea typeface="华文中宋" panose="02010600040101010101" pitchFamily="2" charset="-122"/>
              </a:rPr>
              <a:t>Derivative</a:t>
            </a:r>
            <a:endParaRPr lang="zh-CN" altLang="zh-CN" sz="2800">
              <a:latin typeface="Times New Roman" panose="02020603050405020304" pitchFamily="18" charset="0"/>
              <a:ea typeface="华文中宋" panose="02010600040101010101" pitchFamily="2" charset="-122"/>
            </a:endParaRPr>
          </a:p>
        </p:txBody>
      </p:sp>
      <p:sp>
        <p:nvSpPr>
          <p:cNvPr id="36874" name="AutoShape 10"/>
          <p:cNvSpPr/>
          <p:nvPr/>
        </p:nvSpPr>
        <p:spPr bwMode="auto">
          <a:xfrm>
            <a:off x="3868738" y="2162175"/>
            <a:ext cx="228600" cy="1828800"/>
          </a:xfrm>
          <a:prstGeom prst="leftBrace">
            <a:avLst>
              <a:gd name="adj1" fmla="val 66667"/>
              <a:gd name="adj2" fmla="val 50000"/>
            </a:avLst>
          </a:prstGeom>
          <a:noFill/>
          <a:ln w="38100">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15371" name="Text Box 11"/>
          <p:cNvSpPr txBox="1">
            <a:spLocks noChangeArrowheads="1"/>
          </p:cNvSpPr>
          <p:nvPr/>
        </p:nvSpPr>
        <p:spPr bwMode="auto">
          <a:xfrm>
            <a:off x="2420938" y="2238375"/>
            <a:ext cx="1295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anose="02020603050405020304" pitchFamily="18" charset="0"/>
              </a:rPr>
              <a:t>线性系统基本控制规律</a:t>
            </a:r>
            <a:endParaRPr lang="zh-CN" altLang="en-US" sz="2400" b="1">
              <a:effectLst>
                <a:outerShdw blurRad="38100" dist="38100" dir="2700000" algn="tl">
                  <a:srgbClr val="C0C0C0"/>
                </a:outerShdw>
              </a:effectLst>
              <a:latin typeface="Times New Roman" panose="02020603050405020304" pitchFamily="18" charset="0"/>
            </a:endParaRPr>
          </a:p>
        </p:txBody>
      </p:sp>
      <p:sp>
        <p:nvSpPr>
          <p:cNvPr id="36876" name="Rectangle 12"/>
          <p:cNvSpPr>
            <a:spLocks noChangeArrowheads="1"/>
          </p:cNvSpPr>
          <p:nvPr/>
        </p:nvSpPr>
        <p:spPr bwMode="auto">
          <a:xfrm>
            <a:off x="2300288" y="4278314"/>
            <a:ext cx="6870700" cy="4603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tx1"/>
              </a:buClr>
              <a:buFont typeface="Wingdings" panose="05000000000000000000" pitchFamily="2" charset="2"/>
              <a:buChar char="Ø"/>
            </a:pPr>
            <a:r>
              <a:rPr lang="zh-CN" altLang="zh-CN" sz="2400">
                <a:latin typeface="华文中宋" panose="02010600040101010101" pitchFamily="2" charset="-122"/>
                <a:ea typeface="华文中宋" panose="02010600040101010101" pitchFamily="2" charset="-122"/>
              </a:rPr>
              <a:t> </a:t>
            </a:r>
            <a:r>
              <a:rPr lang="en-US" altLang="zh-CN" sz="2400" b="1">
                <a:latin typeface="Times New Roman" panose="02020603050405020304" pitchFamily="18" charset="0"/>
              </a:rPr>
              <a:t>P</a:t>
            </a:r>
            <a:r>
              <a:rPr lang="zh-CN" altLang="en-US" sz="2400" b="1">
                <a:latin typeface="Times New Roman" panose="02020603050405020304" pitchFamily="18" charset="0"/>
              </a:rPr>
              <a:t>、</a:t>
            </a:r>
            <a:r>
              <a:rPr lang="en-US" altLang="zh-CN" sz="2400" b="1">
                <a:latin typeface="Times New Roman" panose="02020603050405020304" pitchFamily="18" charset="0"/>
              </a:rPr>
              <a:t>PI</a:t>
            </a:r>
            <a:r>
              <a:rPr lang="zh-CN" altLang="en-US" sz="2400" b="1">
                <a:latin typeface="Times New Roman" panose="02020603050405020304" pitchFamily="18" charset="0"/>
              </a:rPr>
              <a:t>、</a:t>
            </a:r>
            <a:r>
              <a:rPr lang="en-US" altLang="zh-CN" sz="2400" b="1">
                <a:latin typeface="Times New Roman" panose="02020603050405020304" pitchFamily="18" charset="0"/>
              </a:rPr>
              <a:t>PD </a:t>
            </a:r>
            <a:r>
              <a:rPr lang="zh-CN" altLang="zh-CN" sz="2400" b="1">
                <a:latin typeface="Times New Roman" panose="02020603050405020304" pitchFamily="18" charset="0"/>
              </a:rPr>
              <a:t>或</a:t>
            </a:r>
            <a:r>
              <a:rPr lang="en-US" altLang="zh-CN" sz="2400" b="1">
                <a:latin typeface="Times New Roman" panose="02020603050405020304" pitchFamily="18" charset="0"/>
              </a:rPr>
              <a:t>PID</a:t>
            </a:r>
            <a:r>
              <a:rPr lang="en-US" altLang="zh-CN" sz="2400" b="1">
                <a:latin typeface="宋体" panose="02010600030101010101" pitchFamily="2" charset="-122"/>
              </a:rPr>
              <a:t> </a:t>
            </a:r>
            <a:r>
              <a:rPr lang="zh-CN" altLang="zh-CN" sz="2400" b="1">
                <a:latin typeface="宋体" panose="02010600030101010101" pitchFamily="2" charset="-122"/>
              </a:rPr>
              <a:t>控制</a:t>
            </a:r>
            <a:endParaRPr lang="zh-CN" altLang="zh-CN" sz="2400" b="1">
              <a:latin typeface="宋体" panose="02010600030101010101" pitchFamily="2" charset="-122"/>
            </a:endParaRPr>
          </a:p>
        </p:txBody>
      </p:sp>
      <p:sp>
        <p:nvSpPr>
          <p:cNvPr id="36877" name="Rectangle 13"/>
          <p:cNvSpPr>
            <a:spLocks noChangeArrowheads="1"/>
          </p:cNvSpPr>
          <p:nvPr/>
        </p:nvSpPr>
        <p:spPr bwMode="auto">
          <a:xfrm>
            <a:off x="2300288" y="4811713"/>
            <a:ext cx="8013700" cy="830262"/>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zh-CN" sz="2400">
                <a:latin typeface="华文中宋" panose="02010600040101010101" pitchFamily="2" charset="-122"/>
                <a:ea typeface="华文中宋" panose="02010600040101010101" pitchFamily="2" charset="-122"/>
              </a:rPr>
              <a:t> </a:t>
            </a:r>
            <a:r>
              <a:rPr lang="zh-CN" altLang="zh-CN" sz="2400" b="1">
                <a:latin typeface="宋体" panose="02010600030101010101" pitchFamily="2" charset="-122"/>
              </a:rPr>
              <a:t>适用于数学模型已知及大多数数学模型难以确 </a:t>
            </a:r>
            <a:endParaRPr lang="zh-CN" altLang="zh-CN" sz="2400" b="1">
              <a:latin typeface="宋体" panose="02010600030101010101" pitchFamily="2" charset="-122"/>
            </a:endParaRPr>
          </a:p>
          <a:p>
            <a:pPr eaLnBrk="1" hangingPunct="1">
              <a:spcBef>
                <a:spcPct val="0"/>
              </a:spcBef>
              <a:buFont typeface="Wingdings" panose="05000000000000000000" pitchFamily="2" charset="2"/>
              <a:buNone/>
            </a:pPr>
            <a:r>
              <a:rPr lang="zh-CN" altLang="zh-CN" sz="2400" b="1">
                <a:latin typeface="宋体" panose="02010600030101010101" pitchFamily="2" charset="-122"/>
              </a:rPr>
              <a:t>   定的控制系统或过程。</a:t>
            </a:r>
            <a:endParaRPr lang="zh-CN" altLang="zh-CN" sz="2400" b="1">
              <a:latin typeface="宋体" panose="02010600030101010101" pitchFamily="2" charset="-122"/>
            </a:endParaRPr>
          </a:p>
        </p:txBody>
      </p:sp>
      <p:sp>
        <p:nvSpPr>
          <p:cNvPr id="36878" name="Rectangle 14"/>
          <p:cNvSpPr>
            <a:spLocks noChangeArrowheads="1"/>
          </p:cNvSpPr>
          <p:nvPr/>
        </p:nvSpPr>
        <p:spPr bwMode="auto">
          <a:xfrm>
            <a:off x="2320925" y="5876926"/>
            <a:ext cx="7010400" cy="4603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tx1"/>
              </a:buClr>
              <a:buFont typeface="Wingdings" panose="05000000000000000000" pitchFamily="2" charset="2"/>
              <a:buChar char="Ø"/>
            </a:pPr>
            <a:r>
              <a:rPr lang="zh-CN" altLang="zh-CN" sz="2400">
                <a:latin typeface="华文中宋" panose="02010600040101010101" pitchFamily="2" charset="-122"/>
                <a:ea typeface="华文中宋" panose="02010600040101010101" pitchFamily="2" charset="-122"/>
              </a:rPr>
              <a:t> </a:t>
            </a:r>
            <a:r>
              <a:rPr lang="en-US" altLang="zh-CN" sz="2400" b="1">
                <a:latin typeface="Times New Roman" panose="02020603050405020304" pitchFamily="18" charset="0"/>
              </a:rPr>
              <a:t>PID</a:t>
            </a:r>
            <a:r>
              <a:rPr lang="en-US" altLang="zh-CN" sz="2400" b="1">
                <a:latin typeface="宋体" panose="02010600030101010101" pitchFamily="2" charset="-122"/>
              </a:rPr>
              <a:t> </a:t>
            </a:r>
            <a:r>
              <a:rPr lang="zh-CN" altLang="zh-CN" sz="2400" b="1">
                <a:latin typeface="宋体" panose="02010600030101010101" pitchFamily="2" charset="-122"/>
              </a:rPr>
              <a:t>控制参数整定方便，结构灵活</a:t>
            </a:r>
            <a:endParaRPr lang="zh-CN" altLang="zh-CN" sz="2400" b="1">
              <a:latin typeface="宋体" panose="02010600030101010101" pitchFamily="2" charset="-122"/>
            </a:endParaRPr>
          </a:p>
        </p:txBody>
      </p:sp>
      <p:sp>
        <p:nvSpPr>
          <p:cNvPr id="17" name="文本框 16"/>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891" name="Object 4"/>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21506" name="公式" r:id="rId1" imgW="114300" imgH="215900" progId="Equation.3">
                  <p:embed/>
                </p:oleObj>
              </mc:Choice>
              <mc:Fallback>
                <p:oleObj name="公式" r:id="rId1" imgW="114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6"/>
          <p:cNvSpPr>
            <a:spLocks noChangeArrowheads="1"/>
          </p:cNvSpPr>
          <p:nvPr/>
        </p:nvSpPr>
        <p:spPr bwMode="auto">
          <a:xfrm>
            <a:off x="1884363" y="4621214"/>
            <a:ext cx="8534400" cy="987425"/>
          </a:xfrm>
          <a:prstGeom prst="rect">
            <a:avLst/>
          </a:prstGeom>
        </p:spPr>
        <p:style>
          <a:lnRef idx="1">
            <a:schemeClr val="accent3"/>
          </a:lnRef>
          <a:fillRef idx="2">
            <a:schemeClr val="accent3"/>
          </a:fillRef>
          <a:effectRef idx="1">
            <a:schemeClr val="accent3"/>
          </a:effectRef>
          <a:fontRef idx="minor">
            <a:schemeClr val="dk1"/>
          </a:fontRef>
        </p:style>
        <p:txBody>
          <a:bodyPr tIns="0">
            <a:spAutoFit/>
          </a:bodyPr>
          <a:lstStyle>
            <a:lvl1pPr>
              <a:defRPr sz="2800">
                <a:solidFill>
                  <a:schemeClr val="tx1"/>
                </a:solidFill>
                <a:latin typeface="宋体" panose="02010600030101010101" pitchFamily="2" charset="-122"/>
                <a:ea typeface="宋体" panose="02010600030101010101" pitchFamily="2" charset="-122"/>
              </a:defRPr>
            </a:lvl1pPr>
            <a:lvl2pPr marL="742950" indent="-285750">
              <a:defRPr sz="2800">
                <a:solidFill>
                  <a:schemeClr val="tx1"/>
                </a:solidFill>
                <a:latin typeface="宋体" panose="02010600030101010101" pitchFamily="2" charset="-122"/>
                <a:ea typeface="宋体" panose="02010600030101010101" pitchFamily="2" charset="-122"/>
              </a:defRPr>
            </a:lvl2pPr>
            <a:lvl3pPr marL="1143000" indent="-228600">
              <a:defRPr sz="2800">
                <a:solidFill>
                  <a:schemeClr val="tx1"/>
                </a:solidFill>
                <a:latin typeface="宋体" panose="02010600030101010101" pitchFamily="2" charset="-122"/>
                <a:ea typeface="宋体" panose="02010600030101010101" pitchFamily="2" charset="-122"/>
              </a:defRPr>
            </a:lvl3pPr>
            <a:lvl4pPr marL="1600200" indent="-228600">
              <a:defRPr sz="2800">
                <a:solidFill>
                  <a:schemeClr val="tx1"/>
                </a:solidFill>
                <a:latin typeface="宋体" panose="02010600030101010101" pitchFamily="2" charset="-122"/>
                <a:ea typeface="宋体" panose="02010600030101010101" pitchFamily="2" charset="-122"/>
              </a:defRPr>
            </a:lvl4pPr>
            <a:lvl5pPr marL="2057400" indent="-228600">
              <a:defRPr sz="2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9pPr>
          </a:lstStyle>
          <a:p>
            <a:pPr eaLnBrk="1" hangingPunct="1">
              <a:lnSpc>
                <a:spcPct val="85000"/>
              </a:lnSpc>
              <a:buClr>
                <a:schemeClr val="tx1"/>
              </a:buClr>
              <a:defRPr/>
            </a:pPr>
            <a:r>
              <a:rPr kumimoji="1" lang="zh-CN" altLang="en-US" sz="2400" b="1" dirty="0">
                <a:sym typeface="Symbol" panose="05050102010706020507" pitchFamily="18" charset="2"/>
              </a:rPr>
              <a:t>   </a:t>
            </a:r>
            <a:r>
              <a:rPr kumimoji="1" lang="zh-CN" altLang="zh-CN" sz="2400" b="1" dirty="0"/>
              <a:t>随着控制器放大系数Kc的增大，控制系统的稳定性降低。</a:t>
            </a:r>
            <a:endParaRPr kumimoji="1" lang="en-US" altLang="zh-CN" sz="2400" b="1" dirty="0"/>
          </a:p>
          <a:p>
            <a:pPr eaLnBrk="1" hangingPunct="1">
              <a:lnSpc>
                <a:spcPct val="85000"/>
              </a:lnSpc>
              <a:buClr>
                <a:schemeClr val="tx1"/>
              </a:buClr>
              <a:defRPr/>
            </a:pPr>
            <a:endParaRPr kumimoji="1" lang="en-US" altLang="zh-CN" sz="2400" b="1" dirty="0"/>
          </a:p>
          <a:p>
            <a:pPr eaLnBrk="1" hangingPunct="1">
              <a:lnSpc>
                <a:spcPct val="85000"/>
              </a:lnSpc>
              <a:buClr>
                <a:schemeClr val="tx1"/>
              </a:buClr>
              <a:defRPr/>
            </a:pPr>
            <a:r>
              <a:rPr kumimoji="1" lang="en-US" altLang="zh-CN" sz="2400" b="1" dirty="0"/>
              <a:t> </a:t>
            </a:r>
            <a:r>
              <a:rPr kumimoji="1" lang="zh-CN" altLang="en-US" sz="2400" b="1" dirty="0">
                <a:sym typeface="Symbol" panose="05050102010706020507" pitchFamily="18" charset="2"/>
              </a:rPr>
              <a:t>  </a:t>
            </a:r>
            <a:r>
              <a:rPr kumimoji="1" lang="zh-CN" altLang="zh-CN" sz="2400" b="1" dirty="0"/>
              <a:t>随着Kc的增大，减少</a:t>
            </a:r>
            <a:r>
              <a:rPr kumimoji="1" lang="zh-CN" altLang="en-US" sz="2400" b="1" dirty="0"/>
              <a:t>稳态误差</a:t>
            </a:r>
            <a:r>
              <a:rPr kumimoji="1" lang="zh-CN" altLang="zh-CN" sz="2400" b="1" dirty="0"/>
              <a:t>，但不能消除。</a:t>
            </a:r>
            <a:endParaRPr kumimoji="1" lang="zh-CN" altLang="en-US" sz="2400" b="1" dirty="0"/>
          </a:p>
        </p:txBody>
      </p:sp>
      <p:sp>
        <p:nvSpPr>
          <p:cNvPr id="588808" name="Rectangle 8" descr="球体"/>
          <p:cNvSpPr>
            <a:spLocks noChangeArrowheads="1"/>
          </p:cNvSpPr>
          <p:nvPr/>
        </p:nvSpPr>
        <p:spPr bwMode="auto">
          <a:xfrm>
            <a:off x="2024063" y="1312863"/>
            <a:ext cx="6400800" cy="533400"/>
          </a:xfrm>
          <a:prstGeom prst="rect">
            <a:avLst/>
          </a:prstGeom>
        </p:spPr>
        <p:style>
          <a:lnRef idx="1">
            <a:schemeClr val="dk1"/>
          </a:lnRef>
          <a:fillRef idx="2">
            <a:schemeClr val="dk1"/>
          </a:fillRef>
          <a:effectRef idx="1">
            <a:schemeClr val="dk1"/>
          </a:effectRef>
          <a:fontRef idx="minor">
            <a:schemeClr val="dk1"/>
          </a:fontRef>
        </p:style>
        <p:txBody>
          <a:bodyPr/>
          <a:lstStyle>
            <a:lvl1pPr marL="342900" indent="-342900">
              <a:spcBef>
                <a:spcPct val="60000"/>
              </a:spcBef>
              <a:buClr>
                <a:schemeClr val="tx1"/>
              </a:buClr>
              <a:buChar char="•"/>
              <a:defRPr kumimoji="1" sz="2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spcBef>
                <a:spcPct val="40000"/>
              </a:spcBef>
              <a:buClr>
                <a:schemeClr val="tx1"/>
              </a:buClr>
              <a:buChar char="–"/>
              <a:defRPr kumimoji="1" sz="22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nSpc>
                <a:spcPct val="95000"/>
              </a:lnSpc>
              <a:spcBef>
                <a:spcPct val="35000"/>
              </a:spcBef>
              <a:buChar char="•"/>
              <a:defRPr kumimoji="1"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nSpc>
                <a:spcPct val="75000"/>
              </a:lnSpc>
              <a:spcBef>
                <a:spcPct val="30000"/>
              </a:spcBef>
              <a:buChar char="–"/>
              <a:defRPr kumimoji="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nSpc>
                <a:spcPct val="75000"/>
              </a:lnSpc>
              <a:spcBef>
                <a:spcPct val="30000"/>
              </a:spcBef>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eaLnBrk="1" hangingPunct="1">
              <a:buFontTx/>
              <a:buNone/>
              <a:defRPr/>
            </a:pPr>
            <a:r>
              <a:rPr lang="zh-CN" altLang="en-US" sz="3000" b="1" dirty="0">
                <a:latin typeface="黑体" panose="02010609060101010101" pitchFamily="2" charset="-122"/>
                <a:ea typeface="黑体" panose="02010609060101010101" pitchFamily="2" charset="-122"/>
                <a:sym typeface="Symbol" panose="05050102010706020507" pitchFamily="18" charset="2"/>
              </a:rPr>
              <a:t>一、比例控制规律（</a:t>
            </a:r>
            <a:r>
              <a:rPr lang="en-US" altLang="zh-CN" sz="3000" b="1" dirty="0">
                <a:latin typeface="黑体" panose="02010609060101010101" pitchFamily="2" charset="-122"/>
                <a:ea typeface="黑体" panose="02010609060101010101" pitchFamily="2" charset="-122"/>
                <a:sym typeface="Symbol" panose="05050102010706020507" pitchFamily="18" charset="2"/>
              </a:rPr>
              <a:t>P</a:t>
            </a:r>
            <a:r>
              <a:rPr lang="zh-CN" altLang="en-US" sz="3000" b="1" dirty="0">
                <a:latin typeface="黑体" panose="02010609060101010101" pitchFamily="2" charset="-122"/>
                <a:ea typeface="黑体" panose="02010609060101010101" pitchFamily="2" charset="-122"/>
                <a:sym typeface="Symbol" panose="05050102010706020507" pitchFamily="18" charset="2"/>
              </a:rPr>
              <a:t>）</a:t>
            </a:r>
            <a:endParaRPr lang="zh-CN" altLang="en-US" sz="3000" b="1" dirty="0">
              <a:latin typeface="黑体" panose="02010609060101010101" pitchFamily="2" charset="-122"/>
              <a:ea typeface="黑体" panose="02010609060101010101" pitchFamily="2" charset="-122"/>
              <a:sym typeface="Symbol" panose="05050102010706020507" pitchFamily="18" charset="2"/>
            </a:endParaRPr>
          </a:p>
        </p:txBody>
      </p:sp>
      <p:sp>
        <p:nvSpPr>
          <p:cNvPr id="37894" name="Rectangle 2"/>
          <p:cNvSpPr>
            <a:spLocks noChangeArrowheads="1"/>
          </p:cNvSpPr>
          <p:nvPr/>
        </p:nvSpPr>
        <p:spPr bwMode="auto">
          <a:xfrm>
            <a:off x="4295776" y="2028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37895" name="对象 2"/>
          <p:cNvGraphicFramePr>
            <a:graphicFrameLocks noChangeAspect="1"/>
          </p:cNvGraphicFramePr>
          <p:nvPr/>
        </p:nvGraphicFramePr>
        <p:xfrm>
          <a:off x="2451100" y="2441575"/>
          <a:ext cx="3068638" cy="1346200"/>
        </p:xfrm>
        <a:graphic>
          <a:graphicData uri="http://schemas.openxmlformats.org/presentationml/2006/ole">
            <mc:AlternateContent xmlns:mc="http://schemas.openxmlformats.org/markup-compatibility/2006">
              <mc:Choice xmlns:v="urn:schemas-microsoft-com:vml" Requires="v">
                <p:oleObj spid="_x0000_s21507" name="" r:id="rId3" imgW="2290445" imgH="1012190" progId="SmartDraw.2">
                  <p:embed/>
                </p:oleObj>
              </mc:Choice>
              <mc:Fallback>
                <p:oleObj name="" r:id="rId3" imgW="2290445" imgH="1012190" progId="SmartDraw.2">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2441575"/>
                        <a:ext cx="30686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014" y="2235200"/>
            <a:ext cx="3813175" cy="1701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7" name="Rectangle 8"/>
          <p:cNvSpPr>
            <a:spLocks noChangeArrowheads="1"/>
          </p:cNvSpPr>
          <p:nvPr/>
        </p:nvSpPr>
        <p:spPr bwMode="auto">
          <a:xfrm>
            <a:off x="2990850" y="5943600"/>
            <a:ext cx="6096000" cy="4572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a:latin typeface="黑体" panose="02010609060101010101" pitchFamily="2" charset="-122"/>
                <a:ea typeface="黑体" panose="02010609060101010101" pitchFamily="2" charset="-122"/>
              </a:rPr>
              <a:t>比例控制器实质是一种增益可调的放大器</a:t>
            </a:r>
            <a:endParaRPr lang="zh-CN" altLang="zh-CN" sz="2400" b="1">
              <a:latin typeface="黑体" panose="02010609060101010101" pitchFamily="2" charset="-122"/>
              <a:ea typeface="黑体" panose="02010609060101010101" pitchFamily="2" charset="-122"/>
            </a:endParaRPr>
          </a:p>
        </p:txBody>
      </p:sp>
      <p:sp>
        <p:nvSpPr>
          <p:cNvPr id="11" name="文本框 10"/>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363913" y="5697538"/>
            <a:ext cx="6697662" cy="4572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dirty="0">
                <a:latin typeface="宋体" panose="02010600030101010101" pitchFamily="2" charset="-122"/>
              </a:rPr>
              <a:t>对系统性能的影响正好相反。</a:t>
            </a:r>
            <a:endParaRPr lang="zh-CN" altLang="zh-CN" sz="2400" b="1" dirty="0">
              <a:latin typeface="宋体" panose="02010600030101010101" pitchFamily="2" charset="-122"/>
            </a:endParaRPr>
          </a:p>
        </p:txBody>
      </p:sp>
      <p:pic>
        <p:nvPicPr>
          <p:cNvPr id="389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3713" y="116632"/>
            <a:ext cx="6320168" cy="36800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1919536" y="4365104"/>
            <a:ext cx="1158875" cy="528638"/>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800" b="1" dirty="0" err="1">
                <a:latin typeface="Times New Roman" panose="02020603050405020304" pitchFamily="18" charset="0"/>
              </a:rPr>
              <a:t>Kp</a:t>
            </a:r>
            <a:r>
              <a:rPr lang="en-US" altLang="zh-CN" sz="2800" b="1" dirty="0">
                <a:latin typeface="Times New Roman" panose="02020603050405020304" pitchFamily="18" charset="0"/>
              </a:rPr>
              <a:t>&gt;1</a:t>
            </a:r>
            <a:endParaRPr lang="en-US" altLang="zh-CN" sz="2800" b="1" dirty="0">
              <a:latin typeface="Times New Roman" panose="02020603050405020304" pitchFamily="18" charset="0"/>
            </a:endParaRPr>
          </a:p>
        </p:txBody>
      </p:sp>
      <p:sp>
        <p:nvSpPr>
          <p:cNvPr id="7" name="Rectangle 5"/>
          <p:cNvSpPr>
            <a:spLocks noChangeArrowheads="1"/>
          </p:cNvSpPr>
          <p:nvPr/>
        </p:nvSpPr>
        <p:spPr bwMode="auto">
          <a:xfrm>
            <a:off x="3333751" y="4078288"/>
            <a:ext cx="6727825"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dirty="0">
                <a:latin typeface="宋体" panose="02010600030101010101" pitchFamily="2" charset="-122"/>
              </a:rPr>
              <a:t>开环增益加大，稳态误差减小；幅值穿越频率增大，过渡过程时间缩短；系统稳定程度变差。</a:t>
            </a:r>
            <a:endParaRPr lang="zh-CN" altLang="zh-CN" sz="2400" b="1" dirty="0">
              <a:latin typeface="宋体" panose="02010600030101010101" pitchFamily="2" charset="-122"/>
            </a:endParaRPr>
          </a:p>
          <a:p>
            <a:pPr eaLnBrk="1" hangingPunct="1">
              <a:defRPr/>
            </a:pPr>
            <a:r>
              <a:rPr lang="zh-CN" altLang="zh-CN" sz="2400" b="1" dirty="0">
                <a:latin typeface="宋体" panose="02010600030101010101" pitchFamily="2" charset="-122"/>
              </a:rPr>
              <a:t>原系统稳定裕量充分大时才采用比例控制。</a:t>
            </a:r>
            <a:endParaRPr lang="zh-CN" altLang="zh-CN" sz="2400" b="1" dirty="0">
              <a:latin typeface="宋体" panose="02010600030101010101" pitchFamily="2" charset="-122"/>
            </a:endParaRPr>
          </a:p>
        </p:txBody>
      </p:sp>
      <p:sp>
        <p:nvSpPr>
          <p:cNvPr id="8" name="Rectangle 6"/>
          <p:cNvSpPr>
            <a:spLocks noChangeArrowheads="1"/>
          </p:cNvSpPr>
          <p:nvPr/>
        </p:nvSpPr>
        <p:spPr bwMode="auto">
          <a:xfrm>
            <a:off x="1841501" y="5636667"/>
            <a:ext cx="1370013" cy="52863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800" b="1">
                <a:latin typeface="Times New Roman" panose="02020603050405020304" pitchFamily="18" charset="0"/>
              </a:rPr>
              <a:t>Kp&lt;1</a:t>
            </a:r>
            <a:endParaRPr lang="en-US" altLang="zh-CN" sz="2800" b="1">
              <a:latin typeface="Times New Roman" panose="02020603050405020304" pitchFamily="18" charset="0"/>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9939" name="Object 4"/>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22530" name="公式" r:id="rId1" imgW="114300" imgH="215900" progId="Equation.3">
                  <p:embed/>
                </p:oleObj>
              </mc:Choice>
              <mc:Fallback>
                <p:oleObj name="公式" r:id="rId1" imgW="114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6"/>
          <p:cNvSpPr>
            <a:spLocks noChangeArrowheads="1"/>
          </p:cNvSpPr>
          <p:nvPr/>
        </p:nvSpPr>
        <p:spPr bwMode="auto">
          <a:xfrm>
            <a:off x="1884363" y="4337050"/>
            <a:ext cx="8534400" cy="1301750"/>
          </a:xfrm>
          <a:prstGeom prst="rect">
            <a:avLst/>
          </a:prstGeom>
        </p:spPr>
        <p:style>
          <a:lnRef idx="1">
            <a:schemeClr val="accent3"/>
          </a:lnRef>
          <a:fillRef idx="2">
            <a:schemeClr val="accent3"/>
          </a:fillRef>
          <a:effectRef idx="1">
            <a:schemeClr val="accent3"/>
          </a:effectRef>
          <a:fontRef idx="minor">
            <a:schemeClr val="dk1"/>
          </a:fontRef>
        </p:style>
        <p:txBody>
          <a:bodyPr tIns="0">
            <a:spAutoFit/>
          </a:bodyPr>
          <a:lstStyle>
            <a:lvl1pPr>
              <a:defRPr sz="2800">
                <a:solidFill>
                  <a:schemeClr val="tx1"/>
                </a:solidFill>
                <a:latin typeface="宋体" panose="02010600030101010101" pitchFamily="2" charset="-122"/>
                <a:ea typeface="宋体" panose="02010600030101010101" pitchFamily="2" charset="-122"/>
              </a:defRPr>
            </a:lvl1pPr>
            <a:lvl2pPr marL="742950" indent="-285750">
              <a:defRPr sz="2800">
                <a:solidFill>
                  <a:schemeClr val="tx1"/>
                </a:solidFill>
                <a:latin typeface="宋体" panose="02010600030101010101" pitchFamily="2" charset="-122"/>
                <a:ea typeface="宋体" panose="02010600030101010101" pitchFamily="2" charset="-122"/>
              </a:defRPr>
            </a:lvl2pPr>
            <a:lvl3pPr marL="1143000" indent="-228600">
              <a:defRPr sz="2800">
                <a:solidFill>
                  <a:schemeClr val="tx1"/>
                </a:solidFill>
                <a:latin typeface="宋体" panose="02010600030101010101" pitchFamily="2" charset="-122"/>
                <a:ea typeface="宋体" panose="02010600030101010101" pitchFamily="2" charset="-122"/>
              </a:defRPr>
            </a:lvl3pPr>
            <a:lvl4pPr marL="1600200" indent="-228600">
              <a:defRPr sz="2800">
                <a:solidFill>
                  <a:schemeClr val="tx1"/>
                </a:solidFill>
                <a:latin typeface="宋体" panose="02010600030101010101" pitchFamily="2" charset="-122"/>
                <a:ea typeface="宋体" panose="02010600030101010101" pitchFamily="2" charset="-122"/>
              </a:defRPr>
            </a:lvl4pPr>
            <a:lvl5pPr marL="2057400" indent="-228600">
              <a:defRPr sz="2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9pPr>
          </a:lstStyle>
          <a:p>
            <a:pPr eaLnBrk="1" hangingPunct="1">
              <a:lnSpc>
                <a:spcPct val="85000"/>
              </a:lnSpc>
              <a:buClr>
                <a:schemeClr val="tx1"/>
              </a:buClr>
              <a:defRPr/>
            </a:pPr>
            <a:r>
              <a:rPr kumimoji="1" lang="zh-CN" altLang="en-US" sz="2400" b="1" dirty="0">
                <a:sym typeface="Symbol" panose="05050102010706020507" pitchFamily="18" charset="2"/>
              </a:rPr>
              <a:t>   </a:t>
            </a:r>
            <a:r>
              <a:rPr kumimoji="1" lang="zh-CN" altLang="en-US" sz="2400" b="1" dirty="0"/>
              <a:t>积分控制使系统增加一个位于原点的开环极点，使信号产生 </a:t>
            </a:r>
            <a:r>
              <a:rPr kumimoji="1" lang="en-US" altLang="zh-CN" sz="2400" b="1" dirty="0"/>
              <a:t>90</a:t>
            </a:r>
            <a:r>
              <a:rPr kumimoji="1" lang="zh-CN" altLang="en-US" sz="2400" b="1" dirty="0"/>
              <a:t>度的相角滞后</a:t>
            </a:r>
            <a:r>
              <a:rPr kumimoji="1" lang="zh-CN" altLang="zh-CN" sz="2400" b="1" dirty="0"/>
              <a:t>。</a:t>
            </a:r>
            <a:endParaRPr kumimoji="1" lang="en-US" altLang="zh-CN" sz="2400" b="1" dirty="0"/>
          </a:p>
          <a:p>
            <a:pPr eaLnBrk="1" hangingPunct="1">
              <a:lnSpc>
                <a:spcPct val="85000"/>
              </a:lnSpc>
              <a:buClr>
                <a:schemeClr val="tx1"/>
              </a:buClr>
              <a:defRPr/>
            </a:pPr>
            <a:endParaRPr kumimoji="1" lang="en-US" altLang="zh-CN" sz="2400" b="1" dirty="0"/>
          </a:p>
          <a:p>
            <a:pPr eaLnBrk="1" hangingPunct="1">
              <a:lnSpc>
                <a:spcPct val="85000"/>
              </a:lnSpc>
              <a:buClr>
                <a:schemeClr val="tx1"/>
              </a:buClr>
              <a:defRPr/>
            </a:pPr>
            <a:r>
              <a:rPr kumimoji="1" lang="en-US" altLang="zh-CN" sz="2400" b="1" dirty="0"/>
              <a:t> </a:t>
            </a:r>
            <a:r>
              <a:rPr kumimoji="1" lang="zh-CN" altLang="en-US" sz="2400" b="1" dirty="0">
                <a:sym typeface="Symbol" panose="05050102010706020507" pitchFamily="18" charset="2"/>
              </a:rPr>
              <a:t>   </a:t>
            </a:r>
            <a:r>
              <a:rPr kumimoji="1" lang="zh-CN" altLang="en-US" sz="2400" b="1" dirty="0"/>
              <a:t>采用积分控制器可以提高系统的无差度，消除误差</a:t>
            </a:r>
            <a:r>
              <a:rPr kumimoji="1" lang="zh-CN" altLang="zh-CN" sz="2400" b="1" dirty="0"/>
              <a:t>。</a:t>
            </a:r>
            <a:endParaRPr kumimoji="1" lang="zh-CN" altLang="en-US" sz="2400" b="1" dirty="0"/>
          </a:p>
        </p:txBody>
      </p:sp>
      <p:sp>
        <p:nvSpPr>
          <p:cNvPr id="588808" name="Rectangle 8" descr="球体"/>
          <p:cNvSpPr>
            <a:spLocks noChangeArrowheads="1"/>
          </p:cNvSpPr>
          <p:nvPr/>
        </p:nvSpPr>
        <p:spPr bwMode="auto">
          <a:xfrm>
            <a:off x="2024063" y="1312863"/>
            <a:ext cx="6400800" cy="533400"/>
          </a:xfrm>
          <a:prstGeom prst="rect">
            <a:avLst/>
          </a:prstGeom>
        </p:spPr>
        <p:style>
          <a:lnRef idx="1">
            <a:schemeClr val="dk1"/>
          </a:lnRef>
          <a:fillRef idx="2">
            <a:schemeClr val="dk1"/>
          </a:fillRef>
          <a:effectRef idx="1">
            <a:schemeClr val="dk1"/>
          </a:effectRef>
          <a:fontRef idx="minor">
            <a:schemeClr val="dk1"/>
          </a:fontRef>
        </p:style>
        <p:txBody>
          <a:bodyPr/>
          <a:lstStyle>
            <a:lvl1pPr marL="342900" indent="-342900">
              <a:spcBef>
                <a:spcPct val="60000"/>
              </a:spcBef>
              <a:buClr>
                <a:schemeClr val="tx1"/>
              </a:buClr>
              <a:buChar char="•"/>
              <a:defRPr kumimoji="1" sz="2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spcBef>
                <a:spcPct val="40000"/>
              </a:spcBef>
              <a:buClr>
                <a:schemeClr val="tx1"/>
              </a:buClr>
              <a:buChar char="–"/>
              <a:defRPr kumimoji="1" sz="22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nSpc>
                <a:spcPct val="95000"/>
              </a:lnSpc>
              <a:spcBef>
                <a:spcPct val="35000"/>
              </a:spcBef>
              <a:buChar char="•"/>
              <a:defRPr kumimoji="1"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nSpc>
                <a:spcPct val="75000"/>
              </a:lnSpc>
              <a:spcBef>
                <a:spcPct val="30000"/>
              </a:spcBef>
              <a:buChar char="–"/>
              <a:defRPr kumimoji="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nSpc>
                <a:spcPct val="75000"/>
              </a:lnSpc>
              <a:spcBef>
                <a:spcPct val="30000"/>
              </a:spcBef>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eaLnBrk="1" hangingPunct="1">
              <a:buFontTx/>
              <a:buNone/>
              <a:defRPr/>
            </a:pPr>
            <a:r>
              <a:rPr lang="zh-CN" altLang="en-US" sz="3000" b="1" dirty="0">
                <a:latin typeface="黑体" panose="02010609060101010101" pitchFamily="2" charset="-122"/>
                <a:ea typeface="黑体" panose="02010609060101010101" pitchFamily="2" charset="-122"/>
                <a:sym typeface="Symbol" panose="05050102010706020507" pitchFamily="18" charset="2"/>
              </a:rPr>
              <a:t>二、积分控制规律（</a:t>
            </a:r>
            <a:r>
              <a:rPr lang="en-US" altLang="zh-CN" sz="3000" b="1" dirty="0">
                <a:latin typeface="黑体" panose="02010609060101010101" pitchFamily="2" charset="-122"/>
                <a:ea typeface="黑体" panose="02010609060101010101" pitchFamily="2" charset="-122"/>
                <a:sym typeface="Symbol" panose="05050102010706020507" pitchFamily="18" charset="2"/>
              </a:rPr>
              <a:t>I</a:t>
            </a:r>
            <a:r>
              <a:rPr lang="zh-CN" altLang="en-US" sz="3000" b="1" dirty="0">
                <a:latin typeface="黑体" panose="02010609060101010101" pitchFamily="2" charset="-122"/>
                <a:ea typeface="黑体" panose="02010609060101010101" pitchFamily="2" charset="-122"/>
                <a:sym typeface="Symbol" panose="05050102010706020507" pitchFamily="18" charset="2"/>
              </a:rPr>
              <a:t>）</a:t>
            </a:r>
            <a:endParaRPr lang="zh-CN" altLang="en-US" sz="3000" b="1" dirty="0">
              <a:latin typeface="黑体" panose="02010609060101010101" pitchFamily="2" charset="-122"/>
              <a:ea typeface="黑体" panose="02010609060101010101" pitchFamily="2" charset="-122"/>
              <a:sym typeface="Symbol" panose="05050102010706020507" pitchFamily="18" charset="2"/>
            </a:endParaRPr>
          </a:p>
        </p:txBody>
      </p:sp>
      <p:sp>
        <p:nvSpPr>
          <p:cNvPr id="39942" name="Rectangle 2"/>
          <p:cNvSpPr>
            <a:spLocks noChangeArrowheads="1"/>
          </p:cNvSpPr>
          <p:nvPr/>
        </p:nvSpPr>
        <p:spPr bwMode="auto">
          <a:xfrm>
            <a:off x="4295776" y="2028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39943" name="对象 7"/>
          <p:cNvGraphicFramePr>
            <a:graphicFrameLocks noChangeAspect="1"/>
          </p:cNvGraphicFramePr>
          <p:nvPr/>
        </p:nvGraphicFramePr>
        <p:xfrm>
          <a:off x="2208214" y="2605088"/>
          <a:ext cx="1997075" cy="608012"/>
        </p:xfrm>
        <a:graphic>
          <a:graphicData uri="http://schemas.openxmlformats.org/presentationml/2006/ole">
            <mc:AlternateContent xmlns:mc="http://schemas.openxmlformats.org/markup-compatibility/2006">
              <mc:Choice xmlns:v="urn:schemas-microsoft-com:vml" Requires="v">
                <p:oleObj spid="_x0000_s22531" name="" r:id="rId3" imgW="1092200" imgH="330200" progId="Equation.DSMT4">
                  <p:embed/>
                </p:oleObj>
              </mc:Choice>
              <mc:Fallback>
                <p:oleObj name="" r:id="rId3" imgW="1092200" imgH="3302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605088"/>
                        <a:ext cx="19970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Rectangle 8"/>
          <p:cNvSpPr>
            <a:spLocks noChangeArrowheads="1"/>
          </p:cNvSpPr>
          <p:nvPr/>
        </p:nvSpPr>
        <p:spPr bwMode="auto">
          <a:xfrm>
            <a:off x="4583114" y="2133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39945" name="对象 9"/>
          <p:cNvGraphicFramePr>
            <a:graphicFrameLocks noChangeAspect="1"/>
          </p:cNvGraphicFramePr>
          <p:nvPr/>
        </p:nvGraphicFramePr>
        <p:xfrm>
          <a:off x="5591176" y="2276475"/>
          <a:ext cx="3025775" cy="1512888"/>
        </p:xfrm>
        <a:graphic>
          <a:graphicData uri="http://schemas.openxmlformats.org/presentationml/2006/ole">
            <mc:AlternateContent xmlns:mc="http://schemas.openxmlformats.org/markup-compatibility/2006">
              <mc:Choice xmlns:v="urn:schemas-microsoft-com:vml" Requires="v">
                <p:oleObj spid="_x0000_s22532" name="" r:id="rId5" imgW="2144395" imgH="1080770" progId="SmartDraw.2">
                  <p:embed/>
                </p:oleObj>
              </mc:Choice>
              <mc:Fallback>
                <p:oleObj name="" r:id="rId5" imgW="2144395" imgH="1080770" progId="SmartDraw.2">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76" y="2276475"/>
                        <a:ext cx="30257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本框 10"/>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0963" name="Object 4"/>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23554" name="公式" r:id="rId1" imgW="114300" imgH="215900" progId="Equation.3">
                  <p:embed/>
                </p:oleObj>
              </mc:Choice>
              <mc:Fallback>
                <p:oleObj name="公式" r:id="rId1" imgW="114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6"/>
          <p:cNvSpPr>
            <a:spLocks noChangeArrowheads="1"/>
          </p:cNvSpPr>
          <p:nvPr/>
        </p:nvSpPr>
        <p:spPr bwMode="auto">
          <a:xfrm>
            <a:off x="1884363" y="4337051"/>
            <a:ext cx="8534400" cy="1616075"/>
          </a:xfrm>
          <a:prstGeom prst="rect">
            <a:avLst/>
          </a:prstGeom>
        </p:spPr>
        <p:style>
          <a:lnRef idx="1">
            <a:schemeClr val="accent3"/>
          </a:lnRef>
          <a:fillRef idx="2">
            <a:schemeClr val="accent3"/>
          </a:fillRef>
          <a:effectRef idx="1">
            <a:schemeClr val="accent3"/>
          </a:effectRef>
          <a:fontRef idx="minor">
            <a:schemeClr val="dk1"/>
          </a:fontRef>
        </p:style>
        <p:txBody>
          <a:bodyPr tIns="0">
            <a:spAutoFit/>
          </a:bodyPr>
          <a:lstStyle>
            <a:lvl1pPr>
              <a:defRPr sz="2800">
                <a:solidFill>
                  <a:schemeClr val="tx1"/>
                </a:solidFill>
                <a:latin typeface="宋体" panose="02010600030101010101" pitchFamily="2" charset="-122"/>
                <a:ea typeface="宋体" panose="02010600030101010101" pitchFamily="2" charset="-122"/>
              </a:defRPr>
            </a:lvl1pPr>
            <a:lvl2pPr marL="742950" indent="-285750">
              <a:defRPr sz="2800">
                <a:solidFill>
                  <a:schemeClr val="tx1"/>
                </a:solidFill>
                <a:latin typeface="宋体" panose="02010600030101010101" pitchFamily="2" charset="-122"/>
                <a:ea typeface="宋体" panose="02010600030101010101" pitchFamily="2" charset="-122"/>
              </a:defRPr>
            </a:lvl2pPr>
            <a:lvl3pPr marL="1143000" indent="-228600">
              <a:defRPr sz="2800">
                <a:solidFill>
                  <a:schemeClr val="tx1"/>
                </a:solidFill>
                <a:latin typeface="宋体" panose="02010600030101010101" pitchFamily="2" charset="-122"/>
                <a:ea typeface="宋体" panose="02010600030101010101" pitchFamily="2" charset="-122"/>
              </a:defRPr>
            </a:lvl3pPr>
            <a:lvl4pPr marL="1600200" indent="-228600">
              <a:defRPr sz="2800">
                <a:solidFill>
                  <a:schemeClr val="tx1"/>
                </a:solidFill>
                <a:latin typeface="宋体" panose="02010600030101010101" pitchFamily="2" charset="-122"/>
                <a:ea typeface="宋体" panose="02010600030101010101" pitchFamily="2" charset="-122"/>
              </a:defRPr>
            </a:lvl4pPr>
            <a:lvl5pPr marL="2057400" indent="-228600">
              <a:defRPr sz="2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9pPr>
          </a:lstStyle>
          <a:p>
            <a:pPr eaLnBrk="1" hangingPunct="1">
              <a:lnSpc>
                <a:spcPct val="85000"/>
              </a:lnSpc>
              <a:buClr>
                <a:schemeClr val="tx1"/>
              </a:buClr>
              <a:defRPr/>
            </a:pPr>
            <a:r>
              <a:rPr kumimoji="1" lang="zh-CN" altLang="en-US" sz="2400" b="1" dirty="0">
                <a:sym typeface="Symbol" panose="05050102010706020507" pitchFamily="18" charset="2"/>
              </a:rPr>
              <a:t>   </a:t>
            </a:r>
            <a:r>
              <a:rPr kumimoji="1" lang="zh-CN" altLang="en-US" sz="2400" b="1" dirty="0"/>
              <a:t> 控制器不仅增加了一个位于原点的开环极点，同时也增加了一个位于</a:t>
            </a:r>
            <a:r>
              <a:rPr kumimoji="1" lang="en-US" altLang="zh-CN" sz="2400" b="1" dirty="0"/>
              <a:t>S</a:t>
            </a:r>
            <a:r>
              <a:rPr kumimoji="1" lang="zh-CN" altLang="en-US" sz="2400" b="1" dirty="0"/>
              <a:t>左半平面的开环零点</a:t>
            </a:r>
            <a:r>
              <a:rPr kumimoji="1" lang="zh-CN" altLang="zh-CN" sz="2400" b="1" dirty="0"/>
              <a:t>。</a:t>
            </a:r>
            <a:endParaRPr kumimoji="1" lang="en-US" altLang="zh-CN" sz="2400" b="1" dirty="0"/>
          </a:p>
          <a:p>
            <a:pPr eaLnBrk="1" hangingPunct="1">
              <a:lnSpc>
                <a:spcPct val="85000"/>
              </a:lnSpc>
              <a:buClr>
                <a:schemeClr val="tx1"/>
              </a:buClr>
              <a:defRPr/>
            </a:pPr>
            <a:endParaRPr kumimoji="1" lang="en-US" altLang="zh-CN" sz="2400" b="1" dirty="0"/>
          </a:p>
          <a:p>
            <a:pPr eaLnBrk="1" hangingPunct="1">
              <a:lnSpc>
                <a:spcPct val="85000"/>
              </a:lnSpc>
              <a:buClr>
                <a:schemeClr val="tx1"/>
              </a:buClr>
              <a:defRPr/>
            </a:pPr>
            <a:r>
              <a:rPr kumimoji="1" lang="en-US" altLang="zh-CN" sz="2400" b="1" dirty="0"/>
              <a:t> </a:t>
            </a:r>
            <a:r>
              <a:rPr kumimoji="1" lang="zh-CN" altLang="en-US" sz="2400" b="1" dirty="0">
                <a:sym typeface="Symbol" panose="05050102010706020507" pitchFamily="18" charset="2"/>
              </a:rPr>
              <a:t>   </a:t>
            </a:r>
            <a:r>
              <a:rPr kumimoji="1" lang="zh-CN" altLang="en-US" sz="2400" b="1" dirty="0"/>
              <a:t>在控制工程实践中，</a:t>
            </a:r>
            <a:r>
              <a:rPr kumimoji="1" lang="en-US" altLang="zh-CN" sz="2400" b="1" dirty="0"/>
              <a:t>PI</a:t>
            </a:r>
            <a:r>
              <a:rPr kumimoji="1" lang="zh-CN" altLang="en-US" sz="2400" b="1" dirty="0"/>
              <a:t> 控制器主要用来改善系统的稳态性能</a:t>
            </a:r>
            <a:r>
              <a:rPr kumimoji="1" lang="zh-CN" altLang="zh-CN" sz="2400" b="1" dirty="0"/>
              <a:t>。</a:t>
            </a:r>
            <a:endParaRPr kumimoji="1" lang="zh-CN" altLang="en-US" sz="2400" b="1" dirty="0"/>
          </a:p>
        </p:txBody>
      </p:sp>
      <p:sp>
        <p:nvSpPr>
          <p:cNvPr id="588808" name="Rectangle 8" descr="球体"/>
          <p:cNvSpPr>
            <a:spLocks noChangeArrowheads="1"/>
          </p:cNvSpPr>
          <p:nvPr/>
        </p:nvSpPr>
        <p:spPr bwMode="auto">
          <a:xfrm>
            <a:off x="2024063" y="1312863"/>
            <a:ext cx="6400800" cy="533400"/>
          </a:xfrm>
          <a:prstGeom prst="rect">
            <a:avLst/>
          </a:prstGeom>
        </p:spPr>
        <p:style>
          <a:lnRef idx="1">
            <a:schemeClr val="dk1"/>
          </a:lnRef>
          <a:fillRef idx="2">
            <a:schemeClr val="dk1"/>
          </a:fillRef>
          <a:effectRef idx="1">
            <a:schemeClr val="dk1"/>
          </a:effectRef>
          <a:fontRef idx="minor">
            <a:schemeClr val="dk1"/>
          </a:fontRef>
        </p:style>
        <p:txBody>
          <a:bodyPr/>
          <a:lstStyle>
            <a:lvl1pPr marL="342900" indent="-342900">
              <a:spcBef>
                <a:spcPct val="60000"/>
              </a:spcBef>
              <a:buClr>
                <a:schemeClr val="tx1"/>
              </a:buClr>
              <a:buChar char="•"/>
              <a:defRPr kumimoji="1" sz="2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spcBef>
                <a:spcPct val="40000"/>
              </a:spcBef>
              <a:buClr>
                <a:schemeClr val="tx1"/>
              </a:buClr>
              <a:buChar char="–"/>
              <a:defRPr kumimoji="1" sz="22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nSpc>
                <a:spcPct val="95000"/>
              </a:lnSpc>
              <a:spcBef>
                <a:spcPct val="35000"/>
              </a:spcBef>
              <a:buChar char="•"/>
              <a:defRPr kumimoji="1"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nSpc>
                <a:spcPct val="75000"/>
              </a:lnSpc>
              <a:spcBef>
                <a:spcPct val="30000"/>
              </a:spcBef>
              <a:buChar char="–"/>
              <a:defRPr kumimoji="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nSpc>
                <a:spcPct val="75000"/>
              </a:lnSpc>
              <a:spcBef>
                <a:spcPct val="30000"/>
              </a:spcBef>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eaLnBrk="1" hangingPunct="1">
              <a:buFontTx/>
              <a:buNone/>
              <a:defRPr/>
            </a:pPr>
            <a:r>
              <a:rPr lang="zh-CN" altLang="en-US" sz="3000" b="1" dirty="0">
                <a:latin typeface="黑体" panose="02010609060101010101" pitchFamily="2" charset="-122"/>
                <a:ea typeface="黑体" panose="02010609060101010101" pitchFamily="2" charset="-122"/>
                <a:sym typeface="Symbol" panose="05050102010706020507" pitchFamily="18" charset="2"/>
              </a:rPr>
              <a:t>三、比例积分控制规律（</a:t>
            </a:r>
            <a:r>
              <a:rPr lang="en-US" altLang="zh-CN" sz="3000" b="1" dirty="0">
                <a:latin typeface="黑体" panose="02010609060101010101" pitchFamily="2" charset="-122"/>
                <a:ea typeface="黑体" panose="02010609060101010101" pitchFamily="2" charset="-122"/>
                <a:sym typeface="Symbol" panose="05050102010706020507" pitchFamily="18" charset="2"/>
              </a:rPr>
              <a:t>PI</a:t>
            </a:r>
            <a:r>
              <a:rPr lang="zh-CN" altLang="en-US" sz="3000" b="1" dirty="0">
                <a:latin typeface="黑体" panose="02010609060101010101" pitchFamily="2" charset="-122"/>
                <a:ea typeface="黑体" panose="02010609060101010101" pitchFamily="2" charset="-122"/>
                <a:sym typeface="Symbol" panose="05050102010706020507" pitchFamily="18" charset="2"/>
              </a:rPr>
              <a:t>）</a:t>
            </a:r>
            <a:endParaRPr lang="zh-CN" altLang="en-US" sz="3000" b="1" dirty="0">
              <a:latin typeface="黑体" panose="02010609060101010101" pitchFamily="2" charset="-122"/>
              <a:ea typeface="黑体" panose="02010609060101010101" pitchFamily="2" charset="-122"/>
              <a:sym typeface="Symbol" panose="05050102010706020507" pitchFamily="18" charset="2"/>
            </a:endParaRPr>
          </a:p>
        </p:txBody>
      </p:sp>
      <p:sp>
        <p:nvSpPr>
          <p:cNvPr id="40966" name="Rectangle 2"/>
          <p:cNvSpPr>
            <a:spLocks noChangeArrowheads="1"/>
          </p:cNvSpPr>
          <p:nvPr/>
        </p:nvSpPr>
        <p:spPr bwMode="auto">
          <a:xfrm>
            <a:off x="4295776" y="2028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0967" name="Rectangle 8"/>
          <p:cNvSpPr>
            <a:spLocks noChangeArrowheads="1"/>
          </p:cNvSpPr>
          <p:nvPr/>
        </p:nvSpPr>
        <p:spPr bwMode="auto">
          <a:xfrm>
            <a:off x="4583114" y="2133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0968" name="Rectangle 2"/>
          <p:cNvSpPr>
            <a:spLocks noChangeArrowheads="1"/>
          </p:cNvSpPr>
          <p:nvPr/>
        </p:nvSpPr>
        <p:spPr bwMode="auto">
          <a:xfrm>
            <a:off x="2424114" y="2637116"/>
            <a:ext cx="9985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40969" name="对象 3"/>
          <p:cNvGraphicFramePr>
            <a:graphicFrameLocks noChangeAspect="1"/>
          </p:cNvGraphicFramePr>
          <p:nvPr/>
        </p:nvGraphicFramePr>
        <p:xfrm>
          <a:off x="2424113" y="2798763"/>
          <a:ext cx="2762250" cy="736600"/>
        </p:xfrm>
        <a:graphic>
          <a:graphicData uri="http://schemas.openxmlformats.org/presentationml/2006/ole">
            <mc:AlternateContent xmlns:mc="http://schemas.openxmlformats.org/markup-compatibility/2006">
              <mc:Choice xmlns:v="urn:schemas-microsoft-com:vml" Requires="v">
                <p:oleObj spid="_x0000_s23555" name="" r:id="rId3" imgW="1715135" imgH="457200" progId="Equation.DSMT4">
                  <p:embed/>
                </p:oleObj>
              </mc:Choice>
              <mc:Fallback>
                <p:oleObj name="" r:id="rId3" imgW="1715135" imgH="457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798763"/>
                        <a:ext cx="2762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0" name="对象 5"/>
          <p:cNvGraphicFramePr>
            <a:graphicFrameLocks noChangeAspect="1"/>
          </p:cNvGraphicFramePr>
          <p:nvPr/>
        </p:nvGraphicFramePr>
        <p:xfrm>
          <a:off x="6024563" y="2606676"/>
          <a:ext cx="3021012" cy="1203325"/>
        </p:xfrm>
        <a:graphic>
          <a:graphicData uri="http://schemas.openxmlformats.org/presentationml/2006/ole">
            <mc:AlternateContent xmlns:mc="http://schemas.openxmlformats.org/markup-compatibility/2006">
              <mc:Choice xmlns:v="urn:schemas-microsoft-com:vml" Requires="v">
                <p:oleObj spid="_x0000_s23556" name="" r:id="rId5" imgW="2552700" imgH="1021080" progId="SmartDraw.2">
                  <p:embed/>
                </p:oleObj>
              </mc:Choice>
              <mc:Fallback>
                <p:oleObj name="" r:id="rId5" imgW="2552700" imgH="1021080" progId="SmartDraw.2">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563" y="2606676"/>
                        <a:ext cx="30210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7"/>
          <p:cNvSpPr>
            <a:spLocks noChangeArrowheads="1"/>
          </p:cNvSpPr>
          <p:nvPr/>
        </p:nvSpPr>
        <p:spPr bwMode="auto">
          <a:xfrm>
            <a:off x="2540000" y="6089651"/>
            <a:ext cx="6375400" cy="461963"/>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zh-CN" sz="2400" b="1">
                <a:solidFill>
                  <a:srgbClr val="C00000"/>
                </a:solidFill>
                <a:latin typeface="黑体" panose="02010609060101010101" pitchFamily="2" charset="-122"/>
                <a:ea typeface="黑体" panose="02010609060101010101" pitchFamily="2" charset="-122"/>
              </a:rPr>
              <a:t>由于存在积分控制，</a:t>
            </a:r>
            <a:r>
              <a:rPr lang="en-US" altLang="zh-CN" sz="2400" b="1">
                <a:solidFill>
                  <a:srgbClr val="C00000"/>
                </a:solidFill>
                <a:latin typeface="黑体" panose="02010609060101010101" pitchFamily="2" charset="-122"/>
                <a:ea typeface="黑体" panose="02010609060101010101" pitchFamily="2" charset="-122"/>
              </a:rPr>
              <a:t>PI</a:t>
            </a:r>
            <a:r>
              <a:rPr lang="zh-CN" altLang="zh-CN" sz="2400" b="1">
                <a:solidFill>
                  <a:srgbClr val="C00000"/>
                </a:solidFill>
                <a:latin typeface="黑体" panose="02010609060101010101" pitchFamily="2" charset="-122"/>
                <a:ea typeface="黑体" panose="02010609060101010101" pitchFamily="2" charset="-122"/>
              </a:rPr>
              <a:t>控制器具有记忆功能。</a:t>
            </a:r>
            <a:endParaRPr lang="zh-CN" altLang="zh-CN" sz="2400" b="1">
              <a:solidFill>
                <a:srgbClr val="C00000"/>
              </a:solidFill>
              <a:latin typeface="黑体" panose="02010609060101010101" pitchFamily="2" charset="-122"/>
              <a:ea typeface="黑体" panose="02010609060101010101" pitchFamily="2" charset="-122"/>
            </a:endParaRPr>
          </a:p>
        </p:txBody>
      </p:sp>
      <p:sp>
        <p:nvSpPr>
          <p:cNvPr id="13" name="文本框 12"/>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5829300" y="1031875"/>
          <a:ext cx="3602038" cy="4419600"/>
        </p:xfrm>
        <a:graphic>
          <a:graphicData uri="http://schemas.openxmlformats.org/presentationml/2006/ole">
            <mc:AlternateContent xmlns:mc="http://schemas.openxmlformats.org/markup-compatibility/2006">
              <mc:Choice xmlns:v="urn:schemas-microsoft-com:vml" Requires="v">
                <p:oleObj spid="_x0000_s24578" name="" r:id="rId1" imgW="2895600" imgH="3552825" progId="Paint.Picture">
                  <p:embed/>
                </p:oleObj>
              </mc:Choice>
              <mc:Fallback>
                <p:oleObj name="" r:id="rId1" imgW="2895600" imgH="355282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1031875"/>
                        <a:ext cx="3602038" cy="44196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2198689" y="920750"/>
          <a:ext cx="2973387" cy="1716088"/>
        </p:xfrm>
        <a:graphic>
          <a:graphicData uri="http://schemas.openxmlformats.org/presentationml/2006/ole">
            <mc:AlternateContent xmlns:mc="http://schemas.openxmlformats.org/markup-compatibility/2006">
              <mc:Choice xmlns:v="urn:schemas-microsoft-com:vml" Requires="v">
                <p:oleObj spid="_x0000_s24579" name="" r:id="rId3" imgW="1524635" imgH="889635" progId="Equation.3">
                  <p:embed/>
                </p:oleObj>
              </mc:Choice>
              <mc:Fallback>
                <p:oleObj name="" r:id="rId3" imgW="1524635" imgH="8896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9" y="920750"/>
                        <a:ext cx="2973387"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4"/>
          <p:cNvGraphicFramePr>
            <a:graphicFrameLocks noChangeAspect="1"/>
          </p:cNvGraphicFramePr>
          <p:nvPr/>
        </p:nvGraphicFramePr>
        <p:xfrm>
          <a:off x="2279650" y="2822575"/>
          <a:ext cx="2679700" cy="831850"/>
        </p:xfrm>
        <a:graphic>
          <a:graphicData uri="http://schemas.openxmlformats.org/presentationml/2006/ole">
            <mc:AlternateContent xmlns:mc="http://schemas.openxmlformats.org/markup-compatibility/2006">
              <mc:Choice xmlns:v="urn:schemas-microsoft-com:vml" Requires="v">
                <p:oleObj spid="_x0000_s24580" name="" r:id="rId5" imgW="1371600" imgH="431800" progId="Equation.3">
                  <p:embed/>
                </p:oleObj>
              </mc:Choice>
              <mc:Fallback>
                <p:oleObj name="" r:id="rId5" imgW="13716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2822575"/>
                        <a:ext cx="2679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5"/>
          <p:cNvGraphicFramePr>
            <a:graphicFrameLocks noChangeAspect="1"/>
          </p:cNvGraphicFramePr>
          <p:nvPr/>
        </p:nvGraphicFramePr>
        <p:xfrm>
          <a:off x="2230439" y="3757613"/>
          <a:ext cx="3400425" cy="1028700"/>
        </p:xfrm>
        <a:graphic>
          <a:graphicData uri="http://schemas.openxmlformats.org/presentationml/2006/ole">
            <mc:AlternateContent xmlns:mc="http://schemas.openxmlformats.org/markup-compatibility/2006">
              <mc:Choice xmlns:v="urn:schemas-microsoft-com:vml" Requires="v">
                <p:oleObj spid="_x0000_s24581" name="公式" r:id="rId7" imgW="1739900" imgH="533400" progId="Equation.3">
                  <p:embed/>
                </p:oleObj>
              </mc:Choice>
              <mc:Fallback>
                <p:oleObj name="公式" r:id="rId7" imgW="1739900" imgH="533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439" y="3757613"/>
                        <a:ext cx="34004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6"/>
          <p:cNvGraphicFramePr>
            <a:graphicFrameLocks noChangeAspect="1"/>
          </p:cNvGraphicFramePr>
          <p:nvPr/>
        </p:nvGraphicFramePr>
        <p:xfrm>
          <a:off x="2279651" y="4981576"/>
          <a:ext cx="2930525" cy="441325"/>
        </p:xfrm>
        <a:graphic>
          <a:graphicData uri="http://schemas.openxmlformats.org/presentationml/2006/ole">
            <mc:AlternateContent xmlns:mc="http://schemas.openxmlformats.org/markup-compatibility/2006">
              <mc:Choice xmlns:v="urn:schemas-microsoft-com:vml" Requires="v">
                <p:oleObj spid="_x0000_s24582" name="" r:id="rId9" imgW="1499235" imgH="228600" progId="Equation.3">
                  <p:embed/>
                </p:oleObj>
              </mc:Choice>
              <mc:Fallback>
                <p:oleObj name="" r:id="rId9" imgW="1499235"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9651" y="4981576"/>
                        <a:ext cx="29305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7"/>
          <p:cNvSpPr>
            <a:spLocks noChangeArrowheads="1"/>
          </p:cNvSpPr>
          <p:nvPr/>
        </p:nvSpPr>
        <p:spPr bwMode="auto">
          <a:xfrm>
            <a:off x="6919361" y="1162051"/>
            <a:ext cx="3528531" cy="46166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zh-CN" sz="2400">
                <a:latin typeface="华文中宋" panose="02010600040101010101" pitchFamily="2" charset="-122"/>
                <a:ea typeface="华文中宋" panose="02010600040101010101" pitchFamily="2" charset="-122"/>
              </a:rPr>
              <a:t>转折频率</a:t>
            </a:r>
            <a:r>
              <a:rPr lang="zh-CN" altLang="zh-CN" sz="2400">
                <a:latin typeface="华文中宋" panose="02010600040101010101" pitchFamily="2" charset="-122"/>
                <a:ea typeface="华文中宋" panose="02010600040101010101" pitchFamily="2" charset="-122"/>
                <a:sym typeface="Symbol" panose="05050102010706020507" pitchFamily="18" charset="2"/>
              </a:rPr>
              <a:t></a:t>
            </a:r>
            <a:r>
              <a:rPr lang="zh-CN" altLang="zh-CN" sz="2400" baseline="-25000">
                <a:latin typeface="华文中宋" panose="02010600040101010101" pitchFamily="2" charset="-122"/>
                <a:ea typeface="华文中宋" panose="02010600040101010101" pitchFamily="2" charset="-122"/>
                <a:sym typeface="Symbol" panose="05050102010706020507" pitchFamily="18" charset="2"/>
              </a:rPr>
              <a:t>1</a:t>
            </a:r>
            <a:r>
              <a:rPr lang="zh-CN" altLang="zh-CN" sz="2400">
                <a:latin typeface="华文中宋" panose="02010600040101010101" pitchFamily="2" charset="-122"/>
                <a:ea typeface="华文中宋" panose="02010600040101010101" pitchFamily="2" charset="-122"/>
                <a:sym typeface="Symbol" panose="05050102010706020507" pitchFamily="18" charset="2"/>
              </a:rPr>
              <a:t>=1/（</a:t>
            </a:r>
            <a:r>
              <a:rPr lang="en-US" altLang="zh-CN" sz="2400">
                <a:latin typeface="华文中宋" panose="02010600040101010101" pitchFamily="2" charset="-122"/>
                <a:ea typeface="华文中宋" panose="02010600040101010101" pitchFamily="2" charset="-122"/>
                <a:sym typeface="Symbol" panose="05050102010706020507" pitchFamily="18" charset="2"/>
              </a:rPr>
              <a:t>K</a:t>
            </a:r>
            <a:r>
              <a:rPr lang="en-US" altLang="zh-CN" sz="2400" baseline="-25000">
                <a:latin typeface="华文中宋" panose="02010600040101010101" pitchFamily="2" charset="-122"/>
                <a:ea typeface="华文中宋" panose="02010600040101010101" pitchFamily="2" charset="-122"/>
                <a:sym typeface="Symbol" panose="05050102010706020507" pitchFamily="18" charset="2"/>
              </a:rPr>
              <a:t>p</a:t>
            </a:r>
            <a:r>
              <a:rPr lang="en-US" altLang="zh-CN" sz="2400">
                <a:latin typeface="华文中宋" panose="02010600040101010101" pitchFamily="2" charset="-122"/>
                <a:ea typeface="华文中宋" panose="02010600040101010101" pitchFamily="2" charset="-122"/>
                <a:sym typeface="Symbol" panose="05050102010706020507" pitchFamily="18" charset="2"/>
              </a:rPr>
              <a:t>T</a:t>
            </a:r>
            <a:r>
              <a:rPr lang="en-US" altLang="zh-CN" sz="2400" baseline="-25000">
                <a:latin typeface="华文中宋" panose="02010600040101010101" pitchFamily="2" charset="-122"/>
                <a:ea typeface="华文中宋" panose="02010600040101010101" pitchFamily="2" charset="-122"/>
                <a:sym typeface="Symbol" panose="05050102010706020507" pitchFamily="18" charset="2"/>
              </a:rPr>
              <a:t>i</a:t>
            </a:r>
            <a:r>
              <a:rPr lang="zh-CN" altLang="en-US" sz="2400">
                <a:latin typeface="华文中宋" panose="02010600040101010101" pitchFamily="2" charset="-122"/>
                <a:ea typeface="华文中宋" panose="02010600040101010101" pitchFamily="2" charset="-122"/>
                <a:sym typeface="Symbol" panose="05050102010706020507" pitchFamily="18" charset="2"/>
              </a:rPr>
              <a:t>）</a:t>
            </a:r>
            <a:endParaRPr lang="zh-CN" altLang="en-US" sz="2400">
              <a:latin typeface="华文中宋" panose="02010600040101010101" pitchFamily="2" charset="-122"/>
              <a:ea typeface="华文中宋" panose="02010600040101010101" pitchFamily="2" charset="-122"/>
            </a:endParaRPr>
          </a:p>
        </p:txBody>
      </p:sp>
      <p:sp>
        <p:nvSpPr>
          <p:cNvPr id="10" name="Rectangle 8"/>
          <p:cNvSpPr>
            <a:spLocks noChangeArrowheads="1"/>
          </p:cNvSpPr>
          <p:nvPr/>
        </p:nvSpPr>
        <p:spPr bwMode="auto">
          <a:xfrm>
            <a:off x="2389189" y="5702301"/>
            <a:ext cx="7299325" cy="8302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zh-CN" sz="2400" b="1" dirty="0">
                <a:latin typeface="黑体" panose="02010609060101010101" pitchFamily="2" charset="-122"/>
                <a:ea typeface="黑体" panose="02010609060101010101" pitchFamily="2" charset="-122"/>
              </a:rPr>
              <a:t>一个积分环节</a:t>
            </a:r>
            <a:r>
              <a:rPr lang="zh-CN" altLang="zh-CN" sz="2400" b="1" dirty="0">
                <a:latin typeface="黑体" panose="02010609060101010101" pitchFamily="2" charset="-122"/>
                <a:ea typeface="黑体" panose="02010609060101010101" pitchFamily="2" charset="-122"/>
                <a:sym typeface="Wingdings" panose="05000000000000000000" pitchFamily="2" charset="2"/>
              </a:rPr>
              <a:t> 提高系统的稳态精度</a:t>
            </a:r>
            <a:endParaRPr lang="zh-CN" altLang="zh-CN" sz="2400" b="1" dirty="0">
              <a:latin typeface="黑体" panose="02010609060101010101" pitchFamily="2" charset="-122"/>
              <a:ea typeface="黑体" panose="02010609060101010101" pitchFamily="2" charset="-122"/>
              <a:sym typeface="Wingdings" panose="05000000000000000000" pitchFamily="2" charset="2"/>
            </a:endParaRPr>
          </a:p>
          <a:p>
            <a:pPr algn="ctr" eaLnBrk="1" hangingPunct="1">
              <a:defRPr/>
            </a:pPr>
            <a:r>
              <a:rPr lang="zh-CN" altLang="zh-CN" sz="2400" b="1" dirty="0">
                <a:latin typeface="黑体" panose="02010609060101010101" pitchFamily="2" charset="-122"/>
                <a:ea typeface="黑体" panose="02010609060101010101" pitchFamily="2" charset="-122"/>
                <a:sym typeface="Wingdings" panose="05000000000000000000" pitchFamily="2" charset="2"/>
              </a:rPr>
              <a:t>一个开环零点弥补积分环节对系统稳定性的不利影响</a:t>
            </a:r>
            <a:endParaRPr lang="zh-CN" altLang="zh-CN" sz="2400" b="1" dirty="0">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063751" y="4581525"/>
            <a:ext cx="8353425" cy="21605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圆角矩形 9"/>
          <p:cNvSpPr/>
          <p:nvPr/>
        </p:nvSpPr>
        <p:spPr>
          <a:xfrm>
            <a:off x="2035765" y="2469608"/>
            <a:ext cx="8496300" cy="208756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圆角矩形 8"/>
          <p:cNvSpPr/>
          <p:nvPr/>
        </p:nvSpPr>
        <p:spPr>
          <a:xfrm>
            <a:off x="1991096" y="922588"/>
            <a:ext cx="8712200" cy="15113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p>
        </p:txBody>
      </p:sp>
      <p:sp>
        <p:nvSpPr>
          <p:cNvPr id="4101"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4102" name="对象 2"/>
          <p:cNvGraphicFramePr>
            <a:graphicFrameLocks noChangeAspect="1"/>
          </p:cNvGraphicFramePr>
          <p:nvPr/>
        </p:nvGraphicFramePr>
        <p:xfrm>
          <a:off x="2135560" y="922588"/>
          <a:ext cx="8567737" cy="1511300"/>
        </p:xfrm>
        <a:graphic>
          <a:graphicData uri="http://schemas.openxmlformats.org/presentationml/2006/ole">
            <mc:AlternateContent xmlns:mc="http://schemas.openxmlformats.org/markup-compatibility/2006">
              <mc:Choice xmlns:v="urn:schemas-microsoft-com:vml" Requires="v">
                <p:oleObj spid="_x0000_s2050" name="" r:id="rId1" imgW="5076190" imgH="909955" progId="SmartDraw.2">
                  <p:embed/>
                </p:oleObj>
              </mc:Choice>
              <mc:Fallback>
                <p:oleObj name="" r:id="rId1" imgW="5076190" imgH="909955" progId="SmartDraw.2">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922588"/>
                        <a:ext cx="85677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4" name="对象 4"/>
          <p:cNvGraphicFramePr>
            <a:graphicFrameLocks noChangeAspect="1"/>
          </p:cNvGraphicFramePr>
          <p:nvPr/>
        </p:nvGraphicFramePr>
        <p:xfrm>
          <a:off x="2467566" y="2469607"/>
          <a:ext cx="6911975" cy="1943100"/>
        </p:xfrm>
        <a:graphic>
          <a:graphicData uri="http://schemas.openxmlformats.org/presentationml/2006/ole">
            <mc:AlternateContent xmlns:mc="http://schemas.openxmlformats.org/markup-compatibility/2006">
              <mc:Choice xmlns:v="urn:schemas-microsoft-com:vml" Requires="v">
                <p:oleObj spid="_x0000_s2051" name="公式" r:id="rId3" imgW="3084195" imgH="1033145" progId="Equation.3">
                  <p:embed/>
                </p:oleObj>
              </mc:Choice>
              <mc:Fallback>
                <p:oleObj name="公式" r:id="rId3" imgW="3084195" imgH="1033145"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566" y="2469607"/>
                        <a:ext cx="69119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6" name="对象 6"/>
          <p:cNvGraphicFramePr>
            <a:graphicFrameLocks noChangeAspect="1"/>
          </p:cNvGraphicFramePr>
          <p:nvPr/>
        </p:nvGraphicFramePr>
        <p:xfrm>
          <a:off x="2320925" y="4652964"/>
          <a:ext cx="7766050" cy="2060575"/>
        </p:xfrm>
        <a:graphic>
          <a:graphicData uri="http://schemas.openxmlformats.org/presentationml/2006/ole">
            <mc:AlternateContent xmlns:mc="http://schemas.openxmlformats.org/markup-compatibility/2006">
              <mc:Choice xmlns:v="urn:schemas-microsoft-com:vml" Requires="v">
                <p:oleObj spid="_x0000_s2052" name="" r:id="rId5" imgW="4588510" imgH="1303020" progId="SmartDraw.2">
                  <p:embed/>
                </p:oleObj>
              </mc:Choice>
              <mc:Fallback>
                <p:oleObj name="" r:id="rId5" imgW="4588510" imgH="1303020" progId="SmartDraw.2">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925" y="4652964"/>
                        <a:ext cx="77660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40216" y="1385447"/>
            <a:ext cx="1431925" cy="52863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800" b="1">
                <a:solidFill>
                  <a:srgbClr val="C00000"/>
                </a:solidFill>
                <a:latin typeface="宋体" panose="02010600030101010101" pitchFamily="2" charset="-122"/>
              </a:rPr>
              <a:t>Kp</a:t>
            </a:r>
            <a:r>
              <a:rPr lang="zh-CN" altLang="en-US" sz="2800" b="1">
                <a:solidFill>
                  <a:srgbClr val="C00000"/>
                </a:solidFill>
                <a:latin typeface="宋体" panose="02010600030101010101" pitchFamily="2" charset="-122"/>
              </a:rPr>
              <a:t>＝</a:t>
            </a:r>
            <a:r>
              <a:rPr lang="en-US" altLang="zh-CN" sz="2800" b="1">
                <a:solidFill>
                  <a:srgbClr val="C00000"/>
                </a:solidFill>
                <a:latin typeface="宋体" panose="02010600030101010101" pitchFamily="2" charset="-122"/>
              </a:rPr>
              <a:t>1</a:t>
            </a:r>
            <a:endParaRPr lang="en-US" altLang="zh-CN" sz="2800" b="1">
              <a:solidFill>
                <a:srgbClr val="C00000"/>
              </a:solidFill>
              <a:latin typeface="宋体" panose="02010600030101010101" pitchFamily="2" charset="-122"/>
            </a:endParaRPr>
          </a:p>
        </p:txBody>
      </p:sp>
      <p:pic>
        <p:nvPicPr>
          <p:cNvPr id="430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3880" y="3013297"/>
            <a:ext cx="6124575" cy="3462338"/>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052736"/>
            <a:ext cx="6088062" cy="20732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Rectangle 6"/>
          <p:cNvSpPr>
            <a:spLocks noChangeArrowheads="1"/>
          </p:cNvSpPr>
          <p:nvPr/>
        </p:nvSpPr>
        <p:spPr bwMode="auto">
          <a:xfrm>
            <a:off x="1583880" y="976536"/>
            <a:ext cx="6099175" cy="5476875"/>
          </a:xfrm>
          <a:prstGeom prst="rect">
            <a:avLst/>
          </a:prstGeom>
          <a:noFill/>
          <a:ln w="9525">
            <a:solidFill>
              <a:schemeClr val="hlink"/>
            </a:solidFill>
            <a:miter lim="800000"/>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8" name="Rectangle 7"/>
          <p:cNvSpPr>
            <a:spLocks noChangeArrowheads="1"/>
          </p:cNvSpPr>
          <p:nvPr/>
        </p:nvSpPr>
        <p:spPr bwMode="auto">
          <a:xfrm>
            <a:off x="8040215" y="4484909"/>
            <a:ext cx="2214562"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宋体" panose="02010600030101010101" pitchFamily="2" charset="-122"/>
              </a:rPr>
              <a:t>相位裕量</a:t>
            </a:r>
            <a:r>
              <a:rPr lang="zh-CN" altLang="en-US" sz="2400" b="1" dirty="0">
                <a:latin typeface="宋体" panose="02010600030101010101" pitchFamily="2" charset="-122"/>
              </a:rPr>
              <a:t>略</a:t>
            </a:r>
            <a:r>
              <a:rPr lang="zh-CN" altLang="zh-CN" sz="2400" b="1" dirty="0">
                <a:latin typeface="宋体" panose="02010600030101010101" pitchFamily="2" charset="-122"/>
              </a:rPr>
              <a:t>减小，稳定程 </a:t>
            </a:r>
            <a:endParaRPr lang="zh-CN" altLang="zh-CN" sz="2400" b="1" dirty="0">
              <a:latin typeface="宋体" panose="02010600030101010101" pitchFamily="2" charset="-122"/>
            </a:endParaRPr>
          </a:p>
          <a:p>
            <a:pPr eaLnBrk="1" hangingPunct="1">
              <a:buFont typeface="Wingdings" panose="05000000000000000000" pitchFamily="2" charset="2"/>
              <a:buNone/>
              <a:defRPr/>
            </a:pPr>
            <a:r>
              <a:rPr lang="zh-CN" altLang="zh-CN" sz="2400" b="1" dirty="0">
                <a:latin typeface="宋体" panose="02010600030101010101" pitchFamily="2" charset="-122"/>
              </a:rPr>
              <a:t>度变差。</a:t>
            </a:r>
            <a:endParaRPr lang="zh-CN" altLang="zh-CN" sz="2400" b="1" dirty="0">
              <a:latin typeface="宋体" panose="02010600030101010101" pitchFamily="2" charset="-122"/>
            </a:endParaRPr>
          </a:p>
        </p:txBody>
      </p:sp>
      <p:sp>
        <p:nvSpPr>
          <p:cNvPr id="9" name="Rectangle 4"/>
          <p:cNvSpPr>
            <a:spLocks noChangeArrowheads="1"/>
          </p:cNvSpPr>
          <p:nvPr/>
        </p:nvSpPr>
        <p:spPr bwMode="auto">
          <a:xfrm>
            <a:off x="8040216" y="2413222"/>
            <a:ext cx="2206625"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宋体" panose="02010600030101010101" pitchFamily="2" charset="-122"/>
              </a:rPr>
              <a:t>系统型次 提</a:t>
            </a:r>
            <a:endParaRPr lang="zh-CN" altLang="zh-CN" sz="2400" b="1" dirty="0">
              <a:latin typeface="宋体" panose="02010600030101010101" pitchFamily="2" charset="-122"/>
            </a:endParaRPr>
          </a:p>
          <a:p>
            <a:pPr eaLnBrk="1" hangingPunct="1">
              <a:buFont typeface="Wingdings" panose="05000000000000000000" pitchFamily="2" charset="2"/>
              <a:buNone/>
              <a:defRPr/>
            </a:pPr>
            <a:r>
              <a:rPr lang="zh-CN" altLang="zh-CN" sz="2400" b="1" dirty="0">
                <a:latin typeface="宋体" panose="02010600030101010101" pitchFamily="2" charset="-122"/>
              </a:rPr>
              <a:t>   高，稳态性 </a:t>
            </a:r>
            <a:endParaRPr lang="zh-CN" altLang="zh-CN" sz="2400" b="1" dirty="0">
              <a:latin typeface="宋体" panose="02010600030101010101" pitchFamily="2" charset="-122"/>
            </a:endParaRPr>
          </a:p>
          <a:p>
            <a:pPr eaLnBrk="1" hangingPunct="1">
              <a:buFont typeface="Wingdings" panose="05000000000000000000" pitchFamily="2" charset="2"/>
              <a:buNone/>
              <a:defRPr/>
            </a:pPr>
            <a:r>
              <a:rPr lang="zh-CN" altLang="zh-CN" sz="2400" b="1" dirty="0">
                <a:latin typeface="宋体" panose="02010600030101010101" pitchFamily="2" charset="-122"/>
              </a:rPr>
              <a:t>   能改善。</a:t>
            </a:r>
            <a:endParaRPr lang="zh-CN" altLang="zh-CN" sz="2400" b="1" dirty="0">
              <a:latin typeface="宋体" panose="02010600030101010101" pitchFamily="2" charset="-122"/>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608168" y="1411625"/>
            <a:ext cx="1082675" cy="52863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800" b="1" dirty="0" err="1">
                <a:solidFill>
                  <a:srgbClr val="C00000"/>
                </a:solidFill>
                <a:latin typeface="黑体" panose="02010609060101010101" pitchFamily="2" charset="-122"/>
                <a:ea typeface="黑体" panose="02010609060101010101" pitchFamily="2" charset="-122"/>
              </a:rPr>
              <a:t>Kp</a:t>
            </a:r>
            <a:r>
              <a:rPr lang="en-US" altLang="zh-CN" sz="2800" b="1" dirty="0">
                <a:solidFill>
                  <a:srgbClr val="C00000"/>
                </a:solidFill>
                <a:latin typeface="黑体" panose="02010609060101010101" pitchFamily="2" charset="-122"/>
                <a:ea typeface="黑体" panose="02010609060101010101" pitchFamily="2" charset="-122"/>
              </a:rPr>
              <a:t>&lt; 1</a:t>
            </a:r>
            <a:endParaRPr lang="en-US" altLang="zh-CN" sz="2800" b="1" dirty="0">
              <a:solidFill>
                <a:srgbClr val="C00000"/>
              </a:solidFill>
              <a:latin typeface="黑体" panose="02010609060101010101" pitchFamily="2" charset="-122"/>
              <a:ea typeface="黑体" panose="02010609060101010101" pitchFamily="2" charset="-122"/>
            </a:endParaRPr>
          </a:p>
        </p:txBody>
      </p:sp>
      <p:pic>
        <p:nvPicPr>
          <p:cNvPr id="440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6300" y="3040064"/>
            <a:ext cx="5105400" cy="34575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4"/>
          <p:cNvSpPr>
            <a:spLocks noChangeArrowheads="1"/>
          </p:cNvSpPr>
          <p:nvPr/>
        </p:nvSpPr>
        <p:spPr bwMode="auto">
          <a:xfrm>
            <a:off x="7608168" y="2492896"/>
            <a:ext cx="2700338" cy="830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宋体" panose="02010600030101010101" pitchFamily="2" charset="-122"/>
              </a:rPr>
              <a:t>系统型次提高，</a:t>
            </a:r>
            <a:endParaRPr lang="zh-CN" altLang="zh-CN" sz="2400" b="1" dirty="0">
              <a:latin typeface="宋体" panose="02010600030101010101" pitchFamily="2" charset="-122"/>
            </a:endParaRPr>
          </a:p>
          <a:p>
            <a:pPr eaLnBrk="1" hangingPunct="1">
              <a:buFont typeface="Wingdings" panose="05000000000000000000" pitchFamily="2" charset="2"/>
              <a:buNone/>
              <a:defRPr/>
            </a:pPr>
            <a:r>
              <a:rPr lang="zh-CN" altLang="zh-CN" sz="2400" b="1" dirty="0">
                <a:latin typeface="宋体" panose="02010600030101010101" pitchFamily="2" charset="-122"/>
              </a:rPr>
              <a:t>   稳态性能改善；</a:t>
            </a:r>
            <a:endParaRPr lang="zh-CN" altLang="zh-CN" sz="2400" b="1" dirty="0">
              <a:latin typeface="宋体" panose="02010600030101010101" pitchFamily="2" charset="-122"/>
            </a:endParaRPr>
          </a:p>
        </p:txBody>
      </p:sp>
      <p:sp>
        <p:nvSpPr>
          <p:cNvPr id="18437" name="Rectangle 5"/>
          <p:cNvSpPr>
            <a:spLocks noChangeArrowheads="1"/>
          </p:cNvSpPr>
          <p:nvPr/>
        </p:nvSpPr>
        <p:spPr bwMode="auto">
          <a:xfrm>
            <a:off x="7608168" y="3788296"/>
            <a:ext cx="2700338"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宋体" panose="02010600030101010101" pitchFamily="2" charset="-122"/>
              </a:rPr>
              <a:t>系统从不稳定变 </a:t>
            </a:r>
            <a:endParaRPr lang="zh-CN" altLang="zh-CN" sz="2400" b="1" dirty="0">
              <a:latin typeface="宋体" panose="02010600030101010101" pitchFamily="2" charset="-122"/>
            </a:endParaRPr>
          </a:p>
          <a:p>
            <a:pPr eaLnBrk="1" hangingPunct="1">
              <a:buFont typeface="Wingdings" panose="05000000000000000000" pitchFamily="2" charset="2"/>
              <a:buNone/>
              <a:defRPr/>
            </a:pPr>
            <a:r>
              <a:rPr lang="zh-CN" altLang="zh-CN" sz="2400" b="1" dirty="0">
                <a:latin typeface="宋体" panose="02010600030101010101" pitchFamily="2" charset="-122"/>
              </a:rPr>
              <a:t>   为稳定；</a:t>
            </a:r>
            <a:endParaRPr lang="zh-CN" altLang="zh-CN" sz="2400" b="1" dirty="0">
              <a:latin typeface="宋体" panose="02010600030101010101" pitchFamily="2" charset="-122"/>
            </a:endParaRPr>
          </a:p>
        </p:txBody>
      </p:sp>
      <p:sp>
        <p:nvSpPr>
          <p:cNvPr id="18438" name="Rectangle 6"/>
          <p:cNvSpPr>
            <a:spLocks noChangeArrowheads="1"/>
          </p:cNvSpPr>
          <p:nvPr/>
        </p:nvSpPr>
        <p:spPr bwMode="auto">
          <a:xfrm>
            <a:off x="7608168" y="5159896"/>
            <a:ext cx="2700338" cy="830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defRPr/>
            </a:pPr>
            <a:r>
              <a:rPr lang="zh-CN" altLang="zh-CN" sz="2400" b="1" dirty="0">
                <a:latin typeface="华文中宋" panose="02010600040101010101" pitchFamily="2" charset="-122"/>
                <a:sym typeface="Symbol" panose="05050102010706020507" pitchFamily="18" charset="2"/>
              </a:rPr>
              <a:t></a:t>
            </a:r>
            <a:r>
              <a:rPr lang="en-US" altLang="zh-CN" sz="2400" b="1" baseline="-25000" dirty="0">
                <a:latin typeface="宋体" panose="02010600030101010101" pitchFamily="2" charset="-122"/>
              </a:rPr>
              <a:t>c</a:t>
            </a:r>
            <a:r>
              <a:rPr lang="zh-CN" altLang="zh-CN" sz="2400" b="1" dirty="0">
                <a:latin typeface="华文中宋" panose="02010600040101010101" pitchFamily="2" charset="-122"/>
              </a:rPr>
              <a:t>减小，快速性</a:t>
            </a:r>
            <a:endParaRPr lang="zh-CN" altLang="zh-CN" sz="2400" b="1" dirty="0">
              <a:latin typeface="华文中宋" panose="02010600040101010101" pitchFamily="2" charset="-122"/>
            </a:endParaRPr>
          </a:p>
          <a:p>
            <a:pPr eaLnBrk="1" hangingPunct="1">
              <a:buFont typeface="Wingdings" panose="05000000000000000000" pitchFamily="2" charset="2"/>
              <a:buNone/>
              <a:defRPr/>
            </a:pPr>
            <a:r>
              <a:rPr lang="zh-CN" altLang="zh-CN" sz="2400" b="1" dirty="0">
                <a:latin typeface="华文中宋" panose="02010600040101010101" pitchFamily="2" charset="-122"/>
              </a:rPr>
              <a:t>   变差。</a:t>
            </a:r>
            <a:endParaRPr lang="zh-CN" altLang="zh-CN" sz="2400" b="1" dirty="0">
              <a:latin typeface="华文中宋" panose="02010600040101010101" pitchFamily="2" charset="-122"/>
            </a:endParaRPr>
          </a:p>
        </p:txBody>
      </p:sp>
      <p:pic>
        <p:nvPicPr>
          <p:cNvPr id="440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57276"/>
            <a:ext cx="5105400" cy="1744663"/>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0" name="Rectangle 8"/>
          <p:cNvSpPr>
            <a:spLocks noChangeArrowheads="1"/>
          </p:cNvSpPr>
          <p:nvPr/>
        </p:nvSpPr>
        <p:spPr bwMode="auto">
          <a:xfrm>
            <a:off x="2146300" y="981075"/>
            <a:ext cx="5105400" cy="5511800"/>
          </a:xfrm>
          <a:prstGeom prst="rect">
            <a:avLst/>
          </a:prstGeom>
          <a:noFill/>
          <a:ln w="9525">
            <a:solidFill>
              <a:schemeClr val="hlink"/>
            </a:solidFill>
            <a:miter lim="800000"/>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423592" y="3585048"/>
            <a:ext cx="7677150" cy="1570037"/>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 typeface="Wingdings" panose="05000000000000000000" pitchFamily="2" charset="2"/>
              <a:buChar char="Ø"/>
              <a:defRPr/>
            </a:pPr>
            <a:r>
              <a:rPr lang="zh-CN" altLang="zh-CN" sz="2400" b="1" dirty="0">
                <a:latin typeface="宋体" panose="02010600030101010101" pitchFamily="2" charset="-122"/>
              </a:rPr>
              <a:t>通过引入积分控制作用以改善系统的稳态性能。</a:t>
            </a:r>
            <a:endParaRPr lang="en-US" altLang="zh-CN" sz="2400" b="1" dirty="0">
              <a:latin typeface="宋体" panose="02010600030101010101" pitchFamily="2" charset="-122"/>
            </a:endParaRPr>
          </a:p>
          <a:p>
            <a:pPr eaLnBrk="1" hangingPunct="1">
              <a:buClr>
                <a:schemeClr val="accent2"/>
              </a:buClr>
              <a:buFont typeface="Wingdings" panose="05000000000000000000" pitchFamily="2" charset="2"/>
              <a:buChar char="Ø"/>
              <a:defRPr/>
            </a:pPr>
            <a:endParaRPr lang="zh-CN" altLang="zh-CN" sz="2400" b="1" dirty="0">
              <a:latin typeface="宋体" panose="02010600030101010101" pitchFamily="2" charset="-122"/>
            </a:endParaRPr>
          </a:p>
          <a:p>
            <a:pPr eaLnBrk="1" hangingPunct="1">
              <a:buFont typeface="Wingdings" panose="05000000000000000000" pitchFamily="2" charset="2"/>
              <a:buChar char="Ø"/>
              <a:defRPr/>
            </a:pPr>
            <a:r>
              <a:rPr lang="zh-CN" altLang="zh-CN" sz="2400" b="1" dirty="0">
                <a:latin typeface="宋体" panose="02010600030101010101" pitchFamily="2" charset="-122"/>
              </a:rPr>
              <a:t>通过比例控制作用来调节积分作用所导致相角滞后对系统的稳定性所带来的不利影响。</a:t>
            </a:r>
            <a:endParaRPr lang="zh-CN" altLang="zh-CN" sz="2400" b="1" dirty="0">
              <a:latin typeface="宋体" panose="02010600030101010101" pitchFamily="2" charset="-122"/>
            </a:endParaRPr>
          </a:p>
        </p:txBody>
      </p:sp>
      <p:sp>
        <p:nvSpPr>
          <p:cNvPr id="19459" name="Rectangle 3"/>
          <p:cNvSpPr>
            <a:spLocks noChangeArrowheads="1"/>
          </p:cNvSpPr>
          <p:nvPr/>
        </p:nvSpPr>
        <p:spPr bwMode="auto">
          <a:xfrm>
            <a:off x="2423592" y="1484784"/>
            <a:ext cx="767715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dirty="0">
                <a:latin typeface="宋体" panose="02010600030101010101" pitchFamily="2" charset="-122"/>
              </a:rPr>
              <a:t>由于                      ，引入</a:t>
            </a:r>
            <a:r>
              <a:rPr lang="en-US" altLang="zh-CN" sz="2400" b="1" dirty="0">
                <a:latin typeface="宋体" panose="02010600030101010101" pitchFamily="2" charset="-122"/>
              </a:rPr>
              <a:t>PI</a:t>
            </a:r>
            <a:r>
              <a:rPr lang="zh-CN" altLang="zh-CN" sz="2400" b="1" dirty="0">
                <a:latin typeface="宋体" panose="02010600030101010101" pitchFamily="2" charset="-122"/>
              </a:rPr>
              <a:t>控制器后系统的相位滞后增加，</a:t>
            </a:r>
            <a:r>
              <a:rPr lang="zh-CN" altLang="en-US" sz="2400" b="1" dirty="0">
                <a:latin typeface="宋体" panose="02010600030101010101" pitchFamily="2" charset="-122"/>
              </a:rPr>
              <a:t>故</a:t>
            </a:r>
            <a:r>
              <a:rPr lang="zh-CN" altLang="zh-CN" sz="2400" b="1" dirty="0">
                <a:latin typeface="宋体" panose="02010600030101010101" pitchFamily="2" charset="-122"/>
              </a:rPr>
              <a:t>若要通过</a:t>
            </a:r>
            <a:r>
              <a:rPr lang="en-US" altLang="zh-CN" sz="2400" b="1" dirty="0">
                <a:latin typeface="宋体" panose="02010600030101010101" pitchFamily="2" charset="-122"/>
              </a:rPr>
              <a:t>PI</a:t>
            </a:r>
            <a:r>
              <a:rPr lang="zh-CN" altLang="zh-CN" sz="2400" b="1" dirty="0">
                <a:latin typeface="宋体" panose="02010600030101010101" pitchFamily="2" charset="-122"/>
              </a:rPr>
              <a:t>控制器改善系统的稳定性，必须有</a:t>
            </a:r>
            <a:r>
              <a:rPr lang="en-US" altLang="zh-CN" sz="2400" b="1" dirty="0" err="1">
                <a:latin typeface="宋体" panose="02010600030101010101" pitchFamily="2" charset="-122"/>
              </a:rPr>
              <a:t>K</a:t>
            </a:r>
            <a:r>
              <a:rPr lang="en-US" altLang="zh-CN" sz="2400" b="1" baseline="-25000" dirty="0" err="1">
                <a:latin typeface="宋体" panose="02010600030101010101" pitchFamily="2" charset="-122"/>
              </a:rPr>
              <a:t>p</a:t>
            </a:r>
            <a:r>
              <a:rPr lang="en-US" altLang="zh-CN" sz="2400" b="1" dirty="0">
                <a:latin typeface="宋体" panose="02010600030101010101" pitchFamily="2" charset="-122"/>
              </a:rPr>
              <a:t>&lt; 1</a:t>
            </a:r>
            <a:r>
              <a:rPr lang="zh-CN" altLang="en-US" sz="2400" b="1" dirty="0">
                <a:latin typeface="宋体" panose="02010600030101010101" pitchFamily="2" charset="-122"/>
              </a:rPr>
              <a:t>，</a:t>
            </a:r>
            <a:r>
              <a:rPr lang="zh-CN" altLang="zh-CN" sz="2400" b="1" dirty="0">
                <a:latin typeface="宋体" panose="02010600030101010101" pitchFamily="2" charset="-122"/>
              </a:rPr>
              <a:t>以降低系统的幅值穿越频率。</a:t>
            </a:r>
            <a:endParaRPr lang="zh-CN" altLang="zh-CN" sz="2400" b="1" dirty="0">
              <a:latin typeface="宋体" panose="02010600030101010101" pitchFamily="2" charset="-122"/>
            </a:endParaRPr>
          </a:p>
        </p:txBody>
      </p:sp>
      <p:graphicFrame>
        <p:nvGraphicFramePr>
          <p:cNvPr id="45060" name="Object 4"/>
          <p:cNvGraphicFramePr>
            <a:graphicFrameLocks noChangeAspect="1"/>
          </p:cNvGraphicFramePr>
          <p:nvPr/>
        </p:nvGraphicFramePr>
        <p:xfrm>
          <a:off x="3144317" y="1543523"/>
          <a:ext cx="3475038" cy="439737"/>
        </p:xfrm>
        <a:graphic>
          <a:graphicData uri="http://schemas.openxmlformats.org/presentationml/2006/ole">
            <mc:AlternateContent xmlns:mc="http://schemas.openxmlformats.org/markup-compatibility/2006">
              <mc:Choice xmlns:v="urn:schemas-microsoft-com:vml" Requires="v">
                <p:oleObj spid="_x0000_s25602" name="" r:id="rId1" imgW="1778635" imgH="228600" progId="Equation.3">
                  <p:embed/>
                </p:oleObj>
              </mc:Choice>
              <mc:Fallback>
                <p:oleObj name="" r:id="rId1" imgW="1778635"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317" y="1543523"/>
                        <a:ext cx="34750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6083" name="Object 4"/>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26626" name="公式" r:id="rId1" imgW="114300" imgH="215900" progId="Equation.3">
                  <p:embed/>
                </p:oleObj>
              </mc:Choice>
              <mc:Fallback>
                <p:oleObj name="公式" r:id="rId1" imgW="114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6"/>
          <p:cNvSpPr>
            <a:spLocks noChangeArrowheads="1"/>
          </p:cNvSpPr>
          <p:nvPr/>
        </p:nvSpPr>
        <p:spPr bwMode="auto">
          <a:xfrm>
            <a:off x="1884363" y="4181476"/>
            <a:ext cx="8534400" cy="2505075"/>
          </a:xfrm>
          <a:prstGeom prst="rect">
            <a:avLst/>
          </a:prstGeom>
        </p:spPr>
        <p:style>
          <a:lnRef idx="1">
            <a:schemeClr val="accent3"/>
          </a:lnRef>
          <a:fillRef idx="2">
            <a:schemeClr val="accent3"/>
          </a:fillRef>
          <a:effectRef idx="1">
            <a:schemeClr val="accent3"/>
          </a:effectRef>
          <a:fontRef idx="minor">
            <a:schemeClr val="dk1"/>
          </a:fontRef>
        </p:style>
        <p:txBody>
          <a:bodyPr tIns="0">
            <a:spAutoFit/>
          </a:bodyPr>
          <a:lstStyle>
            <a:lvl1pPr>
              <a:defRPr sz="2800">
                <a:solidFill>
                  <a:schemeClr val="tx1"/>
                </a:solidFill>
                <a:latin typeface="宋体" panose="02010600030101010101" pitchFamily="2" charset="-122"/>
                <a:ea typeface="宋体" panose="02010600030101010101" pitchFamily="2" charset="-122"/>
              </a:defRPr>
            </a:lvl1pPr>
            <a:lvl2pPr marL="742950" indent="-285750">
              <a:defRPr sz="2800">
                <a:solidFill>
                  <a:schemeClr val="tx1"/>
                </a:solidFill>
                <a:latin typeface="宋体" panose="02010600030101010101" pitchFamily="2" charset="-122"/>
                <a:ea typeface="宋体" panose="02010600030101010101" pitchFamily="2" charset="-122"/>
              </a:defRPr>
            </a:lvl2pPr>
            <a:lvl3pPr marL="1143000" indent="-228600">
              <a:defRPr sz="2800">
                <a:solidFill>
                  <a:schemeClr val="tx1"/>
                </a:solidFill>
                <a:latin typeface="宋体" panose="02010600030101010101" pitchFamily="2" charset="-122"/>
                <a:ea typeface="宋体" panose="02010600030101010101" pitchFamily="2" charset="-122"/>
              </a:defRPr>
            </a:lvl3pPr>
            <a:lvl4pPr marL="1600200" indent="-228600">
              <a:defRPr sz="2800">
                <a:solidFill>
                  <a:schemeClr val="tx1"/>
                </a:solidFill>
                <a:latin typeface="宋体" panose="02010600030101010101" pitchFamily="2" charset="-122"/>
                <a:ea typeface="宋体" panose="02010600030101010101" pitchFamily="2" charset="-122"/>
              </a:defRPr>
            </a:lvl4pPr>
            <a:lvl5pPr marL="2057400" indent="-228600">
              <a:defRPr sz="2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50000"/>
              </a:spcBef>
              <a:spcAft>
                <a:spcPct val="0"/>
              </a:spcAft>
              <a:defRPr sz="2800">
                <a:solidFill>
                  <a:schemeClr val="tx1"/>
                </a:solidFill>
                <a:latin typeface="宋体" panose="02010600030101010101" pitchFamily="2" charset="-122"/>
                <a:ea typeface="宋体" panose="02010600030101010101" pitchFamily="2" charset="-122"/>
              </a:defRPr>
            </a:lvl9pPr>
          </a:lstStyle>
          <a:p>
            <a:pPr eaLnBrk="1" hangingPunct="1">
              <a:lnSpc>
                <a:spcPct val="85000"/>
              </a:lnSpc>
              <a:buClr>
                <a:schemeClr val="tx1"/>
              </a:buClr>
              <a:defRPr/>
            </a:pPr>
            <a:r>
              <a:rPr kumimoji="1" lang="zh-CN" altLang="en-US" sz="2400" b="1" dirty="0">
                <a:sym typeface="Symbol" panose="05050102010706020507" pitchFamily="18" charset="2"/>
              </a:rPr>
              <a:t>    </a:t>
            </a:r>
            <a:r>
              <a:rPr kumimoji="1" lang="zh-CN" altLang="zh-CN" sz="2000" b="1" dirty="0"/>
              <a:t>提高系统的相角裕度。</a:t>
            </a:r>
            <a:endParaRPr kumimoji="1" lang="en-US" altLang="zh-CN" sz="2000" b="1" dirty="0"/>
          </a:p>
          <a:p>
            <a:pPr eaLnBrk="1" hangingPunct="1">
              <a:lnSpc>
                <a:spcPct val="85000"/>
              </a:lnSpc>
              <a:buClr>
                <a:schemeClr val="tx1"/>
              </a:buClr>
              <a:defRPr/>
            </a:pPr>
            <a:endParaRPr kumimoji="1" lang="en-US" altLang="zh-CN" sz="2000" b="1" dirty="0"/>
          </a:p>
          <a:p>
            <a:pPr eaLnBrk="1" hangingPunct="1">
              <a:lnSpc>
                <a:spcPct val="85000"/>
              </a:lnSpc>
              <a:buClr>
                <a:schemeClr val="tx1"/>
              </a:buClr>
              <a:defRPr/>
            </a:pPr>
            <a:r>
              <a:rPr kumimoji="1" lang="en-US" altLang="zh-CN" sz="2000" b="1" dirty="0"/>
              <a:t> </a:t>
            </a:r>
            <a:r>
              <a:rPr kumimoji="1" lang="zh-CN" altLang="en-US" sz="2000" b="1" dirty="0">
                <a:sym typeface="Symbol" panose="05050102010706020507" pitchFamily="18" charset="2"/>
              </a:rPr>
              <a:t>   </a:t>
            </a:r>
            <a:r>
              <a:rPr kumimoji="1" lang="zh-CN" altLang="en-US" sz="2000" b="1" dirty="0"/>
              <a:t>能预测输入信号的变化趋势，产生有效的早期修正信号，以增加系统的阻尼程度，从而改善系统的稳定性</a:t>
            </a:r>
            <a:endParaRPr kumimoji="1" lang="en-US" altLang="zh-CN" sz="2000" b="1" dirty="0"/>
          </a:p>
          <a:p>
            <a:pPr eaLnBrk="1" hangingPunct="1">
              <a:lnSpc>
                <a:spcPct val="85000"/>
              </a:lnSpc>
              <a:buClr>
                <a:schemeClr val="tx1"/>
              </a:buClr>
              <a:defRPr/>
            </a:pPr>
            <a:endParaRPr kumimoji="1" lang="en-US" altLang="zh-CN" sz="2000" b="1" dirty="0"/>
          </a:p>
          <a:p>
            <a:pPr eaLnBrk="1" hangingPunct="1">
              <a:lnSpc>
                <a:spcPct val="85000"/>
              </a:lnSpc>
              <a:buClr>
                <a:schemeClr val="tx1"/>
              </a:buClr>
              <a:defRPr/>
            </a:pPr>
            <a:r>
              <a:rPr kumimoji="1" lang="zh-CN" altLang="en-US" sz="2000" b="1" dirty="0">
                <a:sym typeface="Symbol" panose="05050102010706020507" pitchFamily="18" charset="2"/>
              </a:rPr>
              <a:t>    </a:t>
            </a:r>
            <a:r>
              <a:rPr lang="zh-CN" altLang="zh-CN" sz="2000" b="1" dirty="0"/>
              <a:t>微分控制作用只对动态过程起作用，而对稳态过程没有影响，且对系统噪声非常敏感</a:t>
            </a:r>
            <a:r>
              <a:rPr lang="zh-CN" altLang="en-US" sz="2000" b="1" dirty="0"/>
              <a:t>；单一的微分控制器在任何情况下都不宜与被控对象串联起来单独使用</a:t>
            </a:r>
            <a:endParaRPr lang="en-US" altLang="zh-CN" sz="2000" b="1" dirty="0"/>
          </a:p>
          <a:p>
            <a:pPr eaLnBrk="1" hangingPunct="1">
              <a:lnSpc>
                <a:spcPct val="85000"/>
              </a:lnSpc>
              <a:buClr>
                <a:schemeClr val="tx1"/>
              </a:buClr>
              <a:defRPr/>
            </a:pPr>
            <a:endParaRPr kumimoji="1" lang="en-US" altLang="zh-CN" sz="2400" b="1" dirty="0"/>
          </a:p>
        </p:txBody>
      </p:sp>
      <p:sp>
        <p:nvSpPr>
          <p:cNvPr id="588808" name="Rectangle 8" descr="球体"/>
          <p:cNvSpPr>
            <a:spLocks noChangeArrowheads="1"/>
          </p:cNvSpPr>
          <p:nvPr/>
        </p:nvSpPr>
        <p:spPr bwMode="auto">
          <a:xfrm>
            <a:off x="2024063" y="1312863"/>
            <a:ext cx="6400800" cy="533400"/>
          </a:xfrm>
          <a:prstGeom prst="rect">
            <a:avLst/>
          </a:prstGeom>
        </p:spPr>
        <p:style>
          <a:lnRef idx="1">
            <a:schemeClr val="dk1"/>
          </a:lnRef>
          <a:fillRef idx="2">
            <a:schemeClr val="dk1"/>
          </a:fillRef>
          <a:effectRef idx="1">
            <a:schemeClr val="dk1"/>
          </a:effectRef>
          <a:fontRef idx="minor">
            <a:schemeClr val="dk1"/>
          </a:fontRef>
        </p:style>
        <p:txBody>
          <a:bodyPr/>
          <a:lstStyle>
            <a:lvl1pPr marL="342900" indent="-342900">
              <a:spcBef>
                <a:spcPct val="60000"/>
              </a:spcBef>
              <a:buClr>
                <a:schemeClr val="tx1"/>
              </a:buClr>
              <a:buChar char="•"/>
              <a:defRPr kumimoji="1" sz="2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spcBef>
                <a:spcPct val="40000"/>
              </a:spcBef>
              <a:buClr>
                <a:schemeClr val="tx1"/>
              </a:buClr>
              <a:buChar char="–"/>
              <a:defRPr kumimoji="1" sz="22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nSpc>
                <a:spcPct val="95000"/>
              </a:lnSpc>
              <a:spcBef>
                <a:spcPct val="35000"/>
              </a:spcBef>
              <a:buChar char="•"/>
              <a:defRPr kumimoji="1"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nSpc>
                <a:spcPct val="75000"/>
              </a:lnSpc>
              <a:spcBef>
                <a:spcPct val="30000"/>
              </a:spcBef>
              <a:buChar char="–"/>
              <a:defRPr kumimoji="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nSpc>
                <a:spcPct val="75000"/>
              </a:lnSpc>
              <a:spcBef>
                <a:spcPct val="30000"/>
              </a:spcBef>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eaLnBrk="1" hangingPunct="1">
              <a:buFontTx/>
              <a:buNone/>
              <a:defRPr/>
            </a:pPr>
            <a:r>
              <a:rPr lang="zh-CN" altLang="en-US" sz="3000" b="1" dirty="0">
                <a:latin typeface="黑体" panose="02010609060101010101" pitchFamily="2" charset="-122"/>
                <a:ea typeface="黑体" panose="02010609060101010101" pitchFamily="2" charset="-122"/>
                <a:sym typeface="Symbol" panose="05050102010706020507" pitchFamily="18" charset="2"/>
              </a:rPr>
              <a:t>四、比例微分控制规律（</a:t>
            </a:r>
            <a:r>
              <a:rPr lang="en-US" altLang="zh-CN" sz="3000" b="1" dirty="0">
                <a:latin typeface="黑体" panose="02010609060101010101" pitchFamily="2" charset="-122"/>
                <a:ea typeface="黑体" panose="02010609060101010101" pitchFamily="2" charset="-122"/>
                <a:sym typeface="Symbol" panose="05050102010706020507" pitchFamily="18" charset="2"/>
              </a:rPr>
              <a:t>PD</a:t>
            </a:r>
            <a:r>
              <a:rPr lang="zh-CN" altLang="en-US" sz="3000" b="1" dirty="0">
                <a:latin typeface="黑体" panose="02010609060101010101" pitchFamily="2" charset="-122"/>
                <a:ea typeface="黑体" panose="02010609060101010101" pitchFamily="2" charset="-122"/>
                <a:sym typeface="Symbol" panose="05050102010706020507" pitchFamily="18" charset="2"/>
              </a:rPr>
              <a:t>）</a:t>
            </a:r>
            <a:endParaRPr lang="zh-CN" altLang="en-US" sz="3000" b="1" dirty="0">
              <a:latin typeface="黑体" panose="02010609060101010101" pitchFamily="2" charset="-122"/>
              <a:ea typeface="黑体" panose="02010609060101010101" pitchFamily="2" charset="-122"/>
              <a:sym typeface="Symbol" panose="05050102010706020507" pitchFamily="18" charset="2"/>
            </a:endParaRPr>
          </a:p>
        </p:txBody>
      </p:sp>
      <p:sp>
        <p:nvSpPr>
          <p:cNvPr id="46086" name="Rectangle 2"/>
          <p:cNvSpPr>
            <a:spLocks noChangeArrowheads="1"/>
          </p:cNvSpPr>
          <p:nvPr/>
        </p:nvSpPr>
        <p:spPr bwMode="auto">
          <a:xfrm>
            <a:off x="4295776" y="2028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6087" name="Rectangle 8"/>
          <p:cNvSpPr>
            <a:spLocks noChangeArrowheads="1"/>
          </p:cNvSpPr>
          <p:nvPr/>
        </p:nvSpPr>
        <p:spPr bwMode="auto">
          <a:xfrm>
            <a:off x="4583114" y="2133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6088" name="Rectangle 2"/>
          <p:cNvSpPr>
            <a:spLocks noChangeArrowheads="1"/>
          </p:cNvSpPr>
          <p:nvPr/>
        </p:nvSpPr>
        <p:spPr bwMode="auto">
          <a:xfrm>
            <a:off x="2424114" y="2637116"/>
            <a:ext cx="9985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6089" name="Rectangle 4"/>
          <p:cNvSpPr>
            <a:spLocks noChangeArrowheads="1"/>
          </p:cNvSpPr>
          <p:nvPr/>
        </p:nvSpPr>
        <p:spPr bwMode="auto">
          <a:xfrm>
            <a:off x="6024564" y="2445028"/>
            <a:ext cx="119713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46090" name="Rectangle 14"/>
          <p:cNvSpPr>
            <a:spLocks noChangeArrowheads="1"/>
          </p:cNvSpPr>
          <p:nvPr/>
        </p:nvSpPr>
        <p:spPr bwMode="auto">
          <a:xfrm>
            <a:off x="6645276" y="2248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46091" name="对象 18"/>
          <p:cNvGraphicFramePr>
            <a:graphicFrameLocks noChangeAspect="1"/>
          </p:cNvGraphicFramePr>
          <p:nvPr/>
        </p:nvGraphicFramePr>
        <p:xfrm>
          <a:off x="6645275" y="2433639"/>
          <a:ext cx="3225800" cy="1271587"/>
        </p:xfrm>
        <a:graphic>
          <a:graphicData uri="http://schemas.openxmlformats.org/presentationml/2006/ole">
            <mc:AlternateContent xmlns:mc="http://schemas.openxmlformats.org/markup-compatibility/2006">
              <mc:Choice xmlns:v="urn:schemas-microsoft-com:vml" Requires="v">
                <p:oleObj spid="_x0000_s26627" name="" r:id="rId3" imgW="2536190" imgH="1002665" progId="SmartDraw.2">
                  <p:embed/>
                </p:oleObj>
              </mc:Choice>
              <mc:Fallback>
                <p:oleObj name="" r:id="rId3" imgW="2536190" imgH="1002665" progId="SmartDraw.2">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275" y="2433639"/>
                        <a:ext cx="32258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2" name="Rectangle 16"/>
          <p:cNvSpPr>
            <a:spLocks noChangeArrowheads="1"/>
          </p:cNvSpPr>
          <p:nvPr/>
        </p:nvSpPr>
        <p:spPr bwMode="auto">
          <a:xfrm>
            <a:off x="2314575" y="2362478"/>
            <a:ext cx="1333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46093" name="对象 20"/>
          <p:cNvGraphicFramePr>
            <a:graphicFrameLocks noChangeAspect="1"/>
          </p:cNvGraphicFramePr>
          <p:nvPr/>
        </p:nvGraphicFramePr>
        <p:xfrm>
          <a:off x="2314576" y="2524126"/>
          <a:ext cx="3349625" cy="817563"/>
        </p:xfrm>
        <a:graphic>
          <a:graphicData uri="http://schemas.openxmlformats.org/presentationml/2006/ole">
            <mc:AlternateContent xmlns:mc="http://schemas.openxmlformats.org/markup-compatibility/2006">
              <mc:Choice xmlns:v="urn:schemas-microsoft-com:vml" Requires="v">
                <p:oleObj spid="_x0000_s26628" name="公式" r:id="rId5" imgW="1600200" imgH="393700" progId="Equation.3">
                  <p:embed/>
                </p:oleObj>
              </mc:Choice>
              <mc:Fallback>
                <p:oleObj name="公式" r:id="rId5" imgW="1600200" imgH="393700" progId="Equation.3">
                  <p:embed/>
                  <p:pic>
                    <p:nvPicPr>
                      <p:cNvPr id="0" name="对象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6" y="2524126"/>
                        <a:ext cx="33496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文本框 14"/>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6959601" y="1531938"/>
          <a:ext cx="3070225" cy="3429000"/>
        </p:xfrm>
        <a:graphic>
          <a:graphicData uri="http://schemas.openxmlformats.org/presentationml/2006/ole">
            <mc:AlternateContent xmlns:mc="http://schemas.openxmlformats.org/markup-compatibility/2006">
              <mc:Choice xmlns:v="urn:schemas-microsoft-com:vml" Requires="v">
                <p:oleObj spid="_x0000_s27650" name="" r:id="rId1" imgW="2857500" imgH="3190875" progId="Paint.Picture">
                  <p:embed/>
                </p:oleObj>
              </mc:Choice>
              <mc:Fallback>
                <p:oleObj name="" r:id="rId1" imgW="2857500" imgH="31908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1" y="1531938"/>
                        <a:ext cx="3070225" cy="34290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Rectangle 3"/>
          <p:cNvSpPr>
            <a:spLocks noChangeArrowheads="1"/>
          </p:cNvSpPr>
          <p:nvPr/>
        </p:nvSpPr>
        <p:spPr bwMode="auto">
          <a:xfrm>
            <a:off x="6959600" y="5492751"/>
            <a:ext cx="2527300" cy="83099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zh-CN" sz="2400">
                <a:latin typeface="华文中宋" panose="02010600040101010101" pitchFamily="2" charset="-122"/>
                <a:ea typeface="华文中宋" panose="02010600040101010101" pitchFamily="2" charset="-122"/>
              </a:rPr>
              <a:t>转折频率</a:t>
            </a:r>
            <a:r>
              <a:rPr lang="zh-CN" altLang="zh-CN" sz="2400">
                <a:latin typeface="华文中宋" panose="02010600040101010101" pitchFamily="2" charset="-122"/>
                <a:ea typeface="华文中宋" panose="02010600040101010101" pitchFamily="2" charset="-122"/>
                <a:sym typeface="Symbol" panose="05050102010706020507" pitchFamily="18" charset="2"/>
              </a:rPr>
              <a:t></a:t>
            </a:r>
            <a:r>
              <a:rPr lang="zh-CN" altLang="zh-CN" sz="2400" baseline="-25000">
                <a:latin typeface="华文中宋" panose="02010600040101010101" pitchFamily="2" charset="-122"/>
                <a:ea typeface="华文中宋" panose="02010600040101010101" pitchFamily="2" charset="-122"/>
                <a:sym typeface="Symbol" panose="05050102010706020507" pitchFamily="18" charset="2"/>
              </a:rPr>
              <a:t>1</a:t>
            </a:r>
            <a:r>
              <a:rPr lang="zh-CN" altLang="zh-CN" sz="2400">
                <a:latin typeface="华文中宋" panose="02010600040101010101" pitchFamily="2" charset="-122"/>
                <a:ea typeface="华文中宋" panose="02010600040101010101" pitchFamily="2" charset="-122"/>
                <a:sym typeface="Symbol" panose="05050102010706020507" pitchFamily="18" charset="2"/>
              </a:rPr>
              <a:t>=</a:t>
            </a:r>
            <a:r>
              <a:rPr lang="en-US" altLang="zh-CN" sz="2400">
                <a:latin typeface="华文中宋" panose="02010600040101010101" pitchFamily="2" charset="-122"/>
                <a:ea typeface="华文中宋" panose="02010600040101010101" pitchFamily="2" charset="-122"/>
                <a:sym typeface="Symbol" panose="05050102010706020507" pitchFamily="18" charset="2"/>
              </a:rPr>
              <a:t>K</a:t>
            </a:r>
            <a:r>
              <a:rPr lang="en-US" altLang="zh-CN" sz="2400" baseline="-25000">
                <a:latin typeface="华文中宋" panose="02010600040101010101" pitchFamily="2" charset="-122"/>
                <a:ea typeface="华文中宋" panose="02010600040101010101" pitchFamily="2" charset="-122"/>
                <a:sym typeface="Symbol" panose="05050102010706020507" pitchFamily="18" charset="2"/>
              </a:rPr>
              <a:t>p</a:t>
            </a:r>
            <a:r>
              <a:rPr lang="en-US" altLang="zh-CN" sz="2400">
                <a:latin typeface="华文中宋" panose="02010600040101010101" pitchFamily="2" charset="-122"/>
                <a:ea typeface="华文中宋" panose="02010600040101010101" pitchFamily="2" charset="-122"/>
                <a:sym typeface="Symbol" panose="05050102010706020507" pitchFamily="18" charset="2"/>
              </a:rPr>
              <a:t>/T</a:t>
            </a:r>
            <a:r>
              <a:rPr lang="en-US" altLang="zh-CN" sz="2400" baseline="-25000">
                <a:latin typeface="华文中宋" panose="02010600040101010101" pitchFamily="2" charset="-122"/>
                <a:ea typeface="华文中宋" panose="02010600040101010101" pitchFamily="2" charset="-122"/>
                <a:sym typeface="Symbol" panose="05050102010706020507" pitchFamily="18" charset="2"/>
              </a:rPr>
              <a:t>d</a:t>
            </a:r>
            <a:endParaRPr lang="en-US" altLang="zh-CN" sz="2400" baseline="-25000">
              <a:latin typeface="华文中宋" panose="02010600040101010101" pitchFamily="2" charset="-122"/>
              <a:ea typeface="华文中宋" panose="02010600040101010101" pitchFamily="2" charset="-122"/>
              <a:sym typeface="Symbol" panose="05050102010706020507" pitchFamily="18" charset="2"/>
            </a:endParaRPr>
          </a:p>
        </p:txBody>
      </p:sp>
      <p:graphicFrame>
        <p:nvGraphicFramePr>
          <p:cNvPr id="47108" name="Object 4"/>
          <p:cNvGraphicFramePr>
            <a:graphicFrameLocks noChangeAspect="1"/>
          </p:cNvGraphicFramePr>
          <p:nvPr/>
        </p:nvGraphicFramePr>
        <p:xfrm>
          <a:off x="2424114" y="955676"/>
          <a:ext cx="2974975" cy="809625"/>
        </p:xfrm>
        <a:graphic>
          <a:graphicData uri="http://schemas.openxmlformats.org/presentationml/2006/ole">
            <mc:AlternateContent xmlns:mc="http://schemas.openxmlformats.org/markup-compatibility/2006">
              <mc:Choice xmlns:v="urn:schemas-microsoft-com:vml" Requires="v">
                <p:oleObj spid="_x0000_s27651" name="" r:id="rId3" imgW="1524635" imgH="419100" progId="Equation.3">
                  <p:embed/>
                </p:oleObj>
              </mc:Choice>
              <mc:Fallback>
                <p:oleObj name="" r:id="rId3" imgW="1524635"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955676"/>
                        <a:ext cx="297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Object 5"/>
          <p:cNvGraphicFramePr>
            <a:graphicFrameLocks noChangeAspect="1"/>
          </p:cNvGraphicFramePr>
          <p:nvPr/>
        </p:nvGraphicFramePr>
        <p:xfrm>
          <a:off x="2239964" y="2128838"/>
          <a:ext cx="3076575" cy="855662"/>
        </p:xfrm>
        <a:graphic>
          <a:graphicData uri="http://schemas.openxmlformats.org/presentationml/2006/ole">
            <mc:AlternateContent xmlns:mc="http://schemas.openxmlformats.org/markup-compatibility/2006">
              <mc:Choice xmlns:v="urn:schemas-microsoft-com:vml" Requires="v">
                <p:oleObj spid="_x0000_s27652" name="公式" r:id="rId5" imgW="1574800" imgH="444500" progId="Equation.3">
                  <p:embed/>
                </p:oleObj>
              </mc:Choice>
              <mc:Fallback>
                <p:oleObj name="公式" r:id="rId5" imgW="15748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9964" y="2128838"/>
                        <a:ext cx="307657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6"/>
          <p:cNvGraphicFramePr>
            <a:graphicFrameLocks noChangeAspect="1"/>
          </p:cNvGraphicFramePr>
          <p:nvPr/>
        </p:nvGraphicFramePr>
        <p:xfrm>
          <a:off x="2265363" y="3124201"/>
          <a:ext cx="4316412" cy="981075"/>
        </p:xfrm>
        <a:graphic>
          <a:graphicData uri="http://schemas.openxmlformats.org/presentationml/2006/ole">
            <mc:AlternateContent xmlns:mc="http://schemas.openxmlformats.org/markup-compatibility/2006">
              <mc:Choice xmlns:v="urn:schemas-microsoft-com:vml" Requires="v">
                <p:oleObj spid="_x0000_s27653" name="公式" r:id="rId7" imgW="2209800" imgH="508000" progId="Equation.3">
                  <p:embed/>
                </p:oleObj>
              </mc:Choice>
              <mc:Fallback>
                <p:oleObj name="公式" r:id="rId7" imgW="2209800" imgH="508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5363" y="3124201"/>
                        <a:ext cx="431641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7"/>
          <p:cNvGraphicFramePr>
            <a:graphicFrameLocks noChangeAspect="1"/>
          </p:cNvGraphicFramePr>
          <p:nvPr/>
        </p:nvGraphicFramePr>
        <p:xfrm>
          <a:off x="2214563" y="4127500"/>
          <a:ext cx="2741612" cy="927100"/>
        </p:xfrm>
        <a:graphic>
          <a:graphicData uri="http://schemas.openxmlformats.org/presentationml/2006/ole">
            <mc:AlternateContent xmlns:mc="http://schemas.openxmlformats.org/markup-compatibility/2006">
              <mc:Choice xmlns:v="urn:schemas-microsoft-com:vml" Requires="v">
                <p:oleObj spid="_x0000_s27654" name="公式" r:id="rId9" imgW="1294765" imgH="444500" progId="Equation.3">
                  <p:embed/>
                </p:oleObj>
              </mc:Choice>
              <mc:Fallback>
                <p:oleObj name="公式" r:id="rId9" imgW="1294765"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4563" y="4127500"/>
                        <a:ext cx="274161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176120" y="2124032"/>
            <a:ext cx="3392487" cy="3059112"/>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pic>
        <p:nvPicPr>
          <p:cNvPr id="481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809875"/>
            <a:ext cx="4967288" cy="3824288"/>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Rectangle 3"/>
          <p:cNvSpPr>
            <a:spLocks noChangeArrowheads="1"/>
          </p:cNvSpPr>
          <p:nvPr/>
        </p:nvSpPr>
        <p:spPr bwMode="auto">
          <a:xfrm>
            <a:off x="7255495" y="3124155"/>
            <a:ext cx="2971800" cy="7620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zh-CN" sz="2200" b="1">
                <a:latin typeface="宋体" panose="02010600030101010101" pitchFamily="2" charset="-122"/>
              </a:rPr>
              <a:t>相位裕量增加，稳定</a:t>
            </a:r>
            <a:endParaRPr lang="zh-CN" altLang="zh-CN" sz="2200" b="1">
              <a:latin typeface="宋体" panose="02010600030101010101" pitchFamily="2" charset="-122"/>
            </a:endParaRPr>
          </a:p>
          <a:p>
            <a:pPr eaLnBrk="1" hangingPunct="1">
              <a:spcBef>
                <a:spcPct val="0"/>
              </a:spcBef>
              <a:buFont typeface="Wingdings" panose="05000000000000000000" pitchFamily="2" charset="2"/>
              <a:buNone/>
            </a:pPr>
            <a:r>
              <a:rPr lang="zh-CN" altLang="zh-CN" sz="2200" b="1">
                <a:latin typeface="宋体" panose="02010600030101010101" pitchFamily="2" charset="-122"/>
              </a:rPr>
              <a:t>   性提高；</a:t>
            </a:r>
            <a:endParaRPr lang="zh-CN" altLang="zh-CN" sz="2200" b="1">
              <a:latin typeface="宋体" panose="02010600030101010101" pitchFamily="2" charset="-122"/>
            </a:endParaRPr>
          </a:p>
        </p:txBody>
      </p:sp>
      <p:sp>
        <p:nvSpPr>
          <p:cNvPr id="48133" name="Rectangle 4"/>
          <p:cNvSpPr>
            <a:spLocks noChangeArrowheads="1"/>
          </p:cNvSpPr>
          <p:nvPr/>
        </p:nvSpPr>
        <p:spPr bwMode="auto">
          <a:xfrm>
            <a:off x="7184057" y="3844881"/>
            <a:ext cx="3213100" cy="427037"/>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Wingdings" panose="05000000000000000000" pitchFamily="2" charset="2"/>
              <a:buChar char="Ø"/>
            </a:pPr>
            <a:r>
              <a:rPr lang="zh-CN" altLang="zh-CN" sz="2200" b="1">
                <a:latin typeface="宋体" panose="02010600030101010101" pitchFamily="2" charset="-122"/>
                <a:sym typeface="Symbol" panose="05050102010706020507" pitchFamily="18" charset="2"/>
              </a:rPr>
              <a:t></a:t>
            </a:r>
            <a:r>
              <a:rPr lang="en-US" altLang="zh-CN" sz="2200" b="1" baseline="-25000">
                <a:latin typeface="宋体" panose="02010600030101010101" pitchFamily="2" charset="-122"/>
                <a:sym typeface="Symbol" panose="05050102010706020507" pitchFamily="18" charset="2"/>
              </a:rPr>
              <a:t>c</a:t>
            </a:r>
            <a:r>
              <a:rPr lang="zh-CN" altLang="zh-CN" sz="2200" b="1">
                <a:latin typeface="宋体" panose="02010600030101010101" pitchFamily="2" charset="-122"/>
              </a:rPr>
              <a:t>增大，快速性提高</a:t>
            </a:r>
            <a:endParaRPr lang="zh-CN" altLang="zh-CN" sz="2200" b="1">
              <a:latin typeface="宋体" panose="02010600030101010101" pitchFamily="2" charset="-122"/>
            </a:endParaRPr>
          </a:p>
        </p:txBody>
      </p:sp>
      <p:sp>
        <p:nvSpPr>
          <p:cNvPr id="48134" name="Rectangle 5"/>
          <p:cNvSpPr>
            <a:spLocks noChangeArrowheads="1"/>
          </p:cNvSpPr>
          <p:nvPr/>
        </p:nvSpPr>
        <p:spPr bwMode="auto">
          <a:xfrm>
            <a:off x="7255495" y="4421142"/>
            <a:ext cx="3041650" cy="76200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lang="en-US" altLang="zh-CN" sz="2200" b="1">
                <a:latin typeface="宋体" panose="02010600030101010101" pitchFamily="2" charset="-122"/>
              </a:rPr>
              <a:t>Kp</a:t>
            </a:r>
            <a:r>
              <a:rPr lang="zh-CN" altLang="en-US" sz="2200" b="1">
                <a:latin typeface="宋体" panose="02010600030101010101" pitchFamily="2" charset="-122"/>
              </a:rPr>
              <a:t>＝</a:t>
            </a:r>
            <a:r>
              <a:rPr lang="en-US" altLang="zh-CN" sz="2200" b="1">
                <a:latin typeface="宋体" panose="02010600030101010101" pitchFamily="2" charset="-122"/>
              </a:rPr>
              <a:t>1</a:t>
            </a:r>
            <a:r>
              <a:rPr lang="zh-CN" altLang="zh-CN" sz="2200" b="1">
                <a:latin typeface="宋体" panose="02010600030101010101" pitchFamily="2" charset="-122"/>
              </a:rPr>
              <a:t>时，系统的稳</a:t>
            </a:r>
            <a:endParaRPr lang="zh-CN" altLang="zh-CN" sz="2200" b="1">
              <a:latin typeface="宋体" panose="02010600030101010101" pitchFamily="2" charset="-122"/>
            </a:endParaRPr>
          </a:p>
          <a:p>
            <a:pPr eaLnBrk="1" hangingPunct="1">
              <a:spcBef>
                <a:spcPct val="0"/>
              </a:spcBef>
              <a:buFont typeface="Wingdings" panose="05000000000000000000" pitchFamily="2" charset="2"/>
              <a:buNone/>
            </a:pPr>
            <a:r>
              <a:rPr lang="zh-CN" altLang="zh-CN" sz="2200" b="1">
                <a:latin typeface="宋体" panose="02010600030101010101" pitchFamily="2" charset="-122"/>
              </a:rPr>
              <a:t>  态性能没有变化。</a:t>
            </a:r>
            <a:endParaRPr lang="zh-CN" altLang="zh-CN" sz="2200" b="1">
              <a:latin typeface="宋体" panose="02010600030101010101" pitchFamily="2" charset="-122"/>
            </a:endParaRPr>
          </a:p>
        </p:txBody>
      </p:sp>
      <p:sp>
        <p:nvSpPr>
          <p:cNvPr id="48135" name="Rectangle 6"/>
          <p:cNvSpPr>
            <a:spLocks noChangeArrowheads="1"/>
          </p:cNvSpPr>
          <p:nvPr/>
        </p:nvSpPr>
        <p:spPr bwMode="auto">
          <a:xfrm>
            <a:off x="7231683" y="2279606"/>
            <a:ext cx="3336925" cy="69532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Char char="Ø"/>
            </a:pPr>
            <a:r>
              <a:rPr lang="zh-CN" altLang="zh-CN" sz="2200" b="1">
                <a:latin typeface="宋体" panose="02010600030101010101" pitchFamily="2" charset="-122"/>
              </a:rPr>
              <a:t>高频段增益上升，降低了系统抗干扰的能力；</a:t>
            </a:r>
            <a:endParaRPr lang="zh-CN" altLang="zh-CN" sz="2200" b="1">
              <a:latin typeface="宋体" panose="02010600030101010101" pitchFamily="2" charset="-122"/>
            </a:endParaRPr>
          </a:p>
        </p:txBody>
      </p:sp>
      <p:pic>
        <p:nvPicPr>
          <p:cNvPr id="481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057275"/>
            <a:ext cx="4943475" cy="161925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7" name="Rectangle 8"/>
          <p:cNvSpPr>
            <a:spLocks noChangeArrowheads="1"/>
          </p:cNvSpPr>
          <p:nvPr/>
        </p:nvSpPr>
        <p:spPr bwMode="auto">
          <a:xfrm>
            <a:off x="7277100" y="5491164"/>
            <a:ext cx="3048000" cy="11080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200" b="1">
                <a:solidFill>
                  <a:srgbClr val="C00000"/>
                </a:solidFill>
                <a:latin typeface="黑体" panose="02010609060101010101" pitchFamily="2" charset="-122"/>
                <a:ea typeface="黑体" panose="02010609060101010101" pitchFamily="2" charset="-122"/>
              </a:rPr>
              <a:t>微分控制仅仅在系统的瞬态过程中起作用，一般不单独使用。</a:t>
            </a:r>
            <a:endParaRPr lang="zh-CN" altLang="zh-CN" sz="2200" b="1">
              <a:solidFill>
                <a:srgbClr val="C00000"/>
              </a:solidFill>
              <a:latin typeface="黑体" panose="02010609060101010101" pitchFamily="2" charset="-122"/>
              <a:ea typeface="黑体" panose="02010609060101010101" pitchFamily="2" charset="-122"/>
            </a:endParaRPr>
          </a:p>
        </p:txBody>
      </p:sp>
      <p:sp>
        <p:nvSpPr>
          <p:cNvPr id="48138" name="Rectangle 9"/>
          <p:cNvSpPr>
            <a:spLocks noChangeArrowheads="1"/>
          </p:cNvSpPr>
          <p:nvPr/>
        </p:nvSpPr>
        <p:spPr bwMode="auto">
          <a:xfrm>
            <a:off x="2019300" y="981075"/>
            <a:ext cx="4967288" cy="5626100"/>
          </a:xfrm>
          <a:prstGeom prst="rect">
            <a:avLst/>
          </a:prstGeom>
          <a:noFill/>
          <a:ln w="9525">
            <a:solidFill>
              <a:schemeClr val="hlink"/>
            </a:solidFill>
            <a:miter lim="800000"/>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48139" name="Rectangle 10"/>
          <p:cNvSpPr>
            <a:spLocks noChangeArrowheads="1"/>
          </p:cNvSpPr>
          <p:nvPr/>
        </p:nvSpPr>
        <p:spPr bwMode="auto">
          <a:xfrm>
            <a:off x="7010400" y="1057276"/>
            <a:ext cx="3049588" cy="1033463"/>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Tx/>
              <a:buNone/>
            </a:pPr>
            <a:r>
              <a:rPr lang="zh-CN" altLang="zh-CN" sz="2400">
                <a:solidFill>
                  <a:schemeClr val="accent2"/>
                </a:solidFill>
                <a:latin typeface="华文中宋" panose="02010600040101010101" pitchFamily="2" charset="-122"/>
                <a:ea typeface="华文中宋" panose="02010600040101010101" pitchFamily="2" charset="-122"/>
              </a:rPr>
              <a:t> </a:t>
            </a:r>
            <a:r>
              <a:rPr lang="en-US" altLang="zh-CN" sz="2200" b="1">
                <a:solidFill>
                  <a:srgbClr val="C00000"/>
                </a:solidFill>
                <a:latin typeface="黑体" panose="02010609060101010101" pitchFamily="2" charset="-122"/>
                <a:ea typeface="黑体" panose="02010609060101010101" pitchFamily="2" charset="-122"/>
              </a:rPr>
              <a:t>PD</a:t>
            </a:r>
            <a:r>
              <a:rPr lang="zh-CN" altLang="zh-CN" sz="2200" b="1">
                <a:solidFill>
                  <a:srgbClr val="C00000"/>
                </a:solidFill>
                <a:latin typeface="黑体" panose="02010609060101010101" pitchFamily="2" charset="-122"/>
                <a:ea typeface="黑体" panose="02010609060101010101" pitchFamily="2" charset="-122"/>
              </a:rPr>
              <a:t>控制通过引入微分作用改善了系统的动态性能</a:t>
            </a:r>
            <a:endParaRPr lang="zh-CN" altLang="zh-CN" sz="2200" b="1">
              <a:solidFill>
                <a:srgbClr val="C00000"/>
              </a:solidFill>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6383339" y="2708275"/>
            <a:ext cx="4141787" cy="158273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5" name="Rectangle 8" descr="球体"/>
          <p:cNvSpPr>
            <a:spLocks noChangeArrowheads="1"/>
          </p:cNvSpPr>
          <p:nvPr/>
        </p:nvSpPr>
        <p:spPr bwMode="auto">
          <a:xfrm>
            <a:off x="2024063" y="1312863"/>
            <a:ext cx="6400800" cy="533400"/>
          </a:xfrm>
          <a:prstGeom prst="rect">
            <a:avLst/>
          </a:prstGeom>
        </p:spPr>
        <p:style>
          <a:lnRef idx="1">
            <a:schemeClr val="dk1"/>
          </a:lnRef>
          <a:fillRef idx="2">
            <a:schemeClr val="dk1"/>
          </a:fillRef>
          <a:effectRef idx="1">
            <a:schemeClr val="dk1"/>
          </a:effectRef>
          <a:fontRef idx="minor">
            <a:schemeClr val="dk1"/>
          </a:fontRef>
        </p:style>
        <p:txBody>
          <a:bodyPr/>
          <a:lstStyle>
            <a:lvl1pPr marL="342900" indent="-342900">
              <a:spcBef>
                <a:spcPct val="60000"/>
              </a:spcBef>
              <a:buClr>
                <a:schemeClr val="tx1"/>
              </a:buClr>
              <a:buChar char="•"/>
              <a:defRPr kumimoji="1" sz="2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spcBef>
                <a:spcPct val="40000"/>
              </a:spcBef>
              <a:buClr>
                <a:schemeClr val="tx1"/>
              </a:buClr>
              <a:buChar char="–"/>
              <a:defRPr kumimoji="1" sz="22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nSpc>
                <a:spcPct val="95000"/>
              </a:lnSpc>
              <a:spcBef>
                <a:spcPct val="35000"/>
              </a:spcBef>
              <a:buChar char="•"/>
              <a:defRPr kumimoji="1"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nSpc>
                <a:spcPct val="75000"/>
              </a:lnSpc>
              <a:spcBef>
                <a:spcPct val="30000"/>
              </a:spcBef>
              <a:buChar char="–"/>
              <a:defRPr kumimoji="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nSpc>
                <a:spcPct val="75000"/>
              </a:lnSpc>
              <a:spcBef>
                <a:spcPct val="30000"/>
              </a:spcBef>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lnSpc>
                <a:spcPct val="75000"/>
              </a:lnSpc>
              <a:spcBef>
                <a:spcPct val="30000"/>
              </a:spcBef>
              <a:spcAft>
                <a:spcPct val="0"/>
              </a:spcAft>
              <a:buChar char="»"/>
              <a:defRPr kumimoji="1" sz="16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eaLnBrk="1" hangingPunct="1">
              <a:buFontTx/>
              <a:buNone/>
              <a:defRPr/>
            </a:pPr>
            <a:r>
              <a:rPr lang="zh-CN" altLang="en-US" sz="3000" b="1" dirty="0">
                <a:latin typeface="黑体" panose="02010609060101010101" pitchFamily="2" charset="-122"/>
                <a:ea typeface="黑体" panose="02010609060101010101" pitchFamily="2" charset="-122"/>
                <a:sym typeface="Symbol" panose="05050102010706020507" pitchFamily="18" charset="2"/>
              </a:rPr>
              <a:t>五、比例积分微分控制规律（</a:t>
            </a:r>
            <a:r>
              <a:rPr lang="en-US" altLang="zh-CN" sz="3000" b="1" dirty="0">
                <a:latin typeface="黑体" panose="02010609060101010101" pitchFamily="2" charset="-122"/>
                <a:ea typeface="黑体" panose="02010609060101010101" pitchFamily="2" charset="-122"/>
                <a:sym typeface="Symbol" panose="05050102010706020507" pitchFamily="18" charset="2"/>
              </a:rPr>
              <a:t>PID</a:t>
            </a:r>
            <a:r>
              <a:rPr lang="zh-CN" altLang="en-US" sz="3000" b="1" dirty="0">
                <a:latin typeface="黑体" panose="02010609060101010101" pitchFamily="2" charset="-122"/>
                <a:ea typeface="黑体" panose="02010609060101010101" pitchFamily="2" charset="-122"/>
                <a:sym typeface="Symbol" panose="05050102010706020507" pitchFamily="18" charset="2"/>
              </a:rPr>
              <a:t>）</a:t>
            </a:r>
            <a:endParaRPr lang="zh-CN" altLang="en-US" sz="3000" b="1" dirty="0">
              <a:latin typeface="黑体" panose="02010609060101010101" pitchFamily="2" charset="-122"/>
              <a:ea typeface="黑体" panose="02010609060101010101" pitchFamily="2" charset="-122"/>
              <a:sym typeface="Symbol" panose="05050102010706020507" pitchFamily="18" charset="2"/>
            </a:endParaRPr>
          </a:p>
        </p:txBody>
      </p:sp>
      <p:graphicFrame>
        <p:nvGraphicFramePr>
          <p:cNvPr id="49157" name="对象 6"/>
          <p:cNvGraphicFramePr>
            <a:graphicFrameLocks noChangeAspect="1"/>
          </p:cNvGraphicFramePr>
          <p:nvPr/>
        </p:nvGraphicFramePr>
        <p:xfrm>
          <a:off x="1774826" y="2185989"/>
          <a:ext cx="4608513" cy="860425"/>
        </p:xfrm>
        <a:graphic>
          <a:graphicData uri="http://schemas.openxmlformats.org/presentationml/2006/ole">
            <mc:AlternateContent xmlns:mc="http://schemas.openxmlformats.org/markup-compatibility/2006">
              <mc:Choice xmlns:v="urn:schemas-microsoft-com:vml" Requires="v">
                <p:oleObj spid="_x0000_s28674" name="" r:id="rId1" imgW="2452370" imgH="457200" progId="Equation.DSMT4">
                  <p:embed/>
                </p:oleObj>
              </mc:Choice>
              <mc:Fallback>
                <p:oleObj name="" r:id="rId1" imgW="2452370" imgH="457200" progId="Equation.DSMT4">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5989"/>
                        <a:ext cx="4608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对象 8"/>
          <p:cNvGraphicFramePr>
            <a:graphicFrameLocks noChangeAspect="1"/>
          </p:cNvGraphicFramePr>
          <p:nvPr/>
        </p:nvGraphicFramePr>
        <p:xfrm>
          <a:off x="1787525" y="3552825"/>
          <a:ext cx="4535488" cy="738188"/>
        </p:xfrm>
        <a:graphic>
          <a:graphicData uri="http://schemas.openxmlformats.org/presentationml/2006/ole">
            <mc:AlternateContent xmlns:mc="http://schemas.openxmlformats.org/markup-compatibility/2006">
              <mc:Choice xmlns:v="urn:schemas-microsoft-com:vml" Requires="v">
                <p:oleObj spid="_x0000_s28675" name="" r:id="rId3" imgW="2806700" imgH="457200" progId="Equation.DSMT4">
                  <p:embed/>
                </p:oleObj>
              </mc:Choice>
              <mc:Fallback>
                <p:oleObj name="" r:id="rId3" imgW="2806700" imgH="4572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25" y="3552825"/>
                        <a:ext cx="45354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对象 9"/>
          <p:cNvGraphicFramePr>
            <a:graphicFrameLocks noChangeAspect="1"/>
          </p:cNvGraphicFramePr>
          <p:nvPr/>
        </p:nvGraphicFramePr>
        <p:xfrm>
          <a:off x="6383339" y="2781301"/>
          <a:ext cx="4141787" cy="1509713"/>
        </p:xfrm>
        <a:graphic>
          <a:graphicData uri="http://schemas.openxmlformats.org/presentationml/2006/ole">
            <mc:AlternateContent xmlns:mc="http://schemas.openxmlformats.org/markup-compatibility/2006">
              <mc:Choice xmlns:v="urn:schemas-microsoft-com:vml" Requires="v">
                <p:oleObj spid="_x0000_s28676" name="" r:id="rId5" imgW="2802890" imgH="1021080" progId="">
                  <p:embed/>
                </p:oleObj>
              </mc:Choice>
              <mc:Fallback>
                <p:oleObj name="" r:id="rId5" imgW="2802890" imgH="1021080" progId="">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9" y="2781301"/>
                        <a:ext cx="4141787"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圆角矩形 15"/>
          <p:cNvSpPr/>
          <p:nvPr/>
        </p:nvSpPr>
        <p:spPr>
          <a:xfrm>
            <a:off x="2063751" y="4799013"/>
            <a:ext cx="8245475" cy="14398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zh-CN" altLang="en-US" sz="2200" b="1" dirty="0">
                <a:latin typeface="黑体" panose="02010609060101010101" pitchFamily="2" charset="-122"/>
                <a:ea typeface="黑体" panose="02010609060101010101" pitchFamily="2" charset="-122"/>
              </a:rPr>
              <a:t>当利用 </a:t>
            </a:r>
            <a:r>
              <a:rPr lang="en-US" altLang="zh-CN" sz="2200" b="1" dirty="0">
                <a:latin typeface="黑体" panose="02010609060101010101" pitchFamily="2" charset="-122"/>
                <a:ea typeface="黑体" panose="02010609060101010101" pitchFamily="2" charset="-122"/>
              </a:rPr>
              <a:t>PID</a:t>
            </a:r>
            <a:r>
              <a:rPr lang="zh-CN" altLang="en-US" sz="2200" b="1" dirty="0">
                <a:latin typeface="黑体" panose="02010609060101010101" pitchFamily="2" charset="-122"/>
                <a:ea typeface="黑体" panose="02010609060101010101" pitchFamily="2" charset="-122"/>
              </a:rPr>
              <a:t>控制器进行串联校正时，除了系统的无差度增加，还增加两个负实数零点；与</a:t>
            </a:r>
            <a:r>
              <a:rPr lang="en-US" altLang="zh-CN" sz="2200" b="1" dirty="0">
                <a:latin typeface="黑体" panose="02010609060101010101" pitchFamily="2" charset="-122"/>
                <a:ea typeface="黑体" panose="02010609060101010101" pitchFamily="2" charset="-122"/>
              </a:rPr>
              <a:t>PI</a:t>
            </a:r>
            <a:r>
              <a:rPr lang="zh-CN" altLang="en-US" sz="2200" b="1" dirty="0">
                <a:latin typeface="黑体" panose="02010609060101010101" pitchFamily="2" charset="-122"/>
                <a:ea typeface="黑体" panose="02010609060101010101" pitchFamily="2" charset="-122"/>
              </a:rPr>
              <a:t>控制器相比，除提高了系统的稳态性能，还提高了系统的动态性能。因而在控制系统中，广泛使用</a:t>
            </a:r>
            <a:r>
              <a:rPr lang="en-US" altLang="zh-CN" sz="2200" b="1" dirty="0">
                <a:latin typeface="黑体" panose="02010609060101010101" pitchFamily="2" charset="-122"/>
                <a:ea typeface="黑体" panose="02010609060101010101" pitchFamily="2" charset="-122"/>
              </a:rPr>
              <a:t>PID</a:t>
            </a:r>
            <a:r>
              <a:rPr lang="zh-CN" altLang="en-US" sz="2200" b="1" dirty="0">
                <a:latin typeface="黑体" panose="02010609060101010101" pitchFamily="2" charset="-122"/>
                <a:ea typeface="黑体" panose="02010609060101010101" pitchFamily="2" charset="-122"/>
              </a:rPr>
              <a:t>控制器。</a:t>
            </a:r>
            <a:endParaRPr lang="zh-CN" altLang="en-US" sz="2200" b="1" dirty="0">
              <a:latin typeface="黑体" panose="02010609060101010101" pitchFamily="2" charset="-122"/>
              <a:ea typeface="黑体" panose="02010609060101010101" pitchFamily="2" charset="-122"/>
            </a:endParaRPr>
          </a:p>
        </p:txBody>
      </p:sp>
      <p:sp>
        <p:nvSpPr>
          <p:cNvPr id="10" name="文本框 9"/>
          <p:cNvSpPr txBox="1"/>
          <p:nvPr/>
        </p:nvSpPr>
        <p:spPr>
          <a:xfrm>
            <a:off x="551384" y="195043"/>
            <a:ext cx="3622154" cy="707886"/>
          </a:xfrm>
          <a:prstGeom prst="rect">
            <a:avLst/>
          </a:prstGeom>
          <a:noFill/>
        </p:spPr>
        <p:txBody>
          <a:bodyPr wrap="square">
            <a:spAutoFit/>
          </a:bodyPr>
          <a:lstStyle/>
          <a:p>
            <a:pPr fontAlgn="auto">
              <a:spcAft>
                <a:spcPts val="0"/>
              </a:spcAft>
              <a:defRPr/>
            </a:pPr>
            <a:r>
              <a:rPr lang="en-US" altLang="zh-CN"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PID </a:t>
            </a:r>
            <a:r>
              <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串联校正</a:t>
            </a:r>
            <a:endParaRPr lang="zh-CN" altLang="en-US" sz="4000"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20864" y="1125538"/>
            <a:ext cx="8307387" cy="10795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pic>
        <p:nvPicPr>
          <p:cNvPr id="501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8351" y="2509838"/>
            <a:ext cx="5724525" cy="39433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3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Rectangle 3"/>
          <p:cNvSpPr>
            <a:spLocks noChangeArrowheads="1"/>
          </p:cNvSpPr>
          <p:nvPr/>
        </p:nvSpPr>
        <p:spPr bwMode="auto">
          <a:xfrm>
            <a:off x="1820863" y="1233489"/>
            <a:ext cx="7751762" cy="39687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zh-CN" sz="2000" b="1">
                <a:latin typeface="华文中宋" panose="02010600040101010101" pitchFamily="2" charset="-122"/>
                <a:ea typeface="华文中宋" panose="02010600040101010101" pitchFamily="2" charset="-122"/>
              </a:rPr>
              <a:t>在低频段</a:t>
            </a:r>
            <a:r>
              <a:rPr lang="zh-CN" altLang="zh-CN" sz="2000" b="1">
                <a:latin typeface="宋体" panose="02010600030101010101" pitchFamily="2" charset="-122"/>
              </a:rPr>
              <a:t>，</a:t>
            </a:r>
            <a:r>
              <a:rPr lang="en-US" altLang="zh-CN" sz="2000" b="1">
                <a:latin typeface="宋体" panose="02010600030101010101" pitchFamily="2" charset="-122"/>
              </a:rPr>
              <a:t>PID</a:t>
            </a:r>
            <a:r>
              <a:rPr lang="zh-CN" altLang="zh-CN" sz="2000" b="1">
                <a:latin typeface="华文中宋" panose="02010600040101010101" pitchFamily="2" charset="-122"/>
                <a:ea typeface="华文中宋" panose="02010600040101010101" pitchFamily="2" charset="-122"/>
              </a:rPr>
              <a:t>控制器通过积分控制作用,改善了系统的稳态性能；</a:t>
            </a:r>
            <a:endParaRPr lang="zh-CN" altLang="zh-CN" sz="2000" b="1">
              <a:latin typeface="华文中宋" panose="02010600040101010101" pitchFamily="2" charset="-122"/>
              <a:ea typeface="华文中宋" panose="02010600040101010101" pitchFamily="2" charset="-122"/>
            </a:endParaRPr>
          </a:p>
        </p:txBody>
      </p:sp>
      <p:sp>
        <p:nvSpPr>
          <p:cNvPr id="50181" name="Rectangle 4"/>
          <p:cNvSpPr>
            <a:spLocks noChangeArrowheads="1"/>
          </p:cNvSpPr>
          <p:nvPr/>
        </p:nvSpPr>
        <p:spPr bwMode="auto">
          <a:xfrm>
            <a:off x="1802128" y="1665288"/>
            <a:ext cx="8602035" cy="400110"/>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Wingdings" panose="05000000000000000000" pitchFamily="2" charset="2"/>
              <a:buChar char="Ø"/>
            </a:pPr>
            <a:r>
              <a:rPr lang="zh-CN" altLang="zh-CN" sz="2000" b="1">
                <a:latin typeface="华文中宋" panose="02010600040101010101" pitchFamily="2" charset="-122"/>
              </a:rPr>
              <a:t>在中频段</a:t>
            </a:r>
            <a:r>
              <a:rPr lang="zh-CN" altLang="zh-CN" sz="2000" b="1">
                <a:latin typeface="宋体" panose="02010600030101010101" pitchFamily="2" charset="-122"/>
              </a:rPr>
              <a:t>，</a:t>
            </a:r>
            <a:r>
              <a:rPr lang="en-US" altLang="zh-CN" sz="2000" b="1">
                <a:latin typeface="宋体" panose="02010600030101010101" pitchFamily="2" charset="-122"/>
              </a:rPr>
              <a:t>PID</a:t>
            </a:r>
            <a:r>
              <a:rPr lang="zh-CN" altLang="zh-CN" sz="2000" b="1">
                <a:latin typeface="华文中宋" panose="02010600040101010101" pitchFamily="2" charset="-122"/>
              </a:rPr>
              <a:t>控制器通过微分控制作用,有效地提高了系统的动态性能。</a:t>
            </a:r>
            <a:endParaRPr lang="zh-CN" altLang="zh-CN" sz="2000" b="1">
              <a:latin typeface="华文中宋" panose="02010600040101010101" pitchFamily="2" charset="-122"/>
            </a:endParaRPr>
          </a:p>
        </p:txBody>
      </p:sp>
      <p:graphicFrame>
        <p:nvGraphicFramePr>
          <p:cNvPr id="50182" name="Object 5"/>
          <p:cNvGraphicFramePr>
            <a:graphicFrameLocks noChangeAspect="1"/>
          </p:cNvGraphicFramePr>
          <p:nvPr/>
        </p:nvGraphicFramePr>
        <p:xfrm>
          <a:off x="7853364" y="3382964"/>
          <a:ext cx="2492375" cy="1279525"/>
        </p:xfrm>
        <a:graphic>
          <a:graphicData uri="http://schemas.openxmlformats.org/presentationml/2006/ole">
            <mc:AlternateContent xmlns:mc="http://schemas.openxmlformats.org/markup-compatibility/2006">
              <mc:Choice xmlns:v="urn:schemas-microsoft-com:vml" Requires="v">
                <p:oleObj spid="_x0000_s29698" name="" r:id="rId2" imgW="2005965" imgH="1040765" progId="Equation.3">
                  <p:embed/>
                </p:oleObj>
              </mc:Choice>
              <mc:Fallback>
                <p:oleObj name="" r:id="rId2" imgW="2005965" imgH="1040765"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364" y="3382964"/>
                        <a:ext cx="249237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6"/>
          <p:cNvGraphicFramePr>
            <a:graphicFrameLocks noChangeAspect="1"/>
          </p:cNvGraphicFramePr>
          <p:nvPr/>
        </p:nvGraphicFramePr>
        <p:xfrm>
          <a:off x="7932739" y="4967288"/>
          <a:ext cx="2333625" cy="1054100"/>
        </p:xfrm>
        <a:graphic>
          <a:graphicData uri="http://schemas.openxmlformats.org/presentationml/2006/ole">
            <mc:AlternateContent xmlns:mc="http://schemas.openxmlformats.org/markup-compatibility/2006">
              <mc:Choice xmlns:v="urn:schemas-microsoft-com:vml" Requires="v">
                <p:oleObj spid="_x0000_s29699" name="" r:id="rId4" imgW="1613535" imgH="737235" progId="Equation.3">
                  <p:embed/>
                </p:oleObj>
              </mc:Choice>
              <mc:Fallback>
                <p:oleObj name="" r:id="rId4" imgW="1613535" imgH="73723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2739" y="4967288"/>
                        <a:ext cx="23336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7"/>
          <p:cNvSpPr>
            <a:spLocks noChangeArrowheads="1"/>
          </p:cNvSpPr>
          <p:nvPr/>
        </p:nvSpPr>
        <p:spPr bwMode="auto">
          <a:xfrm>
            <a:off x="7870933" y="2697164"/>
            <a:ext cx="1422184" cy="461665"/>
          </a:xfrm>
          <a:prstGeom prst="rect">
            <a:avLst/>
          </a:prstGeom>
          <a:noFill/>
          <a:ln>
            <a:noFill/>
          </a:ln>
          <a:effectLst/>
          <a:extLst>
            <a:ext uri="{909E8E84-426E-40DD-AFC4-6F175D3DCCD1}">
              <a14:hiddenFill xmlns:a14="http://schemas.microsoft.com/office/drawing/2010/main">
                <a:solidFill>
                  <a:srgbClr val="FFF3E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zh-CN" sz="2400" b="1">
                <a:solidFill>
                  <a:schemeClr val="accent2"/>
                </a:solidFill>
                <a:latin typeface="宋体" panose="02010600030101010101" pitchFamily="2" charset="-122"/>
              </a:rPr>
              <a:t>近似有：</a:t>
            </a:r>
            <a:endParaRPr lang="zh-CN" altLang="zh-CN" sz="2400" b="1">
              <a:solidFill>
                <a:schemeClr val="accent2"/>
              </a:solidFill>
              <a:latin typeface="宋体" panose="02010600030101010101" pitchFamily="2" charset="-122"/>
            </a:endParaRPr>
          </a:p>
        </p:txBody>
      </p:sp>
      <p:sp>
        <p:nvSpPr>
          <p:cNvPr id="22536" name="Rectangle 8"/>
          <p:cNvSpPr>
            <a:spLocks noChangeArrowheads="1"/>
          </p:cNvSpPr>
          <p:nvPr/>
        </p:nvSpPr>
        <p:spPr bwMode="auto">
          <a:xfrm>
            <a:off x="1847528" y="379512"/>
            <a:ext cx="6138862" cy="45720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zh-CN" sz="2400" b="1" dirty="0">
                <a:latin typeface="黑体" panose="02010609060101010101" pitchFamily="2" charset="-122"/>
                <a:ea typeface="黑体" panose="02010609060101010101" pitchFamily="2" charset="-122"/>
              </a:rPr>
              <a:t>通常</a:t>
            </a:r>
            <a:r>
              <a:rPr lang="en-US" altLang="zh-CN" sz="2400" b="1" dirty="0">
                <a:latin typeface="黑体" panose="02010609060101010101" pitchFamily="2" charset="-122"/>
                <a:ea typeface="黑体" panose="02010609060101010101" pitchFamily="2" charset="-122"/>
              </a:rPr>
              <a:t>PID </a:t>
            </a:r>
            <a:r>
              <a:rPr lang="zh-CN" altLang="zh-CN" sz="2400" b="1" dirty="0">
                <a:latin typeface="黑体" panose="02010609060101010101" pitchFamily="2" charset="-122"/>
                <a:ea typeface="黑体" panose="02010609060101010101" pitchFamily="2" charset="-122"/>
              </a:rPr>
              <a:t>控制器中 </a:t>
            </a:r>
            <a:r>
              <a:rPr lang="zh-CN" altLang="zh-CN" sz="2400" b="1" dirty="0">
                <a:latin typeface="黑体" panose="02010609060101010101" pitchFamily="2" charset="-122"/>
                <a:ea typeface="黑体" panose="02010609060101010101" pitchFamily="2" charset="-122"/>
                <a:sym typeface="Symbol" panose="05050102010706020507" pitchFamily="18" charset="2"/>
              </a:rPr>
              <a:t></a:t>
            </a:r>
            <a:r>
              <a:rPr lang="en-US" altLang="zh-CN" sz="2400" b="1" baseline="-25000" dirty="0" err="1">
                <a:latin typeface="黑体" panose="02010609060101010101" pitchFamily="2" charset="-122"/>
                <a:ea typeface="黑体" panose="02010609060101010101" pitchFamily="2" charset="-122"/>
                <a:sym typeface="Symbol" panose="05050102010706020507" pitchFamily="18" charset="2"/>
              </a:rPr>
              <a:t>i</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 </a:t>
            </a:r>
            <a:r>
              <a:rPr lang="en-US" altLang="zh-CN" sz="2400" b="1" dirty="0">
                <a:latin typeface="黑体" panose="02010609060101010101" pitchFamily="2" charset="-122"/>
                <a:ea typeface="黑体" panose="02010609060101010101" pitchFamily="2" charset="-122"/>
                <a:sym typeface="Symbol" panose="05050102010706020507" pitchFamily="18" charset="2"/>
              </a:rPr>
              <a:t>&lt; </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d</a:t>
            </a:r>
            <a:r>
              <a:rPr lang="zh-CN" altLang="en-US" sz="2400" b="1" dirty="0">
                <a:latin typeface="黑体" panose="02010609060101010101" pitchFamily="2" charset="-122"/>
                <a:ea typeface="黑体" panose="02010609060101010101" pitchFamily="2" charset="-122"/>
                <a:sym typeface="Symbol" panose="05050102010706020507" pitchFamily="18" charset="2"/>
              </a:rPr>
              <a:t>（</a:t>
            </a:r>
            <a:r>
              <a:rPr lang="zh-CN" altLang="zh-CN" sz="2400" b="1" dirty="0">
                <a:latin typeface="黑体" panose="02010609060101010101" pitchFamily="2" charset="-122"/>
                <a:ea typeface="黑体" panose="02010609060101010101" pitchFamily="2" charset="-122"/>
                <a:sym typeface="Symbol" panose="05050102010706020507" pitchFamily="18" charset="2"/>
              </a:rPr>
              <a:t>即</a:t>
            </a:r>
            <a:r>
              <a:rPr lang="en-US" altLang="zh-CN" sz="2400" b="1" dirty="0">
                <a:latin typeface="黑体" panose="02010609060101010101" pitchFamily="2" charset="-122"/>
                <a:ea typeface="黑体" panose="02010609060101010101" pitchFamily="2" charset="-122"/>
                <a:sym typeface="Symbol" panose="05050102010706020507" pitchFamily="18" charset="2"/>
              </a:rPr>
              <a:t>T</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i</a:t>
            </a:r>
            <a:r>
              <a:rPr lang="en-US" altLang="zh-CN" sz="2400" b="1" dirty="0">
                <a:latin typeface="黑体" panose="02010609060101010101" pitchFamily="2" charset="-122"/>
                <a:ea typeface="黑体" panose="02010609060101010101" pitchFamily="2" charset="-122"/>
                <a:sym typeface="Symbol" panose="05050102010706020507" pitchFamily="18" charset="2"/>
              </a:rPr>
              <a:t> &gt; T</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d</a:t>
            </a:r>
            <a:r>
              <a:rPr lang="en-US" altLang="zh-CN" sz="2400" b="1" dirty="0">
                <a:latin typeface="黑体" panose="02010609060101010101" pitchFamily="2" charset="-122"/>
                <a:ea typeface="黑体" panose="02010609060101010101" pitchFamily="2" charset="-122"/>
                <a:sym typeface="Symbol" panose="05050102010706020507" pitchFamily="18" charset="2"/>
              </a:rPr>
              <a:t> </a:t>
            </a:r>
            <a:r>
              <a:rPr lang="zh-CN" altLang="en-US" sz="2400" b="1" dirty="0">
                <a:latin typeface="黑体" panose="02010609060101010101" pitchFamily="2" charset="-122"/>
                <a:ea typeface="黑体" panose="02010609060101010101" pitchFamily="2" charset="-122"/>
                <a:sym typeface="Symbol" panose="05050102010706020507" pitchFamily="18" charset="2"/>
              </a:rPr>
              <a:t>）</a:t>
            </a:r>
            <a:endParaRPr lang="zh-CN" altLang="en-US" sz="2400" b="1" dirty="0">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432175"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0435" y="225739"/>
            <a:ext cx="3073277"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6.2 </a:t>
            </a:r>
            <a:r>
              <a:rPr lang="zh-CN" altLang="en-US" sz="2800" b="1" dirty="0">
                <a:solidFill>
                  <a:srgbClr val="FF0000"/>
                </a:solidFill>
                <a:latin typeface="楷体" panose="02010609060101010101" pitchFamily="49" charset="-122"/>
                <a:ea typeface="楷体" panose="02010609060101010101" pitchFamily="49" charset="-122"/>
              </a:rPr>
              <a:t>系统串联校正</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11432" y="1900657"/>
            <a:ext cx="9289032" cy="16677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下列那个不属于串联校正方式</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串联超前校正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串联持续校正</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串联滞后校正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超前</a:t>
            </a:r>
            <a:r>
              <a:rPr lang="en-US" altLang="zh-CN" b="1" dirty="0">
                <a:solidFill>
                  <a:srgbClr val="0033CC"/>
                </a:solidFill>
                <a:latin typeface="楷体" panose="02010609060101010101" pitchFamily="49" charset="-122"/>
                <a:ea typeface="楷体" panose="02010609060101010101" pitchFamily="49" charset="-122"/>
              </a:rPr>
              <a:t>-</a:t>
            </a:r>
            <a:r>
              <a:rPr lang="zh-CN" altLang="en-US" b="1" dirty="0">
                <a:solidFill>
                  <a:srgbClr val="0033CC"/>
                </a:solidFill>
                <a:latin typeface="楷体" panose="02010609060101010101" pitchFamily="49" charset="-122"/>
                <a:ea typeface="楷体" panose="02010609060101010101" pitchFamily="49" charset="-122"/>
              </a:rPr>
              <a:t>滞后校正</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11432" y="3669026"/>
            <a:ext cx="10801200" cy="111376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采用滞后网络进行校正，主要是利用其（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）特性。</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相角超前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相角滞后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高频幅值衰减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高频幅值滞后</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43508" y="1124744"/>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auto">
          <a:xfrm>
            <a:off x="8616951" y="5876926"/>
            <a:ext cx="976313"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2" name="AutoShape 4"/>
          <p:cNvSpPr>
            <a:spLocks noChangeArrowheads="1"/>
          </p:cNvSpPr>
          <p:nvPr/>
        </p:nvSpPr>
        <p:spPr bwMode="auto">
          <a:xfrm>
            <a:off x="8904288" y="5876926"/>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3" name="AutoShape 5"/>
          <p:cNvSpPr>
            <a:spLocks noChangeArrowheads="1"/>
          </p:cNvSpPr>
          <p:nvPr/>
        </p:nvSpPr>
        <p:spPr bwMode="auto">
          <a:xfrm>
            <a:off x="6024563" y="1341439"/>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Text Box 11"/>
          <p:cNvSpPr txBox="1">
            <a:spLocks noChangeArrowheads="1"/>
          </p:cNvSpPr>
          <p:nvPr/>
        </p:nvSpPr>
        <p:spPr bwMode="auto">
          <a:xfrm>
            <a:off x="1199456" y="1628800"/>
            <a:ext cx="9289032" cy="34150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讨论：</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en-US" altLang="zh-CN" b="1" dirty="0" smtClean="0">
                <a:solidFill>
                  <a:srgbClr val="0033CC"/>
                </a:solidFill>
                <a:latin typeface="楷体" panose="02010609060101010101" pitchFamily="49" charset="-122"/>
                <a:ea typeface="楷体" panose="02010609060101010101" pitchFamily="49" charset="-122"/>
              </a:rPr>
              <a:t>    </a:t>
            </a:r>
            <a:r>
              <a:rPr lang="zh-CN" altLang="en-US" b="1" dirty="0" smtClean="0">
                <a:solidFill>
                  <a:srgbClr val="0033CC"/>
                </a:solidFill>
                <a:latin typeface="楷体" panose="02010609060101010101" pitchFamily="49" charset="-122"/>
                <a:ea typeface="楷体" panose="02010609060101010101" pitchFamily="49" charset="-122"/>
              </a:rPr>
              <a:t>根据被控对象、需要进行控制的被控量及其要求的精度，选择能完成控制任务的各种元件，</a:t>
            </a:r>
            <a:r>
              <a:rPr lang="zh-CN" altLang="zh-CN" b="1" dirty="0" smtClean="0">
                <a:solidFill>
                  <a:srgbClr val="0033CC"/>
                </a:solidFill>
                <a:latin typeface="楷体" panose="02010609060101010101" pitchFamily="49" charset="-122"/>
                <a:ea typeface="楷体" panose="02010609060101010101" pitchFamily="49" charset="-122"/>
              </a:rPr>
              <a:t>完成一个自动控制系统的设计，过程是怎么样的，如何给出控制方案。</a:t>
            </a:r>
            <a:endParaRPr lang="zh-CN" altLang="zh-CN" b="1" dirty="0" smtClean="0">
              <a:solidFill>
                <a:srgbClr val="0033CC"/>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zh-CN" altLang="zh-CN" b="1" dirty="0" smtClean="0">
                <a:solidFill>
                  <a:srgbClr val="FF0000"/>
                </a:solidFill>
                <a:latin typeface="楷体" panose="02010609060101010101" pitchFamily="49" charset="-122"/>
                <a:ea typeface="楷体" panose="02010609060101010101" pitchFamily="49" charset="-122"/>
              </a:rPr>
              <a:t>（以本章最初的荔枝实验装置为例，融入校正，需要如何设计）</a:t>
            </a:r>
            <a:endParaRPr lang="en-US" altLang="zh-CN" b="1" dirty="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endParaRPr lang="en-US" altLang="zh-CN"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432175"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0435" y="225739"/>
            <a:ext cx="4155305"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6.1 </a:t>
            </a:r>
            <a:r>
              <a:rPr lang="zh-CN" altLang="en-US" sz="2800" b="1" dirty="0">
                <a:solidFill>
                  <a:srgbClr val="FF0000"/>
                </a:solidFill>
                <a:latin typeface="楷体" panose="02010609060101010101" pitchFamily="49" charset="-122"/>
                <a:ea typeface="楷体" panose="02010609060101010101" pitchFamily="49" charset="-122"/>
              </a:rPr>
              <a:t>系统校正的基本概念</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55440" y="2025028"/>
            <a:ext cx="9289032" cy="11137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下列那个不属于基本校正方式</a:t>
            </a:r>
            <a:r>
              <a:rPr lang="en-US" altLang="zh-CN" b="1" dirty="0">
                <a:solidFill>
                  <a:schemeClr val="tx1"/>
                </a:solidFill>
                <a:latin typeface="楷体" panose="02010609060101010101" pitchFamily="49" charset="-122"/>
                <a:ea typeface="楷体" panose="02010609060101010101" pitchFamily="49" charset="-122"/>
              </a:rPr>
              <a:t>? (    )</a:t>
            </a:r>
            <a:r>
              <a:rPr lang="zh-CN" altLang="en-US" b="1" dirty="0">
                <a:solidFill>
                  <a:schemeClr val="tx1"/>
                </a:solidFill>
                <a:latin typeface="楷体" panose="02010609060101010101" pitchFamily="49" charset="-122"/>
                <a:ea typeface="楷体" panose="02010609060101010101" pitchFamily="49" charset="-122"/>
              </a:rPr>
              <a:t> </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串联校正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反馈校正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自适应校正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复合校正</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55440" y="3431983"/>
            <a:ext cx="10801200" cy="111376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基本校正规律的</a:t>
            </a:r>
            <a:r>
              <a:rPr lang="en-US" altLang="zh-CN" b="1" dirty="0">
                <a:solidFill>
                  <a:schemeClr val="tx1"/>
                </a:solidFill>
                <a:latin typeface="楷体" panose="02010609060101010101" pitchFamily="49" charset="-122"/>
                <a:ea typeface="楷体" panose="02010609060101010101" pitchFamily="49" charset="-122"/>
              </a:rPr>
              <a:t>PID</a:t>
            </a:r>
            <a:r>
              <a:rPr lang="zh-CN" altLang="en-US" b="1" dirty="0">
                <a:solidFill>
                  <a:schemeClr val="tx1"/>
                </a:solidFill>
                <a:latin typeface="楷体" panose="02010609060101010101" pitchFamily="49" charset="-122"/>
                <a:ea typeface="楷体" panose="02010609060101010101" pitchFamily="49" charset="-122"/>
              </a:rPr>
              <a:t>控制中的“</a:t>
            </a:r>
            <a:r>
              <a:rPr lang="en-US" altLang="zh-CN" b="1" dirty="0">
                <a:solidFill>
                  <a:schemeClr val="tx1"/>
                </a:solidFill>
                <a:latin typeface="楷体" panose="02010609060101010101" pitchFamily="49" charset="-122"/>
                <a:ea typeface="楷体" panose="02010609060101010101" pitchFamily="49" charset="-122"/>
              </a:rPr>
              <a:t>D”</a:t>
            </a:r>
            <a:r>
              <a:rPr lang="zh-CN" altLang="en-US" b="1" dirty="0">
                <a:solidFill>
                  <a:schemeClr val="tx1"/>
                </a:solidFill>
                <a:latin typeface="楷体" panose="02010609060101010101" pitchFamily="49" charset="-122"/>
                <a:ea typeface="楷体" panose="02010609060101010101" pitchFamily="49" charset="-122"/>
              </a:rPr>
              <a:t>是指（ </a:t>
            </a:r>
            <a:r>
              <a:rPr lang="en-US" altLang="zh-CN" b="1" dirty="0">
                <a:solidFill>
                  <a:schemeClr val="tx1"/>
                </a:solidFill>
                <a:latin typeface="楷体" panose="02010609060101010101" pitchFamily="49" charset="-122"/>
                <a:ea typeface="楷体" panose="02010609060101010101" pitchFamily="49" charset="-122"/>
              </a:rPr>
              <a:t>   </a:t>
            </a:r>
            <a:r>
              <a:rPr lang="zh-CN" altLang="en-US" b="1">
                <a:solidFill>
                  <a:schemeClr val="tx1"/>
                </a:solidFill>
                <a:latin typeface="楷体" panose="02010609060101010101" pitchFamily="49" charset="-122"/>
                <a:ea typeface="楷体" panose="02010609060101010101" pitchFamily="49" charset="-122"/>
              </a:rPr>
              <a:t>） </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积分		</a:t>
            </a: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微分		</a:t>
            </a: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差分		</a:t>
            </a: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比例</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43508" y="1007964"/>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40000" y="4429760"/>
            <a:ext cx="5368925" cy="103378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zh-CN" altLang="en-US"/>
          </a:p>
        </p:txBody>
      </p:sp>
      <p:sp>
        <p:nvSpPr>
          <p:cNvPr id="47107" name="Rectangle 4"/>
          <p:cNvSpPr>
            <a:spLocks noGrp="1" noChangeArrowheads="1"/>
          </p:cNvSpPr>
          <p:nvPr>
            <p:ph type="title"/>
          </p:nvPr>
        </p:nvSpPr>
        <p:spPr>
          <a:xfrm>
            <a:off x="2602230" y="1447902"/>
            <a:ext cx="7239000" cy="762000"/>
          </a:xfrm>
        </p:spPr>
        <p:txBody>
          <a:bodyPr/>
          <a:lstStyle/>
          <a:p>
            <a:pPr eaLnBrk="1" hangingPunct="1"/>
            <a:r>
              <a:rPr lang="zh-CN" altLang="en-US" sz="4000" b="1" dirty="0"/>
              <a:t>本次课程作业</a:t>
            </a:r>
            <a:endParaRPr lang="zh-CN" altLang="en-US" sz="4000" b="1" dirty="0"/>
          </a:p>
        </p:txBody>
      </p:sp>
      <p:sp>
        <p:nvSpPr>
          <p:cNvPr id="47108" name="Rectangle 10"/>
          <p:cNvSpPr>
            <a:spLocks noChangeArrowheads="1"/>
          </p:cNvSpPr>
          <p:nvPr/>
        </p:nvSpPr>
        <p:spPr bwMode="auto">
          <a:xfrm>
            <a:off x="1524000" y="1447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2"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2"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2"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6149" name="Rectangle 5"/>
          <p:cNvSpPr>
            <a:spLocks noChangeArrowheads="1"/>
          </p:cNvSpPr>
          <p:nvPr/>
        </p:nvSpPr>
        <p:spPr bwMode="auto">
          <a:xfrm>
            <a:off x="2602230" y="2261870"/>
            <a:ext cx="59436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buFont typeface="Wingdings" panose="05000000000000000000" pitchFamily="2" charset="2"/>
              <a:buChar char="Ø"/>
              <a:defRPr/>
            </a:pP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6-1</a:t>
            </a:r>
            <a:r>
              <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a:t>
            </a:r>
            <a:r>
              <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a:t>
            </a:r>
            <a:r>
              <a:rPr lang="en-US" altLang="zh-CN"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-15</a:t>
            </a:r>
            <a:endParaRPr lang="zh-CN" altLang="en-US" sz="3600" dirty="0">
              <a:solidFill>
                <a:srgbClr val="EC103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7110" name="Rectangle 6"/>
          <p:cNvSpPr>
            <a:spLocks noChangeArrowheads="1"/>
          </p:cNvSpPr>
          <p:nvPr/>
        </p:nvSpPr>
        <p:spPr bwMode="auto">
          <a:xfrm>
            <a:off x="2602231" y="4701223"/>
            <a:ext cx="6524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2"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2"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2"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2" charset="-122"/>
              </a:defRPr>
            </a:lvl9pPr>
          </a:lstStyle>
          <a:p>
            <a:pPr algn="just" eaLnBrk="1" hangingPunct="1">
              <a:lnSpc>
                <a:spcPct val="90000"/>
              </a:lnSpc>
              <a:buClrTx/>
              <a:buSzTx/>
              <a:buFontTx/>
              <a:buNone/>
            </a:pPr>
            <a:r>
              <a:rPr lang="zh-CN" altLang="en-US" sz="4000">
                <a:solidFill>
                  <a:srgbClr val="002060"/>
                </a:solidFill>
                <a:latin typeface="Times New Roman" panose="02020603050405020304" pitchFamily="18" charset="0"/>
              </a:rPr>
              <a:t>查阅相关课程设计资料</a:t>
            </a:r>
            <a:endParaRPr lang="zh-CN" altLang="en-US" sz="4000">
              <a:solidFill>
                <a:srgbClr val="002060"/>
              </a:solidFill>
              <a:latin typeface="Times New Roman" panose="02020603050405020304" pitchFamily="18"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820688" y="2728199"/>
            <a:ext cx="2376487" cy="2108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4" name="圆角矩形 3"/>
          <p:cNvSpPr/>
          <p:nvPr/>
        </p:nvSpPr>
        <p:spPr>
          <a:xfrm>
            <a:off x="2303464" y="4868863"/>
            <a:ext cx="4440237" cy="838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3" name="圆角矩形 2"/>
          <p:cNvSpPr/>
          <p:nvPr/>
        </p:nvSpPr>
        <p:spPr>
          <a:xfrm>
            <a:off x="5221849" y="1077461"/>
            <a:ext cx="5519737" cy="1382713"/>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p>
        </p:txBody>
      </p:sp>
      <p:sp>
        <p:nvSpPr>
          <p:cNvPr id="2" name="圆角矩形 1"/>
          <p:cNvSpPr/>
          <p:nvPr/>
        </p:nvSpPr>
        <p:spPr>
          <a:xfrm>
            <a:off x="1528480" y="2342357"/>
            <a:ext cx="3959225" cy="22320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5126" name="Group 4"/>
          <p:cNvGrpSpPr/>
          <p:nvPr/>
        </p:nvGrpSpPr>
        <p:grpSpPr bwMode="auto">
          <a:xfrm>
            <a:off x="1481930" y="2342357"/>
            <a:ext cx="4351338" cy="2133600"/>
            <a:chOff x="96" y="1056"/>
            <a:chExt cx="3120" cy="1440"/>
          </a:xfrm>
        </p:grpSpPr>
        <p:sp>
          <p:nvSpPr>
            <p:cNvPr id="5137" name="Text Box 5"/>
            <p:cNvSpPr txBox="1">
              <a:spLocks noChangeArrowheads="1"/>
            </p:cNvSpPr>
            <p:nvPr/>
          </p:nvSpPr>
          <p:spPr bwMode="auto">
            <a:xfrm>
              <a:off x="1152" y="1056"/>
              <a:ext cx="48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C</a:t>
              </a:r>
              <a:endParaRPr kumimoji="1" lang="en-US" altLang="zh-CN" sz="2800" i="1">
                <a:latin typeface="Times New Roman" panose="02020603050405020304" pitchFamily="18" charset="0"/>
              </a:endParaRPr>
            </a:p>
          </p:txBody>
        </p:sp>
        <p:sp>
          <p:nvSpPr>
            <p:cNvPr id="5138" name="Text Box 6"/>
            <p:cNvSpPr txBox="1">
              <a:spLocks noChangeArrowheads="1"/>
            </p:cNvSpPr>
            <p:nvPr/>
          </p:nvSpPr>
          <p:spPr bwMode="auto">
            <a:xfrm>
              <a:off x="2640" y="1824"/>
              <a:ext cx="57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grpSp>
          <p:nvGrpSpPr>
            <p:cNvPr id="5139" name="Group 7"/>
            <p:cNvGrpSpPr/>
            <p:nvPr/>
          </p:nvGrpSpPr>
          <p:grpSpPr bwMode="auto">
            <a:xfrm>
              <a:off x="336" y="1344"/>
              <a:ext cx="2256" cy="1152"/>
              <a:chOff x="384" y="1344"/>
              <a:chExt cx="2256" cy="1152"/>
            </a:xfrm>
          </p:grpSpPr>
          <p:grpSp>
            <p:nvGrpSpPr>
              <p:cNvPr id="5145" name="Group 8"/>
              <p:cNvGrpSpPr/>
              <p:nvPr/>
            </p:nvGrpSpPr>
            <p:grpSpPr bwMode="auto">
              <a:xfrm>
                <a:off x="816" y="1344"/>
                <a:ext cx="960" cy="384"/>
                <a:chOff x="816" y="1344"/>
                <a:chExt cx="960" cy="384"/>
              </a:xfrm>
            </p:grpSpPr>
            <p:sp>
              <p:nvSpPr>
                <p:cNvPr id="5156" name="Rectangle 9"/>
                <p:cNvSpPr>
                  <a:spLocks noChangeArrowheads="1"/>
                </p:cNvSpPr>
                <p:nvPr/>
              </p:nvSpPr>
              <p:spPr bwMode="auto">
                <a:xfrm>
                  <a:off x="1008" y="1584"/>
                  <a:ext cx="576"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157" name="Line 10"/>
                <p:cNvSpPr>
                  <a:spLocks noChangeShapeType="1"/>
                </p:cNvSpPr>
                <p:nvPr/>
              </p:nvSpPr>
              <p:spPr bwMode="auto">
                <a:xfrm>
                  <a:off x="1236" y="1344"/>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8" name="Line 11"/>
                <p:cNvSpPr>
                  <a:spLocks noChangeShapeType="1"/>
                </p:cNvSpPr>
                <p:nvPr/>
              </p:nvSpPr>
              <p:spPr bwMode="auto">
                <a:xfrm>
                  <a:off x="1284" y="1344"/>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9" name="Line 12"/>
                <p:cNvSpPr>
                  <a:spLocks noChangeShapeType="1"/>
                </p:cNvSpPr>
                <p:nvPr/>
              </p:nvSpPr>
              <p:spPr bwMode="auto">
                <a:xfrm>
                  <a:off x="816" y="1404"/>
                  <a:ext cx="4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0" name="Line 13"/>
                <p:cNvSpPr>
                  <a:spLocks noChangeShapeType="1"/>
                </p:cNvSpPr>
                <p:nvPr/>
              </p:nvSpPr>
              <p:spPr bwMode="auto">
                <a:xfrm>
                  <a:off x="1296" y="1404"/>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1" name="Line 14"/>
                <p:cNvSpPr>
                  <a:spLocks noChangeShapeType="1"/>
                </p:cNvSpPr>
                <p:nvPr/>
              </p:nvSpPr>
              <p:spPr bwMode="auto">
                <a:xfrm>
                  <a:off x="816"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2" name="Line 15"/>
                <p:cNvSpPr>
                  <a:spLocks noChangeShapeType="1"/>
                </p:cNvSpPr>
                <p:nvPr/>
              </p:nvSpPr>
              <p:spPr bwMode="auto">
                <a:xfrm>
                  <a:off x="1584"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3" name="Line 16"/>
                <p:cNvSpPr>
                  <a:spLocks noChangeShapeType="1"/>
                </p:cNvSpPr>
                <p:nvPr/>
              </p:nvSpPr>
              <p:spPr bwMode="auto">
                <a:xfrm>
                  <a:off x="1752" y="1392"/>
                  <a:ext cx="0" cy="26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4" name="Line 17"/>
                <p:cNvSpPr>
                  <a:spLocks noChangeShapeType="1"/>
                </p:cNvSpPr>
                <p:nvPr/>
              </p:nvSpPr>
              <p:spPr bwMode="auto">
                <a:xfrm>
                  <a:off x="816"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46" name="Rectangle 18"/>
              <p:cNvSpPr>
                <a:spLocks noChangeArrowheads="1"/>
              </p:cNvSpPr>
              <p:nvPr/>
            </p:nvSpPr>
            <p:spPr bwMode="auto">
              <a:xfrm>
                <a:off x="2160" y="1824"/>
                <a:ext cx="144" cy="4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147" name="Line 19"/>
              <p:cNvSpPr>
                <a:spLocks noChangeShapeType="1"/>
              </p:cNvSpPr>
              <p:nvPr/>
            </p:nvSpPr>
            <p:spPr bwMode="auto">
              <a:xfrm>
                <a:off x="480" y="1536"/>
                <a:ext cx="3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8" name="Line 20"/>
              <p:cNvSpPr>
                <a:spLocks noChangeShapeType="1"/>
              </p:cNvSpPr>
              <p:nvPr/>
            </p:nvSpPr>
            <p:spPr bwMode="auto">
              <a:xfrm>
                <a:off x="1752" y="1536"/>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9" name="Line 21"/>
              <p:cNvSpPr>
                <a:spLocks noChangeShapeType="1"/>
              </p:cNvSpPr>
              <p:nvPr/>
            </p:nvSpPr>
            <p:spPr bwMode="auto">
              <a:xfrm>
                <a:off x="480" y="2448"/>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 name="Line 22"/>
              <p:cNvSpPr>
                <a:spLocks noChangeShapeType="1"/>
              </p:cNvSpPr>
              <p:nvPr/>
            </p:nvSpPr>
            <p:spPr bwMode="auto">
              <a:xfrm>
                <a:off x="2220" y="153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1" name="Line 23"/>
              <p:cNvSpPr>
                <a:spLocks noChangeShapeType="1"/>
              </p:cNvSpPr>
              <p:nvPr/>
            </p:nvSpPr>
            <p:spPr bwMode="auto">
              <a:xfrm flipH="1">
                <a:off x="2232" y="2256"/>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2" name="Oval 24"/>
              <p:cNvSpPr>
                <a:spLocks noChangeArrowheads="1"/>
              </p:cNvSpPr>
              <p:nvPr/>
            </p:nvSpPr>
            <p:spPr bwMode="auto">
              <a:xfrm>
                <a:off x="2544" y="2400"/>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153" name="Oval 25"/>
              <p:cNvSpPr>
                <a:spLocks noChangeArrowheads="1"/>
              </p:cNvSpPr>
              <p:nvPr/>
            </p:nvSpPr>
            <p:spPr bwMode="auto">
              <a:xfrm>
                <a:off x="2544" y="1488"/>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154" name="Oval 26"/>
              <p:cNvSpPr>
                <a:spLocks noChangeArrowheads="1"/>
              </p:cNvSpPr>
              <p:nvPr/>
            </p:nvSpPr>
            <p:spPr bwMode="auto">
              <a:xfrm>
                <a:off x="384" y="2400"/>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155" name="Oval 27"/>
              <p:cNvSpPr>
                <a:spLocks noChangeArrowheads="1"/>
              </p:cNvSpPr>
              <p:nvPr/>
            </p:nvSpPr>
            <p:spPr bwMode="auto">
              <a:xfrm>
                <a:off x="384" y="1488"/>
                <a:ext cx="96" cy="9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140" name="Text Box 28"/>
            <p:cNvSpPr txBox="1">
              <a:spLocks noChangeArrowheads="1"/>
            </p:cNvSpPr>
            <p:nvPr/>
          </p:nvSpPr>
          <p:spPr bwMode="auto">
            <a:xfrm>
              <a:off x="1008" y="1728"/>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5141" name="Text Box 29"/>
            <p:cNvSpPr txBox="1">
              <a:spLocks noChangeArrowheads="1"/>
            </p:cNvSpPr>
            <p:nvPr/>
          </p:nvSpPr>
          <p:spPr bwMode="auto">
            <a:xfrm>
              <a:off x="1728" y="1872"/>
              <a:ext cx="57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2</a:t>
              </a:r>
              <a:endParaRPr kumimoji="1" lang="en-US" altLang="zh-CN" sz="2800" baseline="-25000">
                <a:latin typeface="Times New Roman" panose="02020603050405020304" pitchFamily="18" charset="0"/>
              </a:endParaRPr>
            </a:p>
          </p:txBody>
        </p:sp>
        <p:sp>
          <p:nvSpPr>
            <p:cNvPr id="5142" name="Text Box 30"/>
            <p:cNvSpPr txBox="1">
              <a:spLocks noChangeArrowheads="1"/>
            </p:cNvSpPr>
            <p:nvPr/>
          </p:nvSpPr>
          <p:spPr bwMode="auto">
            <a:xfrm>
              <a:off x="96" y="1776"/>
              <a:ext cx="57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i="1">
                  <a:latin typeface="Times New Roman" panose="02020603050405020304" pitchFamily="18" charset="0"/>
                </a:rPr>
                <a:t>u</a:t>
              </a:r>
              <a:r>
                <a:rPr kumimoji="1" lang="en-US" altLang="zh-CN" sz="2800" baseline="-25000">
                  <a:latin typeface="Times New Roman" panose="02020603050405020304" pitchFamily="18" charset="0"/>
                </a:rPr>
                <a:t>1</a:t>
              </a:r>
              <a:endParaRPr kumimoji="1" lang="en-US" altLang="zh-CN" sz="2800" baseline="-25000">
                <a:latin typeface="Times New Roman" panose="02020603050405020304" pitchFamily="18" charset="0"/>
              </a:endParaRPr>
            </a:p>
          </p:txBody>
        </p:sp>
        <p:sp>
          <p:nvSpPr>
            <p:cNvPr id="5143" name="Line 31"/>
            <p:cNvSpPr>
              <a:spLocks noChangeShapeType="1"/>
            </p:cNvSpPr>
            <p:nvPr/>
          </p:nvSpPr>
          <p:spPr bwMode="auto">
            <a:xfrm>
              <a:off x="480" y="1680"/>
              <a:ext cx="0"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2400" y="1680"/>
              <a:ext cx="0" cy="48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127" name="Object 33"/>
          <p:cNvGraphicFramePr>
            <a:graphicFrameLocks noChangeAspect="1"/>
          </p:cNvGraphicFramePr>
          <p:nvPr/>
        </p:nvGraphicFramePr>
        <p:xfrm>
          <a:off x="5735960" y="1270000"/>
          <a:ext cx="4251325" cy="962025"/>
        </p:xfrm>
        <a:graphic>
          <a:graphicData uri="http://schemas.openxmlformats.org/presentationml/2006/ole">
            <mc:AlternateContent xmlns:mc="http://schemas.openxmlformats.org/markup-compatibility/2006">
              <mc:Choice xmlns:v="urn:schemas-microsoft-com:vml" Requires="v">
                <p:oleObj spid="_x0000_s3074" name="公式" r:id="rId1" imgW="1358900" imgH="257810" progId="Equation.3">
                  <p:embed/>
                </p:oleObj>
              </mc:Choice>
              <mc:Fallback>
                <p:oleObj name="公式" r:id="rId1" imgW="1358900" imgH="257810" progId="Equation.3">
                  <p:embed/>
                  <p:pic>
                    <p:nvPicPr>
                      <p:cNvPr id="0" name="Object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1270000"/>
                        <a:ext cx="4251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34"/>
          <p:cNvSpPr txBox="1">
            <a:spLocks noChangeArrowheads="1"/>
          </p:cNvSpPr>
          <p:nvPr/>
        </p:nvSpPr>
        <p:spPr bwMode="auto">
          <a:xfrm>
            <a:off x="5762191" y="2968625"/>
            <a:ext cx="99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其中</a:t>
            </a:r>
            <a:endPar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129" name="Object 35"/>
          <p:cNvGraphicFramePr>
            <a:graphicFrameLocks noChangeAspect="1"/>
          </p:cNvGraphicFramePr>
          <p:nvPr/>
        </p:nvGraphicFramePr>
        <p:xfrm>
          <a:off x="6857200" y="2847262"/>
          <a:ext cx="2303463" cy="1762125"/>
        </p:xfrm>
        <a:graphic>
          <a:graphicData uri="http://schemas.openxmlformats.org/presentationml/2006/ole">
            <mc:AlternateContent xmlns:mc="http://schemas.openxmlformats.org/markup-compatibility/2006">
              <mc:Choice xmlns:v="urn:schemas-microsoft-com:vml" Requires="v">
                <p:oleObj spid="_x0000_s3075" name="公式" r:id="rId3" imgW="766445" imgH="566420" progId="Equation.3">
                  <p:embed/>
                </p:oleObj>
              </mc:Choice>
              <mc:Fallback>
                <p:oleObj name="公式" r:id="rId3" imgW="766445" imgH="56642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200" y="2847262"/>
                        <a:ext cx="230346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6"/>
          <p:cNvSpPr txBox="1">
            <a:spLocks noChangeArrowheads="1"/>
          </p:cNvSpPr>
          <p:nvPr/>
        </p:nvSpPr>
        <p:spPr bwMode="auto">
          <a:xfrm>
            <a:off x="2514600" y="5097463"/>
            <a:ext cx="2209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高通滤波器</a:t>
            </a:r>
            <a:endPar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 name="Text Box 37"/>
          <p:cNvSpPr txBox="1">
            <a:spLocks noChangeArrowheads="1"/>
          </p:cNvSpPr>
          <p:nvPr/>
        </p:nvSpPr>
        <p:spPr bwMode="auto">
          <a:xfrm>
            <a:off x="4724400" y="4868863"/>
            <a:ext cx="1676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提升高频衰减低频</a:t>
            </a:r>
            <a:endParaRPr lang="zh-CN" altLang="en-US" sz="2400" b="1" dirty="0">
              <a:solidFill>
                <a:schemeClr val="dk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132" name="AutoShape 38"/>
          <p:cNvSpPr/>
          <p:nvPr/>
        </p:nvSpPr>
        <p:spPr bwMode="auto">
          <a:xfrm>
            <a:off x="4572000" y="4987925"/>
            <a:ext cx="76200" cy="685800"/>
          </a:xfrm>
          <a:prstGeom prst="leftBrace">
            <a:avLst>
              <a:gd name="adj1" fmla="val 7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 name="矩形 38"/>
          <p:cNvSpPr/>
          <p:nvPr/>
        </p:nvSpPr>
        <p:spPr>
          <a:xfrm>
            <a:off x="349048" y="95717"/>
            <a:ext cx="3199915" cy="646331"/>
          </a:xfrm>
          <a:prstGeom prst="rect">
            <a:avLst/>
          </a:prstGeom>
        </p:spPr>
        <p:txBody>
          <a:bodyPr wrap="none">
            <a:spAutoFit/>
          </a:bodyPr>
          <a:lstStyle/>
          <a:p>
            <a:pPr eaLnBrk="1" hangingPunct="1">
              <a:defRPr/>
            </a:pPr>
            <a:r>
              <a:rPr lang="en-US" altLang="zh-CN"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6.2  </a:t>
            </a:r>
            <a:r>
              <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串联校正</a:t>
            </a:r>
            <a:endPar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0" name="矩形 39"/>
          <p:cNvSpPr/>
          <p:nvPr/>
        </p:nvSpPr>
        <p:spPr>
          <a:xfrm>
            <a:off x="1113911" y="954405"/>
            <a:ext cx="2665412" cy="4619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无源超前网络</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6" name="矩形 5"/>
          <p:cNvSpPr/>
          <p:nvPr/>
        </p:nvSpPr>
        <p:spPr>
          <a:xfrm>
            <a:off x="2335888" y="5967750"/>
            <a:ext cx="624205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提高系统的相角裕度，改善系统的动态性能</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4" name="矩形 43"/>
          <p:cNvSpPr/>
          <p:nvPr/>
        </p:nvSpPr>
        <p:spPr>
          <a:xfrm>
            <a:off x="3017838" y="1576388"/>
            <a:ext cx="1210588" cy="461665"/>
          </a:xfrm>
          <a:prstGeom prst="rect">
            <a:avLst/>
          </a:prstGeom>
        </p:spPr>
        <p:txBody>
          <a:bodyPr wrap="none">
            <a:spAutoFit/>
          </a:bodyPr>
          <a:lstStyle/>
          <a:p>
            <a:pPr>
              <a:defRPr/>
            </a:pPr>
            <a:r>
              <a:rPr lang="en-US" altLang="zh-CN" sz="2400" b="1" dirty="0">
                <a:solidFill>
                  <a:srgbClr val="000066"/>
                </a:solidFill>
                <a:effectLst>
                  <a:outerShdw blurRad="38100" dist="38100" dir="2700000" algn="tl">
                    <a:srgbClr val="C0C0C0"/>
                  </a:outerShdw>
                </a:effectLst>
                <a:latin typeface="Times New Roman" panose="02020603050405020304" pitchFamily="18" charset="0"/>
              </a:rPr>
              <a:t>PD</a:t>
            </a:r>
            <a:r>
              <a:rPr lang="zh-CN" altLang="zh-CN" sz="2400" b="1" dirty="0">
                <a:solidFill>
                  <a:srgbClr val="000066"/>
                </a:solidFill>
                <a:effectLst>
                  <a:outerShdw blurRad="38100" dist="38100" dir="2700000" algn="tl">
                    <a:srgbClr val="C0C0C0"/>
                  </a:outerShdw>
                </a:effectLst>
                <a:latin typeface="Times New Roman" panose="02020603050405020304" pitchFamily="18" charset="0"/>
              </a:rPr>
              <a:t>校正</a:t>
            </a:r>
            <a:endParaRPr lang="zh-CN" altLang="en-US" sz="2400" dirty="0"/>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315369" y="4309595"/>
            <a:ext cx="7561262" cy="86518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p>
        </p:txBody>
      </p:sp>
      <p:sp>
        <p:nvSpPr>
          <p:cNvPr id="2" name="圆角矩形 1"/>
          <p:cNvSpPr/>
          <p:nvPr/>
        </p:nvSpPr>
        <p:spPr>
          <a:xfrm>
            <a:off x="119262" y="280989"/>
            <a:ext cx="8135937" cy="388937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graphicFrame>
        <p:nvGraphicFramePr>
          <p:cNvPr id="6148" name="Object 4"/>
          <p:cNvGraphicFramePr>
            <a:graphicFrameLocks noChangeAspect="1"/>
          </p:cNvGraphicFramePr>
          <p:nvPr/>
        </p:nvGraphicFramePr>
        <p:xfrm>
          <a:off x="2424113" y="4286250"/>
          <a:ext cx="4679950" cy="908050"/>
        </p:xfrm>
        <a:graphic>
          <a:graphicData uri="http://schemas.openxmlformats.org/presentationml/2006/ole">
            <mc:AlternateContent xmlns:mc="http://schemas.openxmlformats.org/markup-compatibility/2006">
              <mc:Choice xmlns:v="urn:schemas-microsoft-com:vml" Requires="v">
                <p:oleObj spid="_x0000_s4098" name="公式" r:id="rId1" imgW="1680845" imgH="264160" progId="Equation.3">
                  <p:embed/>
                </p:oleObj>
              </mc:Choice>
              <mc:Fallback>
                <p:oleObj name="公式" r:id="rId1" imgW="1680845" imgH="26416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4286250"/>
                        <a:ext cx="46799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8" name="Text Box 5"/>
          <p:cNvSpPr txBox="1">
            <a:spLocks noChangeArrowheads="1"/>
          </p:cNvSpPr>
          <p:nvPr/>
        </p:nvSpPr>
        <p:spPr bwMode="auto">
          <a:xfrm>
            <a:off x="7464426" y="4529138"/>
            <a:ext cx="24479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defRPr/>
            </a:pPr>
            <a:r>
              <a:rPr kumimoji="1" lang="zh-CN" altLang="en-US" sz="2400" b="1" dirty="0">
                <a:effectLst>
                  <a:outerShdw blurRad="38100" dist="38100" dir="2700000" algn="tl">
                    <a:srgbClr val="000000">
                      <a:alpha val="43137"/>
                    </a:srgbClr>
                  </a:outerShdw>
                </a:effectLst>
                <a:latin typeface="Times New Roman" panose="02020603050405020304" pitchFamily="18" charset="0"/>
              </a:rPr>
              <a:t>一般取</a:t>
            </a:r>
            <a:r>
              <a:rPr kumimoji="1"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15</a:t>
            </a:r>
            <a:endParaRPr kumimoji="1"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矩形 2"/>
          <p:cNvSpPr/>
          <p:nvPr/>
        </p:nvSpPr>
        <p:spPr>
          <a:xfrm>
            <a:off x="2693988" y="6067426"/>
            <a:ext cx="5910262" cy="461963"/>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defRPr/>
            </a:pPr>
            <a:r>
              <a:rPr lang="en-US"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   </a:t>
            </a:r>
            <a:r>
              <a:rPr lang="zh-CN" altLang="zh-CN" sz="2400"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值选得越大，超前网络的微分效应越强</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6151" name="对象 5"/>
          <p:cNvGraphicFramePr>
            <a:graphicFrameLocks noChangeAspect="1"/>
          </p:cNvGraphicFramePr>
          <p:nvPr/>
        </p:nvGraphicFramePr>
        <p:xfrm>
          <a:off x="8509001" y="4529139"/>
          <a:ext cx="358775" cy="479425"/>
        </p:xfrm>
        <a:graphic>
          <a:graphicData uri="http://schemas.openxmlformats.org/presentationml/2006/ole">
            <mc:AlternateContent xmlns:mc="http://schemas.openxmlformats.org/markup-compatibility/2006">
              <mc:Choice xmlns:v="urn:schemas-microsoft-com:vml" Requires="v">
                <p:oleObj spid="_x0000_s4099" name="公式" r:id="rId3" imgW="152400" imgH="203200" progId="Equation.3">
                  <p:embed/>
                </p:oleObj>
              </mc:Choice>
              <mc:Fallback>
                <p:oleObj name="公式" r:id="rId3" imgW="152400" imgH="203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1" y="4529139"/>
                        <a:ext cx="358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Rectangle 1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6153" name="对象 7"/>
          <p:cNvGraphicFramePr>
            <a:graphicFrameLocks noChangeAspect="1"/>
          </p:cNvGraphicFramePr>
          <p:nvPr/>
        </p:nvGraphicFramePr>
        <p:xfrm>
          <a:off x="911424" y="280988"/>
          <a:ext cx="6696075" cy="3746500"/>
        </p:xfrm>
        <a:graphic>
          <a:graphicData uri="http://schemas.openxmlformats.org/presentationml/2006/ole">
            <mc:AlternateContent xmlns:mc="http://schemas.openxmlformats.org/markup-compatibility/2006">
              <mc:Choice xmlns:v="urn:schemas-microsoft-com:vml" Requires="v">
                <p:oleObj spid="_x0000_s4100" name="" r:id="rId5" imgW="4346575" imgH="2424430" progId="SmartDraw.2">
                  <p:embed/>
                </p:oleObj>
              </mc:Choice>
              <mc:Fallback>
                <p:oleObj name="" r:id="rId5" imgW="4346575" imgH="2424430" progId="SmartDraw.2">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424" y="280988"/>
                        <a:ext cx="6696075"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4" name="对象 13"/>
          <p:cNvGraphicFramePr>
            <a:graphicFrameLocks noChangeAspect="1"/>
          </p:cNvGraphicFramePr>
          <p:nvPr/>
        </p:nvGraphicFramePr>
        <p:xfrm>
          <a:off x="2855913" y="6032501"/>
          <a:ext cx="360362" cy="481013"/>
        </p:xfrm>
        <a:graphic>
          <a:graphicData uri="http://schemas.openxmlformats.org/presentationml/2006/ole">
            <mc:AlternateContent xmlns:mc="http://schemas.openxmlformats.org/markup-compatibility/2006">
              <mc:Choice xmlns:v="urn:schemas-microsoft-com:vml" Requires="v">
                <p:oleObj spid="_x0000_s4101" name="公式" r:id="rId7" imgW="152400" imgH="203200" progId="Equation.3">
                  <p:embed/>
                </p:oleObj>
              </mc:Choice>
              <mc:Fallback>
                <p:oleObj name="公式" r:id="rId7" imgW="152400" imgH="203200" progId="Equation.3">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6032501"/>
                        <a:ext cx="3603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Rectangle 1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6156" name="对象 9"/>
          <p:cNvGraphicFramePr>
            <a:graphicFrameLocks noChangeAspect="1"/>
          </p:cNvGraphicFramePr>
          <p:nvPr/>
        </p:nvGraphicFramePr>
        <p:xfrm>
          <a:off x="3432176" y="5300663"/>
          <a:ext cx="4608513" cy="576262"/>
        </p:xfrm>
        <a:graphic>
          <a:graphicData uri="http://schemas.openxmlformats.org/presentationml/2006/ole">
            <mc:AlternateContent xmlns:mc="http://schemas.openxmlformats.org/markup-compatibility/2006">
              <mc:Choice xmlns:v="urn:schemas-microsoft-com:vml" Requires="v">
                <p:oleObj spid="_x0000_s4102" name="" r:id="rId8" imgW="2209800" imgH="279400" progId="Equation.DSMT4">
                  <p:embed/>
                </p:oleObj>
              </mc:Choice>
              <mc:Fallback>
                <p:oleObj name="" r:id="rId8" imgW="2209800" imgH="279400" progId="Equation.DSMT4">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2176" y="5300663"/>
                        <a:ext cx="46085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65300" y="4432300"/>
            <a:ext cx="8789988" cy="22748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sp>
        <p:nvSpPr>
          <p:cNvPr id="4" name="圆角矩形 3"/>
          <p:cNvSpPr/>
          <p:nvPr/>
        </p:nvSpPr>
        <p:spPr>
          <a:xfrm>
            <a:off x="1765301" y="3140075"/>
            <a:ext cx="8651875" cy="11176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solidFill>
                <a:prstClr val="black"/>
              </a:solidFill>
            </a:endParaRPr>
          </a:p>
        </p:txBody>
      </p:sp>
      <p:sp>
        <p:nvSpPr>
          <p:cNvPr id="3" name="圆角矩形 2"/>
          <p:cNvSpPr/>
          <p:nvPr/>
        </p:nvSpPr>
        <p:spPr>
          <a:xfrm>
            <a:off x="1765301" y="1412876"/>
            <a:ext cx="8507413" cy="15843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12290" name="Rectangle 2"/>
          <p:cNvSpPr>
            <a:spLocks noGrp="1" noRot="1" noChangeArrowheads="1"/>
          </p:cNvSpPr>
          <p:nvPr>
            <p:ph type="title"/>
          </p:nvPr>
        </p:nvSpPr>
        <p:spPr>
          <a:xfrm>
            <a:off x="407368" y="437530"/>
            <a:ext cx="6120680" cy="633413"/>
          </a:xfrm>
          <a:solidFill>
            <a:schemeClr val="accent3">
              <a:lumMod val="20000"/>
              <a:lumOff val="80000"/>
            </a:schemeClr>
          </a:solidFill>
          <a:ln w="28575"/>
        </p:spPr>
        <p:txBody>
          <a:bodyPr/>
          <a:lstStyle/>
          <a:p>
            <a:pPr eaLnBrk="1" hangingPunct="1">
              <a:defRPr/>
            </a:pP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频率特性法设计无源超前网络的步骤</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717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r="42511"/>
          <a:stretch>
            <a:fillRect/>
          </a:stretch>
        </p:blipFill>
        <p:spPr bwMode="auto">
          <a:xfrm>
            <a:off x="1487487" y="1292226"/>
            <a:ext cx="7038976"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t="2" r="34567" b="-2"/>
          <a:stretch>
            <a:fillRect/>
          </a:stretch>
        </p:blipFill>
        <p:spPr bwMode="auto">
          <a:xfrm>
            <a:off x="2144714" y="1968501"/>
            <a:ext cx="7343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r="39787"/>
          <a:stretch>
            <a:fillRect/>
          </a:stretch>
        </p:blipFill>
        <p:spPr bwMode="auto">
          <a:xfrm>
            <a:off x="2378076" y="2295525"/>
            <a:ext cx="68865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r="38957"/>
          <a:stretch>
            <a:fillRect/>
          </a:stretch>
        </p:blipFill>
        <p:spPr bwMode="auto">
          <a:xfrm>
            <a:off x="2012950" y="3067050"/>
            <a:ext cx="72517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t="2" r="94199" b="-46893"/>
          <a:stretch>
            <a:fillRect/>
          </a:stretch>
        </p:blipFill>
        <p:spPr bwMode="auto">
          <a:xfrm>
            <a:off x="9101139" y="3270251"/>
            <a:ext cx="636587"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r="22604"/>
          <a:stretch>
            <a:fillRect/>
          </a:stretch>
        </p:blipFill>
        <p:spPr bwMode="auto">
          <a:xfrm>
            <a:off x="1847850" y="3644900"/>
            <a:ext cx="82550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0"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r="17644"/>
          <a:stretch>
            <a:fillRect/>
          </a:stretch>
        </p:blipFill>
        <p:spPr bwMode="auto">
          <a:xfrm>
            <a:off x="2012950" y="4257676"/>
            <a:ext cx="854233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r="10130"/>
          <a:stretch>
            <a:fillRect/>
          </a:stretch>
        </p:blipFill>
        <p:spPr bwMode="auto">
          <a:xfrm>
            <a:off x="1814513" y="4833939"/>
            <a:ext cx="8870950"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r="18350"/>
          <a:stretch>
            <a:fillRect/>
          </a:stretch>
        </p:blipFill>
        <p:spPr bwMode="auto">
          <a:xfrm>
            <a:off x="1765300" y="5408613"/>
            <a:ext cx="8420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3" name="Picture 14"/>
          <p:cNvPicPr>
            <a:picLocks noChangeAspect="1" noChangeArrowheads="1"/>
          </p:cNvPicPr>
          <p:nvPr/>
        </p:nvPicPr>
        <p:blipFill>
          <a:blip r:embed="rId10" cstate="print">
            <a:extLst>
              <a:ext uri="{28A0092B-C50C-407E-A947-70E740481C1C}">
                <a14:useLocalDpi xmlns:a14="http://schemas.microsoft.com/office/drawing/2010/main" val="0"/>
              </a:ext>
            </a:extLst>
          </a:blip>
          <a:srcRect r="38638"/>
          <a:stretch>
            <a:fillRect/>
          </a:stretch>
        </p:blipFill>
        <p:spPr bwMode="auto">
          <a:xfrm>
            <a:off x="1814514" y="5954714"/>
            <a:ext cx="62579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2105026" y="4879976"/>
            <a:ext cx="8208963" cy="1357313"/>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zh-CN" altLang="en-US">
              <a:solidFill>
                <a:prstClr val="black"/>
              </a:solidFill>
            </a:endParaRPr>
          </a:p>
        </p:txBody>
      </p:sp>
      <p:sp>
        <p:nvSpPr>
          <p:cNvPr id="9" name="圆角矩形 8"/>
          <p:cNvSpPr/>
          <p:nvPr/>
        </p:nvSpPr>
        <p:spPr>
          <a:xfrm>
            <a:off x="2105024" y="2225693"/>
            <a:ext cx="8312150" cy="24225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zh-CN" altLang="en-US">
              <a:solidFill>
                <a:prstClr val="black"/>
              </a:solidFill>
            </a:endParaRPr>
          </a:p>
        </p:txBody>
      </p:sp>
      <p:sp>
        <p:nvSpPr>
          <p:cNvPr id="8" name="圆角矩形 7"/>
          <p:cNvSpPr/>
          <p:nvPr/>
        </p:nvSpPr>
        <p:spPr>
          <a:xfrm>
            <a:off x="2105025" y="404814"/>
            <a:ext cx="5935191" cy="15843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solidFill>
                <a:prstClr val="black"/>
              </a:solidFill>
            </a:endParaRPr>
          </a:p>
        </p:txBody>
      </p:sp>
      <p:pic>
        <p:nvPicPr>
          <p:cNvPr id="819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r="52950"/>
          <a:stretch>
            <a:fillRect/>
          </a:stretch>
        </p:blipFill>
        <p:spPr bwMode="auto">
          <a:xfrm>
            <a:off x="2105025" y="333375"/>
            <a:ext cx="511333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r="22292"/>
          <a:stretch>
            <a:fillRect/>
          </a:stretch>
        </p:blipFill>
        <p:spPr bwMode="auto">
          <a:xfrm>
            <a:off x="2105025" y="2225692"/>
            <a:ext cx="820896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8200" name="对象 4"/>
          <p:cNvGraphicFramePr>
            <a:graphicFrameLocks noChangeAspect="1"/>
          </p:cNvGraphicFramePr>
          <p:nvPr/>
        </p:nvGraphicFramePr>
        <p:xfrm>
          <a:off x="5303838" y="1135063"/>
          <a:ext cx="1319212" cy="781050"/>
        </p:xfrm>
        <a:graphic>
          <a:graphicData uri="http://schemas.openxmlformats.org/presentationml/2006/ole">
            <mc:AlternateContent xmlns:mc="http://schemas.openxmlformats.org/markup-compatibility/2006">
              <mc:Choice xmlns:v="urn:schemas-microsoft-com:vml" Requires="v">
                <p:oleObj spid="_x0000_s5122" name="" r:id="rId3" imgW="774065" imgH="457200" progId="Equation.DSMT4">
                  <p:embed/>
                </p:oleObj>
              </mc:Choice>
              <mc:Fallback>
                <p:oleObj name="" r:id="rId3" imgW="774065" imgH="4572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838" y="1135063"/>
                        <a:ext cx="131921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23674"/>
          <a:stretch>
            <a:fillRect/>
          </a:stretch>
        </p:blipFill>
        <p:spPr bwMode="auto">
          <a:xfrm>
            <a:off x="2285999" y="2784493"/>
            <a:ext cx="8027988"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r="67702"/>
          <a:stretch>
            <a:fillRect/>
          </a:stretch>
        </p:blipFill>
        <p:spPr bwMode="auto">
          <a:xfrm>
            <a:off x="2289175" y="3363930"/>
            <a:ext cx="3446463"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3" name="Rectangle 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8204" name="对象 6"/>
          <p:cNvGraphicFramePr>
            <a:graphicFrameLocks noChangeAspect="1"/>
          </p:cNvGraphicFramePr>
          <p:nvPr/>
        </p:nvGraphicFramePr>
        <p:xfrm>
          <a:off x="4656138" y="4184667"/>
          <a:ext cx="2879725" cy="463550"/>
        </p:xfrm>
        <a:graphic>
          <a:graphicData uri="http://schemas.openxmlformats.org/presentationml/2006/ole">
            <mc:AlternateContent xmlns:mc="http://schemas.openxmlformats.org/markup-compatibility/2006">
              <mc:Choice xmlns:v="urn:schemas-microsoft-com:vml" Requires="v">
                <p:oleObj spid="_x0000_s5123" name="" r:id="rId7" imgW="1473200" imgH="241300" progId="Equation.DSMT4">
                  <p:embed/>
                </p:oleObj>
              </mc:Choice>
              <mc:Fallback>
                <p:oleObj name="" r:id="rId7" imgW="1473200" imgH="2413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8" y="4184667"/>
                        <a:ext cx="2879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r="20660"/>
          <a:stretch>
            <a:fillRect/>
          </a:stretch>
        </p:blipFill>
        <p:spPr bwMode="auto">
          <a:xfrm>
            <a:off x="2178050" y="4879976"/>
            <a:ext cx="8135938"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6"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r="31639"/>
          <a:stretch>
            <a:fillRect/>
          </a:stretch>
        </p:blipFill>
        <p:spPr bwMode="auto">
          <a:xfrm>
            <a:off x="2203451" y="5453064"/>
            <a:ext cx="72628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tags/tag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5077*3524*0*0"/>
</p:tagLst>
</file>

<file path=ppt/theme/theme1.xml><?xml version="1.0" encoding="utf-8"?>
<a:theme xmlns:a="http://schemas.openxmlformats.org/drawingml/2006/main" name="平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3199</Words>
  <Application>WPS 演示</Application>
  <PresentationFormat>宽屏</PresentationFormat>
  <Paragraphs>381</Paragraphs>
  <Slides>50</Slides>
  <Notes>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80</vt:i4>
      </vt:variant>
      <vt:variant>
        <vt:lpstr>幻灯片标题</vt:lpstr>
      </vt:variant>
      <vt:variant>
        <vt:i4>50</vt:i4>
      </vt:variant>
    </vt:vector>
  </HeadingPairs>
  <TitlesOfParts>
    <vt:vector size="153" baseType="lpstr">
      <vt:lpstr>Arial</vt:lpstr>
      <vt:lpstr>宋体</vt:lpstr>
      <vt:lpstr>Wingdings</vt:lpstr>
      <vt:lpstr>Century Gothic</vt:lpstr>
      <vt:lpstr>Verdana</vt:lpstr>
      <vt:lpstr>Courier New</vt:lpstr>
      <vt:lpstr>楷体</vt:lpstr>
      <vt:lpstr>Calibri</vt:lpstr>
      <vt:lpstr>Times New Roman</vt:lpstr>
      <vt:lpstr>黑体</vt:lpstr>
      <vt:lpstr>Times New Roman</vt:lpstr>
      <vt:lpstr>等线</vt:lpstr>
      <vt:lpstr>微软雅黑</vt:lpstr>
      <vt:lpstr>Arial Unicode MS</vt:lpstr>
      <vt:lpstr>等线 Light</vt:lpstr>
      <vt:lpstr>Calibri Light</vt:lpstr>
      <vt:lpstr>华文中宋</vt:lpstr>
      <vt:lpstr>Symbol</vt:lpstr>
      <vt:lpstr>隶书</vt:lpstr>
      <vt:lpstr>Tahoma</vt:lpstr>
      <vt:lpstr>Wingdings 2</vt:lpstr>
      <vt:lpstr>Franklin Gothic Book</vt:lpstr>
      <vt:lpstr>平面</vt:lpstr>
      <vt:lpstr>Equation.3</vt:lpstr>
      <vt:lpstr>Equation.3</vt:lpstr>
      <vt:lpstr>Equation.3</vt:lpstr>
      <vt:lpstr>Equation.3</vt:lpstr>
      <vt:lpstr>SmartDraw.2</vt:lpstr>
      <vt:lpstr>Equation.3</vt:lpstr>
      <vt:lpstr>Equation.DSMT4</vt:lpstr>
      <vt:lpstr>Equation.DSMT4</vt:lpstr>
      <vt:lpstr>Equation.DSMT4</vt:lpstr>
      <vt:lpstr>Visio.Drawing.6</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Visio.Drawing.6</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Equation.DSMT4</vt:lpstr>
      <vt:lpstr>Visio.Drawing.6</vt:lpstr>
      <vt:lpstr>Equation.DSMT4</vt:lpstr>
      <vt:lpstr>Equation.DSMT4</vt:lpstr>
      <vt:lpstr>Equation.DSMT4</vt:lpstr>
      <vt:lpstr>Equation.3</vt:lpstr>
      <vt:lpstr>Equation.DSMT4</vt:lpstr>
      <vt:lpstr>Equation.DSMT4</vt:lpstr>
      <vt:lpstr>Equation.DSMT4</vt:lpstr>
      <vt:lpstr>Equation.DSMT4</vt:lpstr>
      <vt:lpstr>Equation.DSMT4</vt:lpstr>
      <vt:lpstr>Equation.3</vt:lpstr>
      <vt:lpstr>SmartDraw.2</vt:lpstr>
      <vt:lpstr>Equation.3</vt:lpstr>
      <vt:lpstr>Equation.DSMT4</vt:lpstr>
      <vt:lpstr>SmartDraw.2</vt:lpstr>
      <vt:lpstr>SmartDraw.2</vt:lpstr>
      <vt:lpstr>Equation.3</vt:lpstr>
      <vt:lpstr>Equation.DSMT4</vt:lpstr>
      <vt:lpstr>SmartDraw.2</vt:lpstr>
      <vt:lpstr>Paint.Picture</vt:lpstr>
      <vt:lpstr>Equation.3</vt:lpstr>
      <vt:lpstr>Equation.3</vt:lpstr>
      <vt:lpstr>Equation.3</vt:lpstr>
      <vt:lpstr>Equation.3</vt:lpstr>
      <vt:lpstr>Equation.3</vt:lpstr>
      <vt:lpstr>Equation.3</vt:lpstr>
      <vt:lpstr>Equation.3</vt:lpstr>
      <vt:lpstr>SmartDraw.2</vt:lpstr>
      <vt:lpstr>Equation.3</vt:lpstr>
      <vt:lpstr>Paint.Picture</vt:lpstr>
      <vt:lpstr>Equation.3</vt:lpstr>
      <vt:lpstr>Equation.3</vt:lpstr>
      <vt:lpstr>Equation.3</vt:lpstr>
      <vt:lpstr>Equation.3</vt:lpstr>
      <vt:lpstr>Equation.DSMT4</vt:lpstr>
      <vt:lpstr>Equation.DSMT4</vt:lpstr>
      <vt:lpstr>SmartDraw.2</vt:lpstr>
      <vt:lpstr>Equation.3</vt:lpstr>
      <vt:lpstr>Equation.3</vt:lpstr>
      <vt:lpstr>Equation.3</vt:lpstr>
      <vt:lpstr>PowerPoint 演示文稿</vt:lpstr>
      <vt:lpstr>荔枝实验装置</vt:lpstr>
      <vt:lpstr>PowerPoint 演示文稿</vt:lpstr>
      <vt:lpstr>PowerPoint 演示文稿</vt:lpstr>
      <vt:lpstr>PowerPoint 演示文稿</vt:lpstr>
      <vt:lpstr>PowerPoint 演示文稿</vt:lpstr>
      <vt:lpstr>PowerPoint 演示文稿</vt:lpstr>
      <vt:lpstr>频率特性法设计无源超前网络的步骤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频率特性法设计无源滞后网络的步骤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频率特性法设计无源滞后-超前校正网络的步骤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本次课程作业</vt:lpstr>
    </vt:vector>
  </TitlesOfParts>
  <Company>sicau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xlj</dc:creator>
  <cp:lastModifiedBy>Thinkpad</cp:lastModifiedBy>
  <cp:revision>301</cp:revision>
  <dcterms:created xsi:type="dcterms:W3CDTF">2001-03-12T12:47:00Z</dcterms:created>
  <dcterms:modified xsi:type="dcterms:W3CDTF">2021-01-06T08:00:20Z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