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26" r:id="rId3"/>
    <p:sldId id="259" r:id="rId4"/>
    <p:sldId id="260" r:id="rId5"/>
    <p:sldId id="261" r:id="rId6"/>
    <p:sldId id="263" r:id="rId7"/>
    <p:sldId id="264" r:id="rId8"/>
    <p:sldId id="265" r:id="rId9"/>
    <p:sldId id="280" r:id="rId10"/>
    <p:sldId id="281" r:id="rId11"/>
    <p:sldId id="282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ysy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CC"/>
    <a:srgbClr val="FF6600"/>
    <a:srgbClr val="FFFFCC"/>
    <a:srgbClr val="CCE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86"/>
    <p:restoredTop sz="90929"/>
  </p:normalViewPr>
  <p:slideViewPr>
    <p:cSldViewPr showGuides="1">
      <p:cViewPr varScale="1">
        <p:scale>
          <a:sx n="102" d="100"/>
          <a:sy n="102" d="100"/>
        </p:scale>
        <p:origin x="150" y="378"/>
      </p:cViewPr>
      <p:guideLst>
        <p:guide orient="horz" pos="2160"/>
        <p:guide pos="3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0" Type="http://schemas.openxmlformats.org/officeDocument/2006/relationships/image" Target="../media/image15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20D7B0-FDB1-4133-9048-4ACF59EFBD9A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9A0DB2DC-4C9A-4742-B13C-FB6460FD3503}" type="slidenum">
              <a:rPr lang="en-US" altLang="zh-CN" smtClean="0">
                <a:latin typeface="Century Gothic" panose="020B0502020202020204" pitchFamily="34" charset="0"/>
              </a:rPr>
            </a:fld>
            <a:endParaRPr lang="en-US" altLang="zh-CN" dirty="0">
              <a:latin typeface="Century Gothic" panose="020B050202020202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9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11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7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6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9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9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kumimoji="1"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smtClean="0"/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75442" y="-35724"/>
            <a:ext cx="4013516" cy="1229499"/>
            <a:chOff x="3756566" y="501990"/>
            <a:chExt cx="4013516" cy="1229499"/>
          </a:xfrm>
        </p:grpSpPr>
        <p:pic>
          <p:nvPicPr>
            <p:cNvPr id="8" name="Picture 2" descr="C:\Users\Administrator\Desktop\view.jpg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48" y="728086"/>
              <a:ext cx="2393434" cy="6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66" y="501990"/>
              <a:ext cx="1359305" cy="12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4.w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0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48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6.wmf"/><Relationship Id="rId1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7.wmf"/><Relationship Id="rId1" Type="http://schemas.openxmlformats.org/officeDocument/2006/relationships/oleObject" Target="../embeddings/oleObject55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5.wmf"/><Relationship Id="rId2" Type="http://schemas.openxmlformats.org/officeDocument/2006/relationships/image" Target="../media/image6.w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37"/>
          <p:cNvSpPr>
            <a:spLocks noChangeArrowheads="1"/>
          </p:cNvSpPr>
          <p:nvPr/>
        </p:nvSpPr>
        <p:spPr bwMode="auto">
          <a:xfrm>
            <a:off x="623392" y="1512919"/>
            <a:ext cx="10585176" cy="196207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kumimoji="1" lang="zh-CN" altLang="en-US" sz="5400" b="1" spc="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习题课</a:t>
            </a:r>
            <a:endParaRPr kumimoji="1" lang="en-US" altLang="zh-CN" sz="5400" b="1" spc="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kumimoji="1" lang="zh-CN" altLang="en-US" sz="3200" b="1" spc="50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12368"/>
            <a:ext cx="12192000" cy="3573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文本框 1"/>
          <p:cNvSpPr txBox="1"/>
          <p:nvPr/>
        </p:nvSpPr>
        <p:spPr>
          <a:xfrm>
            <a:off x="8832304" y="414908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授课人：许丽佳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3200400" y="5843462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3200400" y="966662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Freeform 4"/>
          <p:cNvSpPr/>
          <p:nvPr/>
        </p:nvSpPr>
        <p:spPr bwMode="auto">
          <a:xfrm>
            <a:off x="3200400" y="4929062"/>
            <a:ext cx="6096000" cy="914400"/>
          </a:xfrm>
          <a:custGeom>
            <a:avLst/>
            <a:gdLst>
              <a:gd name="T0" fmla="*/ 0 w 3840"/>
              <a:gd name="T1" fmla="*/ 1451610000 h 576"/>
              <a:gd name="T2" fmla="*/ 1572577500 w 3840"/>
              <a:gd name="T3" fmla="*/ 725805000 h 576"/>
              <a:gd name="T4" fmla="*/ 2147483646 w 3840"/>
              <a:gd name="T5" fmla="*/ 241935000 h 576"/>
              <a:gd name="T6" fmla="*/ 2147483646 w 3840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0" h="576">
                <a:moveTo>
                  <a:pt x="0" y="576"/>
                </a:moveTo>
                <a:cubicBezTo>
                  <a:pt x="124" y="472"/>
                  <a:pt x="248" y="368"/>
                  <a:pt x="624" y="288"/>
                </a:cubicBezTo>
                <a:cubicBezTo>
                  <a:pt x="1000" y="208"/>
                  <a:pt x="1720" y="144"/>
                  <a:pt x="2256" y="96"/>
                </a:cubicBezTo>
                <a:cubicBezTo>
                  <a:pt x="2792" y="48"/>
                  <a:pt x="3316" y="24"/>
                  <a:pt x="384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V="1">
            <a:off x="5486400" y="1423862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343400" y="2719262"/>
            <a:ext cx="762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cs typeface="Times New Roman" panose="02020603050405020304" pitchFamily="18" charset="0"/>
              </a:rPr>
              <a:t>ξ</a:t>
            </a:r>
            <a:r>
              <a:rPr lang="en-US" altLang="zh-CN" sz="2400" i="1">
                <a:cs typeface="Times New Roman" panose="02020603050405020304" pitchFamily="18" charset="0"/>
              </a:rPr>
              <a:t>&gt;</a:t>
            </a:r>
            <a:r>
              <a:rPr lang="en-US" altLang="zh-CN" sz="2400">
                <a:cs typeface="Times New Roman" panose="02020603050405020304" pitchFamily="18" charset="0"/>
              </a:rPr>
              <a:t>1</a:t>
            </a:r>
            <a:endParaRPr lang="en-US" altLang="zh-CN" sz="2400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8229600" y="1423862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8305800" y="1347662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/>
              <a:t>Ka</a:t>
            </a:r>
            <a:r>
              <a:rPr lang="en-US" altLang="zh-CN" sz="2400"/>
              <a:t>=40</a:t>
            </a:r>
            <a:endParaRPr lang="en-US" altLang="zh-CN" sz="2400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638800" y="5843462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4.47</a:t>
            </a:r>
            <a:endParaRPr lang="en-US" altLang="zh-CN" sz="2400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924800" y="5843462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10</a:t>
            </a:r>
            <a:endParaRPr lang="en-US" altLang="zh-CN" sz="240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9372600" y="5919662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Kp</a:t>
            </a:r>
            <a:endParaRPr lang="en-US" altLang="zh-CN" sz="2400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2438400" y="966662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K</a:t>
            </a:r>
            <a:r>
              <a:rPr lang="en-US" altLang="zh-CN" sz="2400" baseline="-25000"/>
              <a:t>D</a:t>
            </a:r>
            <a:endParaRPr lang="en-US" altLang="zh-CN" sz="2400" baseline="-25000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410200" y="1042862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/>
              <a:t>Wn</a:t>
            </a:r>
            <a:r>
              <a:rPr lang="en-US" altLang="zh-CN" sz="2400"/>
              <a:t>=40</a:t>
            </a:r>
            <a:endParaRPr lang="en-US" altLang="zh-CN" sz="2400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629400" y="4624262"/>
            <a:ext cx="76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cs typeface="Times New Roman" panose="02020603050405020304" pitchFamily="18" charset="0"/>
              </a:rPr>
              <a:t>ξ</a:t>
            </a:r>
            <a:r>
              <a:rPr lang="en-US" altLang="zh-CN" sz="2400" i="1">
                <a:cs typeface="Times New Roman" panose="02020603050405020304" pitchFamily="18" charset="0"/>
              </a:rPr>
              <a:t>=</a:t>
            </a:r>
            <a:r>
              <a:rPr lang="en-US" altLang="zh-CN" sz="2400">
                <a:cs typeface="Times New Roman" panose="02020603050405020304" pitchFamily="18" charset="0"/>
              </a:rPr>
              <a:t>1</a:t>
            </a:r>
            <a:endParaRPr lang="en-US" altLang="zh-CN" sz="2400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7162800" y="5005262"/>
            <a:ext cx="762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cs typeface="Times New Roman" panose="02020603050405020304" pitchFamily="18" charset="0"/>
              </a:rPr>
              <a:t>ξ</a:t>
            </a:r>
            <a:r>
              <a:rPr lang="en-US" altLang="zh-CN" sz="2400" i="1">
                <a:cs typeface="Times New Roman" panose="02020603050405020304" pitchFamily="18" charset="0"/>
              </a:rPr>
              <a:t>&lt;</a:t>
            </a:r>
            <a:r>
              <a:rPr lang="en-US" altLang="zh-CN" sz="2400">
                <a:cs typeface="Times New Roman" panose="02020603050405020304" pitchFamily="18" charset="0"/>
              </a:rPr>
              <a:t>1</a:t>
            </a:r>
            <a:endParaRPr lang="en-US" altLang="zh-CN" sz="2400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3200400" y="1119062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V="1">
            <a:off x="3200400" y="1119062"/>
            <a:ext cx="1219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V="1">
            <a:off x="3200400" y="1119062"/>
            <a:ext cx="18288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V="1">
            <a:off x="3200400" y="1042862"/>
            <a:ext cx="259080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V="1">
            <a:off x="3962400" y="1119062"/>
            <a:ext cx="259080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V="1">
            <a:off x="5486400" y="1271462"/>
            <a:ext cx="236220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V="1">
            <a:off x="4876800" y="1195262"/>
            <a:ext cx="228600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V="1">
            <a:off x="6324600" y="1195262"/>
            <a:ext cx="236220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V="1">
            <a:off x="7162800" y="2719262"/>
            <a:ext cx="1447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V="1">
            <a:off x="8001000" y="4090862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3962400" y="5462462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4876800" y="5310062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6400800" y="5157662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5638800" y="5157662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7162800" y="5081462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8001000" y="5005262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2895600" y="5919663"/>
            <a:ext cx="380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0</a:t>
            </a:r>
            <a:endParaRPr lang="en-US" altLang="zh-CN" sz="2400"/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705544" y="404664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3.</a:t>
            </a:r>
            <a:r>
              <a:rPr lang="zh-CN" altLang="en-US" sz="2800" dirty="0">
                <a:latin typeface="Times New Roman" panose="02020603050405020304" pitchFamily="18" charset="0"/>
              </a:rPr>
              <a:t>根轨迹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534344" y="1458565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</a:rPr>
              <a:t>7</a:t>
            </a:r>
            <a:r>
              <a:rPr lang="zh-CN" altLang="en-US" sz="2800">
                <a:latin typeface="Times New Roman" panose="02020603050405020304" pitchFamily="18" charset="0"/>
              </a:rPr>
              <a:t>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4667944" y="1306164"/>
          <a:ext cx="398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1" imgW="1879600" imgH="419100" progId="Equation.3">
                  <p:embed/>
                </p:oleObj>
              </mc:Choice>
              <mc:Fallback>
                <p:oleObj name="Equation" r:id="rId1" imgW="18796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944" y="1306164"/>
                        <a:ext cx="3987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2381944" y="1991965"/>
          <a:ext cx="2946400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VISIO" r:id="rId3" imgW="2947670" imgH="3597910" progId="Visio.Drawing.6">
                  <p:embed/>
                </p:oleObj>
              </mc:Choice>
              <mc:Fallback>
                <p:oleObj name="VISIO" r:id="rId3" imgW="2947670" imgH="359791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944" y="1991965"/>
                        <a:ext cx="2946400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5582344" y="2525365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－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=0, </a:t>
            </a:r>
            <a:r>
              <a:rPr lang="zh-CN" altLang="en-US" sz="2800">
                <a:latin typeface="Times New Roman" panose="02020603050405020304" pitchFamily="18" charset="0"/>
              </a:rPr>
              <a:t>－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=</a:t>
            </a:r>
            <a:r>
              <a:rPr lang="zh-CN" altLang="en-US" sz="2800">
                <a:latin typeface="Times New Roman" panose="02020603050405020304" pitchFamily="18" charset="0"/>
              </a:rPr>
              <a:t>－</a:t>
            </a:r>
            <a:r>
              <a:rPr lang="en-US" altLang="zh-CN" sz="2800">
                <a:latin typeface="Times New Roman" panose="02020603050405020304" pitchFamily="18" charset="0"/>
              </a:rPr>
              <a:t>2, </a:t>
            </a:r>
            <a:r>
              <a:rPr lang="zh-CN" altLang="en-US" sz="2800">
                <a:latin typeface="Times New Roman" panose="02020603050405020304" pitchFamily="18" charset="0"/>
              </a:rPr>
              <a:t>－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</a:rPr>
              <a:t>3,4</a:t>
            </a:r>
            <a:r>
              <a:rPr lang="en-US" altLang="zh-CN" sz="2800">
                <a:latin typeface="Times New Roman" panose="02020603050405020304" pitchFamily="18" charset="0"/>
              </a:rPr>
              <a:t>=</a:t>
            </a:r>
            <a:r>
              <a:rPr lang="zh-CN" altLang="en-US" sz="2800">
                <a:latin typeface="Times New Roman" panose="02020603050405020304" pitchFamily="18" charset="0"/>
              </a:rPr>
              <a:t>－</a:t>
            </a:r>
            <a:r>
              <a:rPr lang="en-US" altLang="zh-CN" sz="2800">
                <a:latin typeface="Times New Roman" panose="02020603050405020304" pitchFamily="18" charset="0"/>
              </a:rPr>
              <a:t>1±j2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12295" name="Group 8"/>
          <p:cNvGrpSpPr/>
          <p:nvPr/>
        </p:nvGrpSpPr>
        <p:grpSpPr bwMode="auto">
          <a:xfrm>
            <a:off x="5506144" y="3439765"/>
            <a:ext cx="4127500" cy="536575"/>
            <a:chOff x="2160" y="1872"/>
            <a:chExt cx="2600" cy="338"/>
          </a:xfrm>
        </p:grpSpPr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2160" y="1872"/>
              <a:ext cx="2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分离点：  －</a:t>
              </a:r>
              <a:r>
                <a:rPr lang="en-US" altLang="zh-CN" sz="2800">
                  <a:latin typeface="Times New Roman" panose="02020603050405020304" pitchFamily="18" charset="0"/>
                </a:rPr>
                <a:t>1, </a:t>
              </a:r>
              <a:r>
                <a:rPr lang="zh-CN" altLang="en-US" sz="2800">
                  <a:latin typeface="Times New Roman" panose="02020603050405020304" pitchFamily="18" charset="0"/>
                </a:rPr>
                <a:t>－</a:t>
              </a:r>
              <a:r>
                <a:rPr lang="en-US" altLang="zh-CN" sz="2800">
                  <a:latin typeface="Times New Roman" panose="02020603050405020304" pitchFamily="18" charset="0"/>
                </a:rPr>
                <a:t>1±j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98" name="Object 10"/>
            <p:cNvGraphicFramePr>
              <a:graphicFrameLocks noChangeAspect="1"/>
            </p:cNvGraphicFramePr>
            <p:nvPr/>
          </p:nvGraphicFramePr>
          <p:xfrm>
            <a:off x="4272" y="1872"/>
            <a:ext cx="48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5" imgW="330200" imgH="228600" progId="Equation.3">
                    <p:embed/>
                  </p:oleObj>
                </mc:Choice>
                <mc:Fallback>
                  <p:oleObj name="Equation" r:id="rId5" imgW="3302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872"/>
                          <a:ext cx="48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6" name="Text Box 11"/>
          <p:cNvSpPr txBox="1">
            <a:spLocks noChangeArrowheads="1"/>
          </p:cNvSpPr>
          <p:nvPr/>
        </p:nvSpPr>
        <p:spPr bwMode="auto">
          <a:xfrm>
            <a:off x="5734744" y="4354165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－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</a:rPr>
              <a:t>，－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</a:rPr>
              <a:t>4</a:t>
            </a:r>
            <a:r>
              <a:rPr lang="en-US" altLang="zh-CN" sz="2800">
                <a:latin typeface="Times New Roman" panose="02020603050405020304" pitchFamily="18" charset="0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</a:rPr>
              <a:t>出射角</a:t>
            </a:r>
            <a:r>
              <a:rPr lang="en-US" altLang="zh-CN" sz="2800">
                <a:latin typeface="Times New Roman" panose="02020603050405020304" pitchFamily="18" charset="0"/>
              </a:rPr>
              <a:t>±90</a:t>
            </a:r>
            <a:r>
              <a:rPr lang="en-US" altLang="zh-CN" sz="2800" baseline="30000">
                <a:latin typeface="Times New Roman" panose="02020603050405020304" pitchFamily="18" charset="0"/>
              </a:rPr>
              <a:t>0</a:t>
            </a:r>
            <a:endParaRPr lang="en-US" altLang="zh-CN" sz="2800" baseline="30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1855912" y="911175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</a:rPr>
              <a:t>8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2541712" y="773831"/>
          <a:ext cx="32004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1" imgW="1460500" imgH="419100" progId="Equation.3">
                  <p:embed/>
                </p:oleObj>
              </mc:Choice>
              <mc:Fallback>
                <p:oleObj name="Equation" r:id="rId1" imgW="1460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712" y="773831"/>
                        <a:ext cx="32004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6" name="Group 5"/>
          <p:cNvGrpSpPr/>
          <p:nvPr/>
        </p:nvGrpSpPr>
        <p:grpSpPr bwMode="auto">
          <a:xfrm>
            <a:off x="3587080" y="4077072"/>
            <a:ext cx="5029200" cy="2133600"/>
            <a:chOff x="336" y="1104"/>
            <a:chExt cx="3168" cy="1344"/>
          </a:xfrm>
        </p:grpSpPr>
        <p:sp>
          <p:nvSpPr>
            <p:cNvPr id="13324" name="Line 6"/>
            <p:cNvSpPr>
              <a:spLocks noChangeShapeType="1"/>
            </p:cNvSpPr>
            <p:nvPr/>
          </p:nvSpPr>
          <p:spPr bwMode="auto">
            <a:xfrm>
              <a:off x="384" y="192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7"/>
            <p:cNvSpPr>
              <a:spLocks noChangeShapeType="1"/>
            </p:cNvSpPr>
            <p:nvPr/>
          </p:nvSpPr>
          <p:spPr bwMode="auto">
            <a:xfrm>
              <a:off x="2112" y="124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Text Box 8"/>
            <p:cNvSpPr txBox="1">
              <a:spLocks noChangeArrowheads="1"/>
            </p:cNvSpPr>
            <p:nvPr/>
          </p:nvSpPr>
          <p:spPr bwMode="auto">
            <a:xfrm>
              <a:off x="576" y="17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×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27" name="Text Box 9"/>
            <p:cNvSpPr txBox="1">
              <a:spLocks noChangeArrowheads="1"/>
            </p:cNvSpPr>
            <p:nvPr/>
          </p:nvSpPr>
          <p:spPr bwMode="auto">
            <a:xfrm>
              <a:off x="1536" y="17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×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28" name="Text Box 10"/>
            <p:cNvSpPr txBox="1">
              <a:spLocks noChangeArrowheads="1"/>
            </p:cNvSpPr>
            <p:nvPr/>
          </p:nvSpPr>
          <p:spPr bwMode="auto">
            <a:xfrm>
              <a:off x="2640" y="1536"/>
              <a:ext cx="57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4800">
                  <a:latin typeface="Times New Roman" panose="02020603050405020304" pitchFamily="18" charset="0"/>
                </a:rPr>
                <a:t>。</a:t>
              </a:r>
              <a:endParaRPr lang="zh-CN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13329" name="Line 11"/>
            <p:cNvSpPr>
              <a:spLocks noChangeShapeType="1"/>
            </p:cNvSpPr>
            <p:nvPr/>
          </p:nvSpPr>
          <p:spPr bwMode="auto">
            <a:xfrm>
              <a:off x="1728" y="1920"/>
              <a:ext cx="100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12"/>
            <p:cNvSpPr>
              <a:spLocks noChangeShapeType="1"/>
            </p:cNvSpPr>
            <p:nvPr/>
          </p:nvSpPr>
          <p:spPr bwMode="auto">
            <a:xfrm>
              <a:off x="336" y="1920"/>
              <a:ext cx="384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Text Box 13"/>
            <p:cNvSpPr txBox="1">
              <a:spLocks noChangeArrowheads="1"/>
            </p:cNvSpPr>
            <p:nvPr/>
          </p:nvSpPr>
          <p:spPr bwMode="auto">
            <a:xfrm>
              <a:off x="2160" y="110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3332" name="Text Box 14"/>
            <p:cNvSpPr txBox="1">
              <a:spLocks noChangeArrowheads="1"/>
            </p:cNvSpPr>
            <p:nvPr/>
          </p:nvSpPr>
          <p:spPr bwMode="auto">
            <a:xfrm>
              <a:off x="3168" y="163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3333" name="Text Box 15"/>
            <p:cNvSpPr txBox="1">
              <a:spLocks noChangeArrowheads="1"/>
            </p:cNvSpPr>
            <p:nvPr/>
          </p:nvSpPr>
          <p:spPr bwMode="auto">
            <a:xfrm>
              <a:off x="2688" y="1881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3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13334" name="Text Box 16"/>
            <p:cNvSpPr txBox="1">
              <a:spLocks noChangeArrowheads="1"/>
            </p:cNvSpPr>
            <p:nvPr/>
          </p:nvSpPr>
          <p:spPr bwMode="auto">
            <a:xfrm>
              <a:off x="576" y="1929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-5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13335" name="Text Box 17"/>
            <p:cNvSpPr txBox="1">
              <a:spLocks noChangeArrowheads="1"/>
            </p:cNvSpPr>
            <p:nvPr/>
          </p:nvSpPr>
          <p:spPr bwMode="auto">
            <a:xfrm>
              <a:off x="1536" y="192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-2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13336" name="Line 18"/>
            <p:cNvSpPr>
              <a:spLocks noChangeShapeType="1"/>
            </p:cNvSpPr>
            <p:nvPr/>
          </p:nvSpPr>
          <p:spPr bwMode="auto">
            <a:xfrm>
              <a:off x="2160" y="1920"/>
              <a:ext cx="24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19"/>
            <p:cNvSpPr>
              <a:spLocks noChangeShapeType="1"/>
            </p:cNvSpPr>
            <p:nvPr/>
          </p:nvSpPr>
          <p:spPr bwMode="auto">
            <a:xfrm>
              <a:off x="432" y="1920"/>
              <a:ext cx="24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7" name="Text Box 20"/>
          <p:cNvSpPr txBox="1">
            <a:spLocks noChangeArrowheads="1"/>
          </p:cNvSpPr>
          <p:nvPr/>
        </p:nvSpPr>
        <p:spPr bwMode="auto">
          <a:xfrm>
            <a:off x="5729223" y="949274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</a:rPr>
              <a:t>可为正，也可为负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3318" name="Text Box 21"/>
          <p:cNvSpPr txBox="1">
            <a:spLocks noChangeArrowheads="1"/>
          </p:cNvSpPr>
          <p:nvPr/>
        </p:nvSpPr>
        <p:spPr bwMode="auto">
          <a:xfrm>
            <a:off x="1631504" y="2009850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解：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3319" name="Text Box 22"/>
          <p:cNvSpPr txBox="1">
            <a:spLocks noChangeArrowheads="1"/>
          </p:cNvSpPr>
          <p:nvPr/>
        </p:nvSpPr>
        <p:spPr bwMode="auto">
          <a:xfrm>
            <a:off x="2313112" y="2009849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对本题 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>
                <a:latin typeface="Times New Roman" panose="02020603050405020304" pitchFamily="18" charset="0"/>
              </a:rPr>
              <a:t>&lt;0 </a:t>
            </a:r>
            <a:r>
              <a:rPr lang="zh-CN" altLang="en-US" sz="2800">
                <a:latin typeface="Times New Roman" panose="02020603050405020304" pitchFamily="18" charset="0"/>
              </a:rPr>
              <a:t>时为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3320" name="Object 23"/>
          <p:cNvGraphicFramePr>
            <a:graphicFrameLocks noChangeAspect="1"/>
          </p:cNvGraphicFramePr>
          <p:nvPr/>
        </p:nvGraphicFramePr>
        <p:xfrm>
          <a:off x="5178426" y="1784474"/>
          <a:ext cx="48037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159000" imgH="431800" progId="Equation.3">
                  <p:embed/>
                </p:oleObj>
              </mc:Choice>
              <mc:Fallback>
                <p:oleObj name="Equation" r:id="rId3" imgW="2159000" imgH="431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6" y="1784474"/>
                        <a:ext cx="480377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24"/>
          <p:cNvSpPr txBox="1">
            <a:spLocks noChangeArrowheads="1"/>
          </p:cNvSpPr>
          <p:nvPr/>
        </p:nvSpPr>
        <p:spPr bwMode="auto">
          <a:xfrm>
            <a:off x="1676400" y="3017962"/>
            <a:ext cx="883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这就是通常的</a:t>
            </a:r>
            <a:r>
              <a:rPr lang="en-US" altLang="zh-CN" sz="2800">
                <a:latin typeface="Times New Roman" panose="02020603050405020304" pitchFamily="18" charset="0"/>
              </a:rPr>
              <a:t>180</a:t>
            </a:r>
            <a:r>
              <a:rPr lang="en-US" altLang="zh-CN" sz="2800" baseline="30000"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根轨迹，由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＋ </a:t>
            </a:r>
            <a:r>
              <a:rPr lang="en-US" altLang="zh-CN" sz="2800" i="1">
                <a:latin typeface="Times New Roman" panose="02020603050405020304" pitchFamily="18" charset="0"/>
              </a:rPr>
              <a:t>G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s</a:t>
            </a:r>
            <a:r>
              <a:rPr lang="en-US" altLang="zh-CN" sz="2800">
                <a:latin typeface="Times New Roman" panose="02020603050405020304" pitchFamily="18" charset="0"/>
              </a:rPr>
              <a:t>) =0, </a:t>
            </a:r>
            <a:r>
              <a:rPr lang="en-US" altLang="zh-CN" sz="2800" i="1">
                <a:latin typeface="Times New Roman" panose="02020603050405020304" pitchFamily="18" charset="0"/>
              </a:rPr>
              <a:t>G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s</a:t>
            </a:r>
            <a:r>
              <a:rPr lang="en-US" altLang="zh-CN" sz="2800">
                <a:latin typeface="Times New Roman" panose="02020603050405020304" pitchFamily="18" charset="0"/>
              </a:rPr>
              <a:t>)=</a:t>
            </a:r>
            <a:r>
              <a:rPr lang="zh-CN" altLang="en-US" sz="2800">
                <a:latin typeface="Times New Roman" panose="02020603050405020304" pitchFamily="18" charset="0"/>
              </a:rPr>
              <a:t>－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得到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3322" name="Object 25"/>
          <p:cNvGraphicFramePr>
            <a:graphicFrameLocks noChangeAspect="1"/>
          </p:cNvGraphicFramePr>
          <p:nvPr/>
        </p:nvGraphicFramePr>
        <p:xfrm>
          <a:off x="6038850" y="3429124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14300" imgH="215900" progId="Equation.3">
                  <p:embed/>
                </p:oleObj>
              </mc:Choice>
              <mc:Fallback>
                <p:oleObj name="Equation" r:id="rId5" imgW="114300" imgH="215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429124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26"/>
          <p:cNvSpPr txBox="1">
            <a:spLocks noChangeArrowheads="1"/>
          </p:cNvSpPr>
          <p:nvPr/>
        </p:nvSpPr>
        <p:spPr bwMode="auto">
          <a:xfrm>
            <a:off x="1631504" y="3717032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根轨迹图如下：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/>
          <p:cNvGrpSpPr/>
          <p:nvPr/>
        </p:nvGrpSpPr>
        <p:grpSpPr bwMode="auto">
          <a:xfrm>
            <a:off x="1905000" y="2060848"/>
            <a:ext cx="6423248" cy="3577952"/>
            <a:chOff x="720" y="1152"/>
            <a:chExt cx="4416" cy="2544"/>
          </a:xfrm>
        </p:grpSpPr>
        <p:sp>
          <p:nvSpPr>
            <p:cNvPr id="14342" name="Line 4"/>
            <p:cNvSpPr>
              <a:spLocks noChangeShapeType="1"/>
            </p:cNvSpPr>
            <p:nvPr/>
          </p:nvSpPr>
          <p:spPr bwMode="auto">
            <a:xfrm>
              <a:off x="720" y="2400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Line 5"/>
            <p:cNvSpPr>
              <a:spLocks noChangeShapeType="1"/>
            </p:cNvSpPr>
            <p:nvPr/>
          </p:nvSpPr>
          <p:spPr bwMode="auto">
            <a:xfrm>
              <a:off x="2448" y="1488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Text Box 6"/>
            <p:cNvSpPr txBox="1">
              <a:spLocks noChangeArrowheads="1"/>
            </p:cNvSpPr>
            <p:nvPr/>
          </p:nvSpPr>
          <p:spPr bwMode="auto">
            <a:xfrm>
              <a:off x="912" y="22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×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5" name="Text Box 7"/>
            <p:cNvSpPr txBox="1">
              <a:spLocks noChangeArrowheads="1"/>
            </p:cNvSpPr>
            <p:nvPr/>
          </p:nvSpPr>
          <p:spPr bwMode="auto">
            <a:xfrm>
              <a:off x="1872" y="22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×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6" name="Text Box 8"/>
            <p:cNvSpPr txBox="1">
              <a:spLocks noChangeArrowheads="1"/>
            </p:cNvSpPr>
            <p:nvPr/>
          </p:nvSpPr>
          <p:spPr bwMode="auto">
            <a:xfrm>
              <a:off x="2880" y="2016"/>
              <a:ext cx="57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4800">
                  <a:latin typeface="Times New Roman" panose="02020603050405020304" pitchFamily="18" charset="0"/>
                </a:rPr>
                <a:t>。</a:t>
              </a:r>
              <a:endParaRPr lang="zh-CN" altLang="en-US" sz="4800">
                <a:latin typeface="Times New Roman" panose="02020603050405020304" pitchFamily="18" charset="0"/>
              </a:endParaRPr>
            </a:p>
          </p:txBody>
        </p:sp>
        <p:sp>
          <p:nvSpPr>
            <p:cNvPr id="14347" name="Line 9"/>
            <p:cNvSpPr>
              <a:spLocks noChangeShapeType="1"/>
            </p:cNvSpPr>
            <p:nvPr/>
          </p:nvSpPr>
          <p:spPr bwMode="auto">
            <a:xfrm>
              <a:off x="1056" y="2400"/>
              <a:ext cx="864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10"/>
            <p:cNvSpPr>
              <a:spLocks noChangeShapeType="1"/>
            </p:cNvSpPr>
            <p:nvPr/>
          </p:nvSpPr>
          <p:spPr bwMode="auto">
            <a:xfrm>
              <a:off x="3072" y="2400"/>
              <a:ext cx="1824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2496" y="134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50" name="Text Box 12"/>
            <p:cNvSpPr txBox="1">
              <a:spLocks noChangeArrowheads="1"/>
            </p:cNvSpPr>
            <p:nvPr/>
          </p:nvSpPr>
          <p:spPr bwMode="auto">
            <a:xfrm>
              <a:off x="4800" y="206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2928" y="2361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3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14352" name="Text Box 14"/>
            <p:cNvSpPr txBox="1">
              <a:spLocks noChangeArrowheads="1"/>
            </p:cNvSpPr>
            <p:nvPr/>
          </p:nvSpPr>
          <p:spPr bwMode="auto">
            <a:xfrm>
              <a:off x="912" y="2409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-5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14353" name="Text Box 15"/>
            <p:cNvSpPr txBox="1">
              <a:spLocks noChangeArrowheads="1"/>
            </p:cNvSpPr>
            <p:nvPr/>
          </p:nvSpPr>
          <p:spPr bwMode="auto">
            <a:xfrm>
              <a:off x="1872" y="240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-2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14354" name="Line 16"/>
            <p:cNvSpPr>
              <a:spLocks noChangeShapeType="1"/>
            </p:cNvSpPr>
            <p:nvPr/>
          </p:nvSpPr>
          <p:spPr bwMode="auto">
            <a:xfrm>
              <a:off x="1200" y="2400"/>
              <a:ext cx="24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17"/>
            <p:cNvSpPr>
              <a:spLocks noChangeShapeType="1"/>
            </p:cNvSpPr>
            <p:nvPr/>
          </p:nvSpPr>
          <p:spPr bwMode="auto">
            <a:xfrm>
              <a:off x="1680" y="2400"/>
              <a:ext cx="336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Oval 18"/>
            <p:cNvSpPr>
              <a:spLocks noChangeArrowheads="1"/>
            </p:cNvSpPr>
            <p:nvPr/>
          </p:nvSpPr>
          <p:spPr bwMode="auto">
            <a:xfrm>
              <a:off x="1584" y="1152"/>
              <a:ext cx="2832" cy="2544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357" name="Line 19"/>
            <p:cNvSpPr>
              <a:spLocks noChangeShapeType="1"/>
            </p:cNvSpPr>
            <p:nvPr/>
          </p:nvSpPr>
          <p:spPr bwMode="auto">
            <a:xfrm>
              <a:off x="4512" y="2400"/>
              <a:ext cx="24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20"/>
            <p:cNvSpPr>
              <a:spLocks noChangeShapeType="1"/>
            </p:cNvSpPr>
            <p:nvPr/>
          </p:nvSpPr>
          <p:spPr bwMode="auto">
            <a:xfrm>
              <a:off x="3696" y="2400"/>
              <a:ext cx="24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21"/>
            <p:cNvSpPr>
              <a:spLocks noChangeShapeType="1"/>
            </p:cNvSpPr>
            <p:nvPr/>
          </p:nvSpPr>
          <p:spPr bwMode="auto">
            <a:xfrm>
              <a:off x="2928" y="1152"/>
              <a:ext cx="144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22"/>
            <p:cNvSpPr>
              <a:spLocks noChangeShapeType="1"/>
            </p:cNvSpPr>
            <p:nvPr/>
          </p:nvSpPr>
          <p:spPr bwMode="auto">
            <a:xfrm>
              <a:off x="2928" y="3696"/>
              <a:ext cx="144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Text Box 23"/>
            <p:cNvSpPr txBox="1">
              <a:spLocks noChangeArrowheads="1"/>
            </p:cNvSpPr>
            <p:nvPr/>
          </p:nvSpPr>
          <p:spPr bwMode="auto">
            <a:xfrm>
              <a:off x="4416" y="2352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9.3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14339" name="Text Box 24"/>
          <p:cNvSpPr txBox="1">
            <a:spLocks noChangeArrowheads="1"/>
          </p:cNvSpPr>
          <p:nvPr/>
        </p:nvSpPr>
        <p:spPr bwMode="auto">
          <a:xfrm>
            <a:off x="243907" y="56281"/>
            <a:ext cx="6408711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如果由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－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) =0,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)=1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得到的规律，称为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根轨迹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Text Box 25"/>
          <p:cNvSpPr txBox="1">
            <a:spLocks noChangeArrowheads="1"/>
          </p:cNvSpPr>
          <p:nvPr/>
        </p:nvSpPr>
        <p:spPr bwMode="auto">
          <a:xfrm>
            <a:off x="1846213" y="1470121"/>
            <a:ext cx="723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对本题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&gt;0 </a:t>
            </a:r>
            <a:r>
              <a:rPr lang="zh-CN" altLang="en-US" sz="2800" dirty="0">
                <a:latin typeface="Times New Roman" panose="02020603050405020304" pitchFamily="18" charset="0"/>
              </a:rPr>
              <a:t>时为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根轨迹，根轨迹图如下。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4341" name="Text Box 26"/>
          <p:cNvSpPr txBox="1">
            <a:spLocks noChangeArrowheads="1"/>
          </p:cNvSpPr>
          <p:nvPr/>
        </p:nvSpPr>
        <p:spPr bwMode="auto">
          <a:xfrm>
            <a:off x="1752600" y="57150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对于</a:t>
            </a:r>
            <a:r>
              <a:rPr lang="en-US" altLang="zh-CN" sz="2800">
                <a:latin typeface="Times New Roman" panose="02020603050405020304" pitchFamily="18" charset="0"/>
              </a:rPr>
              <a:t>0</a:t>
            </a:r>
            <a:r>
              <a:rPr lang="en-US" altLang="zh-CN" sz="2800" baseline="30000"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根轨迹，根轨迹绘制法则中的第</a:t>
            </a:r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5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7</a:t>
            </a:r>
            <a:r>
              <a:rPr lang="zh-CN" altLang="en-US" sz="2800">
                <a:latin typeface="Times New Roman" panose="02020603050405020304" pitchFamily="18" charset="0"/>
              </a:rPr>
              <a:t>条要进行修改。 </a:t>
            </a:r>
            <a:r>
              <a:rPr lang="en-US" altLang="zh-CN" sz="2800">
                <a:latin typeface="Times New Roman" panose="02020603050405020304" pitchFamily="18" charset="0"/>
              </a:rPr>
              <a:t>0</a:t>
            </a:r>
            <a:r>
              <a:rPr lang="en-US" altLang="zh-CN" sz="2800" baseline="30000"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根轨迹不作为基本教学要求。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1350160" y="2639964"/>
          <a:ext cx="372745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VISIO" r:id="rId1" imgW="3727450" imgH="2343785" progId="Visio.Drawing.6">
                  <p:embed/>
                </p:oleObj>
              </mc:Choice>
              <mc:Fallback>
                <p:oleObj name="VISIO" r:id="rId1" imgW="3727450" imgH="2343785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160" y="2639964"/>
                        <a:ext cx="3727450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813614" y="76914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</a:rPr>
              <a:t>9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4568826" y="595314"/>
          <a:ext cx="34290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524000" imgH="419100" progId="Equation.3">
                  <p:embed/>
                </p:oleObj>
              </mc:Choice>
              <mc:Fallback>
                <p:oleObj name="Equation" r:id="rId3" imgW="15240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6" y="595314"/>
                        <a:ext cx="34290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1520826" y="747714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已知开环传递函数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1426360" y="1877965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解：⑴画根轨迹如图：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6084546" y="1843385"/>
            <a:ext cx="4079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⑵</a:t>
            </a:r>
            <a:r>
              <a:rPr lang="zh-CN" altLang="en-US" sz="2800">
                <a:latin typeface="Times New Roman" panose="02020603050405020304" pitchFamily="18" charset="0"/>
              </a:rPr>
              <a:t>引起振荡响应的最小</a:t>
            </a:r>
            <a:r>
              <a:rPr lang="en-US" altLang="zh-CN" sz="2800" b="1" i="1">
                <a:latin typeface="Times New Roman" panose="02020603050405020304" pitchFamily="18" charset="0"/>
              </a:rPr>
              <a:t>k 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5368" name="AutoShape 9"/>
          <p:cNvSpPr>
            <a:spLocks noChangeArrowheads="1"/>
          </p:cNvSpPr>
          <p:nvPr/>
        </p:nvSpPr>
        <p:spPr bwMode="auto">
          <a:xfrm>
            <a:off x="2188360" y="4544964"/>
            <a:ext cx="1143000" cy="457200"/>
          </a:xfrm>
          <a:prstGeom prst="wedgeRectCallout">
            <a:avLst>
              <a:gd name="adj1" fmla="val 97917"/>
              <a:gd name="adj2" fmla="val -207639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分离点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5715000" y="2590800"/>
            <a:ext cx="4800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按题意为实轴上的分离点，此时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>
                <a:latin typeface="Times New Roman" panose="02020603050405020304" pitchFamily="18" charset="0"/>
              </a:rPr>
              <a:t> = </a:t>
            </a:r>
            <a:r>
              <a:rPr lang="zh-CN" altLang="en-US" sz="2800">
                <a:latin typeface="Times New Roman" panose="02020603050405020304" pitchFamily="18" charset="0"/>
              </a:rPr>
              <a:t>－</a:t>
            </a:r>
            <a:r>
              <a:rPr lang="en-US" altLang="zh-CN" sz="2800">
                <a:latin typeface="Times New Roman" panose="02020603050405020304" pitchFamily="18" charset="0"/>
              </a:rPr>
              <a:t>0.88, 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>
                <a:latin typeface="Times New Roman" panose="02020603050405020304" pitchFamily="18" charset="0"/>
              </a:rPr>
              <a:t> = 4.045 (</a:t>
            </a:r>
            <a:r>
              <a:rPr lang="zh-CN" altLang="en-US" sz="2800">
                <a:latin typeface="Times New Roman" panose="02020603050405020304" pitchFamily="18" charset="0"/>
              </a:rPr>
              <a:t>实际上真正起振时的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zh-CN" altLang="en-US" sz="2800">
                <a:latin typeface="Times New Roman" panose="02020603050405020304" pitchFamily="18" charset="0"/>
              </a:rPr>
              <a:t>更大一些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6202020" y="4434185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发生持续振荡之前的</a:t>
            </a:r>
            <a:r>
              <a:rPr lang="en-US" altLang="zh-CN" sz="2800" b="1" i="1">
                <a:latin typeface="Times New Roman" panose="02020603050405020304" pitchFamily="18" charset="0"/>
              </a:rPr>
              <a:t>k 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5897220" y="5210472"/>
            <a:ext cx="457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按题意为根轨迹与虚轴的交点，此时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＝     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=70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5372" name="Object 13"/>
          <p:cNvGraphicFramePr>
            <a:graphicFrameLocks noChangeAspect="1"/>
          </p:cNvGraphicFramePr>
          <p:nvPr/>
        </p:nvGraphicFramePr>
        <p:xfrm>
          <a:off x="8107020" y="5653384"/>
          <a:ext cx="60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304800" imgH="228600" progId="Equation.3">
                  <p:embed/>
                </p:oleObj>
              </mc:Choice>
              <mc:Fallback>
                <p:oleObj name="Equation" r:id="rId5" imgW="304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7020" y="5653384"/>
                        <a:ext cx="60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AutoShape 14"/>
          <p:cNvSpPr>
            <a:spLocks noChangeArrowheads="1"/>
          </p:cNvSpPr>
          <p:nvPr/>
        </p:nvSpPr>
        <p:spPr bwMode="auto">
          <a:xfrm>
            <a:off x="2188360" y="5687964"/>
            <a:ext cx="1752600" cy="457200"/>
          </a:xfrm>
          <a:prstGeom prst="wedgeRectCallout">
            <a:avLst>
              <a:gd name="adj1" fmla="val 70653"/>
              <a:gd name="adj2" fmla="val -268403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与虚轴交点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374" name="AutoShape 15"/>
          <p:cNvSpPr>
            <a:spLocks noChangeArrowheads="1"/>
          </p:cNvSpPr>
          <p:nvPr/>
        </p:nvSpPr>
        <p:spPr bwMode="auto">
          <a:xfrm>
            <a:off x="2112160" y="2563764"/>
            <a:ext cx="1752600" cy="457200"/>
          </a:xfrm>
          <a:prstGeom prst="wedgeRectCallout">
            <a:avLst>
              <a:gd name="adj1" fmla="val 73912"/>
              <a:gd name="adj2" fmla="val 52431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与虚轴交点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1828800" y="600077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3733800" y="447676"/>
          <a:ext cx="449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1" imgW="2120900" imgH="419100" progId="Equation.3">
                  <p:embed/>
                </p:oleObj>
              </mc:Choice>
              <mc:Fallback>
                <p:oleObj name="Equation" r:id="rId1" imgW="21209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7676"/>
                        <a:ext cx="4495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8634792" y="1773474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ω=1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8406192" y="2292587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K=1, 20lg2=6</a:t>
            </a:r>
            <a:r>
              <a:rPr lang="en-US" altLang="zh-CN" sz="2800" baseline="30000">
                <a:latin typeface="Times New Roman" panose="02020603050405020304" pitchFamily="18" charset="0"/>
              </a:rPr>
              <a:t>db</a:t>
            </a:r>
            <a:endParaRPr lang="en-US" altLang="zh-CN" sz="2800" baseline="30000">
              <a:latin typeface="Times New Roman" panose="02020603050405020304" pitchFamily="18" charset="0"/>
            </a:endParaRP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406192" y="2840274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K=3, 20lg6=15</a:t>
            </a:r>
            <a:r>
              <a:rPr lang="en-US" altLang="zh-CN" sz="2800" baseline="30000">
                <a:latin typeface="Times New Roman" panose="02020603050405020304" pitchFamily="18" charset="0"/>
              </a:rPr>
              <a:t>db</a:t>
            </a:r>
            <a:endParaRPr lang="en-US" altLang="zh-CN" sz="2800" baseline="30000">
              <a:latin typeface="Times New Roman" panose="02020603050405020304" pitchFamily="18" charset="0"/>
            </a:endParaRP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8710992" y="3359387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-20db/dec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8749092" y="3889352"/>
            <a:ext cx="236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②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=2,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20  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ω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6653592" y="1759187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画幅频特性：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6717062" y="4844275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画相频特性：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8926862" y="4855127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7424171" y="5371925"/>
            <a:ext cx="358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ω→0, ∠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→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ω→∞, ∠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→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800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397" name="Object 14"/>
          <p:cNvGraphicFramePr>
            <a:graphicFrameLocks noChangeAspect="1"/>
          </p:cNvGraphicFramePr>
          <p:nvPr/>
        </p:nvGraphicFramePr>
        <p:xfrm>
          <a:off x="557592" y="1226028"/>
          <a:ext cx="6096000" cy="546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VISIO" r:id="rId3" imgW="6553200" imgH="5875020" progId="Visio.Drawing.6">
                  <p:embed/>
                </p:oleObj>
              </mc:Choice>
              <mc:Fallback>
                <p:oleObj name="VISIO" r:id="rId3" imgW="6553200" imgH="5875020" progId="Visio.Drawing.6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92" y="1226028"/>
                        <a:ext cx="6096000" cy="546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557592" y="22121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4.Bode</a:t>
            </a:r>
            <a:r>
              <a:rPr lang="zh-CN" altLang="en-US" sz="2800" dirty="0">
                <a:latin typeface="Times New Roman" panose="02020603050405020304" pitchFamily="18" charset="0"/>
              </a:rPr>
              <a:t>图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1905001" y="3657601"/>
          <a:ext cx="3255963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VISIO" r:id="rId1" imgW="3256915" imgH="2589530" progId="Visio.Drawing.6">
                  <p:embed/>
                </p:oleObj>
              </mc:Choice>
              <mc:Fallback>
                <p:oleObj name="VISIO" r:id="rId1" imgW="3256915" imgH="258953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3657601"/>
                        <a:ext cx="3255963" cy="258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703512" y="1841530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①</a:t>
            </a:r>
            <a:r>
              <a:rPr lang="en-US" altLang="zh-CN" sz="2800" b="1" i="1">
                <a:latin typeface="Times New Roman" panose="02020603050405020304" pitchFamily="18" charset="0"/>
              </a:rPr>
              <a:t>k </a:t>
            </a:r>
            <a:r>
              <a:rPr lang="en-US" altLang="zh-CN" sz="2800">
                <a:latin typeface="Times New Roman" panose="02020603050405020304" pitchFamily="18" charset="0"/>
              </a:rPr>
              <a:t>=1</a:t>
            </a:r>
            <a:r>
              <a:rPr lang="zh-CN" altLang="en-US" sz="2800">
                <a:latin typeface="Times New Roman" panose="02020603050405020304" pitchFamily="18" charset="0"/>
              </a:rPr>
              <a:t>时，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=2,   γ = -18.4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，系统不稳定，但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endParaRPr lang="en-US" altLang="zh-CN" sz="2800" baseline="30000">
              <a:latin typeface="Times New Roman" panose="02020603050405020304" pitchFamily="18" charset="0"/>
            </a:endParaRPr>
          </a:p>
        </p:txBody>
      </p:sp>
      <p:grpSp>
        <p:nvGrpSpPr>
          <p:cNvPr id="17412" name="Group 5"/>
          <p:cNvGrpSpPr/>
          <p:nvPr/>
        </p:nvGrpSpPr>
        <p:grpSpPr bwMode="auto">
          <a:xfrm>
            <a:off x="1703512" y="1093817"/>
            <a:ext cx="8382000" cy="519112"/>
            <a:chOff x="192" y="393"/>
            <a:chExt cx="5280" cy="327"/>
          </a:xfrm>
        </p:grpSpPr>
        <p:sp>
          <p:nvSpPr>
            <p:cNvPr id="17415" name="Text Box 6"/>
            <p:cNvSpPr txBox="1">
              <a:spLocks noChangeArrowheads="1"/>
            </p:cNvSpPr>
            <p:nvPr/>
          </p:nvSpPr>
          <p:spPr bwMode="auto">
            <a:xfrm>
              <a:off x="192" y="393"/>
              <a:ext cx="5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Φ(ω)=</a:t>
              </a:r>
              <a:r>
                <a: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－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180</a:t>
              </a:r>
              <a:r>
                <a:rPr lang="en-US" altLang="zh-CN" sz="2800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 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lang="en-US" altLang="zh-CN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＝                     此时为临界稳定。</a:t>
              </a:r>
              <a:endParaRPr lang="zh-CN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16" name="Object 7"/>
            <p:cNvGraphicFramePr>
              <a:graphicFrameLocks noChangeAspect="1"/>
            </p:cNvGraphicFramePr>
            <p:nvPr/>
          </p:nvGraphicFramePr>
          <p:xfrm>
            <a:off x="2400" y="421"/>
            <a:ext cx="118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3" imgW="850265" imgH="215900" progId="Equation.3">
                    <p:embed/>
                  </p:oleObj>
                </mc:Choice>
                <mc:Fallback>
                  <p:oleObj name="Equation" r:id="rId3" imgW="850265" imgH="215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421"/>
                          <a:ext cx="118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1703512" y="2679730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①</a:t>
            </a:r>
            <a:r>
              <a:rPr lang="en-US" altLang="zh-CN" sz="2800" b="1" i="1">
                <a:latin typeface="Times New Roman" panose="02020603050405020304" pitchFamily="18" charset="0"/>
              </a:rPr>
              <a:t>k </a:t>
            </a:r>
            <a:r>
              <a:rPr lang="en-US" altLang="zh-CN" sz="2800">
                <a:latin typeface="Times New Roman" panose="02020603050405020304" pitchFamily="18" charset="0"/>
              </a:rPr>
              <a:t>=3</a:t>
            </a:r>
            <a:r>
              <a:rPr lang="zh-CN" altLang="en-US" sz="2800">
                <a:latin typeface="Times New Roman" panose="02020603050405020304" pitchFamily="18" charset="0"/>
              </a:rPr>
              <a:t>时，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=3.46,   γ = 10.9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，系统稳定，但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endParaRPr lang="en-US" altLang="zh-CN" sz="2800" baseline="30000">
              <a:latin typeface="Times New Roman" panose="02020603050405020304" pitchFamily="18" charset="0"/>
            </a:endParaRPr>
          </a:p>
        </p:txBody>
      </p: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5486400" y="3441701"/>
            <a:ext cx="495300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本题不是最小相位系统，虽然只看相角裕量，也有正确答案，但是，一般情况用</a:t>
            </a:r>
            <a:r>
              <a:rPr lang="en-US" altLang="zh-CN" sz="2800">
                <a:latin typeface="Times New Roman" panose="02020603050405020304" pitchFamily="18" charset="0"/>
              </a:rPr>
              <a:t>Nyquist </a:t>
            </a:r>
            <a:r>
              <a:rPr lang="zh-CN" altLang="en-US" sz="2800">
                <a:latin typeface="Times New Roman" panose="02020603050405020304" pitchFamily="18" charset="0"/>
              </a:rPr>
              <a:t>判据或</a:t>
            </a:r>
            <a:r>
              <a:rPr lang="en-US" altLang="zh-CN" sz="2800">
                <a:latin typeface="Times New Roman" panose="02020603050405020304" pitchFamily="18" charset="0"/>
              </a:rPr>
              <a:t>Routh</a:t>
            </a:r>
            <a:r>
              <a:rPr lang="zh-CN" altLang="en-US" sz="2800">
                <a:latin typeface="Times New Roman" panose="02020603050405020304" pitchFamily="18" charset="0"/>
              </a:rPr>
              <a:t>判据来判稳定，如左图所示。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1600201" y="1828800"/>
          <a:ext cx="5203825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VISIO" r:id="rId1" imgW="5204460" imgH="2540635" progId="Visio.Drawing.6">
                  <p:embed/>
                </p:oleObj>
              </mc:Choice>
              <mc:Fallback>
                <p:oleObj name="VISIO" r:id="rId1" imgW="5204460" imgH="2540635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1828800"/>
                        <a:ext cx="5203825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381000" y="272258"/>
            <a:ext cx="7875240" cy="159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</a:rPr>
              <a:t>11</a:t>
            </a:r>
            <a:r>
              <a:rPr lang="zh-CN" altLang="en-US" sz="2800" dirty="0">
                <a:latin typeface="Times New Roman" panose="02020603050405020304" pitchFamily="18" charset="0"/>
              </a:rPr>
              <a:t>：已知最小相位系统的</a:t>
            </a:r>
            <a:r>
              <a:rPr lang="en-US" altLang="zh-CN" sz="2800" dirty="0">
                <a:latin typeface="Times New Roman" panose="02020603050405020304" pitchFamily="18" charset="0"/>
              </a:rPr>
              <a:t>Bode</a:t>
            </a:r>
            <a:r>
              <a:rPr lang="zh-CN" altLang="en-US" sz="2800" dirty="0">
                <a:latin typeface="Times New Roman" panose="02020603050405020304" pitchFamily="18" charset="0"/>
              </a:rPr>
              <a:t>图渐近线，求系统的开环传递函数，求系统的相角裕量，说明系统的稳定性。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6354763" y="1795416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解：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37" name="Object 6"/>
          <p:cNvGraphicFramePr>
            <a:graphicFrameLocks noChangeAspect="1"/>
          </p:cNvGraphicFramePr>
          <p:nvPr/>
        </p:nvGraphicFramePr>
        <p:xfrm>
          <a:off x="7200900" y="1700923"/>
          <a:ext cx="28448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269365" imgH="431800" progId="Equation.3">
                  <p:embed/>
                </p:oleObj>
              </mc:Choice>
              <mc:Fallback>
                <p:oleObj name="Equation" r:id="rId3" imgW="1269365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1700923"/>
                        <a:ext cx="28448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7"/>
          <p:cNvGraphicFramePr>
            <a:graphicFrameLocks noChangeAspect="1"/>
          </p:cNvGraphicFramePr>
          <p:nvPr/>
        </p:nvGraphicFramePr>
        <p:xfrm>
          <a:off x="7200900" y="2762775"/>
          <a:ext cx="29718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524000" imgH="444500" progId="Equation.3">
                  <p:embed/>
                </p:oleObj>
              </mc:Choice>
              <mc:Fallback>
                <p:oleObj name="Equation" r:id="rId5" imgW="15240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2762775"/>
                        <a:ext cx="29718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8"/>
          <p:cNvGraphicFramePr>
            <a:graphicFrameLocks noChangeAspect="1"/>
          </p:cNvGraphicFramePr>
          <p:nvPr/>
        </p:nvGraphicFramePr>
        <p:xfrm>
          <a:off x="7277100" y="3448574"/>
          <a:ext cx="2679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358265" imgH="444500" progId="Equation.3">
                  <p:embed/>
                </p:oleObj>
              </mc:Choice>
              <mc:Fallback>
                <p:oleObj name="Equation" r:id="rId7" imgW="1358265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3448574"/>
                        <a:ext cx="2679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1676400" y="44196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求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zh-CN" altLang="en-US" sz="2800">
                <a:latin typeface="Times New Roman" panose="02020603050405020304" pitchFamily="18" charset="0"/>
              </a:rPr>
              <a:t>，取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8441" name="Object 10"/>
          <p:cNvGraphicFramePr>
            <a:graphicFrameLocks noChangeAspect="1"/>
          </p:cNvGraphicFramePr>
          <p:nvPr/>
        </p:nvGraphicFramePr>
        <p:xfrm>
          <a:off x="4705350" y="4265614"/>
          <a:ext cx="36957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752600" imgH="406400" progId="Equation.3">
                  <p:embed/>
                </p:oleObj>
              </mc:Choice>
              <mc:Fallback>
                <p:oleObj name="Equation" r:id="rId9" imgW="1752600" imgH="40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265614"/>
                        <a:ext cx="36957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8534400" y="44196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代入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4800600" y="5181601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得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8444" name="Object 13"/>
          <p:cNvGraphicFramePr>
            <a:graphicFrameLocks noChangeAspect="1"/>
          </p:cNvGraphicFramePr>
          <p:nvPr/>
        </p:nvGraphicFramePr>
        <p:xfrm>
          <a:off x="5562600" y="5029200"/>
          <a:ext cx="4038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1968500" imgH="406400" progId="Equation.3">
                  <p:embed/>
                </p:oleObj>
              </mc:Choice>
              <mc:Fallback>
                <p:oleObj name="Equation" r:id="rId11" imgW="1968500" imgH="406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029200"/>
                        <a:ext cx="4038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4"/>
          <p:cNvSpPr txBox="1">
            <a:spLocks noChangeArrowheads="1"/>
          </p:cNvSpPr>
          <p:nvPr/>
        </p:nvSpPr>
        <p:spPr bwMode="auto">
          <a:xfrm>
            <a:off x="1267408" y="5999818"/>
            <a:ext cx="96571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若取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20lgk=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如图－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40db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的虚线延长线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k=0.1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1297359" y="1431207"/>
          <a:ext cx="5446713" cy="24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VISIO" r:id="rId1" imgW="5448300" imgH="2472055" progId="Visio.Drawing.6">
                  <p:embed/>
                </p:oleObj>
              </mc:Choice>
              <mc:Fallback>
                <p:oleObj name="VISIO" r:id="rId1" imgW="5448300" imgH="2472055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359" y="1431207"/>
                        <a:ext cx="5446713" cy="247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63352" y="322262"/>
            <a:ext cx="648072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</a:rPr>
              <a:t>12</a:t>
            </a:r>
            <a:r>
              <a:rPr lang="zh-CN" altLang="en-US" sz="2800" dirty="0">
                <a:latin typeface="Times New Roman" panose="02020603050405020304" pitchFamily="18" charset="0"/>
              </a:rPr>
              <a:t>：已知最小相位系统的</a:t>
            </a:r>
            <a:r>
              <a:rPr lang="en-US" altLang="zh-CN" sz="2800" dirty="0">
                <a:latin typeface="Times New Roman" panose="02020603050405020304" pitchFamily="18" charset="0"/>
              </a:rPr>
              <a:t>Bode</a:t>
            </a:r>
            <a:r>
              <a:rPr lang="zh-CN" altLang="en-US" sz="2800" dirty="0">
                <a:latin typeface="Times New Roman" panose="02020603050405020304" pitchFamily="18" charset="0"/>
              </a:rPr>
              <a:t>图，求系统稳定的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</a:rPr>
              <a:t>取值范围。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6859958" y="1355008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可得开环传递函数：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9461" name="Object 6"/>
          <p:cNvGraphicFramePr>
            <a:graphicFrameLocks noChangeAspect="1"/>
          </p:cNvGraphicFramePr>
          <p:nvPr/>
        </p:nvGraphicFramePr>
        <p:xfrm>
          <a:off x="6612308" y="2124945"/>
          <a:ext cx="36004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714500" imgH="431800" progId="Equation.3">
                  <p:embed/>
                </p:oleObj>
              </mc:Choice>
              <mc:Fallback>
                <p:oleObj name="Equation" r:id="rId3" imgW="17145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308" y="2124945"/>
                        <a:ext cx="36004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7012358" y="3350495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闭环特征方程：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9463" name="Object 8"/>
          <p:cNvGraphicFramePr>
            <a:graphicFrameLocks noChangeAspect="1"/>
          </p:cNvGraphicFramePr>
          <p:nvPr/>
        </p:nvGraphicFramePr>
        <p:xfrm>
          <a:off x="5507408" y="4022007"/>
          <a:ext cx="47053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2094865" imgH="215900" progId="Equation.3">
                  <p:embed/>
                </p:oleObj>
              </mc:Choice>
              <mc:Fallback>
                <p:oleObj name="Equation" r:id="rId5" imgW="2094865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408" y="4022007"/>
                        <a:ext cx="47053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9"/>
          <p:cNvGraphicFramePr>
            <a:graphicFrameLocks noChangeAspect="1"/>
          </p:cNvGraphicFramePr>
          <p:nvPr/>
        </p:nvGraphicFramePr>
        <p:xfrm>
          <a:off x="5488358" y="4707808"/>
          <a:ext cx="4648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892300" imgH="228600" progId="Equation.3">
                  <p:embed/>
                </p:oleObj>
              </mc:Choice>
              <mc:Fallback>
                <p:oleObj name="Equation" r:id="rId7" imgW="18923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8358" y="4707808"/>
                        <a:ext cx="46482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10"/>
          <p:cNvGraphicFramePr>
            <a:graphicFrameLocks noChangeAspect="1"/>
          </p:cNvGraphicFramePr>
          <p:nvPr/>
        </p:nvGraphicFramePr>
        <p:xfrm>
          <a:off x="3048000" y="5486400"/>
          <a:ext cx="23622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914400" imgH="457200" progId="Equation.3">
                  <p:embed/>
                </p:oleObj>
              </mc:Choice>
              <mc:Fallback>
                <p:oleObj name="Equation" r:id="rId9" imgW="9144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86400"/>
                        <a:ext cx="23622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1"/>
          <p:cNvGraphicFramePr>
            <a:graphicFrameLocks noChangeAspect="1"/>
          </p:cNvGraphicFramePr>
          <p:nvPr/>
        </p:nvGraphicFramePr>
        <p:xfrm>
          <a:off x="7086600" y="5486401"/>
          <a:ext cx="24384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965200" imgH="431800" progId="Equation.3">
                  <p:embed/>
                </p:oleObj>
              </mc:Choice>
              <mc:Fallback>
                <p:oleObj name="Equation" r:id="rId11" imgW="9652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486401"/>
                        <a:ext cx="24384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AutoShape 12"/>
          <p:cNvSpPr/>
          <p:nvPr/>
        </p:nvSpPr>
        <p:spPr bwMode="auto">
          <a:xfrm>
            <a:off x="2895600" y="5562600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2209800" y="579120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由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6248400" y="5791201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得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1447800" y="125911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</a:rPr>
              <a:t>13</a:t>
            </a:r>
            <a:r>
              <a:rPr lang="zh-CN" altLang="en-US" sz="2800">
                <a:latin typeface="Times New Roman" panose="02020603050405020304" pitchFamily="18" charset="0"/>
              </a:rPr>
              <a:t>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590800" y="1052736"/>
          <a:ext cx="70104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1" imgW="3124200" imgH="431800" progId="Equation.3">
                  <p:embed/>
                </p:oleObj>
              </mc:Choice>
              <mc:Fallback>
                <p:oleObj name="Equation" r:id="rId1" imgW="3124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52736"/>
                        <a:ext cx="70104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2133600" y="2173511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已知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b="1" i="1">
                <a:latin typeface="Times New Roman" panose="02020603050405020304" pitchFamily="18" charset="0"/>
              </a:rPr>
              <a:t>、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 b="1" i="1">
                <a:latin typeface="Times New Roman" panose="02020603050405020304" pitchFamily="18" charset="0"/>
              </a:rPr>
              <a:t>、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&gt; 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 i="1">
                <a:latin typeface="Times New Roman" panose="02020603050405020304" pitchFamily="18" charset="0"/>
              </a:rPr>
              <a:t> &gt; 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4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，画</a:t>
            </a:r>
            <a:r>
              <a:rPr lang="en-US" altLang="zh-CN" sz="2800">
                <a:latin typeface="Times New Roman" panose="02020603050405020304" pitchFamily="18" charset="0"/>
              </a:rPr>
              <a:t>Nyquist</a:t>
            </a:r>
            <a:r>
              <a:rPr lang="zh-CN" altLang="en-US" sz="2800">
                <a:latin typeface="Times New Roman" panose="02020603050405020304" pitchFamily="18" charset="0"/>
              </a:rPr>
              <a:t>图</a:t>
            </a:r>
            <a:r>
              <a:rPr lang="zh-CN" altLang="en-US" sz="2800" b="1" i="1">
                <a:latin typeface="Times New Roman" panose="02020603050405020304" pitchFamily="18" charset="0"/>
              </a:rPr>
              <a:t>   </a:t>
            </a:r>
            <a:endParaRPr lang="zh-CN" altLang="en-US" sz="2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1600200" y="293551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解：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2514600" y="3086324"/>
            <a:ext cx="80772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本题直接画</a:t>
            </a:r>
            <a:r>
              <a:rPr lang="en-US" altLang="zh-CN" sz="2800" dirty="0">
                <a:latin typeface="Times New Roman" panose="02020603050405020304" pitchFamily="18" charset="0"/>
              </a:rPr>
              <a:t>Nyquist</a:t>
            </a:r>
            <a:r>
              <a:rPr lang="zh-CN" altLang="en-US" sz="2800" dirty="0">
                <a:latin typeface="Times New Roman" panose="02020603050405020304" pitchFamily="18" charset="0"/>
              </a:rPr>
              <a:t>图很难画得准确，如果先画</a:t>
            </a:r>
            <a:r>
              <a:rPr lang="en-US" altLang="zh-CN" sz="2800" dirty="0">
                <a:latin typeface="Times New Roman" panose="02020603050405020304" pitchFamily="18" charset="0"/>
              </a:rPr>
              <a:t>Bode</a:t>
            </a:r>
            <a:r>
              <a:rPr lang="zh-CN" altLang="en-US" sz="2800" dirty="0">
                <a:latin typeface="Times New Roman" panose="02020603050405020304" pitchFamily="18" charset="0"/>
              </a:rPr>
              <a:t>图，再根据</a:t>
            </a:r>
            <a:r>
              <a:rPr lang="en-US" altLang="zh-CN" sz="2800" dirty="0">
                <a:latin typeface="Times New Roman" panose="02020603050405020304" pitchFamily="18" charset="0"/>
              </a:rPr>
              <a:t>Bode</a:t>
            </a:r>
            <a:r>
              <a:rPr lang="zh-CN" altLang="en-US" sz="2800" dirty="0">
                <a:latin typeface="Times New Roman" panose="02020603050405020304" pitchFamily="18" charset="0"/>
              </a:rPr>
              <a:t>图画</a:t>
            </a:r>
            <a:r>
              <a:rPr lang="en-US" altLang="zh-CN" sz="2800" dirty="0">
                <a:latin typeface="Times New Roman" panose="02020603050405020304" pitchFamily="18" charset="0"/>
              </a:rPr>
              <a:t>Nyquist</a:t>
            </a:r>
            <a:r>
              <a:rPr lang="zh-CN" altLang="en-US" sz="2800" dirty="0">
                <a:latin typeface="Times New Roman" panose="02020603050405020304" pitchFamily="18" charset="0"/>
              </a:rPr>
              <a:t>图就可以较快得到一个相对准确的估计值。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28625" y="331789"/>
            <a:ext cx="760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1   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系统结构图如图所示。已知传递函数</a:t>
            </a:r>
            <a:endParaRPr lang="zh-CN" altLang="en-US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589464" y="1093789"/>
          <a:ext cx="27082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公式" r:id="rId1" imgW="1002665" imgH="393700" progId="Equation.3">
                  <p:embed/>
                </p:oleObj>
              </mc:Choice>
              <mc:Fallback>
                <p:oleObj name="公式" r:id="rId1" imgW="1002665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4" y="1093789"/>
                        <a:ext cx="270827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207840" y="2493140"/>
            <a:ext cx="100811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今欲采用加负反馈的办法，将调节时间</a:t>
            </a:r>
            <a:r>
              <a:rPr lang="en-US" altLang="zh-CN" sz="28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ts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减小为原来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0.1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倍，并保证总放大倍数不变。试确定参数</a:t>
            </a:r>
            <a:r>
              <a:rPr lang="en-US" altLang="zh-CN" sz="28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和 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CN" sz="2800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的数值</a:t>
            </a:r>
            <a:endParaRPr lang="zh-CN" altLang="en-US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25146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4343400" y="4724400"/>
            <a:ext cx="228600" cy="304800"/>
          </a:xfrm>
          <a:prstGeom prst="flowChartSummingJunction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4572000" y="4876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477000" y="4876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7772400" y="4876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5562600" y="5791200"/>
            <a:ext cx="685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K</a:t>
            </a:r>
            <a:r>
              <a:rPr lang="en-US" altLang="zh-CN" sz="2800" baseline="-25000">
                <a:latin typeface="Times New Roman" panose="02020603050405020304" pitchFamily="18" charset="0"/>
              </a:rPr>
              <a:t>h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 flipH="1">
            <a:off x="4419600" y="6019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4419600" y="5029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7543800" y="44196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C(s)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3886200" y="53340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-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H="1">
            <a:off x="6248400" y="6019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3276600" y="4648200"/>
            <a:ext cx="685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K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3089" name="Line 18"/>
          <p:cNvSpPr>
            <a:spLocks noChangeShapeType="1"/>
          </p:cNvSpPr>
          <p:nvPr/>
        </p:nvSpPr>
        <p:spPr bwMode="auto">
          <a:xfrm>
            <a:off x="39624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Rectangle 19"/>
          <p:cNvSpPr>
            <a:spLocks noChangeArrowheads="1"/>
          </p:cNvSpPr>
          <p:nvPr/>
        </p:nvSpPr>
        <p:spPr bwMode="auto">
          <a:xfrm>
            <a:off x="5791200" y="4648200"/>
            <a:ext cx="685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G(s)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3091" name="Rectangle 20"/>
          <p:cNvSpPr>
            <a:spLocks noChangeArrowheads="1"/>
          </p:cNvSpPr>
          <p:nvPr/>
        </p:nvSpPr>
        <p:spPr bwMode="auto">
          <a:xfrm>
            <a:off x="2209800" y="44196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R(s)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1828800" y="679450"/>
          <a:ext cx="6038850" cy="587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VISIO" r:id="rId1" imgW="6039485" imgH="5875020" progId="Visio.Drawing.6">
                  <p:embed/>
                </p:oleObj>
              </mc:Choice>
              <mc:Fallback>
                <p:oleObj name="VISIO" r:id="rId1" imgW="6039485" imgH="587502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79450"/>
                        <a:ext cx="6038850" cy="587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7291388" y="2041526"/>
          <a:ext cx="3300412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VISIO" r:id="rId3" imgW="3300730" imgH="2773680" progId="Visio.Drawing.6">
                  <p:embed/>
                </p:oleObj>
              </mc:Choice>
              <mc:Fallback>
                <p:oleObj name="VISIO" r:id="rId3" imgW="3300730" imgH="277368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8" y="2041526"/>
                        <a:ext cx="3300412" cy="277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457200"/>
            <a:ext cx="7772400" cy="5486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解：根据题意，最终闭环传递函数为：</a:t>
            </a:r>
            <a:endParaRPr lang="zh-CN" altLang="en-US" dirty="0"/>
          </a:p>
        </p:txBody>
      </p:sp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3124200" y="1143000"/>
          <a:ext cx="6034088" cy="552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公式" r:id="rId1" imgW="2235200" imgH="2552700" progId="Equation.3">
                  <p:embed/>
                </p:oleObj>
              </mc:Choice>
              <mc:Fallback>
                <p:oleObj name="公式" r:id="rId1" imgW="2235200" imgH="2552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6034088" cy="552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524000" y="2133600"/>
            <a:ext cx="272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由结构图可知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01" name="AutoShape 6"/>
          <p:cNvSpPr/>
          <p:nvPr/>
        </p:nvSpPr>
        <p:spPr bwMode="auto">
          <a:xfrm>
            <a:off x="4267200" y="5486400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102" name="AutoShape 7"/>
          <p:cNvSpPr>
            <a:spLocks noChangeArrowheads="1"/>
          </p:cNvSpPr>
          <p:nvPr/>
        </p:nvSpPr>
        <p:spPr bwMode="auto">
          <a:xfrm>
            <a:off x="3124200" y="59436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515" y="580934"/>
            <a:ext cx="7924800" cy="5867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例</a:t>
            </a:r>
            <a:r>
              <a:rPr lang="en-US" altLang="zh-CN" dirty="0"/>
              <a:t>3   </a:t>
            </a:r>
            <a:r>
              <a:rPr lang="zh-CN" altLang="en-US" dirty="0"/>
              <a:t>设一个系统得开环传递函数                 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zh-CN" altLang="en-US" dirty="0"/>
              <a:t>，试找出</a:t>
            </a:r>
            <a:r>
              <a:rPr lang="en-US" altLang="zh-CN" i="1" dirty="0"/>
              <a:t>k</a:t>
            </a:r>
            <a:r>
              <a:rPr lang="zh-CN" altLang="en-US" dirty="0"/>
              <a:t>的稳定范围 。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   解：首先列出特征方程：</a:t>
            </a:r>
            <a:endParaRPr lang="zh-CN" altLang="en-US" dirty="0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5348288" y="31242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334000" y="180880"/>
          <a:ext cx="25146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" r:id="rId1" imgW="1498600" imgH="609600" progId="Equation.3">
                  <p:embed/>
                </p:oleObj>
              </mc:Choice>
              <mc:Fallback>
                <p:oleObj name="" r:id="rId1" imgW="14986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80880"/>
                        <a:ext cx="25146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/>
          <p:cNvGraphicFramePr>
            <a:graphicFrameLocks noChangeAspect="1"/>
          </p:cNvGraphicFramePr>
          <p:nvPr/>
        </p:nvGraphicFramePr>
        <p:xfrm>
          <a:off x="5181600" y="1390948"/>
          <a:ext cx="1752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862965" imgH="228600" progId="Equation.3">
                  <p:embed/>
                </p:oleObj>
              </mc:Choice>
              <mc:Fallback>
                <p:oleObj name="" r:id="rId3" imgW="862965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90948"/>
                        <a:ext cx="1752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7"/>
          <p:cNvGraphicFramePr>
            <a:graphicFrameLocks noChangeAspect="1"/>
          </p:cNvGraphicFramePr>
          <p:nvPr/>
        </p:nvGraphicFramePr>
        <p:xfrm>
          <a:off x="4191000" y="2209801"/>
          <a:ext cx="33528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866265" imgH="393700" progId="Equation.3">
                  <p:embed/>
                </p:oleObj>
              </mc:Choice>
              <mc:Fallback>
                <p:oleObj name="" r:id="rId5" imgW="1866265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09801"/>
                        <a:ext cx="33528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6"/>
          <p:cNvGraphicFramePr>
            <a:graphicFrameLocks noChangeAspect="1"/>
          </p:cNvGraphicFramePr>
          <p:nvPr/>
        </p:nvGraphicFramePr>
        <p:xfrm>
          <a:off x="4191000" y="2895600"/>
          <a:ext cx="33528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790700" imgH="393700" progId="Equation.3">
                  <p:embed/>
                </p:oleObj>
              </mc:Choice>
              <mc:Fallback>
                <p:oleObj name="" r:id="rId7" imgW="17907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95600"/>
                        <a:ext cx="33528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3429000" y="2209801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即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129" name="Object 16"/>
          <p:cNvGraphicFramePr>
            <a:graphicFrameLocks noChangeAspect="1"/>
          </p:cNvGraphicFramePr>
          <p:nvPr/>
        </p:nvGraphicFramePr>
        <p:xfrm>
          <a:off x="4343400" y="3581401"/>
          <a:ext cx="21336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002665" imgH="558800" progId="Equation.3">
                  <p:embed/>
                </p:oleObj>
              </mc:Choice>
              <mc:Fallback>
                <p:oleObj name="" r:id="rId9" imgW="1002665" imgH="558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81401"/>
                        <a:ext cx="21336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5"/>
          <p:cNvGraphicFramePr>
            <a:graphicFrameLocks noChangeAspect="1"/>
          </p:cNvGraphicFramePr>
          <p:nvPr/>
        </p:nvGraphicFramePr>
        <p:xfrm>
          <a:off x="7315200" y="3733800"/>
          <a:ext cx="1828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711200" imgH="177800" progId="Equation.3">
                  <p:embed/>
                </p:oleObj>
              </mc:Choice>
              <mc:Fallback>
                <p:oleObj name="" r:id="rId11" imgW="711200" imgH="177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733800"/>
                        <a:ext cx="1828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4"/>
          <p:cNvGraphicFramePr>
            <a:graphicFrameLocks noChangeAspect="1"/>
          </p:cNvGraphicFramePr>
          <p:nvPr/>
        </p:nvGraphicFramePr>
        <p:xfrm>
          <a:off x="4267200" y="4648201"/>
          <a:ext cx="56388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2501900" imgH="419100" progId="Equation.3">
                  <p:embed/>
                </p:oleObj>
              </mc:Choice>
              <mc:Fallback>
                <p:oleObj name="" r:id="rId13" imgW="25019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1"/>
                        <a:ext cx="56388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4191000" y="6172200"/>
          <a:ext cx="22860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888365" imgH="203200" progId="Equation.3">
                  <p:embed/>
                </p:oleObj>
              </mc:Choice>
              <mc:Fallback>
                <p:oleObj name="" r:id="rId15" imgW="888365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172200"/>
                        <a:ext cx="22860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1"/>
          <p:cNvGraphicFramePr>
            <a:graphicFrameLocks noChangeAspect="1"/>
          </p:cNvGraphicFramePr>
          <p:nvPr/>
        </p:nvGraphicFramePr>
        <p:xfrm>
          <a:off x="6934200" y="6019800"/>
          <a:ext cx="1524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7" imgW="635000" imgH="393700" progId="Equation.3">
                  <p:embed/>
                </p:oleObj>
              </mc:Choice>
              <mc:Fallback>
                <p:oleObj name="" r:id="rId17" imgW="6350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6019800"/>
                        <a:ext cx="1524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Rectangle 18"/>
          <p:cNvSpPr>
            <a:spLocks noChangeArrowheads="1"/>
          </p:cNvSpPr>
          <p:nvPr/>
        </p:nvSpPr>
        <p:spPr bwMode="auto">
          <a:xfrm>
            <a:off x="2057401" y="3581400"/>
            <a:ext cx="213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根据</a:t>
            </a:r>
            <a:r>
              <a:rPr lang="en-US" altLang="zh-CN" sz="2400" i="1">
                <a:latin typeface="Times New Roman" panose="02020603050405020304" pitchFamily="18" charset="0"/>
              </a:rPr>
              <a:t>Routh</a:t>
            </a:r>
            <a:r>
              <a:rPr lang="zh-CN" altLang="en-US" sz="2400">
                <a:latin typeface="Times New Roman" panose="02020603050405020304" pitchFamily="18" charset="0"/>
              </a:rPr>
              <a:t>判据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35" name="Rectangle 19"/>
          <p:cNvSpPr>
            <a:spLocks noChangeArrowheads="1"/>
          </p:cNvSpPr>
          <p:nvPr/>
        </p:nvSpPr>
        <p:spPr bwMode="auto">
          <a:xfrm>
            <a:off x="7315200" y="4114800"/>
            <a:ext cx="216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是</a:t>
            </a:r>
            <a:r>
              <a:rPr lang="en-US" altLang="zh-CN" sz="2400">
                <a:latin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</a:rPr>
              <a:t>的稳定范围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36" name="AutoShape 20"/>
          <p:cNvSpPr>
            <a:spLocks noChangeArrowheads="1"/>
          </p:cNvSpPr>
          <p:nvPr/>
        </p:nvSpPr>
        <p:spPr bwMode="auto">
          <a:xfrm>
            <a:off x="6477000" y="4038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137" name="Rectangle 21"/>
          <p:cNvSpPr>
            <a:spLocks noChangeArrowheads="1"/>
          </p:cNvSpPr>
          <p:nvPr/>
        </p:nvSpPr>
        <p:spPr bwMode="auto">
          <a:xfrm>
            <a:off x="2133600" y="48006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双参数稳定域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38" name="Rectangle 23"/>
          <p:cNvSpPr>
            <a:spLocks noChangeArrowheads="1"/>
          </p:cNvSpPr>
          <p:nvPr/>
        </p:nvSpPr>
        <p:spPr bwMode="auto">
          <a:xfrm>
            <a:off x="5219700" y="3314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5139" name="Object 22"/>
          <p:cNvGraphicFramePr>
            <a:graphicFrameLocks noChangeAspect="1"/>
          </p:cNvGraphicFramePr>
          <p:nvPr/>
        </p:nvGraphicFramePr>
        <p:xfrm>
          <a:off x="4114800" y="5638800"/>
          <a:ext cx="3657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9" imgW="1752600" imgH="228600" progId="Equation.3">
                  <p:embed/>
                </p:oleObj>
              </mc:Choice>
              <mc:Fallback>
                <p:oleObj name="" r:id="rId19" imgW="17526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38800"/>
                        <a:ext cx="36576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Rectangle 24"/>
          <p:cNvSpPr>
            <a:spLocks noChangeArrowheads="1"/>
          </p:cNvSpPr>
          <p:nvPr/>
        </p:nvSpPr>
        <p:spPr bwMode="auto">
          <a:xfrm>
            <a:off x="2438400" y="54864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特征方程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41" name="AutoShape 25"/>
          <p:cNvSpPr>
            <a:spLocks noChangeArrowheads="1"/>
          </p:cNvSpPr>
          <p:nvPr/>
        </p:nvSpPr>
        <p:spPr bwMode="auto">
          <a:xfrm>
            <a:off x="6477000" y="6324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142" name="AutoShape 26"/>
          <p:cNvSpPr/>
          <p:nvPr/>
        </p:nvSpPr>
        <p:spPr bwMode="auto">
          <a:xfrm>
            <a:off x="7239000" y="38862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533400" y="318293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1.</a:t>
            </a:r>
            <a:r>
              <a:rPr lang="zh-CN" altLang="en-US" sz="2800" dirty="0">
                <a:latin typeface="Times New Roman" panose="02020603050405020304" pitchFamily="18" charset="0"/>
              </a:rPr>
              <a:t>稳态误差：定义，终值定理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914400" y="1093849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</a:rPr>
              <a:t>4</a:t>
            </a:r>
            <a:r>
              <a:rPr lang="zh-CN" altLang="en-US" sz="2800">
                <a:latin typeface="Times New Roman" panose="02020603050405020304" pitchFamily="18" charset="0"/>
              </a:rPr>
              <a:t>：已知系统的结构如图所示，试求当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 i="1">
                <a:latin typeface="Times New Roman" panose="02020603050405020304" pitchFamily="18" charset="0"/>
              </a:rPr>
              <a:t>= t, 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</a:rPr>
              <a:t>1(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时的稳态误差。</a:t>
            </a:r>
            <a:r>
              <a:rPr lang="en-US" altLang="zh-CN" sz="2800">
                <a:latin typeface="Times New Roman" panose="02020603050405020304" pitchFamily="18" charset="0"/>
              </a:rPr>
              <a:t>( </a:t>
            </a:r>
            <a:r>
              <a:rPr lang="zh-CN" altLang="en-US" sz="2800">
                <a:latin typeface="Times New Roman" panose="02020603050405020304" pitchFamily="18" charset="0"/>
              </a:rPr>
              <a:t>定义</a:t>
            </a:r>
            <a:r>
              <a:rPr lang="en-US" altLang="zh-CN" sz="2800">
                <a:latin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zh-CN" sz="2800" b="1" i="1"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Wingdings" panose="05000000000000000000" pitchFamily="2" charset="2"/>
              </a:rPr>
              <a:t>t) </a:t>
            </a:r>
            <a:r>
              <a:rPr lang="en-US" altLang="zh-CN" sz="2800">
                <a:latin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sz="280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2800"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－ </a:t>
            </a:r>
            <a:r>
              <a:rPr lang="en-US" altLang="zh-CN" sz="2800" b="1" i="1"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2800">
                <a:latin typeface="Times New Roman" panose="02020603050405020304" pitchFamily="18" charset="0"/>
                <a:sym typeface="Wingdings" panose="05000000000000000000" pitchFamily="2" charset="2"/>
              </a:rPr>
              <a:t>) )</a:t>
            </a:r>
            <a:endParaRPr lang="en-US" altLang="zh-CN" sz="280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6148" name="Group 5"/>
          <p:cNvGrpSpPr/>
          <p:nvPr/>
        </p:nvGrpSpPr>
        <p:grpSpPr bwMode="auto">
          <a:xfrm>
            <a:off x="2209800" y="2209800"/>
            <a:ext cx="8229600" cy="1905000"/>
            <a:chOff x="432" y="1392"/>
            <a:chExt cx="5184" cy="1200"/>
          </a:xfrm>
        </p:grpSpPr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1104" y="1824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>
                  <a:latin typeface="Times New Roman" panose="02020603050405020304" pitchFamily="18" charset="0"/>
                </a:rPr>
                <a:t>+1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6153" name="Rectangle 7"/>
            <p:cNvSpPr>
              <a:spLocks noChangeArrowheads="1"/>
            </p:cNvSpPr>
            <p:nvPr/>
          </p:nvSpPr>
          <p:spPr bwMode="auto">
            <a:xfrm>
              <a:off x="3216" y="1824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154" name="Oval 8"/>
            <p:cNvSpPr>
              <a:spLocks noChangeArrowheads="1"/>
            </p:cNvSpPr>
            <p:nvPr/>
          </p:nvSpPr>
          <p:spPr bwMode="auto">
            <a:xfrm>
              <a:off x="2496" y="194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155" name="Oval 9"/>
            <p:cNvSpPr>
              <a:spLocks noChangeArrowheads="1"/>
            </p:cNvSpPr>
            <p:nvPr/>
          </p:nvSpPr>
          <p:spPr bwMode="auto">
            <a:xfrm>
              <a:off x="4656" y="194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156" name="Line 10"/>
            <p:cNvSpPr>
              <a:spLocks noChangeShapeType="1"/>
            </p:cNvSpPr>
            <p:nvPr/>
          </p:nvSpPr>
          <p:spPr bwMode="auto">
            <a:xfrm>
              <a:off x="672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11"/>
            <p:cNvSpPr>
              <a:spLocks noChangeShapeType="1"/>
            </p:cNvSpPr>
            <p:nvPr/>
          </p:nvSpPr>
          <p:spPr bwMode="auto">
            <a:xfrm>
              <a:off x="2064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12"/>
            <p:cNvSpPr>
              <a:spLocks noChangeShapeType="1"/>
            </p:cNvSpPr>
            <p:nvPr/>
          </p:nvSpPr>
          <p:spPr bwMode="auto">
            <a:xfrm>
              <a:off x="2640" y="20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Line 13"/>
            <p:cNvSpPr>
              <a:spLocks noChangeShapeType="1"/>
            </p:cNvSpPr>
            <p:nvPr/>
          </p:nvSpPr>
          <p:spPr bwMode="auto">
            <a:xfrm>
              <a:off x="417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14"/>
            <p:cNvSpPr>
              <a:spLocks noChangeShapeType="1"/>
            </p:cNvSpPr>
            <p:nvPr/>
          </p:nvSpPr>
          <p:spPr bwMode="auto">
            <a:xfrm>
              <a:off x="4800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15"/>
            <p:cNvSpPr>
              <a:spLocks noChangeShapeType="1"/>
            </p:cNvSpPr>
            <p:nvPr/>
          </p:nvSpPr>
          <p:spPr bwMode="auto">
            <a:xfrm>
              <a:off x="2568" y="2100"/>
              <a:ext cx="0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16"/>
            <p:cNvSpPr>
              <a:spLocks noChangeShapeType="1"/>
            </p:cNvSpPr>
            <p:nvPr/>
          </p:nvSpPr>
          <p:spPr bwMode="auto">
            <a:xfrm>
              <a:off x="2568" y="2592"/>
              <a:ext cx="2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7"/>
            <p:cNvSpPr>
              <a:spLocks noChangeShapeType="1"/>
            </p:cNvSpPr>
            <p:nvPr/>
          </p:nvSpPr>
          <p:spPr bwMode="auto">
            <a:xfrm flipV="1">
              <a:off x="4992" y="20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18"/>
            <p:cNvSpPr>
              <a:spLocks noChangeShapeType="1"/>
            </p:cNvSpPr>
            <p:nvPr/>
          </p:nvSpPr>
          <p:spPr bwMode="auto">
            <a:xfrm>
              <a:off x="4728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65" name="Object 19"/>
            <p:cNvGraphicFramePr>
              <a:graphicFrameLocks noChangeAspect="1"/>
            </p:cNvGraphicFramePr>
            <p:nvPr/>
          </p:nvGraphicFramePr>
          <p:xfrm>
            <a:off x="3264" y="1788"/>
            <a:ext cx="86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99" name="Equation" r:id="rId1" imgW="533400" imgH="419100" progId="Equation.3">
                    <p:embed/>
                  </p:oleObj>
                </mc:Choice>
                <mc:Fallback>
                  <p:oleObj name="Equation" r:id="rId1" imgW="533400" imgH="4191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788"/>
                          <a:ext cx="864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Text Box 20"/>
            <p:cNvSpPr txBox="1">
              <a:spLocks noChangeArrowheads="1"/>
            </p:cNvSpPr>
            <p:nvPr/>
          </p:nvSpPr>
          <p:spPr bwMode="auto">
            <a:xfrm>
              <a:off x="4320" y="1737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＋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6167" name="Text Box 21"/>
            <p:cNvSpPr txBox="1">
              <a:spLocks noChangeArrowheads="1"/>
            </p:cNvSpPr>
            <p:nvPr/>
          </p:nvSpPr>
          <p:spPr bwMode="auto">
            <a:xfrm>
              <a:off x="2208" y="172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＋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6168" name="Text Box 22"/>
            <p:cNvSpPr txBox="1">
              <a:spLocks noChangeArrowheads="1"/>
            </p:cNvSpPr>
            <p:nvPr/>
          </p:nvSpPr>
          <p:spPr bwMode="auto">
            <a:xfrm>
              <a:off x="2256" y="206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－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6169" name="Text Box 23"/>
            <p:cNvSpPr txBox="1">
              <a:spLocks noChangeArrowheads="1"/>
            </p:cNvSpPr>
            <p:nvPr/>
          </p:nvSpPr>
          <p:spPr bwMode="auto">
            <a:xfrm>
              <a:off x="4464" y="1593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－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6170" name="Text Box 24"/>
            <p:cNvSpPr txBox="1">
              <a:spLocks noChangeArrowheads="1"/>
            </p:cNvSpPr>
            <p:nvPr/>
          </p:nvSpPr>
          <p:spPr bwMode="auto">
            <a:xfrm>
              <a:off x="432" y="168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>
                  <a:latin typeface="Times New Roman" panose="02020603050405020304" pitchFamily="18" charset="0"/>
                </a:rPr>
                <a:t> 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800">
                  <a:latin typeface="Times New Roman" panose="02020603050405020304" pitchFamily="18" charset="0"/>
                </a:rPr>
                <a:t>)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6171" name="Text Box 25"/>
            <p:cNvSpPr txBox="1">
              <a:spLocks noChangeArrowheads="1"/>
            </p:cNvSpPr>
            <p:nvPr/>
          </p:nvSpPr>
          <p:spPr bwMode="auto">
            <a:xfrm>
              <a:off x="4800" y="139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f </a:t>
              </a:r>
              <a:r>
                <a:rPr lang="en-US" altLang="zh-CN" sz="280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800">
                  <a:latin typeface="Times New Roman" panose="02020603050405020304" pitchFamily="18" charset="0"/>
                </a:rPr>
                <a:t>)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6172" name="Text Box 26"/>
            <p:cNvSpPr txBox="1">
              <a:spLocks noChangeArrowheads="1"/>
            </p:cNvSpPr>
            <p:nvPr/>
          </p:nvSpPr>
          <p:spPr bwMode="auto">
            <a:xfrm>
              <a:off x="5040" y="172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c </a:t>
              </a:r>
              <a:r>
                <a:rPr lang="en-US" altLang="zh-CN" sz="280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800">
                  <a:latin typeface="Times New Roman" panose="02020603050405020304" pitchFamily="18" charset="0"/>
                </a:rPr>
                <a:t>)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6149" name="Text Box 27"/>
          <p:cNvSpPr txBox="1">
            <a:spLocks noChangeArrowheads="1"/>
          </p:cNvSpPr>
          <p:nvPr/>
        </p:nvSpPr>
        <p:spPr bwMode="auto">
          <a:xfrm>
            <a:off x="1905000" y="4343401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解：①证明系统的稳定性：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6150" name="Object 28"/>
          <p:cNvGraphicFramePr>
            <a:graphicFrameLocks noChangeAspect="1"/>
          </p:cNvGraphicFramePr>
          <p:nvPr/>
        </p:nvGraphicFramePr>
        <p:xfrm>
          <a:off x="1905000" y="4779964"/>
          <a:ext cx="6553200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425700" imgH="838200" progId="Equation.3">
                  <p:embed/>
                </p:oleObj>
              </mc:Choice>
              <mc:Fallback>
                <p:oleObj name="Equation" r:id="rId3" imgW="2425700" imgH="838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79964"/>
                        <a:ext cx="6553200" cy="184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29"/>
          <p:cNvSpPr txBox="1">
            <a:spLocks noChangeArrowheads="1"/>
          </p:cNvSpPr>
          <p:nvPr/>
        </p:nvSpPr>
        <p:spPr bwMode="auto">
          <a:xfrm>
            <a:off x="8610600" y="54244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系统稳定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143000" y="566844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②</a:t>
            </a:r>
            <a:r>
              <a:rPr lang="zh-CN" altLang="en-US" sz="2800" dirty="0">
                <a:latin typeface="Times New Roman" panose="02020603050405020304" pitchFamily="18" charset="0"/>
              </a:rPr>
              <a:t>计算稳态误差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拉氏变换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5397996" y="566844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3490292" y="1331698"/>
          <a:ext cx="59436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1" imgW="2019300" imgH="622300" progId="Equation.3">
                  <p:embed/>
                </p:oleObj>
              </mc:Choice>
              <mc:Fallback>
                <p:oleObj name="Equation" r:id="rId1" imgW="2019300" imgH="622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292" y="1331698"/>
                        <a:ext cx="594360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1676400" y="1343131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再考虑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1560240" y="302572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所以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5" name="Object 8"/>
          <p:cNvGraphicFramePr>
            <a:graphicFrameLocks noChangeAspect="1"/>
          </p:cNvGraphicFramePr>
          <p:nvPr/>
        </p:nvGraphicFramePr>
        <p:xfrm>
          <a:off x="2454101" y="2803311"/>
          <a:ext cx="70262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984500" imgH="393700" progId="Equation.3">
                  <p:embed/>
                </p:oleObj>
              </mc:Choice>
              <mc:Fallback>
                <p:oleObj name="Equation" r:id="rId3" imgW="29845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101" y="2803311"/>
                        <a:ext cx="70262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9"/>
          <p:cNvGraphicFramePr>
            <a:graphicFrameLocks noChangeAspect="1"/>
          </p:cNvGraphicFramePr>
          <p:nvPr/>
        </p:nvGraphicFramePr>
        <p:xfrm>
          <a:off x="3299792" y="3717711"/>
          <a:ext cx="63246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2095500" imgH="393700" progId="Equation.3">
                  <p:embed/>
                </p:oleObj>
              </mc:Choice>
              <mc:Fallback>
                <p:oleObj name="Equation" r:id="rId5" imgW="20955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792" y="3717711"/>
                        <a:ext cx="63246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0"/>
          <p:cNvGraphicFramePr>
            <a:graphicFrameLocks noChangeAspect="1"/>
          </p:cNvGraphicFramePr>
          <p:nvPr/>
        </p:nvGraphicFramePr>
        <p:xfrm>
          <a:off x="3378696" y="4841661"/>
          <a:ext cx="35814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396365" imgH="393700" progId="Equation.3">
                  <p:embed/>
                </p:oleObj>
              </mc:Choice>
              <mc:Fallback>
                <p:oleObj name="Equation" r:id="rId7" imgW="1396365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696" y="4841661"/>
                        <a:ext cx="35814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303256" y="6003712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③</a:t>
            </a:r>
            <a:r>
              <a:rPr lang="zh-CN" altLang="en-US" sz="2800">
                <a:latin typeface="Times New Roman" panose="02020603050405020304" pitchFamily="18" charset="0"/>
              </a:rPr>
              <a:t>由终值定理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7179" name="Object 12"/>
          <p:cNvGraphicFramePr>
            <a:graphicFrameLocks noChangeAspect="1"/>
          </p:cNvGraphicFramePr>
          <p:nvPr/>
        </p:nvGraphicFramePr>
        <p:xfrm>
          <a:off x="3741656" y="5968787"/>
          <a:ext cx="3657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384300" imgH="330200" progId="Equation.3">
                  <p:embed/>
                </p:oleObj>
              </mc:Choice>
              <mc:Fallback>
                <p:oleObj name="Equation" r:id="rId9" imgW="1384300" imgH="330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656" y="5968787"/>
                        <a:ext cx="36576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3"/>
          <p:cNvGraphicFramePr>
            <a:graphicFrameLocks noChangeAspect="1"/>
          </p:cNvGraphicFramePr>
          <p:nvPr/>
        </p:nvGraphicFramePr>
        <p:xfrm>
          <a:off x="5208506" y="3457361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114300" imgH="215900" progId="Equation.3">
                  <p:embed/>
                </p:oleObj>
              </mc:Choice>
              <mc:Fallback>
                <p:oleObj name="Equation" r:id="rId11" imgW="1143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06" y="3457361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95730" y="390169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latin typeface="Times New Roman" panose="02020603050405020304" pitchFamily="18" charset="0"/>
              </a:rPr>
              <a:t>2.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动态性能：超调量</a:t>
            </a:r>
            <a:r>
              <a:rPr kumimoji="0" lang="en-US" altLang="zh-CN" sz="2800" dirty="0">
                <a:latin typeface="Times New Roman" panose="02020603050405020304" pitchFamily="18" charset="0"/>
              </a:rPr>
              <a:t>σ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％，调整时间</a:t>
            </a:r>
            <a:r>
              <a:rPr kumimoji="0" lang="en-US" altLang="zh-CN" sz="2800" i="1" dirty="0" err="1">
                <a:latin typeface="Times New Roman" panose="02020603050405020304" pitchFamily="18" charset="0"/>
              </a:rPr>
              <a:t>t</a:t>
            </a:r>
            <a:r>
              <a:rPr kumimoji="0" lang="en-US" altLang="zh-CN" sz="2800" baseline="-25000" dirty="0" err="1">
                <a:latin typeface="Times New Roman" panose="02020603050405020304" pitchFamily="18" charset="0"/>
              </a:rPr>
              <a:t>s</a:t>
            </a:r>
            <a:endParaRPr kumimoji="0" lang="en-US" altLang="zh-CN" sz="2800" baseline="-25000" dirty="0">
              <a:latin typeface="Times New Roman" panose="02020603050405020304" pitchFamily="18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447800" y="1117602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Times New Roman" panose="02020603050405020304" pitchFamily="18" charset="0"/>
              </a:rPr>
              <a:t>例</a:t>
            </a:r>
            <a:r>
              <a:rPr kumimoji="0" lang="en-US" altLang="zh-CN" sz="2800" dirty="0">
                <a:latin typeface="Times New Roman" panose="02020603050405020304" pitchFamily="18" charset="0"/>
              </a:rPr>
              <a:t>5 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设单位反馈二阶系统的阶跃响应曲线如图所示</a:t>
            </a:r>
            <a:r>
              <a:rPr kumimoji="0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试确定此系统的开环传递函数。</a:t>
            </a:r>
            <a:endParaRPr kumimoji="0"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636714" y="2287589"/>
          <a:ext cx="4535487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VISIO" r:id="rId1" imgW="4535170" imgH="2281555" progId="Visio.Drawing.6">
                  <p:embed/>
                </p:oleObj>
              </mc:Choice>
              <mc:Fallback>
                <p:oleObj name="VISIO" r:id="rId1" imgW="4535170" imgH="228155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4" y="2287589"/>
                        <a:ext cx="4535487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5486400" y="236220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解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6172200" y="2362201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由图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</a:rPr>
              <a:t>=0.4</a:t>
            </a:r>
            <a:r>
              <a:rPr lang="zh-CN" altLang="en-US" sz="2800">
                <a:latin typeface="Times New Roman" panose="02020603050405020304" pitchFamily="18" charset="0"/>
              </a:rPr>
              <a:t>秒 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％＝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％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8199" name="Object 8"/>
          <p:cNvGraphicFramePr>
            <a:graphicFrameLocks noChangeAspect="1"/>
          </p:cNvGraphicFramePr>
          <p:nvPr/>
        </p:nvGraphicFramePr>
        <p:xfrm>
          <a:off x="6775450" y="2957514"/>
          <a:ext cx="335915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231265" imgH="368300" progId="Equation.3">
                  <p:embed/>
                </p:oleObj>
              </mc:Choice>
              <mc:Fallback>
                <p:oleObj name="Equation" r:id="rId3" imgW="1231265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957514"/>
                        <a:ext cx="335915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9"/>
          <p:cNvGraphicFramePr>
            <a:graphicFrameLocks noChangeAspect="1"/>
          </p:cNvGraphicFramePr>
          <p:nvPr/>
        </p:nvGraphicFramePr>
        <p:xfrm>
          <a:off x="6858000" y="4202114"/>
          <a:ext cx="29718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155700" imgH="203200" progId="Equation.3">
                  <p:embed/>
                </p:oleObj>
              </mc:Choice>
              <mc:Fallback>
                <p:oleObj name="Equation" r:id="rId5" imgW="11557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202114"/>
                        <a:ext cx="29718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0"/>
          <p:cNvGraphicFramePr>
            <a:graphicFrameLocks noChangeAspect="1"/>
          </p:cNvGraphicFramePr>
          <p:nvPr/>
        </p:nvGraphicFramePr>
        <p:xfrm>
          <a:off x="4267200" y="5022850"/>
          <a:ext cx="57150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2400300" imgH="482600" progId="Equation.3">
                  <p:embed/>
                </p:oleObj>
              </mc:Choice>
              <mc:Fallback>
                <p:oleObj name="Equation" r:id="rId7" imgW="24003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022850"/>
                        <a:ext cx="57150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903413" y="1103313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、控制系统结构图如图所示，试在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P</a:t>
            </a:r>
            <a:r>
              <a:rPr lang="en-US" altLang="zh-CN" sz="2400" dirty="0"/>
              <a:t>-K</a:t>
            </a:r>
            <a:r>
              <a:rPr lang="en-US" altLang="zh-CN" sz="2400" baseline="-25000" dirty="0"/>
              <a:t>D</a:t>
            </a:r>
            <a:r>
              <a:rPr lang="zh-CN" altLang="en-US" sz="2400" dirty="0"/>
              <a:t>平面上画出：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9219" name="Rectangle 22"/>
          <p:cNvSpPr>
            <a:spLocks noChangeArrowheads="1"/>
          </p:cNvSpPr>
          <p:nvPr/>
        </p:nvSpPr>
        <p:spPr bwMode="auto">
          <a:xfrm>
            <a:off x="2082280" y="3476348"/>
            <a:ext cx="835292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）稳定区域和不稳定区域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）临界阻尼比轨迹以及欠阻尼区域和过阻尼区域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）加速度误差系数</a:t>
            </a:r>
            <a:r>
              <a:rPr lang="en-US" altLang="zh-CN" sz="2800" dirty="0">
                <a:latin typeface="Times New Roman" panose="02020603050405020304" pitchFamily="18" charset="0"/>
              </a:rPr>
              <a:t>Ka</a:t>
            </a:r>
            <a:r>
              <a:rPr lang="zh-CN" altLang="en-US" sz="2800" dirty="0">
                <a:latin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</a:rPr>
              <a:t>40s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-2</a:t>
            </a:r>
            <a:r>
              <a:rPr lang="zh-CN" altLang="en-US" sz="2800" dirty="0">
                <a:latin typeface="Times New Roman" panose="02020603050405020304" pitchFamily="18" charset="0"/>
              </a:rPr>
              <a:t>的轨迹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）自然振荡频率</a:t>
            </a:r>
            <a:r>
              <a:rPr lang="en-US" altLang="zh-CN" sz="2800" dirty="0" err="1">
                <a:latin typeface="Times New Roman" panose="02020603050405020304" pitchFamily="18" charset="0"/>
              </a:rPr>
              <a:t>w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</a:rPr>
              <a:t>40rad/s</a:t>
            </a:r>
            <a:r>
              <a:rPr lang="zh-CN" altLang="en-US" sz="2800" dirty="0">
                <a:latin typeface="Times New Roman" panose="02020603050405020304" pitchFamily="18" charset="0"/>
              </a:rPr>
              <a:t>的轨迹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9220" name="Group 28"/>
          <p:cNvGrpSpPr/>
          <p:nvPr/>
        </p:nvGrpSpPr>
        <p:grpSpPr bwMode="auto">
          <a:xfrm>
            <a:off x="1991544" y="1818999"/>
            <a:ext cx="7848600" cy="1371600"/>
            <a:chOff x="480" y="2016"/>
            <a:chExt cx="4944" cy="864"/>
          </a:xfrm>
        </p:grpSpPr>
        <p:sp>
          <p:nvSpPr>
            <p:cNvPr id="9221" name="Line 4"/>
            <p:cNvSpPr>
              <a:spLocks noChangeShapeType="1"/>
            </p:cNvSpPr>
            <p:nvPr/>
          </p:nvSpPr>
          <p:spPr bwMode="auto">
            <a:xfrm>
              <a:off x="4656" y="23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4992" y="20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C(s)</a:t>
              </a:r>
              <a:endParaRPr lang="en-US" altLang="zh-CN" sz="2000"/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>
              <a:off x="5040" y="23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 flipH="1">
              <a:off x="1296" y="2880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 flipV="1">
              <a:off x="1296" y="240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Line 9"/>
            <p:cNvSpPr>
              <a:spLocks noChangeShapeType="1"/>
            </p:cNvSpPr>
            <p:nvPr/>
          </p:nvSpPr>
          <p:spPr bwMode="auto">
            <a:xfrm>
              <a:off x="816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AutoShape 10"/>
            <p:cNvSpPr>
              <a:spLocks noChangeArrowheads="1"/>
            </p:cNvSpPr>
            <p:nvPr/>
          </p:nvSpPr>
          <p:spPr bwMode="auto">
            <a:xfrm>
              <a:off x="1248" y="2256"/>
              <a:ext cx="144" cy="144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28" name="Line 14"/>
            <p:cNvSpPr>
              <a:spLocks noChangeShapeType="1"/>
            </p:cNvSpPr>
            <p:nvPr/>
          </p:nvSpPr>
          <p:spPr bwMode="auto">
            <a:xfrm>
              <a:off x="1392" y="23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Rectangle 15"/>
            <p:cNvSpPr>
              <a:spLocks noChangeArrowheads="1"/>
            </p:cNvSpPr>
            <p:nvPr/>
          </p:nvSpPr>
          <p:spPr bwMode="auto">
            <a:xfrm>
              <a:off x="2016" y="2160"/>
              <a:ext cx="105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graphicFrame>
          <p:nvGraphicFramePr>
            <p:cNvPr id="9230" name="Object 16"/>
            <p:cNvGraphicFramePr>
              <a:graphicFrameLocks noChangeAspect="1"/>
            </p:cNvGraphicFramePr>
            <p:nvPr/>
          </p:nvGraphicFramePr>
          <p:xfrm>
            <a:off x="2165" y="2316"/>
            <a:ext cx="80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99" name="公式" r:id="rId1" imgW="660400" imgH="215900" progId="Equation.3">
                    <p:embed/>
                  </p:oleObj>
                </mc:Choice>
                <mc:Fallback>
                  <p:oleObj name="公式" r:id="rId1" imgW="660400" imgH="215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5" y="2316"/>
                          <a:ext cx="80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1" name="Rectangle 20"/>
            <p:cNvSpPr>
              <a:spLocks noChangeArrowheads="1"/>
            </p:cNvSpPr>
            <p:nvPr/>
          </p:nvSpPr>
          <p:spPr bwMode="auto">
            <a:xfrm>
              <a:off x="3600" y="2160"/>
              <a:ext cx="105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graphicFrame>
          <p:nvGraphicFramePr>
            <p:cNvPr id="9232" name="Object 21"/>
            <p:cNvGraphicFramePr>
              <a:graphicFrameLocks noChangeAspect="1"/>
            </p:cNvGraphicFramePr>
            <p:nvPr/>
          </p:nvGraphicFramePr>
          <p:xfrm>
            <a:off x="3980" y="2179"/>
            <a:ext cx="248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公式" r:id="rId3" imgW="203200" imgH="393700" progId="Equation.3">
                    <p:embed/>
                  </p:oleObj>
                </mc:Choice>
                <mc:Fallback>
                  <p:oleObj name="公式" r:id="rId3" imgW="203200" imgH="3937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0" y="2179"/>
                          <a:ext cx="248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3" name="Rectangle 25"/>
            <p:cNvSpPr>
              <a:spLocks noChangeArrowheads="1"/>
            </p:cNvSpPr>
            <p:nvPr/>
          </p:nvSpPr>
          <p:spPr bwMode="auto">
            <a:xfrm>
              <a:off x="1008" y="2352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-</a:t>
              </a:r>
              <a:endParaRPr lang="en-US" altLang="zh-CN" sz="2000"/>
            </a:p>
          </p:txBody>
        </p:sp>
        <p:sp>
          <p:nvSpPr>
            <p:cNvPr id="9234" name="Rectangle 26"/>
            <p:cNvSpPr>
              <a:spLocks noChangeArrowheads="1"/>
            </p:cNvSpPr>
            <p:nvPr/>
          </p:nvSpPr>
          <p:spPr bwMode="auto">
            <a:xfrm>
              <a:off x="480" y="20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R(s)</a:t>
              </a:r>
              <a:endParaRPr lang="en-US" altLang="zh-CN" sz="2000"/>
            </a:p>
          </p:txBody>
        </p:sp>
        <p:sp>
          <p:nvSpPr>
            <p:cNvPr id="9235" name="Line 27"/>
            <p:cNvSpPr>
              <a:spLocks noChangeShapeType="1"/>
            </p:cNvSpPr>
            <p:nvPr/>
          </p:nvSpPr>
          <p:spPr bwMode="auto">
            <a:xfrm>
              <a:off x="3072" y="23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 txBox="1">
            <a:spLocks noChangeArrowheads="1"/>
          </p:cNvSpPr>
          <p:nvPr/>
        </p:nvSpPr>
        <p:spPr bwMode="auto">
          <a:xfrm>
            <a:off x="1631504" y="62068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解：</a:t>
            </a:r>
            <a:endParaRPr lang="zh-CN" altLang="en-US"/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2012504" y="1230289"/>
          <a:ext cx="7315200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公式" r:id="rId1" imgW="3060700" imgH="1765300" progId="Equation.3">
                  <p:embed/>
                </p:oleObj>
              </mc:Choice>
              <mc:Fallback>
                <p:oleObj name="公式" r:id="rId1" imgW="3060700" imgH="176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504" y="1230289"/>
                        <a:ext cx="7315200" cy="345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1874392" y="4811688"/>
          <a:ext cx="7440612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3454400" imgH="838200" progId="Equation.3">
                  <p:embed/>
                </p:oleObj>
              </mc:Choice>
              <mc:Fallback>
                <p:oleObj name="公式" r:id="rId3" imgW="34544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392" y="4811688"/>
                        <a:ext cx="7440612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平面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WPS 演示</Application>
  <PresentationFormat>宽屏</PresentationFormat>
  <Paragraphs>261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56</vt:i4>
      </vt:variant>
      <vt:variant>
        <vt:lpstr>幻灯片标题</vt:lpstr>
      </vt:variant>
      <vt:variant>
        <vt:i4>20</vt:i4>
      </vt:variant>
    </vt:vector>
  </HeadingPairs>
  <TitlesOfParts>
    <vt:vector size="91" baseType="lpstr">
      <vt:lpstr>Arial</vt:lpstr>
      <vt:lpstr>宋体</vt:lpstr>
      <vt:lpstr>Wingdings</vt:lpstr>
      <vt:lpstr>Century Gothic</vt:lpstr>
      <vt:lpstr>Verdana</vt:lpstr>
      <vt:lpstr>Courier New</vt:lpstr>
      <vt:lpstr>楷体</vt:lpstr>
      <vt:lpstr>Times New Roman</vt:lpstr>
      <vt:lpstr>等线</vt:lpstr>
      <vt:lpstr>Calibri</vt:lpstr>
      <vt:lpstr>微软雅黑</vt:lpstr>
      <vt:lpstr>Arial Unicode MS</vt:lpstr>
      <vt:lpstr>等线 Light</vt:lpstr>
      <vt:lpstr>Calibri Light</vt:lpstr>
      <vt:lpstr>平面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Visio.Drawing.6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Visio.Drawing.6</vt:lpstr>
      <vt:lpstr>Equation.3</vt:lpstr>
      <vt:lpstr>Equation.3</vt:lpstr>
      <vt:lpstr>Equation.3</vt:lpstr>
      <vt:lpstr>Equation.3</vt:lpstr>
      <vt:lpstr>Visio.Drawing.6</vt:lpstr>
      <vt:lpstr>Equation.3</vt:lpstr>
      <vt:lpstr>Equation.3</vt:lpstr>
      <vt:lpstr>Equation.3</vt:lpstr>
      <vt:lpstr>Visio.Drawing.6</vt:lpstr>
      <vt:lpstr>Equation.3</vt:lpstr>
      <vt:lpstr>Visio.Drawing.6</vt:lpstr>
      <vt:lpstr>Equation.3</vt:lpstr>
      <vt:lpstr>Visio.Drawing.6</vt:lpstr>
      <vt:lpstr>Equation.3</vt:lpstr>
      <vt:lpstr>Equation.3</vt:lpstr>
      <vt:lpstr>Equation.3</vt:lpstr>
      <vt:lpstr>Equation.3</vt:lpstr>
      <vt:lpstr>Equation.3</vt:lpstr>
      <vt:lpstr>Visio.Drawing.6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Visio.Drawing.6</vt:lpstr>
      <vt:lpstr>Visio.Drawing.6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sicau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xlj</dc:creator>
  <cp:lastModifiedBy>冬瓜</cp:lastModifiedBy>
  <cp:revision>294</cp:revision>
  <dcterms:created xsi:type="dcterms:W3CDTF">2001-03-12T12:47:00Z</dcterms:created>
  <dcterms:modified xsi:type="dcterms:W3CDTF">2021-01-06T06:32:45Z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