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26" r:id="rId2"/>
    <p:sldId id="272" r:id="rId3"/>
    <p:sldId id="273" r:id="rId4"/>
    <p:sldId id="283" r:id="rId5"/>
    <p:sldId id="284" r:id="rId6"/>
    <p:sldId id="286" r:id="rId7"/>
    <p:sldId id="287" r:id="rId8"/>
    <p:sldId id="274" r:id="rId9"/>
    <p:sldId id="369" r:id="rId10"/>
    <p:sldId id="289" r:id="rId11"/>
    <p:sldId id="278" r:id="rId12"/>
    <p:sldId id="279" r:id="rId13"/>
    <p:sldId id="290" r:id="rId14"/>
    <p:sldId id="256" r:id="rId15"/>
    <p:sldId id="257" r:id="rId16"/>
    <p:sldId id="269" r:id="rId17"/>
    <p:sldId id="370" r:id="rId18"/>
    <p:sldId id="280" r:id="rId19"/>
    <p:sldId id="371" r:id="rId20"/>
    <p:sldId id="275" r:id="rId21"/>
    <p:sldId id="276" r:id="rId22"/>
    <p:sldId id="277" r:id="rId23"/>
    <p:sldId id="282" r:id="rId24"/>
    <p:sldId id="281" r:id="rId25"/>
    <p:sldId id="372" r:id="rId26"/>
    <p:sldId id="260" r:id="rId27"/>
    <p:sldId id="294" r:id="rId28"/>
    <p:sldId id="364" r:id="rId29"/>
    <p:sldId id="37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s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FF6600"/>
    <a:srgbClr val="FFFFCC"/>
    <a:srgbClr val="CCE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0929"/>
  </p:normalViewPr>
  <p:slideViewPr>
    <p:cSldViewPr showGuides="1">
      <p:cViewPr varScale="1">
        <p:scale>
          <a:sx n="67" d="100"/>
          <a:sy n="67" d="100"/>
        </p:scale>
        <p:origin x="428" y="52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20D7B0-FDB1-4133-9048-4ACF59EFBD9A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2021/6/28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2696A9-7AA0-42FC-B7BD-CAE939E53B96}" type="slidenum">
              <a:rPr lang="en-US" altLang="zh-CN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79436-0EAD-47AF-911C-48BA19EEE348}" type="slidenum">
              <a:rPr lang="en-US" altLang="zh-CN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F7E646-C43A-4B4E-8F8B-1E4FEB7A4E4A}" type="slidenum">
              <a:rPr lang="en-US" altLang="zh-CN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008DC8-145E-4F5D-9BB8-A3ADE1F5C1C5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3D6B7E-51F8-4FBF-BFAA-E0360C994619}" type="slidenum">
              <a:rPr lang="en-US" altLang="zh-CN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85" y="1052513"/>
            <a:ext cx="11713633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" y="1524000"/>
            <a:ext cx="5873751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76951" y="1524000"/>
            <a:ext cx="5875867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9A0DB2DC-4C9A-4742-B13C-FB6460FD3503}" type="slidenum">
              <a:rPr lang="en-US" altLang="zh-CN" smtClean="0">
                <a:latin typeface="Century Gothic" panose="020B0502020202020204" pitchFamily="34" charset="0"/>
              </a:rPr>
              <a:t>‹#›</a:t>
            </a:fld>
            <a:endParaRPr lang="en-US" altLang="zh-CN" dirty="0">
              <a:latin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11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7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6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7"/>
          <p:cNvSpPr>
            <a:spLocks noChangeArrowheads="1"/>
          </p:cNvSpPr>
          <p:nvPr/>
        </p:nvSpPr>
        <p:spPr bwMode="auto">
          <a:xfrm>
            <a:off x="623392" y="1512919"/>
            <a:ext cx="10585176" cy="196207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1" lang="zh-CN" altLang="en-US" sz="5400" b="1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第一章 绪论</a:t>
            </a:r>
            <a:endParaRPr kumimoji="1" lang="en-US" altLang="zh-CN" sz="5400" b="1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kumimoji="1" lang="zh-CN" altLang="en-US" sz="3200" b="1" spc="6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12368"/>
            <a:ext cx="12192000" cy="3573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484313"/>
            <a:ext cx="8659813" cy="4724400"/>
          </a:xfrm>
        </p:spPr>
        <p:txBody>
          <a:bodyPr/>
          <a:lstStyle/>
          <a:p>
            <a:pPr lvl="1" algn="just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ea typeface="楷体_GB2312" pitchFamily="49" charset="-122"/>
              </a:rPr>
              <a:t>                               </a:t>
            </a:r>
            <a:endParaRPr lang="en-US" altLang="zh-CN">
              <a:solidFill>
                <a:srgbClr val="66FF33"/>
              </a:solidFill>
              <a:ea typeface="楷体_GB2312" pitchFamily="49" charset="-122"/>
            </a:endParaRPr>
          </a:p>
        </p:txBody>
      </p:sp>
      <p:graphicFrame>
        <p:nvGraphicFramePr>
          <p:cNvPr id="26627" name="Object 10"/>
          <p:cNvGraphicFramePr>
            <a:graphicFrameLocks noChangeAspect="1"/>
          </p:cNvGraphicFramePr>
          <p:nvPr/>
        </p:nvGraphicFramePr>
        <p:xfrm>
          <a:off x="1570038" y="1341438"/>
          <a:ext cx="9091612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5476875" imgH="2819400" progId="Paint.Picture">
                  <p:embed/>
                </p:oleObj>
              </mc:Choice>
              <mc:Fallback>
                <p:oleObj name="位图图像" r:id="rId2" imgW="5476875" imgH="281940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341438"/>
                        <a:ext cx="9091612" cy="551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-168696" y="184997"/>
            <a:ext cx="7488238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控制系统的基本组成（</a:t>
            </a:r>
            <a:r>
              <a:rPr lang="en-US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2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lang="en-US" altLang="zh-CN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60648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控制系统中的一些基本术语（</a:t>
            </a:r>
            <a:r>
              <a:rPr lang="en-US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19289" y="1125538"/>
            <a:ext cx="8497887" cy="647700"/>
          </a:xfrm>
          <a:blipFill>
            <a:blip r:embed="rId3"/>
            <a:tile tx="0" ty="0" sx="100000" sy="100000" flip="none" algn="tl"/>
          </a:blipFill>
        </p:spPr>
        <p:txBody>
          <a:bodyPr rtlCol="0">
            <a:no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控制对象：</a:t>
            </a:r>
            <a:r>
              <a:rPr lang="zh-CN" altLang="en-US" sz="2600" b="1" dirty="0"/>
              <a:t>指被控制系统或被控制过程</a:t>
            </a:r>
          </a:p>
          <a:p>
            <a:pPr>
              <a:lnSpc>
                <a:spcPct val="50000"/>
              </a:lnSpc>
              <a:buFont typeface="Wingdings 2" panose="05020102010507070707"/>
              <a:buChar char="ß"/>
              <a:defRPr/>
            </a:pPr>
            <a:endParaRPr lang="zh-CN" altLang="en-US" sz="2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19289" y="1916114"/>
            <a:ext cx="8497887" cy="50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控制对象：</a:t>
            </a:r>
            <a:r>
              <a:rPr lang="zh-CN" altLang="en-US" sz="2600" dirty="0"/>
              <a:t>指被控制系统或被控制过程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19536" y="2600908"/>
            <a:ext cx="8497888" cy="104411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控制器：</a:t>
            </a:r>
            <a:r>
              <a:rPr lang="zh-CN" altLang="en-US" sz="2600" dirty="0"/>
              <a:t>又称调节器。它接受输入信号或偏差信号，</a:t>
            </a:r>
            <a:r>
              <a:rPr lang="zh-CN" altLang="en-US" sz="2600" dirty="0">
                <a:solidFill>
                  <a:srgbClr val="002060"/>
                </a:solidFill>
              </a:rPr>
              <a:t>按控制规律给出操作量去控制被控对象或执行元件</a:t>
            </a:r>
            <a:endParaRPr lang="zh-CN" altLang="en-US" sz="2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30400" y="3789363"/>
            <a:ext cx="8497888" cy="100806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干扰：</a:t>
            </a:r>
            <a:r>
              <a:rPr lang="zh-CN" altLang="en-US" sz="2600" dirty="0"/>
              <a:t>指破坏系统具有预定性能和预定输出的外界给予的扰动信号。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536" y="4941168"/>
            <a:ext cx="8497888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控制系统：</a:t>
            </a: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</a:t>
            </a:r>
            <a:r>
              <a:rPr lang="zh-CN" alt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预先设计的控制或操作规律以达到使被控量等于给定值或参考值</a:t>
            </a: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的系统。无人干预的系统就称为自动控制系统。</a:t>
            </a: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47851" y="4437608"/>
            <a:ext cx="8569325" cy="8636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47851" y="3462139"/>
            <a:ext cx="8569325" cy="54292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47851" y="2492376"/>
            <a:ext cx="8569325" cy="792163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47851" y="1341439"/>
            <a:ext cx="8569325" cy="9350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312055"/>
            <a:ext cx="8001000" cy="7620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控制系统中的一些基本术语（</a:t>
            </a:r>
            <a:r>
              <a:rPr lang="en-US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1371600"/>
            <a:ext cx="8714105" cy="3929608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特性：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指系统输入与输出之间的关系。可分为</a:t>
            </a:r>
            <a:r>
              <a:rPr lang="zh-CN" altLang="en-US" sz="2400" b="1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特性和</a:t>
            </a:r>
            <a:r>
              <a:rPr lang="zh-CN" altLang="en-US" sz="2400" b="1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特性。</a:t>
            </a:r>
          </a:p>
          <a:p>
            <a:pPr marL="0" indent="0">
              <a:buFont typeface="Wingdings 2" panose="05020102010507070707"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Clr>
                <a:srgbClr val="FF0000"/>
              </a:buClr>
              <a:buNone/>
              <a:defRPr/>
            </a:pPr>
            <a:r>
              <a:rPr lang="zh-CN" altLang="en-US" sz="24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静态特性：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在系统稳定后表现出来的</a:t>
            </a:r>
            <a:r>
              <a:rPr lang="zh-CN" altLang="en-US" sz="2400" b="1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输入与输出量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间的关系。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2" panose="05020102010507070707"/>
              <a:buNone/>
              <a:defRPr/>
            </a:pPr>
            <a:endParaRPr lang="en-US" altLang="zh-CN" sz="2400" b="1" dirty="0">
              <a:solidFill>
                <a:srgbClr val="EC10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2" panose="05020102010507070707"/>
              <a:buNone/>
              <a:defRPr/>
            </a:pPr>
            <a:r>
              <a:rPr lang="zh-CN" altLang="en-US" sz="24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动态特性：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输入与输出处在</a:t>
            </a:r>
            <a:r>
              <a:rPr lang="zh-CN" altLang="en-US" sz="2400" b="1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变化过程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中表现出来的特性</a:t>
            </a:r>
          </a:p>
          <a:p>
            <a:pPr>
              <a:buFont typeface="Wingdings 2" panose="05020102010507070707"/>
              <a:buChar char="ß"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系统方框图：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将系统的各部分以方框表示，根据相互间的关系用</a:t>
            </a:r>
            <a:r>
              <a:rPr lang="zh-CN" altLang="en-US" sz="2400" b="1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有向线段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把它们依次连接起来。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59151" y="2566069"/>
            <a:ext cx="4392613" cy="2951163"/>
          </a:xfrm>
          <a:blipFill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/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48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开环控制</a:t>
            </a:r>
            <a:endParaRPr lang="en-US" altLang="zh-CN" sz="4800" b="1" dirty="0">
              <a:solidFill>
                <a:srgbClr val="EC10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48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闭环控制</a:t>
            </a:r>
            <a:endParaRPr lang="en-US" altLang="zh-CN" sz="4800" b="1" dirty="0">
              <a:solidFill>
                <a:srgbClr val="EC10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48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复合控制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zh-CN" altLang="en-US" sz="4800" b="1" dirty="0">
              <a:solidFill>
                <a:srgbClr val="EC10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zh-CN" altLang="en-US" sz="4800" b="1" dirty="0">
              <a:solidFill>
                <a:srgbClr val="EC10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1524000" y="104775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43672" y="908720"/>
            <a:ext cx="7391400" cy="11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自动控制系统的分类</a:t>
            </a:r>
            <a:endParaRPr lang="en-US" altLang="zh-CN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7030A0"/>
                </a:solidFill>
                <a:latin typeface="+mn-ea"/>
              </a:rPr>
              <a:t>     （</a:t>
            </a: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按控制方式分</a:t>
            </a:r>
            <a:r>
              <a:rPr lang="zh-CN" altLang="en-US" sz="3200" dirty="0">
                <a:solidFill>
                  <a:srgbClr val="7030A0"/>
                </a:solidFill>
                <a:latin typeface="+mn-ea"/>
              </a:rPr>
              <a:t>）</a:t>
            </a: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866900" y="1557338"/>
            <a:ext cx="7620000" cy="17272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0806" y="427486"/>
            <a:ext cx="7770680" cy="95410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开环系统：系统的输出量对系统的控制作用没有影响</a:t>
            </a:r>
          </a:p>
        </p:txBody>
      </p:sp>
      <p:grpSp>
        <p:nvGrpSpPr>
          <p:cNvPr id="32772" name="Group 54"/>
          <p:cNvGrpSpPr/>
          <p:nvPr/>
        </p:nvGrpSpPr>
        <p:grpSpPr bwMode="auto">
          <a:xfrm>
            <a:off x="2095500" y="1697039"/>
            <a:ext cx="7391400" cy="1309687"/>
            <a:chOff x="336" y="2112"/>
            <a:chExt cx="4656" cy="825"/>
          </a:xfrm>
        </p:grpSpPr>
        <p:sp>
          <p:nvSpPr>
            <p:cNvPr id="32809" name="Text Box 6"/>
            <p:cNvSpPr txBox="1">
              <a:spLocks noChangeArrowheads="1"/>
            </p:cNvSpPr>
            <p:nvPr/>
          </p:nvSpPr>
          <p:spPr bwMode="auto">
            <a:xfrm>
              <a:off x="1332" y="2431"/>
              <a:ext cx="840" cy="40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2060"/>
                  </a:solidFill>
                  <a:latin typeface="黑体" panose="02010609060101010101" pitchFamily="49" charset="-122"/>
                </a:rPr>
                <a:t>控制器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0" name="Text Box 7"/>
            <p:cNvSpPr txBox="1">
              <a:spLocks noChangeArrowheads="1"/>
            </p:cNvSpPr>
            <p:nvPr/>
          </p:nvSpPr>
          <p:spPr bwMode="auto">
            <a:xfrm>
              <a:off x="3048" y="2431"/>
              <a:ext cx="1032" cy="40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2060"/>
                  </a:solidFill>
                  <a:latin typeface="黑体" panose="02010609060101010101" pitchFamily="49" charset="-122"/>
                </a:rPr>
                <a:t>被控对象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Line 8"/>
            <p:cNvSpPr>
              <a:spLocks noChangeShapeType="1"/>
            </p:cNvSpPr>
            <p:nvPr/>
          </p:nvSpPr>
          <p:spPr bwMode="auto">
            <a:xfrm>
              <a:off x="816" y="2617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9"/>
            <p:cNvSpPr>
              <a:spLocks noChangeShapeType="1"/>
            </p:cNvSpPr>
            <p:nvPr/>
          </p:nvSpPr>
          <p:spPr bwMode="auto">
            <a:xfrm>
              <a:off x="2184" y="2617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10"/>
            <p:cNvSpPr>
              <a:spLocks noChangeShapeType="1"/>
            </p:cNvSpPr>
            <p:nvPr/>
          </p:nvSpPr>
          <p:spPr bwMode="auto">
            <a:xfrm>
              <a:off x="4080" y="2617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Text Box 11"/>
            <p:cNvSpPr txBox="1">
              <a:spLocks noChangeArrowheads="1"/>
            </p:cNvSpPr>
            <p:nvPr/>
          </p:nvSpPr>
          <p:spPr bwMode="auto">
            <a:xfrm>
              <a:off x="2208" y="2112"/>
              <a:ext cx="91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7030A0"/>
                  </a:solidFill>
                  <a:latin typeface="黑体" panose="02010609060101010101" pitchFamily="49" charset="-122"/>
                </a:rPr>
                <a:t>控制量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Text Box 12"/>
            <p:cNvSpPr txBox="1">
              <a:spLocks noChangeArrowheads="1"/>
            </p:cNvSpPr>
            <p:nvPr/>
          </p:nvSpPr>
          <p:spPr bwMode="auto">
            <a:xfrm>
              <a:off x="4080" y="2160"/>
              <a:ext cx="91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7030A0"/>
                  </a:solidFill>
                  <a:latin typeface="黑体" panose="02010609060101010101" pitchFamily="49" charset="-122"/>
                </a:rPr>
                <a:t>被控量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6" name="Text Box 13"/>
            <p:cNvSpPr txBox="1">
              <a:spLocks noChangeArrowheads="1"/>
            </p:cNvSpPr>
            <p:nvPr/>
          </p:nvSpPr>
          <p:spPr bwMode="auto">
            <a:xfrm>
              <a:off x="336" y="2160"/>
              <a:ext cx="8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7030A0"/>
                  </a:solidFill>
                  <a:latin typeface="黑体" panose="02010609060101010101" pitchFamily="49" charset="-122"/>
                </a:rPr>
                <a:t>给定量</a:t>
              </a:r>
              <a:endParaRPr lang="en-US" altLang="zh-CN" sz="2800">
                <a:solidFill>
                  <a:srgbClr val="7030A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2817" name="Text Box 14"/>
            <p:cNvSpPr txBox="1">
              <a:spLocks noChangeArrowheads="1"/>
            </p:cNvSpPr>
            <p:nvPr/>
          </p:nvSpPr>
          <p:spPr bwMode="auto">
            <a:xfrm>
              <a:off x="624" y="2592"/>
              <a:ext cx="48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8" name="Text Box 15"/>
            <p:cNvSpPr txBox="1">
              <a:spLocks noChangeArrowheads="1"/>
            </p:cNvSpPr>
            <p:nvPr/>
          </p:nvSpPr>
          <p:spPr bwMode="auto">
            <a:xfrm>
              <a:off x="2400" y="2592"/>
              <a:ext cx="4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9" name="Text Box 16"/>
            <p:cNvSpPr txBox="1">
              <a:spLocks noChangeArrowheads="1"/>
            </p:cNvSpPr>
            <p:nvPr/>
          </p:nvSpPr>
          <p:spPr bwMode="auto">
            <a:xfrm>
              <a:off x="4272" y="2632"/>
              <a:ext cx="4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3" name="Group 55"/>
          <p:cNvGrpSpPr/>
          <p:nvPr/>
        </p:nvGrpSpPr>
        <p:grpSpPr bwMode="auto">
          <a:xfrm>
            <a:off x="2722563" y="4048125"/>
            <a:ext cx="6172200" cy="1981200"/>
            <a:chOff x="624" y="1248"/>
            <a:chExt cx="3888" cy="1248"/>
          </a:xfrm>
        </p:grpSpPr>
        <p:sp>
          <p:nvSpPr>
            <p:cNvPr id="32776" name="Text Box 56"/>
            <p:cNvSpPr txBox="1">
              <a:spLocks noChangeArrowheads="1"/>
            </p:cNvSpPr>
            <p:nvPr/>
          </p:nvSpPr>
          <p:spPr bwMode="auto">
            <a:xfrm>
              <a:off x="1272" y="1742"/>
              <a:ext cx="720" cy="4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Oval 57"/>
            <p:cNvSpPr>
              <a:spLocks noChangeArrowheads="1"/>
            </p:cNvSpPr>
            <p:nvPr/>
          </p:nvSpPr>
          <p:spPr bwMode="auto">
            <a:xfrm>
              <a:off x="2856" y="1618"/>
              <a:ext cx="648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Text Box 58"/>
            <p:cNvSpPr txBox="1">
              <a:spLocks noChangeArrowheads="1"/>
            </p:cNvSpPr>
            <p:nvPr/>
          </p:nvSpPr>
          <p:spPr bwMode="auto">
            <a:xfrm>
              <a:off x="3936" y="1741"/>
              <a:ext cx="576" cy="3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Rectangle 59"/>
            <p:cNvSpPr>
              <a:spLocks noChangeArrowheads="1"/>
            </p:cNvSpPr>
            <p:nvPr/>
          </p:nvSpPr>
          <p:spPr bwMode="auto">
            <a:xfrm>
              <a:off x="3144" y="1555"/>
              <a:ext cx="72" cy="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Text Box 60"/>
            <p:cNvSpPr txBox="1">
              <a:spLocks noChangeArrowheads="1"/>
            </p:cNvSpPr>
            <p:nvPr/>
          </p:nvSpPr>
          <p:spPr bwMode="auto">
            <a:xfrm>
              <a:off x="3144" y="2246"/>
              <a:ext cx="72" cy="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Rectangle 61"/>
            <p:cNvSpPr>
              <a:spLocks noChangeArrowheads="1"/>
            </p:cNvSpPr>
            <p:nvPr/>
          </p:nvSpPr>
          <p:spPr bwMode="auto">
            <a:xfrm>
              <a:off x="946" y="1682"/>
              <a:ext cx="72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Line 62"/>
            <p:cNvSpPr>
              <a:spLocks noChangeShapeType="1"/>
            </p:cNvSpPr>
            <p:nvPr/>
          </p:nvSpPr>
          <p:spPr bwMode="auto">
            <a:xfrm>
              <a:off x="1018" y="1872"/>
              <a:ext cx="2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63"/>
            <p:cNvSpPr>
              <a:spLocks noChangeShapeType="1"/>
            </p:cNvSpPr>
            <p:nvPr/>
          </p:nvSpPr>
          <p:spPr bwMode="auto">
            <a:xfrm>
              <a:off x="1992" y="181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64"/>
            <p:cNvSpPr>
              <a:spLocks noChangeShapeType="1"/>
            </p:cNvSpPr>
            <p:nvPr/>
          </p:nvSpPr>
          <p:spPr bwMode="auto">
            <a:xfrm flipV="1">
              <a:off x="2424" y="1368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65"/>
            <p:cNvSpPr>
              <a:spLocks noChangeShapeType="1"/>
            </p:cNvSpPr>
            <p:nvPr/>
          </p:nvSpPr>
          <p:spPr bwMode="auto">
            <a:xfrm>
              <a:off x="2419" y="1368"/>
              <a:ext cx="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Line 66"/>
            <p:cNvSpPr>
              <a:spLocks noChangeShapeType="1"/>
            </p:cNvSpPr>
            <p:nvPr/>
          </p:nvSpPr>
          <p:spPr bwMode="auto">
            <a:xfrm>
              <a:off x="3144" y="136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67"/>
            <p:cNvSpPr>
              <a:spLocks noChangeShapeType="1"/>
            </p:cNvSpPr>
            <p:nvPr/>
          </p:nvSpPr>
          <p:spPr bwMode="auto">
            <a:xfrm>
              <a:off x="3176" y="1368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68"/>
            <p:cNvSpPr>
              <a:spLocks noChangeShapeType="1"/>
            </p:cNvSpPr>
            <p:nvPr/>
          </p:nvSpPr>
          <p:spPr bwMode="auto">
            <a:xfrm>
              <a:off x="1992" y="2059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69"/>
            <p:cNvSpPr>
              <a:spLocks noChangeShapeType="1"/>
            </p:cNvSpPr>
            <p:nvPr/>
          </p:nvSpPr>
          <p:spPr bwMode="auto">
            <a:xfrm>
              <a:off x="2424" y="2059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70"/>
            <p:cNvSpPr>
              <a:spLocks noChangeShapeType="1"/>
            </p:cNvSpPr>
            <p:nvPr/>
          </p:nvSpPr>
          <p:spPr bwMode="auto">
            <a:xfrm>
              <a:off x="2424" y="2496"/>
              <a:ext cx="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71"/>
            <p:cNvSpPr>
              <a:spLocks noChangeShapeType="1"/>
            </p:cNvSpPr>
            <p:nvPr/>
          </p:nvSpPr>
          <p:spPr bwMode="auto">
            <a:xfrm flipV="1">
              <a:off x="3182" y="2309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72"/>
            <p:cNvSpPr>
              <a:spLocks noChangeShapeType="1"/>
            </p:cNvSpPr>
            <p:nvPr/>
          </p:nvSpPr>
          <p:spPr bwMode="auto">
            <a:xfrm>
              <a:off x="3216" y="193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73"/>
            <p:cNvSpPr>
              <a:spLocks noChangeShapeType="1"/>
            </p:cNvSpPr>
            <p:nvPr/>
          </p:nvSpPr>
          <p:spPr bwMode="auto">
            <a:xfrm flipV="1">
              <a:off x="3936" y="1741"/>
              <a:ext cx="576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74"/>
            <p:cNvSpPr>
              <a:spLocks noChangeShapeType="1"/>
            </p:cNvSpPr>
            <p:nvPr/>
          </p:nvSpPr>
          <p:spPr bwMode="auto">
            <a:xfrm>
              <a:off x="3936" y="1741"/>
              <a:ext cx="576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75"/>
            <p:cNvSpPr>
              <a:spLocks noChangeShapeType="1"/>
            </p:cNvSpPr>
            <p:nvPr/>
          </p:nvSpPr>
          <p:spPr bwMode="auto">
            <a:xfrm>
              <a:off x="984" y="205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76"/>
            <p:cNvSpPr>
              <a:spLocks noChangeShapeType="1"/>
            </p:cNvSpPr>
            <p:nvPr/>
          </p:nvSpPr>
          <p:spPr bwMode="auto">
            <a:xfrm>
              <a:off x="979" y="13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77"/>
            <p:cNvSpPr>
              <a:spLocks noChangeShapeType="1"/>
            </p:cNvSpPr>
            <p:nvPr/>
          </p:nvSpPr>
          <p:spPr bwMode="auto">
            <a:xfrm>
              <a:off x="984" y="200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78"/>
            <p:cNvSpPr>
              <a:spLocks noChangeShapeType="1"/>
            </p:cNvSpPr>
            <p:nvPr/>
          </p:nvSpPr>
          <p:spPr bwMode="auto">
            <a:xfrm>
              <a:off x="912" y="2310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79"/>
            <p:cNvSpPr>
              <a:spLocks noChangeShapeType="1"/>
            </p:cNvSpPr>
            <p:nvPr/>
          </p:nvSpPr>
          <p:spPr bwMode="auto">
            <a:xfrm>
              <a:off x="1560" y="1555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80"/>
            <p:cNvSpPr>
              <a:spLocks noChangeShapeType="1"/>
            </p:cNvSpPr>
            <p:nvPr/>
          </p:nvSpPr>
          <p:spPr bwMode="auto">
            <a:xfrm>
              <a:off x="1704" y="1555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81"/>
            <p:cNvSpPr/>
            <p:nvPr/>
          </p:nvSpPr>
          <p:spPr bwMode="auto">
            <a:xfrm>
              <a:off x="3648" y="1742"/>
              <a:ext cx="72" cy="312"/>
            </a:xfrm>
            <a:custGeom>
              <a:avLst/>
              <a:gdLst>
                <a:gd name="T0" fmla="*/ 0 w 180"/>
                <a:gd name="T1" fmla="*/ 0 h 780"/>
                <a:gd name="T2" fmla="*/ 0 w 180"/>
                <a:gd name="T3" fmla="*/ 0 h 780"/>
                <a:gd name="T4" fmla="*/ 0 w 180"/>
                <a:gd name="T5" fmla="*/ 1 h 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780">
                  <a:moveTo>
                    <a:pt x="0" y="0"/>
                  </a:moveTo>
                  <a:cubicBezTo>
                    <a:pt x="90" y="91"/>
                    <a:pt x="180" y="182"/>
                    <a:pt x="180" y="312"/>
                  </a:cubicBezTo>
                  <a:cubicBezTo>
                    <a:pt x="180" y="442"/>
                    <a:pt x="30" y="702"/>
                    <a:pt x="0" y="7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Text Box 82"/>
            <p:cNvSpPr txBox="1">
              <a:spLocks noChangeArrowheads="1"/>
            </p:cNvSpPr>
            <p:nvPr/>
          </p:nvSpPr>
          <p:spPr bwMode="auto">
            <a:xfrm>
              <a:off x="2496" y="1744"/>
              <a:ext cx="36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30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Text Box 83"/>
            <p:cNvSpPr txBox="1">
              <a:spLocks noChangeArrowheads="1"/>
            </p:cNvSpPr>
            <p:nvPr/>
          </p:nvSpPr>
          <p:spPr bwMode="auto">
            <a:xfrm>
              <a:off x="3672" y="1494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Oval 84"/>
            <p:cNvSpPr>
              <a:spLocks noChangeAspect="1" noChangeArrowheads="1"/>
            </p:cNvSpPr>
            <p:nvPr/>
          </p:nvSpPr>
          <p:spPr bwMode="auto">
            <a:xfrm>
              <a:off x="957" y="1328"/>
              <a:ext cx="36" cy="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Text Box 85"/>
            <p:cNvSpPr txBox="1">
              <a:spLocks noChangeArrowheads="1"/>
            </p:cNvSpPr>
            <p:nvPr/>
          </p:nvSpPr>
          <p:spPr bwMode="auto">
            <a:xfrm>
              <a:off x="1520" y="1248"/>
              <a:ext cx="57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6" name="Line 86"/>
            <p:cNvSpPr>
              <a:spLocks noChangeShapeType="1"/>
            </p:cNvSpPr>
            <p:nvPr/>
          </p:nvSpPr>
          <p:spPr bwMode="auto">
            <a:xfrm>
              <a:off x="2496" y="1805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Text Box 87"/>
            <p:cNvSpPr txBox="1">
              <a:spLocks noChangeArrowheads="1"/>
            </p:cNvSpPr>
            <p:nvPr/>
          </p:nvSpPr>
          <p:spPr bwMode="auto">
            <a:xfrm>
              <a:off x="624" y="1680"/>
              <a:ext cx="4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3000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Line 88"/>
            <p:cNvSpPr>
              <a:spLocks noChangeShapeType="1"/>
            </p:cNvSpPr>
            <p:nvPr/>
          </p:nvSpPr>
          <p:spPr bwMode="auto">
            <a:xfrm>
              <a:off x="1128" y="1909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4" name="Rectangle 89"/>
          <p:cNvSpPr>
            <a:spLocks noChangeArrowheads="1"/>
          </p:cNvSpPr>
          <p:nvPr/>
        </p:nvSpPr>
        <p:spPr bwMode="auto">
          <a:xfrm>
            <a:off x="1866900" y="33670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例：直流电动机调速系统</a:t>
            </a: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1487487" y="6165850"/>
            <a:ext cx="884088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优点：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简单 </a:t>
            </a: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缺点：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对扰动没有抑制能力</a:t>
            </a:r>
            <a:r>
              <a:rPr lang="en-US" altLang="zh-C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无反馈通道）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Rectangle 116"/>
          <p:cNvSpPr>
            <a:spLocks noChangeArrowheads="1"/>
          </p:cNvSpPr>
          <p:nvPr/>
        </p:nvSpPr>
        <p:spPr bwMode="auto">
          <a:xfrm>
            <a:off x="1828800" y="5181600"/>
            <a:ext cx="8515350" cy="1384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特点：将系统的输出信号引回输入端，与输入信号相比较，利用所得的偏差信号进行控制，达到减小偏差、消除偏差的目的。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27651" name="Rectangle 123"/>
          <p:cNvSpPr>
            <a:spLocks noChangeArrowheads="1"/>
          </p:cNvSpPr>
          <p:nvPr/>
        </p:nvSpPr>
        <p:spPr bwMode="auto">
          <a:xfrm>
            <a:off x="2057401" y="4419601"/>
            <a:ext cx="5954713" cy="523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黑体" panose="02010609060101010101" pitchFamily="49" charset="-122"/>
              </a:rPr>
              <a:t>负反馈：构成按偏差调节的闭环系统</a:t>
            </a:r>
          </a:p>
        </p:txBody>
      </p:sp>
      <p:grpSp>
        <p:nvGrpSpPr>
          <p:cNvPr id="33796" name="Group 127"/>
          <p:cNvGrpSpPr/>
          <p:nvPr/>
        </p:nvGrpSpPr>
        <p:grpSpPr bwMode="auto">
          <a:xfrm>
            <a:off x="1828800" y="2057401"/>
            <a:ext cx="8305800" cy="1863725"/>
            <a:chOff x="96" y="938"/>
            <a:chExt cx="5232" cy="1174"/>
          </a:xfrm>
        </p:grpSpPr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1631" y="1226"/>
              <a:ext cx="86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+mn-ea"/>
                </a:rPr>
                <a:t>控制器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144" y="1225"/>
              <a:ext cx="1080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+mn-ea"/>
                </a:rPr>
                <a:t>被控对象</a:t>
              </a: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200" y="14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448" y="938"/>
              <a:ext cx="98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7030A0"/>
                  </a:solidFill>
                  <a:latin typeface="+mn-ea"/>
                </a:rPr>
                <a:t>控制量</a:t>
              </a: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4368" y="1008"/>
              <a:ext cx="9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7030A0"/>
                  </a:solidFill>
                  <a:latin typeface="+mn-ea"/>
                </a:rPr>
                <a:t>被控量</a:t>
              </a: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96" y="1005"/>
              <a:ext cx="8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7030A0"/>
                  </a:solidFill>
                  <a:latin typeface="+mn-ea"/>
                </a:rPr>
                <a:t>给定量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53" y="1440"/>
              <a:ext cx="6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sz="2800" i="1" dirty="0">
                  <a:cs typeface="Times New Roman" panose="02020603050405020304" pitchFamily="18" charset="0"/>
                </a:rPr>
                <a:t>r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2568" y="1413"/>
              <a:ext cx="64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sz="2800" i="1" dirty="0">
                  <a:cs typeface="Times New Roman" panose="02020603050405020304" pitchFamily="18" charset="0"/>
                </a:rPr>
                <a:t>u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4608" y="1368"/>
              <a:ext cx="57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sz="2800" i="1" dirty="0">
                  <a:cs typeface="Times New Roman" panose="02020603050405020304" pitchFamily="18" charset="0"/>
                </a:rPr>
                <a:t>y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4248" y="1413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2496" y="1413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1128" y="1376"/>
              <a:ext cx="72" cy="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432" y="1407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V="1">
              <a:off x="1166" y="1437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1920" y="1800"/>
              <a:ext cx="120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+mn-ea"/>
                </a:rPr>
                <a:t>反馈元件</a:t>
              </a:r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4416" y="1413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166" y="1939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1104" y="984"/>
              <a:ext cx="57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zh-CN" altLang="en-US" sz="2800" dirty="0">
                  <a:solidFill>
                    <a:srgbClr val="7030A0"/>
                  </a:solidFill>
                  <a:latin typeface="+mn-ea"/>
                </a:rPr>
                <a:t>偏差</a:t>
              </a:r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1104" y="1413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sz="28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196" name="Line 124"/>
            <p:cNvSpPr>
              <a:spLocks noChangeShapeType="1"/>
            </p:cNvSpPr>
            <p:nvPr/>
          </p:nvSpPr>
          <p:spPr bwMode="auto">
            <a:xfrm>
              <a:off x="3120" y="19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97" name="Text Box 125"/>
            <p:cNvSpPr txBox="1">
              <a:spLocks noChangeArrowheads="1"/>
            </p:cNvSpPr>
            <p:nvPr/>
          </p:nvSpPr>
          <p:spPr bwMode="auto">
            <a:xfrm>
              <a:off x="768" y="11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>
                  <a:latin typeface="+mn-ea"/>
                </a:rPr>
                <a:t>＋</a:t>
              </a:r>
            </a:p>
          </p:txBody>
        </p:sp>
        <p:sp>
          <p:nvSpPr>
            <p:cNvPr id="3198" name="Text Box 126"/>
            <p:cNvSpPr txBox="1">
              <a:spLocks noChangeArrowheads="1"/>
            </p:cNvSpPr>
            <p:nvPr/>
          </p:nvSpPr>
          <p:spPr bwMode="auto">
            <a:xfrm>
              <a:off x="816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>
                  <a:latin typeface="+mn-ea"/>
                </a:rPr>
                <a:t>－</a:t>
              </a:r>
            </a:p>
          </p:txBody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415924" y="386680"/>
            <a:ext cx="7419975" cy="95408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闭环系统：凡是系统输出信号对控制作用能有直接影响的系统。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057401" y="620713"/>
            <a:ext cx="4087813" cy="5191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057400" y="4076701"/>
            <a:ext cx="7710488" cy="2232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4820" name="Group 64"/>
          <p:cNvGrpSpPr/>
          <p:nvPr/>
        </p:nvGrpSpPr>
        <p:grpSpPr bwMode="auto">
          <a:xfrm>
            <a:off x="2487613" y="1446213"/>
            <a:ext cx="6413500" cy="2381250"/>
            <a:chOff x="568" y="1392"/>
            <a:chExt cx="4040" cy="1499"/>
          </a:xfrm>
        </p:grpSpPr>
        <p:sp>
          <p:nvSpPr>
            <p:cNvPr id="34824" name="Text Box 3"/>
            <p:cNvSpPr txBox="1">
              <a:spLocks noChangeArrowheads="1"/>
            </p:cNvSpPr>
            <p:nvPr/>
          </p:nvSpPr>
          <p:spPr bwMode="auto">
            <a:xfrm>
              <a:off x="648" y="1642"/>
              <a:ext cx="57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4825" name="Text Box 4"/>
            <p:cNvSpPr txBox="1">
              <a:spLocks noChangeArrowheads="1"/>
            </p:cNvSpPr>
            <p:nvPr/>
          </p:nvSpPr>
          <p:spPr bwMode="auto">
            <a:xfrm>
              <a:off x="928" y="1886"/>
              <a:ext cx="720" cy="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k</a:t>
              </a:r>
            </a:p>
          </p:txBody>
        </p:sp>
        <p:sp>
          <p:nvSpPr>
            <p:cNvPr id="34826" name="Oval 5"/>
            <p:cNvSpPr>
              <a:spLocks noChangeArrowheads="1"/>
            </p:cNvSpPr>
            <p:nvPr/>
          </p:nvSpPr>
          <p:spPr bwMode="auto">
            <a:xfrm>
              <a:off x="2512" y="1762"/>
              <a:ext cx="648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Rectangle 6"/>
            <p:cNvSpPr>
              <a:spLocks noChangeArrowheads="1"/>
            </p:cNvSpPr>
            <p:nvPr/>
          </p:nvSpPr>
          <p:spPr bwMode="auto">
            <a:xfrm>
              <a:off x="2800" y="1699"/>
              <a:ext cx="72" cy="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Text Box 7"/>
            <p:cNvSpPr txBox="1">
              <a:spLocks noChangeArrowheads="1"/>
            </p:cNvSpPr>
            <p:nvPr/>
          </p:nvSpPr>
          <p:spPr bwMode="auto">
            <a:xfrm>
              <a:off x="2800" y="2391"/>
              <a:ext cx="72" cy="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Rectangle 8"/>
            <p:cNvSpPr>
              <a:spLocks noChangeArrowheads="1"/>
            </p:cNvSpPr>
            <p:nvPr/>
          </p:nvSpPr>
          <p:spPr bwMode="auto">
            <a:xfrm>
              <a:off x="602" y="1826"/>
              <a:ext cx="72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Line 9"/>
            <p:cNvSpPr>
              <a:spLocks noChangeShapeType="1"/>
            </p:cNvSpPr>
            <p:nvPr/>
          </p:nvSpPr>
          <p:spPr bwMode="auto">
            <a:xfrm>
              <a:off x="674" y="2016"/>
              <a:ext cx="2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0"/>
            <p:cNvSpPr>
              <a:spLocks noChangeShapeType="1"/>
            </p:cNvSpPr>
            <p:nvPr/>
          </p:nvSpPr>
          <p:spPr bwMode="auto">
            <a:xfrm>
              <a:off x="1648" y="195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1"/>
            <p:cNvSpPr>
              <a:spLocks noChangeShapeType="1"/>
            </p:cNvSpPr>
            <p:nvPr/>
          </p:nvSpPr>
          <p:spPr bwMode="auto">
            <a:xfrm flipV="1">
              <a:off x="2080" y="151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>
              <a:off x="2075" y="1512"/>
              <a:ext cx="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3"/>
            <p:cNvSpPr>
              <a:spLocks noChangeShapeType="1"/>
            </p:cNvSpPr>
            <p:nvPr/>
          </p:nvSpPr>
          <p:spPr bwMode="auto">
            <a:xfrm>
              <a:off x="2800" y="15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4"/>
            <p:cNvSpPr>
              <a:spLocks noChangeShapeType="1"/>
            </p:cNvSpPr>
            <p:nvPr/>
          </p:nvSpPr>
          <p:spPr bwMode="auto">
            <a:xfrm>
              <a:off x="2832" y="1512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15"/>
            <p:cNvSpPr>
              <a:spLocks noChangeShapeType="1"/>
            </p:cNvSpPr>
            <p:nvPr/>
          </p:nvSpPr>
          <p:spPr bwMode="auto">
            <a:xfrm>
              <a:off x="1648" y="2203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16"/>
            <p:cNvSpPr>
              <a:spLocks noChangeShapeType="1"/>
            </p:cNvSpPr>
            <p:nvPr/>
          </p:nvSpPr>
          <p:spPr bwMode="auto">
            <a:xfrm>
              <a:off x="2080" y="2203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17"/>
            <p:cNvSpPr>
              <a:spLocks noChangeShapeType="1"/>
            </p:cNvSpPr>
            <p:nvPr/>
          </p:nvSpPr>
          <p:spPr bwMode="auto">
            <a:xfrm>
              <a:off x="2080" y="2640"/>
              <a:ext cx="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18"/>
            <p:cNvSpPr>
              <a:spLocks noChangeShapeType="1"/>
            </p:cNvSpPr>
            <p:nvPr/>
          </p:nvSpPr>
          <p:spPr bwMode="auto">
            <a:xfrm flipV="1">
              <a:off x="2838" y="2453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19"/>
            <p:cNvSpPr>
              <a:spLocks noChangeShapeType="1"/>
            </p:cNvSpPr>
            <p:nvPr/>
          </p:nvSpPr>
          <p:spPr bwMode="auto">
            <a:xfrm>
              <a:off x="2872" y="207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41" name="Group 20"/>
            <p:cNvGrpSpPr/>
            <p:nvPr/>
          </p:nvGrpSpPr>
          <p:grpSpPr bwMode="auto">
            <a:xfrm>
              <a:off x="3448" y="1891"/>
              <a:ext cx="576" cy="375"/>
              <a:chOff x="9540" y="9380"/>
              <a:chExt cx="1440" cy="936"/>
            </a:xfrm>
          </p:grpSpPr>
          <p:sp>
            <p:nvSpPr>
              <p:cNvPr id="34867" name="Text Box 21"/>
              <p:cNvSpPr txBox="1">
                <a:spLocks noChangeArrowheads="1"/>
              </p:cNvSpPr>
              <p:nvPr/>
            </p:nvSpPr>
            <p:spPr bwMode="auto">
              <a:xfrm>
                <a:off x="9540" y="9380"/>
                <a:ext cx="1440" cy="9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68" name="Line 22"/>
              <p:cNvSpPr>
                <a:spLocks noChangeShapeType="1"/>
              </p:cNvSpPr>
              <p:nvPr/>
            </p:nvSpPr>
            <p:spPr bwMode="auto">
              <a:xfrm flipV="1">
                <a:off x="9540" y="9380"/>
                <a:ext cx="144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9" name="Line 23"/>
              <p:cNvSpPr>
                <a:spLocks noChangeShapeType="1"/>
              </p:cNvSpPr>
              <p:nvPr/>
            </p:nvSpPr>
            <p:spPr bwMode="auto">
              <a:xfrm>
                <a:off x="9540" y="9380"/>
                <a:ext cx="144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>
              <a:off x="635" y="150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640" y="2149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568" y="2455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1216" y="1699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1360" y="1699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Freeform 29"/>
            <p:cNvSpPr/>
            <p:nvPr/>
          </p:nvSpPr>
          <p:spPr bwMode="auto">
            <a:xfrm>
              <a:off x="3304" y="1886"/>
              <a:ext cx="72" cy="313"/>
            </a:xfrm>
            <a:custGeom>
              <a:avLst/>
              <a:gdLst>
                <a:gd name="T0" fmla="*/ 0 w 180"/>
                <a:gd name="T1" fmla="*/ 0 h 780"/>
                <a:gd name="T2" fmla="*/ 0 w 180"/>
                <a:gd name="T3" fmla="*/ 0 h 780"/>
                <a:gd name="T4" fmla="*/ 0 w 180"/>
                <a:gd name="T5" fmla="*/ 1 h 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780">
                  <a:moveTo>
                    <a:pt x="0" y="0"/>
                  </a:moveTo>
                  <a:cubicBezTo>
                    <a:pt x="90" y="91"/>
                    <a:pt x="180" y="182"/>
                    <a:pt x="180" y="312"/>
                  </a:cubicBezTo>
                  <a:cubicBezTo>
                    <a:pt x="180" y="442"/>
                    <a:pt x="30" y="702"/>
                    <a:pt x="0" y="7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Text Box 30"/>
            <p:cNvSpPr txBox="1">
              <a:spLocks noChangeArrowheads="1"/>
            </p:cNvSpPr>
            <p:nvPr/>
          </p:nvSpPr>
          <p:spPr bwMode="auto">
            <a:xfrm>
              <a:off x="2152" y="1888"/>
              <a:ext cx="36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3232" y="1638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4850" name="Oval 32"/>
            <p:cNvSpPr>
              <a:spLocks noChangeAspect="1" noChangeArrowheads="1"/>
            </p:cNvSpPr>
            <p:nvPr/>
          </p:nvSpPr>
          <p:spPr bwMode="auto">
            <a:xfrm>
              <a:off x="613" y="1472"/>
              <a:ext cx="36" cy="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1176" y="1392"/>
              <a:ext cx="57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</a:p>
          </p:txBody>
        </p:sp>
        <p:sp>
          <p:nvSpPr>
            <p:cNvPr id="34852" name="Line 34"/>
            <p:cNvSpPr>
              <a:spLocks noChangeShapeType="1"/>
            </p:cNvSpPr>
            <p:nvPr/>
          </p:nvSpPr>
          <p:spPr bwMode="auto">
            <a:xfrm>
              <a:off x="2152" y="1949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35"/>
            <p:cNvSpPr>
              <a:spLocks noChangeShapeType="1"/>
            </p:cNvSpPr>
            <p:nvPr/>
          </p:nvSpPr>
          <p:spPr bwMode="auto">
            <a:xfrm>
              <a:off x="784" y="2053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Oval 36"/>
            <p:cNvSpPr>
              <a:spLocks noChangeArrowheads="1"/>
            </p:cNvSpPr>
            <p:nvPr/>
          </p:nvSpPr>
          <p:spPr bwMode="auto">
            <a:xfrm>
              <a:off x="4240" y="1954"/>
              <a:ext cx="216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5" name="Rectangle 37"/>
            <p:cNvSpPr>
              <a:spLocks noChangeArrowheads="1"/>
            </p:cNvSpPr>
            <p:nvPr/>
          </p:nvSpPr>
          <p:spPr bwMode="auto">
            <a:xfrm>
              <a:off x="4312" y="1891"/>
              <a:ext cx="72" cy="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6" name="Rectangle 38"/>
            <p:cNvSpPr>
              <a:spLocks noChangeArrowheads="1"/>
            </p:cNvSpPr>
            <p:nvPr/>
          </p:nvSpPr>
          <p:spPr bwMode="auto">
            <a:xfrm>
              <a:off x="4312" y="2141"/>
              <a:ext cx="72" cy="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7" name="Line 39"/>
            <p:cNvSpPr>
              <a:spLocks noChangeShapeType="1"/>
            </p:cNvSpPr>
            <p:nvPr/>
          </p:nvSpPr>
          <p:spPr bwMode="auto">
            <a:xfrm>
              <a:off x="4344" y="1704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40"/>
            <p:cNvSpPr>
              <a:spLocks noChangeShapeType="1"/>
            </p:cNvSpPr>
            <p:nvPr/>
          </p:nvSpPr>
          <p:spPr bwMode="auto">
            <a:xfrm>
              <a:off x="784" y="2203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41"/>
            <p:cNvSpPr>
              <a:spLocks noChangeShapeType="1"/>
            </p:cNvSpPr>
            <p:nvPr/>
          </p:nvSpPr>
          <p:spPr bwMode="auto">
            <a:xfrm>
              <a:off x="784" y="2203"/>
              <a:ext cx="0" cy="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42"/>
            <p:cNvSpPr>
              <a:spLocks noChangeShapeType="1"/>
            </p:cNvSpPr>
            <p:nvPr/>
          </p:nvSpPr>
          <p:spPr bwMode="auto">
            <a:xfrm flipV="1">
              <a:off x="4352" y="2203"/>
              <a:ext cx="0" cy="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43"/>
            <p:cNvSpPr>
              <a:spLocks noChangeShapeType="1"/>
            </p:cNvSpPr>
            <p:nvPr/>
          </p:nvSpPr>
          <p:spPr bwMode="auto">
            <a:xfrm>
              <a:off x="784" y="2890"/>
              <a:ext cx="35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Line 44"/>
            <p:cNvSpPr>
              <a:spLocks noChangeShapeType="1"/>
            </p:cNvSpPr>
            <p:nvPr/>
          </p:nvSpPr>
          <p:spPr bwMode="auto">
            <a:xfrm>
              <a:off x="4024" y="2053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45"/>
            <p:cNvSpPr>
              <a:spLocks noChangeShapeType="1"/>
            </p:cNvSpPr>
            <p:nvPr/>
          </p:nvSpPr>
          <p:spPr bwMode="auto">
            <a:xfrm>
              <a:off x="4346" y="1704"/>
              <a:ext cx="1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46"/>
            <p:cNvSpPr>
              <a:spLocks noChangeShapeType="1"/>
            </p:cNvSpPr>
            <p:nvPr/>
          </p:nvSpPr>
          <p:spPr bwMode="auto">
            <a:xfrm>
              <a:off x="4536" y="1704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Line 47"/>
            <p:cNvSpPr>
              <a:spLocks noChangeShapeType="1"/>
            </p:cNvSpPr>
            <p:nvPr/>
          </p:nvSpPr>
          <p:spPr bwMode="auto">
            <a:xfrm>
              <a:off x="4464" y="1829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Text Box 48"/>
            <p:cNvSpPr txBox="1">
              <a:spLocks noChangeArrowheads="1"/>
            </p:cNvSpPr>
            <p:nvPr/>
          </p:nvSpPr>
          <p:spPr bwMode="auto">
            <a:xfrm>
              <a:off x="792" y="2453"/>
              <a:ext cx="57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4821" name="Rectangle 49"/>
          <p:cNvSpPr>
            <a:spLocks noChangeArrowheads="1"/>
          </p:cNvSpPr>
          <p:nvPr/>
        </p:nvSpPr>
        <p:spPr bwMode="auto">
          <a:xfrm>
            <a:off x="2057400" y="544830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黑体" panose="02010609060101010101" pitchFamily="49" charset="-122"/>
              </a:rPr>
              <a:t>按偏差调节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↑→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↑→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 u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-u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↓→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↓→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↓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4822" name="Rectangle 61"/>
          <p:cNvSpPr>
            <a:spLocks noChangeArrowheads="1"/>
          </p:cNvSpPr>
          <p:nvPr/>
        </p:nvSpPr>
        <p:spPr bwMode="auto">
          <a:xfrm>
            <a:off x="1981200" y="62071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黑体" panose="02010609060101010101" pitchFamily="49" charset="-122"/>
              </a:rPr>
              <a:t>例：直流电动机调速系统</a:t>
            </a:r>
          </a:p>
        </p:txBody>
      </p:sp>
      <p:sp>
        <p:nvSpPr>
          <p:cNvPr id="34823" name="Text Box 63"/>
          <p:cNvSpPr txBox="1">
            <a:spLocks noChangeArrowheads="1"/>
          </p:cNvSpPr>
          <p:nvPr/>
        </p:nvSpPr>
        <p:spPr bwMode="auto">
          <a:xfrm>
            <a:off x="2057400" y="4076700"/>
            <a:ext cx="3962400" cy="130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</a:rPr>
              <a:t>控制量：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K (u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</a:rPr>
              <a:t>偏差信号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i="1" baseline="-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3389" y="3970339"/>
            <a:ext cx="8713787" cy="277177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698" name="Rectangle 61"/>
          <p:cNvSpPr>
            <a:spLocks noChangeArrowheads="1"/>
          </p:cNvSpPr>
          <p:nvPr/>
        </p:nvSpPr>
        <p:spPr bwMode="auto">
          <a:xfrm>
            <a:off x="1784350" y="254001"/>
            <a:ext cx="4114800" cy="519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例：锅炉液位控制系统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773114"/>
            <a:ext cx="8351837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8" name="对象 2"/>
          <p:cNvGraphicFramePr>
            <a:graphicFrameLocks noChangeAspect="1"/>
          </p:cNvGraphicFramePr>
          <p:nvPr/>
        </p:nvGraphicFramePr>
        <p:xfrm>
          <a:off x="1730375" y="3860800"/>
          <a:ext cx="84264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867400" imgH="2514600" progId="Visio.Drawing.11">
                  <p:embed/>
                </p:oleObj>
              </mc:Choice>
              <mc:Fallback>
                <p:oleObj r:id="rId4" imgW="5867400" imgH="25146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860800"/>
                        <a:ext cx="84264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1412776"/>
            <a:ext cx="8208963" cy="5085519"/>
          </a:xfrm>
          <a:solidFill>
            <a:schemeClr val="bg1"/>
          </a:solidFill>
          <a:ln w="19050">
            <a:solidFill>
              <a:srgbClr val="7A2A4C"/>
            </a:solidFill>
          </a:ln>
        </p:spPr>
        <p:txBody>
          <a:bodyPr rtlCol="0">
            <a:normAutofit/>
          </a:bodyPr>
          <a:lstStyle/>
          <a:p>
            <a:pPr>
              <a:spcBef>
                <a:spcPts val="2400"/>
              </a:spcBef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附加给定输入补偿</a:t>
            </a:r>
          </a:p>
          <a:p>
            <a:pPr>
              <a:buFont typeface="Wingdings 2" panose="05020102010507070707"/>
              <a:buChar char="ß"/>
              <a:defRPr/>
            </a:pPr>
            <a:endParaRPr lang="zh-CN" altLang="en-US" dirty="0"/>
          </a:p>
          <a:p>
            <a:pPr>
              <a:buFont typeface="Wingdings 2" panose="05020102010507070707"/>
              <a:buChar char="ß"/>
              <a:defRPr/>
            </a:pPr>
            <a:endParaRPr lang="zh-CN" altLang="en-US" dirty="0"/>
          </a:p>
          <a:p>
            <a:pPr>
              <a:buFont typeface="Wingdings 2" panose="05020102010507070707"/>
              <a:buChar char="ß"/>
              <a:defRPr/>
            </a:pPr>
            <a:endParaRPr lang="en-US" altLang="zh-CN" dirty="0"/>
          </a:p>
          <a:p>
            <a:pPr>
              <a:buFont typeface="Wingdings 2" panose="05020102010507070707"/>
              <a:buChar char="ß"/>
              <a:defRPr/>
            </a:pPr>
            <a:endParaRPr lang="zh-CN" altLang="en-US" dirty="0"/>
          </a:p>
          <a:p>
            <a:pP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附加扰动输入补偿</a:t>
            </a:r>
          </a:p>
        </p:txBody>
      </p:sp>
      <p:grpSp>
        <p:nvGrpSpPr>
          <p:cNvPr id="36867" name="Group 23"/>
          <p:cNvGrpSpPr/>
          <p:nvPr/>
        </p:nvGrpSpPr>
        <p:grpSpPr bwMode="auto">
          <a:xfrm>
            <a:off x="2294384" y="2069914"/>
            <a:ext cx="7620000" cy="1676400"/>
            <a:chOff x="576" y="1824"/>
            <a:chExt cx="4800" cy="1056"/>
          </a:xfrm>
        </p:grpSpPr>
        <p:sp>
          <p:nvSpPr>
            <p:cNvPr id="36892" name="Line 17"/>
            <p:cNvSpPr>
              <a:spLocks noChangeShapeType="1"/>
            </p:cNvSpPr>
            <p:nvPr/>
          </p:nvSpPr>
          <p:spPr bwMode="auto">
            <a:xfrm flipV="1">
              <a:off x="120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18"/>
            <p:cNvSpPr>
              <a:spLocks noChangeShapeType="1"/>
            </p:cNvSpPr>
            <p:nvPr/>
          </p:nvSpPr>
          <p:spPr bwMode="auto">
            <a:xfrm>
              <a:off x="120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4" name="Group 22"/>
            <p:cNvGrpSpPr/>
            <p:nvPr/>
          </p:nvGrpSpPr>
          <p:grpSpPr bwMode="auto">
            <a:xfrm>
              <a:off x="576" y="1824"/>
              <a:ext cx="4800" cy="1056"/>
              <a:chOff x="192" y="1584"/>
              <a:chExt cx="4800" cy="1056"/>
            </a:xfrm>
          </p:grpSpPr>
          <p:sp>
            <p:nvSpPr>
              <p:cNvPr id="36895" name="Line 5"/>
              <p:cNvSpPr>
                <a:spLocks noChangeShapeType="1"/>
              </p:cNvSpPr>
              <p:nvPr/>
            </p:nvSpPr>
            <p:spPr bwMode="auto">
              <a:xfrm>
                <a:off x="432" y="211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6" name="AutoShape 6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40"/>
              </a:xfrm>
              <a:prstGeom prst="flowChartSummingJunction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7" name="Line 7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Rectangle 8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黑体" panose="02010609060101010101" pitchFamily="49" charset="-122"/>
                  </a:rPr>
                  <a:t>控制器</a:t>
                </a:r>
              </a:p>
            </p:txBody>
          </p:sp>
          <p:sp>
            <p:nvSpPr>
              <p:cNvPr id="36899" name="Line 9"/>
              <p:cNvSpPr>
                <a:spLocks noChangeShapeType="1"/>
              </p:cNvSpPr>
              <p:nvPr/>
            </p:nvSpPr>
            <p:spPr bwMode="auto">
              <a:xfrm>
                <a:off x="3840" y="211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0" name="Rectangle 10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黑体" panose="02010609060101010101" pitchFamily="49" charset="-122"/>
                  </a:rPr>
                  <a:t>被控对象</a:t>
                </a:r>
              </a:p>
            </p:txBody>
          </p:sp>
          <p:sp>
            <p:nvSpPr>
              <p:cNvPr id="36901" name="Line 11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2"/>
              <p:cNvSpPr>
                <a:spLocks noChangeShapeType="1"/>
              </p:cNvSpPr>
              <p:nvPr/>
            </p:nvSpPr>
            <p:spPr bwMode="auto">
              <a:xfrm>
                <a:off x="4224" y="211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3"/>
              <p:cNvSpPr>
                <a:spLocks noChangeShapeType="1"/>
              </p:cNvSpPr>
              <p:nvPr/>
            </p:nvSpPr>
            <p:spPr bwMode="auto">
              <a:xfrm flipH="1">
                <a:off x="1344" y="2640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4"/>
              <p:cNvSpPr>
                <a:spLocks noChangeShapeType="1"/>
              </p:cNvSpPr>
              <p:nvPr/>
            </p:nvSpPr>
            <p:spPr bwMode="auto">
              <a:xfrm flipV="1">
                <a:off x="1344" y="225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Rectangle 15"/>
              <p:cNvSpPr>
                <a:spLocks noChangeArrowheads="1"/>
              </p:cNvSpPr>
              <p:nvPr/>
            </p:nvSpPr>
            <p:spPr bwMode="auto">
              <a:xfrm>
                <a:off x="4320" y="1632"/>
                <a:ext cx="67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黑体" panose="02010609060101010101" pitchFamily="49" charset="-122"/>
                  </a:rPr>
                  <a:t>输出</a:t>
                </a:r>
              </a:p>
            </p:txBody>
          </p:sp>
          <p:sp>
            <p:nvSpPr>
              <p:cNvPr id="36906" name="Rectangle 16"/>
              <p:cNvSpPr>
                <a:spLocks noChangeArrowheads="1"/>
              </p:cNvSpPr>
              <p:nvPr/>
            </p:nvSpPr>
            <p:spPr bwMode="auto">
              <a:xfrm>
                <a:off x="192" y="1776"/>
                <a:ext cx="67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黑体" panose="02010609060101010101" pitchFamily="49" charset="-122"/>
                  </a:rPr>
                  <a:t>输入</a:t>
                </a:r>
              </a:p>
            </p:txBody>
          </p:sp>
          <p:sp>
            <p:nvSpPr>
              <p:cNvPr id="36907" name="Rectangle 19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黑体" panose="02010609060101010101" pitchFamily="49" charset="-122"/>
                  </a:rPr>
                  <a:t>补偿装置</a:t>
                </a:r>
              </a:p>
            </p:txBody>
          </p:sp>
          <p:sp>
            <p:nvSpPr>
              <p:cNvPr id="36908" name="Line 20"/>
              <p:cNvSpPr>
                <a:spLocks noChangeShapeType="1"/>
              </p:cNvSpPr>
              <p:nvPr/>
            </p:nvSpPr>
            <p:spPr bwMode="auto">
              <a:xfrm>
                <a:off x="1968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21"/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868" name="Line 26"/>
          <p:cNvSpPr>
            <a:spLocks noChangeShapeType="1"/>
          </p:cNvSpPr>
          <p:nvPr/>
        </p:nvSpPr>
        <p:spPr bwMode="auto">
          <a:xfrm>
            <a:off x="4046984" y="4736914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28"/>
          <p:cNvSpPr>
            <a:spLocks noChangeShapeType="1"/>
          </p:cNvSpPr>
          <p:nvPr/>
        </p:nvSpPr>
        <p:spPr bwMode="auto">
          <a:xfrm>
            <a:off x="2675384" y="557511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AutoShape 29"/>
          <p:cNvSpPr>
            <a:spLocks noChangeArrowheads="1"/>
          </p:cNvSpPr>
          <p:nvPr/>
        </p:nvSpPr>
        <p:spPr bwMode="auto">
          <a:xfrm>
            <a:off x="3818384" y="5422714"/>
            <a:ext cx="457200" cy="381000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Line 30"/>
          <p:cNvSpPr>
            <a:spLocks noChangeShapeType="1"/>
          </p:cNvSpPr>
          <p:nvPr/>
        </p:nvSpPr>
        <p:spPr bwMode="auto">
          <a:xfrm>
            <a:off x="4275584" y="557511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Rectangle 31"/>
          <p:cNvSpPr>
            <a:spLocks noChangeArrowheads="1"/>
          </p:cNvSpPr>
          <p:nvPr/>
        </p:nvSpPr>
        <p:spPr bwMode="auto">
          <a:xfrm>
            <a:off x="4885184" y="5346514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控制器</a:t>
            </a:r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>
            <a:off x="8085584" y="557511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Rectangle 33"/>
          <p:cNvSpPr>
            <a:spLocks noChangeArrowheads="1"/>
          </p:cNvSpPr>
          <p:nvPr/>
        </p:nvSpPr>
        <p:spPr bwMode="auto">
          <a:xfrm>
            <a:off x="6561584" y="5346514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被控对象</a:t>
            </a:r>
          </a:p>
        </p:txBody>
      </p:sp>
      <p:sp>
        <p:nvSpPr>
          <p:cNvPr id="36875" name="Line 34"/>
          <p:cNvSpPr>
            <a:spLocks noChangeShapeType="1"/>
          </p:cNvSpPr>
          <p:nvPr/>
        </p:nvSpPr>
        <p:spPr bwMode="auto">
          <a:xfrm>
            <a:off x="5951984" y="557511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8695184" y="557511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36"/>
          <p:cNvSpPr>
            <a:spLocks noChangeShapeType="1"/>
          </p:cNvSpPr>
          <p:nvPr/>
        </p:nvSpPr>
        <p:spPr bwMode="auto">
          <a:xfrm flipH="1">
            <a:off x="4046984" y="6413314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37"/>
          <p:cNvSpPr>
            <a:spLocks noChangeShapeType="1"/>
          </p:cNvSpPr>
          <p:nvPr/>
        </p:nvSpPr>
        <p:spPr bwMode="auto">
          <a:xfrm flipV="1">
            <a:off x="4046984" y="58037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Rectangle 38"/>
          <p:cNvSpPr>
            <a:spLocks noChangeArrowheads="1"/>
          </p:cNvSpPr>
          <p:nvPr/>
        </p:nvSpPr>
        <p:spPr bwMode="auto">
          <a:xfrm>
            <a:off x="8847584" y="4813114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输出</a:t>
            </a:r>
          </a:p>
        </p:txBody>
      </p:sp>
      <p:sp>
        <p:nvSpPr>
          <p:cNvPr id="36880" name="Rectangle 39"/>
          <p:cNvSpPr>
            <a:spLocks noChangeArrowheads="1"/>
          </p:cNvSpPr>
          <p:nvPr/>
        </p:nvSpPr>
        <p:spPr bwMode="auto">
          <a:xfrm>
            <a:off x="2294384" y="5041714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输入</a:t>
            </a:r>
          </a:p>
        </p:txBody>
      </p:sp>
      <p:sp>
        <p:nvSpPr>
          <p:cNvPr id="36881" name="Rectangle 40"/>
          <p:cNvSpPr>
            <a:spLocks noChangeArrowheads="1"/>
          </p:cNvSpPr>
          <p:nvPr/>
        </p:nvSpPr>
        <p:spPr bwMode="auto">
          <a:xfrm>
            <a:off x="5494784" y="4508314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补偿装置</a:t>
            </a:r>
          </a:p>
        </p:txBody>
      </p:sp>
      <p:sp>
        <p:nvSpPr>
          <p:cNvPr id="36882" name="Line 41"/>
          <p:cNvSpPr>
            <a:spLocks noChangeShapeType="1"/>
          </p:cNvSpPr>
          <p:nvPr/>
        </p:nvSpPr>
        <p:spPr bwMode="auto">
          <a:xfrm>
            <a:off x="7018784" y="47369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42"/>
          <p:cNvSpPr>
            <a:spLocks noChangeShapeType="1"/>
          </p:cNvSpPr>
          <p:nvPr/>
        </p:nvSpPr>
        <p:spPr bwMode="auto">
          <a:xfrm>
            <a:off x="7475984" y="412731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Line 43"/>
          <p:cNvSpPr>
            <a:spLocks noChangeShapeType="1"/>
          </p:cNvSpPr>
          <p:nvPr/>
        </p:nvSpPr>
        <p:spPr bwMode="auto">
          <a:xfrm>
            <a:off x="4046984" y="473691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Rectangle 44"/>
          <p:cNvSpPr>
            <a:spLocks noChangeArrowheads="1"/>
          </p:cNvSpPr>
          <p:nvPr/>
        </p:nvSpPr>
        <p:spPr bwMode="auto">
          <a:xfrm>
            <a:off x="7552184" y="4127314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扰动</a:t>
            </a:r>
          </a:p>
        </p:txBody>
      </p:sp>
      <p:sp>
        <p:nvSpPr>
          <p:cNvPr id="36886" name="Rectangle 45"/>
          <p:cNvSpPr>
            <a:spLocks noChangeArrowheads="1"/>
          </p:cNvSpPr>
          <p:nvPr/>
        </p:nvSpPr>
        <p:spPr bwMode="auto">
          <a:xfrm>
            <a:off x="3437384" y="5727514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6887" name="Rectangle 46"/>
          <p:cNvSpPr>
            <a:spLocks noChangeArrowheads="1"/>
          </p:cNvSpPr>
          <p:nvPr/>
        </p:nvSpPr>
        <p:spPr bwMode="auto">
          <a:xfrm>
            <a:off x="3208784" y="5117914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6888" name="Rectangle 47"/>
          <p:cNvSpPr>
            <a:spLocks noChangeArrowheads="1"/>
          </p:cNvSpPr>
          <p:nvPr/>
        </p:nvSpPr>
        <p:spPr bwMode="auto">
          <a:xfrm>
            <a:off x="3818384" y="4889314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6889" name="Rectangle 48"/>
          <p:cNvSpPr>
            <a:spLocks noChangeArrowheads="1"/>
          </p:cNvSpPr>
          <p:nvPr/>
        </p:nvSpPr>
        <p:spPr bwMode="auto">
          <a:xfrm>
            <a:off x="3132584" y="2984314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6890" name="Rectangle 49"/>
          <p:cNvSpPr>
            <a:spLocks noChangeArrowheads="1"/>
          </p:cNvSpPr>
          <p:nvPr/>
        </p:nvSpPr>
        <p:spPr bwMode="auto">
          <a:xfrm>
            <a:off x="3589784" y="3289114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62719" y="143619"/>
            <a:ext cx="7877498" cy="9540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复合系统：将开环的补偿控制与闭环的按偏差控制相结合</a:t>
            </a: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158750"/>
            <a:ext cx="10515600" cy="1325563"/>
          </a:xfrm>
        </p:spPr>
        <p:txBody>
          <a:bodyPr rtlCol="0">
            <a:norm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自动控制系统的分类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709739" y="1484313"/>
            <a:ext cx="8778875" cy="4248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1"/>
                </a:solidFill>
                <a:latin typeface="+mn-lt"/>
                <a:ea typeface="隶书" panose="02010509060101010101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FF00"/>
                </a:solidFill>
                <a:latin typeface="+mn-lt"/>
                <a:ea typeface="幼圆" panose="02010509060101010101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CCFF99"/>
                </a:solidFill>
                <a:latin typeface="+mn-lt"/>
                <a:ea typeface="华文新魏" panose="02010800040101010101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marL="990600" lvl="1" indent="-533400">
              <a:lnSpc>
                <a:spcPct val="200000"/>
              </a:lnSpc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1. 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按给定信号的形式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恒值系统 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随动系统 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程控系统</a:t>
            </a:r>
          </a:p>
          <a:p>
            <a:pPr marL="990600" lvl="1" indent="-533400">
              <a:lnSpc>
                <a:spcPct val="200000"/>
              </a:lnSpc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 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按是否满足叠加原理  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线性系统 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非线性系统</a:t>
            </a:r>
          </a:p>
          <a:p>
            <a:pPr marL="990600" lvl="1" indent="-533400">
              <a:lnSpc>
                <a:spcPct val="200000"/>
              </a:lnSpc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3. 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按参数是否随时间变化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定常系统 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时变系统</a:t>
            </a:r>
          </a:p>
          <a:p>
            <a:pPr marL="990600" lvl="1" indent="-533400">
              <a:lnSpc>
                <a:spcPct val="200000"/>
              </a:lnSpc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4. 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按信号传递的形式    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连续系统 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离散系统</a:t>
            </a:r>
          </a:p>
          <a:p>
            <a:pPr marL="990600" lvl="1" indent="-533400">
              <a:lnSpc>
                <a:spcPct val="200000"/>
              </a:lnSpc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5. 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按输入输出变量的多少 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单变量系统 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多变量系统</a:t>
            </a:r>
          </a:p>
          <a:p>
            <a:pPr marL="990600" lvl="1" indent="-533400" algn="just">
              <a:lnSpc>
                <a:spcPct val="120000"/>
              </a:lnSpc>
              <a:buNone/>
              <a:defRPr/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8589" y="227775"/>
            <a:ext cx="4825284" cy="97049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12046" y="6297620"/>
            <a:ext cx="1943100" cy="360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63552" y="5761515"/>
            <a:ext cx="3240088" cy="43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10853" y="4753453"/>
            <a:ext cx="6192837" cy="504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10853" y="2161066"/>
            <a:ext cx="6337300" cy="16573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367" name="Rectangle 4"/>
          <p:cNvSpPr>
            <a:spLocks noGrp="1" noChangeArrowheads="1"/>
          </p:cNvSpPr>
          <p:nvPr>
            <p:ph type="title"/>
          </p:nvPr>
        </p:nvSpPr>
        <p:spPr>
          <a:xfrm>
            <a:off x="-1361038" y="182562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 sz="4800" b="1" dirty="0">
                <a:solidFill>
                  <a:srgbClr val="FF0000"/>
                </a:solidFill>
              </a:rPr>
              <a:t>自动控制理论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8271"/>
            <a:ext cx="7772400" cy="5659729"/>
          </a:xfrm>
        </p:spPr>
        <p:txBody>
          <a:bodyPr rtlCol="0">
            <a:noAutofit/>
          </a:bodyPr>
          <a:lstStyle/>
          <a:p>
            <a:pPr algn="ctr">
              <a:buNone/>
              <a:defRPr/>
            </a:pPr>
            <a:endParaRPr lang="en-US" altLang="zh-CN" b="1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参考书</a:t>
            </a:r>
            <a:r>
              <a:rPr lang="en-US" altLang="zh-CN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:</a:t>
            </a:r>
            <a:r>
              <a:rPr lang="en-US" altLang="zh-CN" b="1" dirty="0">
                <a:solidFill>
                  <a:srgbClr val="7A2A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</a:p>
          <a:p>
            <a:pPr algn="just">
              <a:buNone/>
              <a:defRPr/>
            </a:pPr>
            <a:r>
              <a:rPr lang="en-US" altLang="zh-CN" b="1" dirty="0">
                <a:latin typeface="+mn-ea"/>
              </a:rPr>
              <a:t> 《</a:t>
            </a:r>
            <a:r>
              <a:rPr lang="zh-CN" altLang="en-US" b="1" dirty="0">
                <a:latin typeface="+mn-ea"/>
              </a:rPr>
              <a:t>自动控制原理</a:t>
            </a:r>
            <a:r>
              <a:rPr lang="en-US" altLang="zh-CN" b="1" dirty="0">
                <a:latin typeface="+mn-ea"/>
              </a:rPr>
              <a:t>》   </a:t>
            </a:r>
            <a:r>
              <a:rPr lang="zh-CN" altLang="en-US" b="1" dirty="0">
                <a:latin typeface="+mn-ea"/>
              </a:rPr>
              <a:t>李友善主编</a:t>
            </a:r>
          </a:p>
          <a:p>
            <a:pPr algn="just">
              <a:buNone/>
              <a:defRPr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《</a:t>
            </a:r>
            <a:r>
              <a:rPr lang="zh-CN" altLang="en-US" b="1" dirty="0">
                <a:latin typeface="+mn-ea"/>
              </a:rPr>
              <a:t>自动控制理论基础 </a:t>
            </a:r>
            <a:r>
              <a:rPr lang="en-US" altLang="zh-CN" b="1" dirty="0">
                <a:latin typeface="+mn-ea"/>
              </a:rPr>
              <a:t>》</a:t>
            </a:r>
            <a:r>
              <a:rPr lang="zh-CN" altLang="en-US" b="1" dirty="0">
                <a:latin typeface="+mn-ea"/>
              </a:rPr>
              <a:t>胡寿松主编</a:t>
            </a:r>
          </a:p>
          <a:p>
            <a:pPr algn="just">
              <a:buNone/>
              <a:defRPr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《</a:t>
            </a:r>
            <a:r>
              <a:rPr lang="zh-CN" altLang="en-US" b="1" dirty="0">
                <a:latin typeface="+mn-ea"/>
              </a:rPr>
              <a:t>控制工程基础</a:t>
            </a:r>
            <a:r>
              <a:rPr lang="en-US" altLang="zh-CN" b="1" dirty="0">
                <a:latin typeface="+mn-ea"/>
              </a:rPr>
              <a:t>》</a:t>
            </a:r>
            <a:r>
              <a:rPr lang="zh-CN" altLang="en-US" b="1" dirty="0">
                <a:latin typeface="+mn-ea"/>
              </a:rPr>
              <a:t>     何琳琳主编</a:t>
            </a:r>
          </a:p>
          <a:p>
            <a:pPr algn="just">
              <a:buNone/>
              <a:defRPr/>
            </a:pPr>
            <a:endParaRPr lang="zh-CN" altLang="en-US" b="1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使用软件</a:t>
            </a:r>
          </a:p>
          <a:p>
            <a:pPr algn="just">
              <a:buNone/>
              <a:defRPr/>
            </a:pPr>
            <a:r>
              <a:rPr lang="zh-CN" altLang="en-US" b="1" dirty="0">
                <a:latin typeface="+mn-ea"/>
              </a:rPr>
              <a:t>    </a:t>
            </a:r>
            <a:r>
              <a:rPr lang="en-US" altLang="zh-CN" b="1" dirty="0" err="1">
                <a:latin typeface="+mn-ea"/>
              </a:rPr>
              <a:t>Matlab</a:t>
            </a:r>
            <a:r>
              <a:rPr lang="zh-CN" altLang="en-US" b="1" dirty="0">
                <a:latin typeface="+mn-ea"/>
              </a:rPr>
              <a:t>讲义及有关该软件的工具书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rgbClr val="EC103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实验</a:t>
            </a:r>
            <a:r>
              <a:rPr lang="zh-CN" altLang="en-US" b="1" dirty="0">
                <a:solidFill>
                  <a:srgbClr val="EC1035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仿真实验  实验箱</a:t>
            </a:r>
            <a:endParaRPr lang="en-US" altLang="zh-CN" b="1" dirty="0">
              <a:latin typeface="+mn-ea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期末考试：</a:t>
            </a:r>
            <a:r>
              <a:rPr lang="zh-CN" altLang="en-US" b="1" dirty="0">
                <a:latin typeface="+mn-ea"/>
              </a:rPr>
              <a:t>闭卷，笔试 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628776"/>
            <a:ext cx="8229600" cy="1584325"/>
          </a:xfrm>
          <a:blipFill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线性系统</a:t>
            </a:r>
          </a:p>
          <a:p>
            <a:pPr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凡是由线性方程（线性微分差分、代数方程）描述的系统。具有两个特性：</a:t>
            </a:r>
          </a:p>
          <a:p>
            <a:pPr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4367213" y="4437064"/>
          <a:ext cx="48768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200" imgH="457200" progId="Equation.3">
                  <p:embed/>
                </p:oleObj>
              </mc:Choice>
              <mc:Fallback>
                <p:oleObj name="Equation" r:id="rId3" imgW="1854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437064"/>
                        <a:ext cx="487680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211513" y="4437063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若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3200400" y="5168900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则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622299" y="286402"/>
            <a:ext cx="7391400" cy="11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自动控制系统的分类</a:t>
            </a:r>
            <a:endParaRPr lang="en-US" altLang="zh-CN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7030A0"/>
                </a:solidFill>
                <a:latin typeface="+mn-ea"/>
              </a:rPr>
              <a:t>				</a:t>
            </a:r>
            <a:r>
              <a:rPr lang="zh-CN" altLang="en-US" sz="3200" dirty="0">
                <a:solidFill>
                  <a:srgbClr val="7030A0"/>
                </a:solidFill>
                <a:latin typeface="+mn-ea"/>
              </a:rPr>
              <a:t>（</a:t>
            </a: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按是否满足叠加性分</a:t>
            </a:r>
            <a:r>
              <a:rPr lang="zh-CN" altLang="en-US" sz="3200" dirty="0">
                <a:solidFill>
                  <a:srgbClr val="7030A0"/>
                </a:solidFill>
                <a:latin typeface="+mn-ea"/>
              </a:rPr>
              <a:t>）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288" y="3368675"/>
            <a:ext cx="8229600" cy="10683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FF0000"/>
              </a:buClr>
              <a:buSzPct val="70000"/>
              <a:buNone/>
              <a:defRPr/>
            </a:pPr>
            <a:r>
              <a:rPr lang="en-US" altLang="zh-C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、叠加性：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个输入信号同时作用于系统时，系统的总响应应等于每个输入信号单独作用产生的响应之和</a:t>
            </a: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60462"/>
            <a:ext cx="7772400" cy="930275"/>
          </a:xfrm>
          <a:solidFill>
            <a:schemeClr val="bg1"/>
          </a:solidFill>
          <a:ln w="19050">
            <a:solidFill>
              <a:srgbClr val="7A2A4C"/>
            </a:solidFill>
          </a:ln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、齐次性：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当输入信号倍乘一常数时，则响应也倍乘同一常数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4038600" y="2135188"/>
          <a:ext cx="44196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457200" progId="Equation.3">
                  <p:embed/>
                </p:oleObj>
              </mc:Choice>
              <mc:Fallback>
                <p:oleObj name="Equation" r:id="rId2" imgW="1562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35188"/>
                        <a:ext cx="44196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057400" y="3429000"/>
            <a:ext cx="487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把两种性质合起来有：</a:t>
            </a:r>
          </a:p>
        </p:txBody>
      </p:sp>
      <p:graphicFrame>
        <p:nvGraphicFramePr>
          <p:cNvPr id="39941" name="Object 7"/>
          <p:cNvGraphicFramePr>
            <a:graphicFrameLocks noChangeAspect="1"/>
          </p:cNvGraphicFramePr>
          <p:nvPr/>
        </p:nvGraphicFramePr>
        <p:xfrm>
          <a:off x="2895600" y="4495800"/>
          <a:ext cx="67818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457200" progId="Equation.3">
                  <p:embed/>
                </p:oleObj>
              </mc:Choice>
              <mc:Fallback>
                <p:oleObj name="Equation" r:id="rId4" imgW="2578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67818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919288" y="5791200"/>
            <a:ext cx="8640762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满足上述两种性质统称为线性系统，其余为非线性系统</a:t>
            </a:r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052513"/>
            <a:ext cx="7772400" cy="1871662"/>
          </a:xfrm>
          <a:blipFill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定常系统：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系统的性质不</a:t>
            </a: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随时间而变化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时变系统：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系统的响应随时间变化，它不仅取决于输入信号的形状和系统的特性，且与输入信号施加时刻有关</a:t>
            </a:r>
          </a:p>
        </p:txBody>
      </p:sp>
      <p:sp>
        <p:nvSpPr>
          <p:cNvPr id="2" name="矩形 1"/>
          <p:cNvSpPr/>
          <p:nvPr/>
        </p:nvSpPr>
        <p:spPr>
          <a:xfrm>
            <a:off x="1343026" y="322263"/>
            <a:ext cx="6265863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（按参数是否随时间变化分）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19288" y="4149726"/>
            <a:ext cx="7772400" cy="2447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ts val="12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eaLnBrk="1" fontAlgn="auto" hangingPunct="1">
              <a:lnSpc>
                <a:spcPts val="120"/>
              </a:lnSpc>
              <a:spcAft>
                <a:spcPts val="0"/>
              </a:spcAft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连续系统：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系统中各元件的输入、输出信号都是时间的连续函数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离散系统：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控制系统中</a:t>
            </a: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只要有一处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的信号是脉冲序列或数码时，即为离散系统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1558925" y="3408364"/>
            <a:ext cx="4675188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（按信号传递形式分）</a:t>
            </a: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241551" y="4724401"/>
            <a:ext cx="8137525" cy="93662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135189" y="2060575"/>
            <a:ext cx="8281987" cy="19446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61168"/>
            <a:ext cx="7772400" cy="60801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控制系统的分析和设计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19289" y="1699578"/>
            <a:ext cx="8497887" cy="4114800"/>
          </a:xfrm>
        </p:spPr>
        <p:txBody>
          <a:bodyPr rtlCol="0">
            <a:normAutofit lnSpcReduction="10000"/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系统分析</a:t>
            </a:r>
          </a:p>
          <a:p>
            <a:pPr>
              <a:buClr>
                <a:schemeClr val="tx1"/>
              </a:buClr>
              <a:buNone/>
              <a:defRPr/>
            </a:pPr>
            <a:r>
              <a:rPr lang="en-US" altLang="zh-CN" b="1" dirty="0">
                <a:latin typeface="+mn-ea"/>
              </a:rPr>
              <a:t>  1</a:t>
            </a:r>
            <a:r>
              <a:rPr lang="zh-CN" altLang="en-US" b="1" dirty="0">
                <a:latin typeface="+mn-ea"/>
              </a:rPr>
              <a:t>、建立系统的数学模型</a:t>
            </a:r>
          </a:p>
          <a:p>
            <a:pPr>
              <a:buClr>
                <a:schemeClr val="tx1"/>
              </a:buClr>
              <a:buNone/>
              <a:defRPr/>
            </a:pPr>
            <a:r>
              <a:rPr lang="zh-CN" altLang="en-US" b="1" dirty="0"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、对系统的三大系统性能指标进行检验， 是否满足要求。</a:t>
            </a:r>
          </a:p>
          <a:p>
            <a:pPr>
              <a:buClr>
                <a:schemeClr val="tx1"/>
              </a:buClr>
              <a:buNone/>
              <a:defRPr/>
            </a:pPr>
            <a:r>
              <a:rPr lang="zh-CN" altLang="en-US" b="1" dirty="0"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、合理选取系统参数</a:t>
            </a:r>
          </a:p>
          <a:p>
            <a:pPr>
              <a:buClr>
                <a:schemeClr val="tx1"/>
              </a:buClr>
              <a:buNone/>
              <a:defRPr/>
            </a:pPr>
            <a:endParaRPr lang="zh-CN" altLang="en-US" sz="2400" b="1" dirty="0">
              <a:latin typeface="+mn-ea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系统设计</a:t>
            </a:r>
            <a:r>
              <a:rPr lang="zh-CN" altLang="en-US" b="1" dirty="0">
                <a:latin typeface="+mn-ea"/>
              </a:rPr>
              <a:t>   </a:t>
            </a:r>
          </a:p>
          <a:p>
            <a:pPr>
              <a:buClr>
                <a:schemeClr val="tx1"/>
              </a:buClr>
              <a:buNone/>
              <a:defRPr/>
            </a:pPr>
            <a:r>
              <a:rPr lang="zh-CN" altLang="en-US" b="1" dirty="0">
                <a:latin typeface="+mn-ea"/>
              </a:rPr>
              <a:t>    寻找一个能够实现所要求性能的自动控制系统系统分析，系统设计，实验仿真，控制实现。</a:t>
            </a:r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03389" y="4672014"/>
            <a:ext cx="5184775" cy="149383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03389" y="2865439"/>
            <a:ext cx="5184775" cy="157162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703389" y="1644651"/>
            <a:ext cx="4968875" cy="11414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62024"/>
            <a:ext cx="7467600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控制系统的基本要求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986338" y="2786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1703389" y="1644650"/>
            <a:ext cx="5400675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1"/>
                </a:solidFill>
                <a:latin typeface="+mn-lt"/>
                <a:ea typeface="隶书" panose="02010509060101010101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FF00"/>
                </a:solidFill>
                <a:latin typeface="+mn-lt"/>
                <a:ea typeface="幼圆" panose="02010509060101010101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CCFF99"/>
                </a:solidFill>
                <a:latin typeface="+mn-lt"/>
                <a:ea typeface="华文新魏" panose="02010800040101010101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9933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稳：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（基本要求）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要求系统要稳定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准：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（稳态要求）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系统响应达到稳态时，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输出跟踪精度要高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快：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（动态要求）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系统阶跃响应的过渡过程     要平稳，快速</a:t>
            </a:r>
          </a:p>
        </p:txBody>
      </p:sp>
      <p:pic>
        <p:nvPicPr>
          <p:cNvPr id="430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1412875"/>
            <a:ext cx="3673475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494334"/>
            <a:ext cx="9144000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课程的体系结构</a:t>
            </a: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493839"/>
            <a:ext cx="8497887" cy="48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50000">
                      <a:srgbClr val="F0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533824" y="4759052"/>
            <a:ext cx="3096344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057400" y="2209800"/>
            <a:ext cx="7710488" cy="1676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27832"/>
            <a:ext cx="7239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自控原理”课程的特点和要求 </a:t>
            </a:r>
          </a:p>
        </p:txBody>
      </p:sp>
      <p:sp>
        <p:nvSpPr>
          <p:cNvPr id="45063" name="Rectangle 10"/>
          <p:cNvSpPr>
            <a:spLocks noChangeArrowheads="1"/>
          </p:cNvSpPr>
          <p:nvPr/>
        </p:nvSpPr>
        <p:spPr bwMode="auto">
          <a:xfrm>
            <a:off x="1524000" y="1447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81200" y="16002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重点学习系统的分析方法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981200" y="3886201"/>
            <a:ext cx="815340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了解现代控制理论的基本观点</a:t>
            </a:r>
          </a:p>
          <a:p>
            <a:pPr algn="just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状态空间方法</a:t>
            </a:r>
          </a:p>
          <a:p>
            <a:pPr algn="just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最优控制方法</a:t>
            </a:r>
          </a:p>
          <a:p>
            <a:pPr algn="just">
              <a:defRPr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了解控制系统仿真软件的应用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34200" y="2209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系统稳定性</a:t>
            </a:r>
          </a:p>
          <a:p>
            <a:pPr>
              <a:defRPr/>
            </a:pPr>
            <a:endParaRPr lang="en-US" altLang="zh-CN" sz="2800" dirty="0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2133600" y="22098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经典控制论分析系统的方法 </a:t>
            </a:r>
          </a:p>
        </p:txBody>
      </p:sp>
      <p:sp>
        <p:nvSpPr>
          <p:cNvPr id="45068" name="Text Box 9"/>
          <p:cNvSpPr txBox="1">
            <a:spLocks noChangeArrowheads="1"/>
          </p:cNvSpPr>
          <p:nvPr/>
        </p:nvSpPr>
        <p:spPr bwMode="auto">
          <a:xfrm>
            <a:off x="5486400" y="2933700"/>
            <a:ext cx="3962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系统的动态和稳态性能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黑体" panose="02010609060101010101" pitchFamily="49" charset="-122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057400" y="2787650"/>
            <a:ext cx="312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用传递函数分析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用频率特性分析</a:t>
            </a:r>
          </a:p>
        </p:txBody>
      </p:sp>
      <p:sp>
        <p:nvSpPr>
          <p:cNvPr id="45070" name="AutoShape 18"/>
          <p:cNvSpPr/>
          <p:nvPr/>
        </p:nvSpPr>
        <p:spPr bwMode="auto">
          <a:xfrm>
            <a:off x="5257800" y="2971800"/>
            <a:ext cx="2286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494334"/>
            <a:ext cx="9144000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课程的教学实践</a:t>
            </a:r>
          </a:p>
        </p:txBody>
      </p:sp>
      <p:grpSp>
        <p:nvGrpSpPr>
          <p:cNvPr id="46086" name="Group 13"/>
          <p:cNvGrpSpPr/>
          <p:nvPr/>
        </p:nvGrpSpPr>
        <p:grpSpPr bwMode="auto">
          <a:xfrm>
            <a:off x="2297114" y="1836739"/>
            <a:ext cx="7597775" cy="4256087"/>
            <a:chOff x="630" y="1584"/>
            <a:chExt cx="4298" cy="2256"/>
          </a:xfrm>
        </p:grpSpPr>
        <p:pic>
          <p:nvPicPr>
            <p:cNvPr id="46087" name="图片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661"/>
              <a:ext cx="1416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88" name="图片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" y="1584"/>
              <a:ext cx="176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89" name="图片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" y="1584"/>
              <a:ext cx="7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0" name="图片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" y="1992"/>
              <a:ext cx="2478" cy="1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1" name="图片 9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" y="1856"/>
              <a:ext cx="588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2" name="图片 10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80"/>
              <a:ext cx="402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3" name="图片 1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1984"/>
              <a:ext cx="105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4" name="图片 1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808"/>
              <a:ext cx="44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1565" y="3504"/>
              <a:ext cx="25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3600">
                  <a:solidFill>
                    <a:srgbClr val="FFFF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教学过程方框图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59569" y="782987"/>
            <a:ext cx="3864223" cy="0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3392" y="201827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 绪论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055440" y="1631287"/>
            <a:ext cx="9289032" cy="16677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1.“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经典控制理论“时期为（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A.20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20-30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 20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40-60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	</a:t>
            </a: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C.20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60-70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 20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80-90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055440" y="3356992"/>
            <a:ext cx="9289032" cy="2306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下列不是自动控制系统基本方式的是（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开环控制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智能控制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闭环控制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复合控制</a:t>
            </a:r>
            <a:endParaRPr lang="en-US" altLang="zh-CN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自动控制系统的基本要求是（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准确性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快速性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稳定性		</a:t>
            </a: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简易性</a:t>
            </a:r>
            <a:endParaRPr lang="en-US" altLang="zh-CN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408" y="1042108"/>
            <a:ext cx="2664296" cy="792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线上作答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8616951" y="5876926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8904288" y="5876926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6024563" y="1341439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9456" y="1628800"/>
            <a:ext cx="9289032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讨论：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实际工程中哪一种控制方式是最常见的？并画出控制系统的系统方框图。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有没得仅存在开环控制的系统？开环系统与闭环系统的区别与联系？各自的特点又是什么？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93370" y="3999608"/>
            <a:ext cx="5040312" cy="6477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92313" y="2996987"/>
            <a:ext cx="5040312" cy="6492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92313" y="1487489"/>
            <a:ext cx="8280400" cy="115252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96983"/>
            <a:ext cx="7772400" cy="60801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本课程的重要性及学习方法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2046228" y="1130519"/>
            <a:ext cx="8229600" cy="4596962"/>
          </a:xfrm>
        </p:spPr>
        <p:txBody>
          <a:bodyPr rtlCol="0">
            <a:normAutofit/>
          </a:bodyPr>
          <a:lstStyle/>
          <a:p>
            <a:pPr algn="just">
              <a:buFont typeface="Wingdings 2" panose="05020102010507070707"/>
              <a:buChar char="ß"/>
              <a:defRPr/>
            </a:pPr>
            <a:endParaRPr lang="en-US" altLang="zh-CN" b="1" dirty="0"/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计算机、自动化、机电类等专业的必修课学习方法  应用数学工具分析解决工程问题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just">
              <a:buFont typeface="Wingdings 2" panose="05020102010507070707"/>
              <a:buChar char="ß"/>
              <a:defRPr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思维方法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抽象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综合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anose="05020102010507070707"/>
              <a:buChar char="ß"/>
              <a:defRPr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专业基础课</a:t>
            </a:r>
          </a:p>
          <a:p>
            <a:pPr>
              <a:buFont typeface="Wingdings 2" panose="05020102010507070707"/>
              <a:buChar char="ß"/>
              <a:defRPr/>
            </a:pPr>
            <a:endParaRPr lang="en-US" altLang="zh-CN" b="1" dirty="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770312" y="4976795"/>
            <a:ext cx="6524625" cy="139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</a:rPr>
              <a:t>QQ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</a:rPr>
              <a:t>583458957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办公室：综合楼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</a:rPr>
              <a:t>318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</a:rPr>
              <a:t>Tel: 0835-2882035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zh-CN" altLang="en-US" sz="4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39684" y="4429761"/>
            <a:ext cx="6911975" cy="10334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2602230" y="1447902"/>
            <a:ext cx="7239000" cy="762000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本次课程作业</a:t>
            </a: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1524000" y="1447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602230" y="2261870"/>
            <a:ext cx="59436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zh-CN" altLang="en-US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zh-CN" altLang="en-US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endParaRPr lang="zh-CN" altLang="en-US" sz="3600" dirty="0">
              <a:solidFill>
                <a:srgbClr val="EC10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602231" y="4701223"/>
            <a:ext cx="6524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4000">
                <a:solidFill>
                  <a:srgbClr val="002060"/>
                </a:solidFill>
                <a:latin typeface="Times New Roman" panose="02020603050405020304" pitchFamily="18" charset="0"/>
              </a:rPr>
              <a:t>预习拉普拉斯变换有关知识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21386" y="3525616"/>
            <a:ext cx="6846887" cy="47148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343472" y="1196753"/>
            <a:ext cx="4000500" cy="600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343472" y="1196752"/>
            <a:ext cx="8001000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经典控制理论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zh-CN" altLang="en-US" sz="3200" dirty="0">
              <a:latin typeface="+mn-ea"/>
            </a:endParaRPr>
          </a:p>
          <a:p>
            <a:pPr algn="just">
              <a:defRPr/>
            </a:pPr>
            <a:r>
              <a:rPr lang="en-US" altLang="zh-CN" sz="2800" dirty="0">
                <a:latin typeface="+mn-ea"/>
              </a:rPr>
              <a:t>40~50</a:t>
            </a:r>
            <a:r>
              <a:rPr lang="zh-CN" altLang="en-US" sz="2800" dirty="0">
                <a:latin typeface="+mn-ea"/>
              </a:rPr>
              <a:t>年代形成   </a:t>
            </a:r>
            <a:r>
              <a:rPr lang="en-US" altLang="zh-CN" sz="2800" dirty="0">
                <a:latin typeface="+mn-ea"/>
              </a:rPr>
              <a:t>SISO</a:t>
            </a:r>
            <a:r>
              <a:rPr lang="zh-CN" altLang="en-US" sz="2800" dirty="0">
                <a:latin typeface="+mn-ea"/>
              </a:rPr>
              <a:t>系统  </a:t>
            </a:r>
          </a:p>
          <a:p>
            <a:pPr algn="just">
              <a:defRPr/>
            </a:pPr>
            <a:r>
              <a:rPr lang="zh-CN" altLang="en-US" sz="2800" dirty="0">
                <a:latin typeface="+mn-ea"/>
              </a:rPr>
              <a:t>基于：二战军工技术</a:t>
            </a:r>
          </a:p>
          <a:p>
            <a:pPr algn="just"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目标：反馈控制系统的镇定 </a:t>
            </a:r>
          </a:p>
          <a:p>
            <a:pPr algn="just">
              <a:spcBef>
                <a:spcPts val="300"/>
              </a:spcBef>
              <a:defRPr/>
            </a:pP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方法：</a:t>
            </a:r>
            <a:r>
              <a:rPr lang="zh-CN" altLang="en-US" sz="2800" dirty="0">
                <a:solidFill>
                  <a:srgbClr val="7A2A4C"/>
                </a:solidFill>
                <a:latin typeface="+mn-ea"/>
              </a:rPr>
              <a:t>时域法</a:t>
            </a:r>
            <a:r>
              <a:rPr lang="zh-CN" altLang="en-US" sz="2800" dirty="0">
                <a:solidFill>
                  <a:srgbClr val="7A2A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，复域法（根轨迹法），</a:t>
            </a:r>
            <a:r>
              <a:rPr lang="zh-CN" altLang="en-US" sz="2800" dirty="0">
                <a:solidFill>
                  <a:srgbClr val="7A2A4C"/>
                </a:solidFill>
                <a:latin typeface="+mn-ea"/>
              </a:rPr>
              <a:t>频域法</a:t>
            </a:r>
            <a:endParaRPr lang="en-US" altLang="zh-CN" sz="2800" dirty="0">
              <a:solidFill>
                <a:srgbClr val="7A2A4C"/>
              </a:solidFill>
              <a:latin typeface="+mn-ea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419672" y="4101878"/>
            <a:ext cx="7848600" cy="18002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缺点：</a:t>
            </a:r>
          </a:p>
          <a:p>
            <a:pPr algn="just" eaLnBrk="1" hangingPunct="1">
              <a:defRPr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、限于线性定常系统（时不变系统）</a:t>
            </a:r>
          </a:p>
          <a:p>
            <a:pPr algn="just" eaLnBrk="1" hangingPunct="1">
              <a:defRPr/>
            </a:pP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、限于单输入单输出系统</a:t>
            </a:r>
          </a:p>
          <a:p>
            <a:pPr algn="just" eaLnBrk="1" hangingPunct="1">
              <a:defRPr/>
            </a:pP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、设计系统时要多次实验才能得到满意效果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51384" y="260648"/>
            <a:ext cx="4896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控制理论的发展史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351584" y="3381400"/>
            <a:ext cx="6696744" cy="158417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415480" y="1437183"/>
            <a:ext cx="3313112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10344" y="169579"/>
            <a:ext cx="7772400" cy="1189037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控制理论的发展史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556792"/>
            <a:ext cx="8568952" cy="4272879"/>
          </a:xfrm>
        </p:spPr>
        <p:txBody>
          <a:bodyPr rtlCol="0">
            <a:normAutofit fontScale="92500" lnSpcReduction="10000"/>
          </a:bodyPr>
          <a:lstStyle/>
          <a:p>
            <a:pPr algn="just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现代控制理论</a:t>
            </a:r>
          </a:p>
          <a:p>
            <a:pPr algn="just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/>
          </a:p>
          <a:p>
            <a:pPr algn="just">
              <a:spcBef>
                <a:spcPct val="0"/>
              </a:spcBef>
              <a:buNone/>
              <a:defRPr/>
            </a:pPr>
            <a:r>
              <a:rPr lang="en-US" altLang="zh-CN" b="1" dirty="0"/>
              <a:t>60~70</a:t>
            </a:r>
            <a:r>
              <a:rPr lang="zh-CN" altLang="en-US" b="1" dirty="0"/>
              <a:t>年代形成   </a:t>
            </a:r>
            <a:r>
              <a:rPr lang="en-US" altLang="zh-CN" b="1" dirty="0"/>
              <a:t>MIMO</a:t>
            </a:r>
            <a:r>
              <a:rPr lang="zh-CN" altLang="en-US" b="1" dirty="0"/>
              <a:t>系统  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b="1" dirty="0"/>
              <a:t>基于： 冷战时期空间技术，计算机技术</a:t>
            </a:r>
            <a:endParaRPr lang="en-US" altLang="zh-CN" b="1" dirty="0"/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目标：渐进稳定控制</a:t>
            </a:r>
            <a:endParaRPr lang="en-US" altLang="zh-CN" b="1" dirty="0">
              <a:solidFill>
                <a:srgbClr val="002060"/>
              </a:solidFill>
            </a:endParaRPr>
          </a:p>
          <a:p>
            <a:pPr algn="just">
              <a:spcBef>
                <a:spcPts val="3000"/>
              </a:spcBef>
              <a:buNone/>
              <a:defRPr/>
            </a:pPr>
            <a:r>
              <a:rPr lang="zh-CN" altLang="en-US" b="1" dirty="0">
                <a:solidFill>
                  <a:srgbClr val="7A2A4C"/>
                </a:solidFill>
              </a:rPr>
              <a:t>方法：线性系统         自适应控制      预测控制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7A2A4C"/>
                </a:solidFill>
              </a:rPr>
              <a:t>             最优控制         鲁棒控制          滑模控制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7A2A4C"/>
                </a:solidFill>
              </a:rPr>
              <a:t>             最佳估计         容错控制          大系统复杂系统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7A2A4C"/>
                </a:solidFill>
              </a:rPr>
              <a:t>             系统辨识         集散控制          非线性系统理论</a:t>
            </a:r>
          </a:p>
          <a:p>
            <a:pPr algn="just">
              <a:spcBef>
                <a:spcPts val="2400"/>
              </a:spcBef>
              <a:buNone/>
              <a:defRPr/>
            </a:pPr>
            <a:r>
              <a:rPr lang="zh-CN" altLang="en-US" b="1" dirty="0"/>
              <a:t>用 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状态方程</a:t>
            </a:r>
            <a:r>
              <a:rPr lang="zh-CN" altLang="en-US" b="1" dirty="0"/>
              <a:t>（时域）描述控制系统</a:t>
            </a:r>
          </a:p>
          <a:p>
            <a:pPr>
              <a:buFont typeface="Wingdings 2" panose="05020102010507070707"/>
              <a:buChar char="ß"/>
              <a:defRPr/>
            </a:pPr>
            <a:endParaRPr lang="en-US" altLang="zh-CN" b="1" dirty="0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48075" y="5876927"/>
            <a:ext cx="3816350" cy="50440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67781" y="2398711"/>
            <a:ext cx="2160588" cy="25923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24114" y="1484315"/>
            <a:ext cx="3240087" cy="5945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97632"/>
            <a:ext cx="7772400" cy="1189037"/>
          </a:xfrm>
        </p:spPr>
        <p:txBody>
          <a:bodyPr/>
          <a:lstStyle/>
          <a:p>
            <a:r>
              <a:rPr lang="zh-CN" altLang="en-US" sz="4000" b="1" spc="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控制理论的发展史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0062" y="1499793"/>
            <a:ext cx="6702425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智能控制技术</a:t>
            </a:r>
            <a:r>
              <a:rPr lang="zh-CN" altLang="en-US" sz="2800" b="1" dirty="0">
                <a:solidFill>
                  <a:srgbClr val="EC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20</a:t>
            </a:r>
            <a:r>
              <a:rPr lang="zh-CN" altLang="en-US" sz="2800" dirty="0">
                <a:latin typeface="+mn-ea"/>
                <a:ea typeface="+mn-ea"/>
              </a:rPr>
              <a:t>世纪</a:t>
            </a:r>
            <a:r>
              <a:rPr lang="en-US" altLang="zh-CN" sz="2800" dirty="0">
                <a:latin typeface="+mn-ea"/>
                <a:ea typeface="+mn-ea"/>
              </a:rPr>
              <a:t>70</a:t>
            </a:r>
            <a:r>
              <a:rPr lang="zh-CN" altLang="en-US" sz="2800" dirty="0">
                <a:latin typeface="+mn-ea"/>
                <a:ea typeface="+mn-ea"/>
              </a:rPr>
              <a:t>年代至今）</a:t>
            </a:r>
          </a:p>
          <a:p>
            <a:pPr algn="just" eaLnBrk="1" hangingPunct="1">
              <a:defRPr/>
            </a:pPr>
            <a:endParaRPr lang="en-US" altLang="zh-CN" sz="28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2800" dirty="0">
                <a:latin typeface="+mn-ea"/>
                <a:ea typeface="+mn-ea"/>
              </a:rPr>
              <a:t>  </a:t>
            </a:r>
            <a:r>
              <a:rPr lang="zh-CN" altLang="en-US" sz="3200" dirty="0">
                <a:latin typeface="+mn-ea"/>
                <a:ea typeface="+mn-ea"/>
              </a:rPr>
              <a:t>专家系统       </a:t>
            </a:r>
          </a:p>
          <a:p>
            <a:pPr algn="just">
              <a:defRPr/>
            </a:pPr>
            <a:r>
              <a:rPr lang="zh-CN" altLang="en-US" sz="3200" dirty="0">
                <a:latin typeface="+mn-ea"/>
                <a:ea typeface="+mn-ea"/>
              </a:rPr>
              <a:t>  模糊控制</a:t>
            </a:r>
          </a:p>
          <a:p>
            <a:pPr algn="just">
              <a:defRPr/>
            </a:pPr>
            <a:r>
              <a:rPr lang="zh-CN" altLang="en-US" sz="3200" dirty="0">
                <a:latin typeface="+mn-ea"/>
                <a:ea typeface="+mn-ea"/>
              </a:rPr>
              <a:t>  神经网络</a:t>
            </a:r>
            <a:endParaRPr lang="en-US" altLang="zh-CN" sz="32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3200" dirty="0">
                <a:latin typeface="+mn-ea"/>
                <a:ea typeface="+mn-ea"/>
              </a:rPr>
              <a:t>  遗传算法</a:t>
            </a:r>
          </a:p>
          <a:p>
            <a:pPr algn="just">
              <a:defRPr/>
            </a:pPr>
            <a:r>
              <a:rPr lang="zh-CN" altLang="en-US" sz="3200" dirty="0">
                <a:latin typeface="+mn-ea"/>
                <a:ea typeface="+mn-ea"/>
              </a:rPr>
              <a:t>  多智能体</a:t>
            </a:r>
            <a:endParaRPr lang="en-US" altLang="zh-CN" sz="3200" dirty="0">
              <a:latin typeface="+mn-ea"/>
              <a:ea typeface="+mn-ea"/>
            </a:endParaRPr>
          </a:p>
          <a:p>
            <a:pPr algn="just">
              <a:defRPr/>
            </a:pPr>
            <a:endParaRPr lang="zh-CN" altLang="en-US" sz="32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3200" dirty="0">
                <a:solidFill>
                  <a:srgbClr val="002060"/>
                </a:solidFill>
                <a:latin typeface="+mn-ea"/>
                <a:ea typeface="+mn-ea"/>
              </a:rPr>
              <a:t>目标：对复杂系统的优化控制</a:t>
            </a:r>
            <a:endParaRPr lang="en-US" altLang="zh-CN" sz="3200" dirty="0">
              <a:solidFill>
                <a:srgbClr val="002060"/>
              </a:solidFill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3200" dirty="0">
                <a:solidFill>
                  <a:srgbClr val="7A2A4C"/>
                </a:solidFill>
                <a:latin typeface="+mn-ea"/>
                <a:ea typeface="+mn-ea"/>
              </a:rPr>
              <a:t>方法：用</a:t>
            </a:r>
            <a:r>
              <a:rPr lang="zh-CN" altLang="en-US" sz="3200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人工智能</a:t>
            </a:r>
            <a:r>
              <a:rPr lang="zh-CN" altLang="en-US" sz="3200" dirty="0">
                <a:solidFill>
                  <a:srgbClr val="7A2A4C"/>
                </a:solidFill>
                <a:latin typeface="+mn-ea"/>
                <a:ea typeface="+mn-ea"/>
              </a:rPr>
              <a:t>描述系统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1345" y="188641"/>
            <a:ext cx="3672407" cy="79208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-27384"/>
            <a:ext cx="3816424" cy="1189038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zh-CN" altLang="en-US" sz="4000" b="1" spc="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自动控制原理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1844824"/>
            <a:ext cx="7704137" cy="12017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71500" indent="-5715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是研究自动控制系统组成，进行系统分析设计的一般性理论</a:t>
            </a:r>
          </a:p>
        </p:txBody>
      </p:sp>
      <p:sp>
        <p:nvSpPr>
          <p:cNvPr id="4" name="矩形 3"/>
          <p:cNvSpPr/>
          <p:nvPr/>
        </p:nvSpPr>
        <p:spPr>
          <a:xfrm>
            <a:off x="1818802" y="3501008"/>
            <a:ext cx="77724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是研究自动控制过程</a:t>
            </a:r>
            <a:r>
              <a:rPr lang="zh-CN" altLang="en-US" sz="3600" dirty="0">
                <a:solidFill>
                  <a:srgbClr val="7A2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共同规律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的技术学科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6018" y="4701554"/>
            <a:ext cx="8788399" cy="169083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844675" y="3644902"/>
            <a:ext cx="8502650" cy="88902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47850" y="1806575"/>
            <a:ext cx="8502650" cy="12969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45169" y="132525"/>
            <a:ext cx="5130751" cy="83176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第一章 自动控制概论</a:t>
            </a:r>
            <a:endParaRPr lang="zh-CN" alt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897782" y="1387474"/>
            <a:ext cx="8458200" cy="4114800"/>
          </a:xfrm>
        </p:spPr>
        <p:txBody>
          <a:bodyPr rtlCol="0"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自动控制定义</a:t>
            </a:r>
          </a:p>
          <a:p>
            <a:pPr marL="0" indent="0">
              <a:buNone/>
              <a:defRPr/>
            </a:pPr>
            <a:r>
              <a:rPr lang="zh-CN" altLang="en-US" b="1" dirty="0"/>
              <a:t>在无人直接参与的情况下，利用控制器使工作机械、生产过程（</a:t>
            </a:r>
            <a:r>
              <a:rPr lang="zh-CN" altLang="en-US" b="1" dirty="0">
                <a:solidFill>
                  <a:srgbClr val="7A2A4C"/>
                </a:solidFill>
              </a:rPr>
              <a:t>被控对象</a:t>
            </a:r>
            <a:r>
              <a:rPr lang="zh-CN" altLang="en-US" b="1" dirty="0"/>
              <a:t>）的某些物理量（</a:t>
            </a:r>
            <a:r>
              <a:rPr lang="zh-CN" altLang="en-US" b="1" dirty="0">
                <a:solidFill>
                  <a:srgbClr val="7A2A4C"/>
                </a:solidFill>
              </a:rPr>
              <a:t>被控量</a:t>
            </a:r>
            <a:r>
              <a:rPr lang="zh-CN" altLang="en-US" b="1" dirty="0"/>
              <a:t>）自动地按预先给定的规律（</a:t>
            </a:r>
            <a:r>
              <a:rPr lang="zh-CN" altLang="en-US" b="1" dirty="0">
                <a:solidFill>
                  <a:srgbClr val="7A2A4C"/>
                </a:solidFill>
              </a:rPr>
              <a:t>给定量</a:t>
            </a:r>
            <a:r>
              <a:rPr lang="zh-CN" altLang="en-US" b="1" dirty="0"/>
              <a:t>）运行。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C10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组成模块：</a:t>
            </a:r>
            <a:endParaRPr lang="en-US" altLang="zh-CN" b="1" dirty="0">
              <a:solidFill>
                <a:srgbClr val="EC103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  <a:defRPr/>
            </a:pPr>
            <a:r>
              <a:rPr kumimoji="1" lang="zh-CN" altLang="en-US" b="1" dirty="0">
                <a:solidFill>
                  <a:srgbClr val="7A2A4C"/>
                </a:solidFill>
                <a:latin typeface="黑体" panose="02010609060101010101" pitchFamily="49" charset="-122"/>
              </a:rPr>
              <a:t>被</a:t>
            </a:r>
            <a:r>
              <a:rPr lang="zh-CN" altLang="en-US" b="1" dirty="0">
                <a:solidFill>
                  <a:srgbClr val="7A2A4C"/>
                </a:solidFill>
              </a:rPr>
              <a:t>控对象、控制装置</a:t>
            </a:r>
            <a:r>
              <a:rPr lang="zh-CN" altLang="en-US" b="1" dirty="0">
                <a:solidFill>
                  <a:srgbClr val="002060"/>
                </a:solidFill>
              </a:rPr>
              <a:t>（包括反馈装置（测量元件）、控制器、执行器）</a:t>
            </a:r>
          </a:p>
        </p:txBody>
      </p:sp>
      <p:grpSp>
        <p:nvGrpSpPr>
          <p:cNvPr id="24583" name="Group 22"/>
          <p:cNvGrpSpPr/>
          <p:nvPr/>
        </p:nvGrpSpPr>
        <p:grpSpPr bwMode="auto">
          <a:xfrm>
            <a:off x="2267817" y="4754893"/>
            <a:ext cx="7924800" cy="1676400"/>
            <a:chOff x="240" y="2736"/>
            <a:chExt cx="4992" cy="1056"/>
          </a:xfrm>
        </p:grpSpPr>
        <p:sp>
          <p:nvSpPr>
            <p:cNvPr id="24584" name="Line 4"/>
            <p:cNvSpPr>
              <a:spLocks noChangeShapeType="1"/>
            </p:cNvSpPr>
            <p:nvPr/>
          </p:nvSpPr>
          <p:spPr bwMode="auto">
            <a:xfrm>
              <a:off x="336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AutoShape 5"/>
            <p:cNvSpPr>
              <a:spLocks noChangeArrowheads="1"/>
            </p:cNvSpPr>
            <p:nvPr/>
          </p:nvSpPr>
          <p:spPr bwMode="auto">
            <a:xfrm>
              <a:off x="720" y="2976"/>
              <a:ext cx="288" cy="24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Line 6"/>
            <p:cNvSpPr>
              <a:spLocks noChangeShapeType="1"/>
            </p:cNvSpPr>
            <p:nvPr/>
          </p:nvSpPr>
          <p:spPr bwMode="auto">
            <a:xfrm>
              <a:off x="1008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1392" y="292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</a:rPr>
                <a:t>控制器</a:t>
              </a:r>
            </a:p>
          </p:txBody>
        </p:sp>
        <p:sp>
          <p:nvSpPr>
            <p:cNvPr id="24588" name="Line 8"/>
            <p:cNvSpPr>
              <a:spLocks noChangeShapeType="1"/>
            </p:cNvSpPr>
            <p:nvPr/>
          </p:nvSpPr>
          <p:spPr bwMode="auto">
            <a:xfrm>
              <a:off x="2160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331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2544" y="292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</a:rPr>
                <a:t>执行器</a:t>
              </a:r>
            </a:p>
          </p:txBody>
        </p:sp>
        <p:sp>
          <p:nvSpPr>
            <p:cNvPr id="24591" name="Rectangle 12"/>
            <p:cNvSpPr>
              <a:spLocks noChangeArrowheads="1"/>
            </p:cNvSpPr>
            <p:nvPr/>
          </p:nvSpPr>
          <p:spPr bwMode="auto">
            <a:xfrm>
              <a:off x="3696" y="2928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</a:rPr>
                <a:t>被控对象</a:t>
              </a:r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460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>
              <a:off x="475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 flipH="1">
              <a:off x="3552" y="36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Rectangle 16"/>
            <p:cNvSpPr>
              <a:spLocks noChangeArrowheads="1"/>
            </p:cNvSpPr>
            <p:nvPr/>
          </p:nvSpPr>
          <p:spPr bwMode="auto">
            <a:xfrm>
              <a:off x="2544" y="3456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</a:rPr>
                <a:t>反馈装置</a:t>
              </a:r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H="1">
              <a:off x="864" y="36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 flipV="1">
              <a:off x="864" y="3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Rectangle 19"/>
            <p:cNvSpPr>
              <a:spLocks noChangeArrowheads="1"/>
            </p:cNvSpPr>
            <p:nvPr/>
          </p:nvSpPr>
          <p:spPr bwMode="auto">
            <a:xfrm>
              <a:off x="240" y="2736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</a:rPr>
                <a:t>给定量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4599" name="Rectangle 20"/>
            <p:cNvSpPr>
              <a:spLocks noChangeArrowheads="1"/>
            </p:cNvSpPr>
            <p:nvPr/>
          </p:nvSpPr>
          <p:spPr bwMode="auto">
            <a:xfrm>
              <a:off x="4800" y="2736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被控量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600" name="Rectangle 21"/>
            <p:cNvSpPr>
              <a:spLocks noChangeArrowheads="1"/>
            </p:cNvSpPr>
            <p:nvPr/>
          </p:nvSpPr>
          <p:spPr bwMode="auto">
            <a:xfrm>
              <a:off x="576" y="3216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977063" y="2924176"/>
            <a:ext cx="1782762" cy="300196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5603" name="组合 1"/>
          <p:cNvGrpSpPr/>
          <p:nvPr/>
        </p:nvGrpSpPr>
        <p:grpSpPr bwMode="auto">
          <a:xfrm>
            <a:off x="2208213" y="1630363"/>
            <a:ext cx="6964362" cy="4367212"/>
            <a:chOff x="323850" y="1957388"/>
            <a:chExt cx="6964363" cy="4367213"/>
          </a:xfrm>
        </p:grpSpPr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>
              <a:off x="323850" y="2997200"/>
              <a:ext cx="2232025" cy="839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FF"/>
                      </a:gs>
                      <a:gs pos="50000">
                        <a:srgbClr val="F0FFFF"/>
                      </a:gs>
                      <a:gs pos="100000">
                        <a:srgbClr val="CCFF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ClrTx/>
                <a:buSzTx/>
                <a:buFontTx/>
                <a:buNone/>
              </a:pPr>
              <a:r>
                <a:rPr lang="zh-CN" altLang="en-US" sz="3600">
                  <a:solidFill>
                    <a:srgbClr val="00206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控制系统</a:t>
              </a:r>
            </a:p>
          </p:txBody>
        </p:sp>
        <p:grpSp>
          <p:nvGrpSpPr>
            <p:cNvPr id="25606" name="Group 7"/>
            <p:cNvGrpSpPr/>
            <p:nvPr/>
          </p:nvGrpSpPr>
          <p:grpSpPr bwMode="auto">
            <a:xfrm>
              <a:off x="2362201" y="1957388"/>
              <a:ext cx="2082801" cy="2917825"/>
              <a:chOff x="1488" y="1233"/>
              <a:chExt cx="1312" cy="1838"/>
            </a:xfrm>
          </p:grpSpPr>
          <p:sp>
            <p:nvSpPr>
              <p:cNvPr id="290824" name="AutoShape 8"/>
              <p:cNvSpPr/>
              <p:nvPr/>
            </p:nvSpPr>
            <p:spPr bwMode="auto">
              <a:xfrm>
                <a:off x="1488" y="1440"/>
                <a:ext cx="192" cy="1584"/>
              </a:xfrm>
              <a:prstGeom prst="leftBrace">
                <a:avLst>
                  <a:gd name="adj1" fmla="val 68750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5611" name="Rectangle 9"/>
              <p:cNvSpPr>
                <a:spLocks noChangeArrowheads="1"/>
              </p:cNvSpPr>
              <p:nvPr/>
            </p:nvSpPr>
            <p:spPr bwMode="auto">
              <a:xfrm>
                <a:off x="1650" y="1233"/>
                <a:ext cx="115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被控对象</a:t>
                </a:r>
              </a:p>
            </p:txBody>
          </p:sp>
          <p:sp>
            <p:nvSpPr>
              <p:cNvPr id="25612" name="Rectangle 10"/>
              <p:cNvSpPr>
                <a:spLocks noChangeArrowheads="1"/>
              </p:cNvSpPr>
              <p:nvPr/>
            </p:nvSpPr>
            <p:spPr bwMode="auto">
              <a:xfrm>
                <a:off x="1650" y="2594"/>
                <a:ext cx="115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控制装置</a:t>
                </a:r>
              </a:p>
            </p:txBody>
          </p:sp>
        </p:grpSp>
        <p:grpSp>
          <p:nvGrpSpPr>
            <p:cNvPr id="25607" name="Group 11"/>
            <p:cNvGrpSpPr/>
            <p:nvPr/>
          </p:nvGrpSpPr>
          <p:grpSpPr bwMode="auto">
            <a:xfrm>
              <a:off x="4683126" y="3155951"/>
              <a:ext cx="2605087" cy="3168650"/>
              <a:chOff x="2950" y="1988"/>
              <a:chExt cx="1641" cy="1996"/>
            </a:xfrm>
          </p:grpSpPr>
          <p:sp>
            <p:nvSpPr>
              <p:cNvPr id="290828" name="AutoShape 12"/>
              <p:cNvSpPr/>
              <p:nvPr/>
            </p:nvSpPr>
            <p:spPr bwMode="auto">
              <a:xfrm>
                <a:off x="3016" y="2304"/>
                <a:ext cx="192" cy="1680"/>
              </a:xfrm>
              <a:prstGeom prst="leftBrace">
                <a:avLst>
                  <a:gd name="adj1" fmla="val 72917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5609" name="Rectangle 13"/>
              <p:cNvSpPr>
                <a:spLocks noChangeArrowheads="1"/>
              </p:cNvSpPr>
              <p:nvPr/>
            </p:nvSpPr>
            <p:spPr bwMode="auto">
              <a:xfrm>
                <a:off x="2950" y="1988"/>
                <a:ext cx="1641" cy="1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CCFFFF"/>
                        </a:gs>
                        <a:gs pos="50000">
                          <a:srgbClr val="F0FFFF"/>
                        </a:gs>
                        <a:gs pos="100000">
                          <a:srgbClr val="CCFFFF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lvl="1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70C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测量元件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比较元件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放大元件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执行机构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校正装置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给定元件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-240704" y="220802"/>
            <a:ext cx="7488238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控制系统的基本组成（</a:t>
            </a:r>
            <a:r>
              <a:rPr lang="en-US" altLang="zh-CN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lang="en-US" altLang="zh-CN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平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宽屏</PresentationFormat>
  <Paragraphs>249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等线</vt:lpstr>
      <vt:lpstr>黑体</vt:lpstr>
      <vt:lpstr>楷体</vt:lpstr>
      <vt:lpstr>宋体</vt:lpstr>
      <vt:lpstr>Arial</vt:lpstr>
      <vt:lpstr>Calibri</vt:lpstr>
      <vt:lpstr>Calibri Light</vt:lpstr>
      <vt:lpstr>Century Gothic</vt:lpstr>
      <vt:lpstr>Tahoma</vt:lpstr>
      <vt:lpstr>Times New Roman</vt:lpstr>
      <vt:lpstr>Verdana</vt:lpstr>
      <vt:lpstr>Wingdings</vt:lpstr>
      <vt:lpstr>Wingdings 2</vt:lpstr>
      <vt:lpstr>平面</vt:lpstr>
      <vt:lpstr>位图图像</vt:lpstr>
      <vt:lpstr>Visio.Drawing.11</vt:lpstr>
      <vt:lpstr>Equation</vt:lpstr>
      <vt:lpstr>PowerPoint 演示文稿</vt:lpstr>
      <vt:lpstr>自动控制理论 I</vt:lpstr>
      <vt:lpstr>本课程的重要性及学习方法</vt:lpstr>
      <vt:lpstr>PowerPoint 演示文稿</vt:lpstr>
      <vt:lpstr>控制理论的发展史</vt:lpstr>
      <vt:lpstr>控制理论的发展史</vt:lpstr>
      <vt:lpstr>自动控制原理</vt:lpstr>
      <vt:lpstr>第一章 自动控制概论</vt:lpstr>
      <vt:lpstr>PowerPoint 演示文稿</vt:lpstr>
      <vt:lpstr>PowerPoint 演示文稿</vt:lpstr>
      <vt:lpstr>控制系统中的一些基本术语（1）</vt:lpstr>
      <vt:lpstr>控制系统中的一些基本术语（2）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自动控制系统的分类</vt:lpstr>
      <vt:lpstr>PowerPoint 演示文稿</vt:lpstr>
      <vt:lpstr>PowerPoint 演示文稿</vt:lpstr>
      <vt:lpstr>PowerPoint 演示文稿</vt:lpstr>
      <vt:lpstr>控制系统的分析和设计</vt:lpstr>
      <vt:lpstr>控制系统的基本要求</vt:lpstr>
      <vt:lpstr>课程的体系结构</vt:lpstr>
      <vt:lpstr>“自控原理”课程的特点和要求 </vt:lpstr>
      <vt:lpstr>课程的教学实践</vt:lpstr>
      <vt:lpstr>PowerPoint 演示文稿</vt:lpstr>
      <vt:lpstr>PowerPoint 演示文稿</vt:lpstr>
      <vt:lpstr>本次课程作业</vt:lpstr>
    </vt:vector>
  </TitlesOfParts>
  <Company>sicau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xlj</dc:creator>
  <cp:lastModifiedBy>陈 峻熙</cp:lastModifiedBy>
  <cp:revision>309</cp:revision>
  <dcterms:created xsi:type="dcterms:W3CDTF">2001-03-12T12:47:00Z</dcterms:created>
  <dcterms:modified xsi:type="dcterms:W3CDTF">2021-06-28T09:49:21Z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