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26" r:id="rId3"/>
    <p:sldId id="404" r:id="rId4"/>
    <p:sldId id="369" r:id="rId5"/>
    <p:sldId id="335" r:id="rId6"/>
    <p:sldId id="370" r:id="rId7"/>
    <p:sldId id="301" r:id="rId8"/>
    <p:sldId id="371" r:id="rId9"/>
    <p:sldId id="337" r:id="rId10"/>
    <p:sldId id="338" r:id="rId12"/>
    <p:sldId id="339" r:id="rId13"/>
    <p:sldId id="340" r:id="rId14"/>
    <p:sldId id="341" r:id="rId15"/>
    <p:sldId id="342" r:id="rId16"/>
    <p:sldId id="303" r:id="rId17"/>
    <p:sldId id="345" r:id="rId18"/>
    <p:sldId id="344" r:id="rId19"/>
    <p:sldId id="304" r:id="rId20"/>
    <p:sldId id="306" r:id="rId21"/>
    <p:sldId id="346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72" r:id="rId30"/>
    <p:sldId id="360" r:id="rId31"/>
    <p:sldId id="373" r:id="rId32"/>
    <p:sldId id="362" r:id="rId33"/>
    <p:sldId id="363" r:id="rId34"/>
    <p:sldId id="374" r:id="rId35"/>
    <p:sldId id="365" r:id="rId36"/>
    <p:sldId id="375" r:id="rId37"/>
    <p:sldId id="376" r:id="rId38"/>
    <p:sldId id="378" r:id="rId39"/>
    <p:sldId id="377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ysy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CC"/>
    <a:srgbClr val="FF6600"/>
    <a:srgbClr val="FFFFCC"/>
    <a:srgbClr val="CCE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786"/>
    <p:restoredTop sz="90929"/>
  </p:normalViewPr>
  <p:slideViewPr>
    <p:cSldViewPr showGuides="1">
      <p:cViewPr varScale="1">
        <p:scale>
          <a:sx n="103" d="100"/>
          <a:sy n="103" d="100"/>
        </p:scale>
        <p:origin x="90" y="372"/>
      </p:cViewPr>
      <p:guideLst>
        <p:guide orient="horz" pos="2160"/>
        <p:guide pos="3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8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60.wmf"/><Relationship Id="rId8" Type="http://schemas.openxmlformats.org/officeDocument/2006/relationships/image" Target="../media/image59.wmf"/><Relationship Id="rId7" Type="http://schemas.openxmlformats.org/officeDocument/2006/relationships/image" Target="../media/image58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2.emf"/><Relationship Id="rId8" Type="http://schemas.openxmlformats.org/officeDocument/2006/relationships/image" Target="../media/image151.emf"/><Relationship Id="rId7" Type="http://schemas.openxmlformats.org/officeDocument/2006/relationships/image" Target="../media/image150.emf"/><Relationship Id="rId6" Type="http://schemas.openxmlformats.org/officeDocument/2006/relationships/image" Target="../media/image149.emf"/><Relationship Id="rId5" Type="http://schemas.openxmlformats.org/officeDocument/2006/relationships/image" Target="../media/image148.emf"/><Relationship Id="rId4" Type="http://schemas.openxmlformats.org/officeDocument/2006/relationships/image" Target="../media/image147.emf"/><Relationship Id="rId3" Type="http://schemas.openxmlformats.org/officeDocument/2006/relationships/image" Target="../media/image146.emf"/><Relationship Id="rId2" Type="http://schemas.openxmlformats.org/officeDocument/2006/relationships/image" Target="../media/image145.emf"/><Relationship Id="rId17" Type="http://schemas.openxmlformats.org/officeDocument/2006/relationships/image" Target="../media/image160.emf"/><Relationship Id="rId16" Type="http://schemas.openxmlformats.org/officeDocument/2006/relationships/image" Target="../media/image159.emf"/><Relationship Id="rId15" Type="http://schemas.openxmlformats.org/officeDocument/2006/relationships/image" Target="../media/image158.emf"/><Relationship Id="rId14" Type="http://schemas.openxmlformats.org/officeDocument/2006/relationships/image" Target="../media/image157.emf"/><Relationship Id="rId13" Type="http://schemas.openxmlformats.org/officeDocument/2006/relationships/image" Target="../media/image156.emf"/><Relationship Id="rId12" Type="http://schemas.openxmlformats.org/officeDocument/2006/relationships/image" Target="../media/image155.emf"/><Relationship Id="rId11" Type="http://schemas.openxmlformats.org/officeDocument/2006/relationships/image" Target="../media/image154.emf"/><Relationship Id="rId10" Type="http://schemas.openxmlformats.org/officeDocument/2006/relationships/image" Target="../media/image153.emf"/><Relationship Id="rId1" Type="http://schemas.openxmlformats.org/officeDocument/2006/relationships/image" Target="../media/image144.wmf"/></Relationships>
</file>

<file path=ppt/drawings/_rels/vmlDrawing17.vml.rels><?xml version="1.0" encoding="UTF-8" standalone="yes"?>
<Relationships xmlns="http://schemas.openxmlformats.org/package/2006/relationships"><Relationship Id="rId7" Type="http://schemas.openxmlformats.org/officeDocument/2006/relationships/image" Target="../media/image51.wmf"/><Relationship Id="rId6" Type="http://schemas.openxmlformats.org/officeDocument/2006/relationships/image" Target="../media/image50.wmf"/><Relationship Id="rId5" Type="http://schemas.openxmlformats.org/officeDocument/2006/relationships/image" Target="../media/image62.wmf"/><Relationship Id="rId4" Type="http://schemas.openxmlformats.org/officeDocument/2006/relationships/image" Target="../media/image162.wmf"/><Relationship Id="rId3" Type="http://schemas.openxmlformats.org/officeDocument/2006/relationships/image" Target="../media/image16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20D7B0-FDB1-4133-9048-4ACF59EFBD9A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7A1CC8-0246-4E94-83CE-1C08A7159212}" type="slidenum">
              <a:rPr lang="zh-CN" altLang="en-US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DD0B29-F0B7-4FB7-AB99-5A822185154A}" type="slidenum">
              <a:rPr lang="zh-CN" altLang="en-US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/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8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/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8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/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8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/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8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</a:pPr>
            <a:fld id="{9A0DB2DC-4C9A-4742-B13C-FB6460FD3503}" type="slidenum">
              <a:rPr lang="en-US" altLang="zh-CN" smtClean="0">
                <a:latin typeface="Century Gothic" panose="020B0502020202020204" pitchFamily="34" charset="0"/>
              </a:rPr>
            </a:fld>
            <a:endParaRPr lang="en-US" altLang="zh-CN" dirty="0">
              <a:latin typeface="Century Gothic" panose="020B0502020202020204" pitchFamily="34" charset="0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8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/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9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/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11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/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7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/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6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/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9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/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9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smtClean="0"/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8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1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random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8.png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4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39.w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44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5.wmf"/><Relationship Id="rId2" Type="http://schemas.openxmlformats.org/officeDocument/2006/relationships/oleObject" Target="../embeddings/oleObject29.bin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6.wmf"/><Relationship Id="rId2" Type="http://schemas.openxmlformats.org/officeDocument/2006/relationships/oleObject" Target="../embeddings/oleObject30.bin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47.w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55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37.bin"/><Relationship Id="rId20" Type="http://schemas.openxmlformats.org/officeDocument/2006/relationships/vmlDrawing" Target="../drawings/vmlDrawing11.vml"/><Relationship Id="rId2" Type="http://schemas.openxmlformats.org/officeDocument/2006/relationships/image" Target="../media/image52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60.wmf"/><Relationship Id="rId17" Type="http://schemas.openxmlformats.org/officeDocument/2006/relationships/oleObject" Target="../embeddings/oleObject44.bin"/><Relationship Id="rId16" Type="http://schemas.openxmlformats.org/officeDocument/2006/relationships/image" Target="../media/image59.wmf"/><Relationship Id="rId15" Type="http://schemas.openxmlformats.org/officeDocument/2006/relationships/oleObject" Target="../embeddings/oleObject43.bin"/><Relationship Id="rId14" Type="http://schemas.openxmlformats.org/officeDocument/2006/relationships/image" Target="../media/image58.wmf"/><Relationship Id="rId13" Type="http://schemas.openxmlformats.org/officeDocument/2006/relationships/oleObject" Target="../embeddings/oleObject42.bin"/><Relationship Id="rId12" Type="http://schemas.openxmlformats.org/officeDocument/2006/relationships/image" Target="../media/image57.w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36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2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61.wmf"/><Relationship Id="rId1" Type="http://schemas.openxmlformats.org/officeDocument/2006/relationships/oleObject" Target="../embeddings/oleObject45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63.wmf"/><Relationship Id="rId14" Type="http://schemas.openxmlformats.org/officeDocument/2006/relationships/vmlDrawing" Target="../drawings/vmlDrawing13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8.wmf"/><Relationship Id="rId11" Type="http://schemas.openxmlformats.org/officeDocument/2006/relationships/oleObject" Target="../embeddings/oleObject52.bin"/><Relationship Id="rId10" Type="http://schemas.openxmlformats.org/officeDocument/2006/relationships/image" Target="../media/image67.wmf"/><Relationship Id="rId1" Type="http://schemas.openxmlformats.org/officeDocument/2006/relationships/oleObject" Target="../embeddings/oleObject47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72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71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69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3.wmf"/><Relationship Id="rId1" Type="http://schemas.openxmlformats.org/officeDocument/2006/relationships/oleObject" Target="../embeddings/oleObject53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77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74.wmf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8.wmf"/><Relationship Id="rId1" Type="http://schemas.openxmlformats.org/officeDocument/2006/relationships/oleObject" Target="../embeddings/oleObject5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9.wmf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0.emf"/><Relationship Id="rId5" Type="http://schemas.openxmlformats.org/officeDocument/2006/relationships/image" Target="../media/image89.emf"/><Relationship Id="rId4" Type="http://schemas.openxmlformats.org/officeDocument/2006/relationships/image" Target="../media/image88.emf"/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5.emf"/><Relationship Id="rId4" Type="http://schemas.openxmlformats.org/officeDocument/2006/relationships/image" Target="../media/image94.emf"/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0.emf"/><Relationship Id="rId4" Type="http://schemas.openxmlformats.org/officeDocument/2006/relationships/image" Target="../media/image99.emf"/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4.png"/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7.w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4.wmf"/><Relationship Id="rId7" Type="http://schemas.openxmlformats.org/officeDocument/2006/relationships/image" Target="../media/image113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82.wmf"/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0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Relationship Id="rId3" Type="http://schemas.openxmlformats.org/officeDocument/2006/relationships/image" Target="../media/image116.wmf"/><Relationship Id="rId2" Type="http://schemas.openxmlformats.org/officeDocument/2006/relationships/image" Target="../media/image82.wmf"/><Relationship Id="rId1" Type="http://schemas.openxmlformats.org/officeDocument/2006/relationships/image" Target="../media/image115.wmf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Relationship Id="rId3" Type="http://schemas.openxmlformats.org/officeDocument/2006/relationships/image" Target="../media/image122.wmf"/><Relationship Id="rId2" Type="http://schemas.openxmlformats.org/officeDocument/2006/relationships/image" Target="../media/image82.wmf"/><Relationship Id="rId1" Type="http://schemas.openxmlformats.org/officeDocument/2006/relationships/image" Target="../media/image12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3" Type="http://schemas.openxmlformats.org/officeDocument/2006/relationships/image" Target="../media/image128.png"/><Relationship Id="rId2" Type="http://schemas.openxmlformats.org/officeDocument/2006/relationships/image" Target="../media/image127.emf"/><Relationship Id="rId1" Type="http://schemas.openxmlformats.org/officeDocument/2006/relationships/image" Target="../media/image126.wmf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8.wmf"/><Relationship Id="rId8" Type="http://schemas.openxmlformats.org/officeDocument/2006/relationships/image" Target="../media/image137.wmf"/><Relationship Id="rId7" Type="http://schemas.openxmlformats.org/officeDocument/2006/relationships/image" Target="../media/image136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Relationship Id="rId3" Type="http://schemas.openxmlformats.org/officeDocument/2006/relationships/image" Target="../media/image132.wmf"/><Relationship Id="rId2" Type="http://schemas.openxmlformats.org/officeDocument/2006/relationships/image" Target="../media/image82.wmf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43.wmf"/><Relationship Id="rId13" Type="http://schemas.openxmlformats.org/officeDocument/2006/relationships/image" Target="../media/image142.wmf"/><Relationship Id="rId12" Type="http://schemas.openxmlformats.org/officeDocument/2006/relationships/image" Target="../media/image141.wmf"/><Relationship Id="rId11" Type="http://schemas.openxmlformats.org/officeDocument/2006/relationships/image" Target="../media/image140.wmf"/><Relationship Id="rId10" Type="http://schemas.openxmlformats.org/officeDocument/2006/relationships/image" Target="../media/image139.wmf"/><Relationship Id="rId1" Type="http://schemas.openxmlformats.org/officeDocument/2006/relationships/image" Target="../media/image131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147.e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146.e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145.emf"/><Relationship Id="rId36" Type="http://schemas.openxmlformats.org/officeDocument/2006/relationships/vmlDrawing" Target="../drawings/vmlDrawing16.vml"/><Relationship Id="rId35" Type="http://schemas.openxmlformats.org/officeDocument/2006/relationships/slideLayout" Target="../slideLayouts/slideLayout2.xml"/><Relationship Id="rId34" Type="http://schemas.openxmlformats.org/officeDocument/2006/relationships/image" Target="../media/image160.emf"/><Relationship Id="rId33" Type="http://schemas.openxmlformats.org/officeDocument/2006/relationships/oleObject" Target="../embeddings/oleObject79.bin"/><Relationship Id="rId32" Type="http://schemas.openxmlformats.org/officeDocument/2006/relationships/image" Target="../media/image159.emf"/><Relationship Id="rId31" Type="http://schemas.openxmlformats.org/officeDocument/2006/relationships/oleObject" Target="../embeddings/oleObject78.bin"/><Relationship Id="rId30" Type="http://schemas.openxmlformats.org/officeDocument/2006/relationships/image" Target="../media/image158.emf"/><Relationship Id="rId3" Type="http://schemas.openxmlformats.org/officeDocument/2006/relationships/oleObject" Target="../embeddings/oleObject64.bin"/><Relationship Id="rId29" Type="http://schemas.openxmlformats.org/officeDocument/2006/relationships/oleObject" Target="../embeddings/oleObject77.bin"/><Relationship Id="rId28" Type="http://schemas.openxmlformats.org/officeDocument/2006/relationships/image" Target="../media/image157.emf"/><Relationship Id="rId27" Type="http://schemas.openxmlformats.org/officeDocument/2006/relationships/oleObject" Target="../embeddings/oleObject76.bin"/><Relationship Id="rId26" Type="http://schemas.openxmlformats.org/officeDocument/2006/relationships/image" Target="../media/image156.emf"/><Relationship Id="rId25" Type="http://schemas.openxmlformats.org/officeDocument/2006/relationships/oleObject" Target="../embeddings/oleObject75.bin"/><Relationship Id="rId24" Type="http://schemas.openxmlformats.org/officeDocument/2006/relationships/image" Target="../media/image155.emf"/><Relationship Id="rId23" Type="http://schemas.openxmlformats.org/officeDocument/2006/relationships/oleObject" Target="../embeddings/oleObject74.bin"/><Relationship Id="rId22" Type="http://schemas.openxmlformats.org/officeDocument/2006/relationships/image" Target="../media/image154.emf"/><Relationship Id="rId21" Type="http://schemas.openxmlformats.org/officeDocument/2006/relationships/oleObject" Target="../embeddings/oleObject73.bin"/><Relationship Id="rId20" Type="http://schemas.openxmlformats.org/officeDocument/2006/relationships/image" Target="../media/image153.emf"/><Relationship Id="rId2" Type="http://schemas.openxmlformats.org/officeDocument/2006/relationships/image" Target="../media/image144.wmf"/><Relationship Id="rId19" Type="http://schemas.openxmlformats.org/officeDocument/2006/relationships/oleObject" Target="../embeddings/oleObject72.bin"/><Relationship Id="rId18" Type="http://schemas.openxmlformats.org/officeDocument/2006/relationships/image" Target="../media/image152.emf"/><Relationship Id="rId17" Type="http://schemas.openxmlformats.org/officeDocument/2006/relationships/oleObject" Target="../embeddings/oleObject71.bin"/><Relationship Id="rId16" Type="http://schemas.openxmlformats.org/officeDocument/2006/relationships/image" Target="../media/image151.emf"/><Relationship Id="rId15" Type="http://schemas.openxmlformats.org/officeDocument/2006/relationships/oleObject" Target="../embeddings/oleObject70.bin"/><Relationship Id="rId14" Type="http://schemas.openxmlformats.org/officeDocument/2006/relationships/image" Target="../media/image150.emf"/><Relationship Id="rId13" Type="http://schemas.openxmlformats.org/officeDocument/2006/relationships/oleObject" Target="../embeddings/oleObject69.bin"/><Relationship Id="rId12" Type="http://schemas.openxmlformats.org/officeDocument/2006/relationships/image" Target="../media/image149.emf"/><Relationship Id="rId11" Type="http://schemas.openxmlformats.org/officeDocument/2006/relationships/oleObject" Target="../embeddings/oleObject68.bin"/><Relationship Id="rId10" Type="http://schemas.openxmlformats.org/officeDocument/2006/relationships/image" Target="../media/image148.emf"/><Relationship Id="rId1" Type="http://schemas.openxmlformats.org/officeDocument/2006/relationships/oleObject" Target="../embeddings/oleObject63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image" Target="../media/image162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39.wmf"/><Relationship Id="rId16" Type="http://schemas.openxmlformats.org/officeDocument/2006/relationships/vmlDrawing" Target="../drawings/vmlDrawing17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51.wmf"/><Relationship Id="rId13" Type="http://schemas.openxmlformats.org/officeDocument/2006/relationships/oleObject" Target="../embeddings/oleObject86.bin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85.bin"/><Relationship Id="rId10" Type="http://schemas.openxmlformats.org/officeDocument/2006/relationships/image" Target="../media/image62.wmf"/><Relationship Id="rId1" Type="http://schemas.openxmlformats.org/officeDocument/2006/relationships/oleObject" Target="../embeddings/oleObject80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7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0.jpeg"/><Relationship Id="rId10" Type="http://schemas.openxmlformats.org/officeDocument/2006/relationships/vmlDrawing" Target="../drawings/vmlDrawing2.v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oleObject" Target="../embeddings/oleObject7.bin"/><Relationship Id="rId2" Type="http://schemas.openxmlformats.org/officeDocument/2006/relationships/image" Target="../media/image14.e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1.png"/><Relationship Id="rId1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25.png"/><Relationship Id="rId7" Type="http://schemas.openxmlformats.org/officeDocument/2006/relationships/oleObject" Target="../embeddings/oleObject11.bin"/><Relationship Id="rId6" Type="http://schemas.openxmlformats.org/officeDocument/2006/relationships/image" Target="../media/image24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3.png"/><Relationship Id="rId3" Type="http://schemas.openxmlformats.org/officeDocument/2006/relationships/oleObject" Target="../embeddings/oleObject9.bin"/><Relationship Id="rId2" Type="http://schemas.openxmlformats.org/officeDocument/2006/relationships/image" Target="../media/image22.png"/><Relationship Id="rId19" Type="http://schemas.openxmlformats.org/officeDocument/2006/relationships/notesSlide" Target="../notesSlides/notesSlide1.xml"/><Relationship Id="rId18" Type="http://schemas.openxmlformats.org/officeDocument/2006/relationships/vmlDrawing" Target="../drawings/vmlDrawing4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9.png"/><Relationship Id="rId15" Type="http://schemas.openxmlformats.org/officeDocument/2006/relationships/oleObject" Target="../embeddings/oleObject15.bin"/><Relationship Id="rId14" Type="http://schemas.openxmlformats.org/officeDocument/2006/relationships/image" Target="../media/image28.png"/><Relationship Id="rId13" Type="http://schemas.openxmlformats.org/officeDocument/2006/relationships/oleObject" Target="../embeddings/oleObject14.bin"/><Relationship Id="rId12" Type="http://schemas.openxmlformats.org/officeDocument/2006/relationships/image" Target="../media/image27.png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26.png"/><Relationship Id="rId1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wmf"/><Relationship Id="rId8" Type="http://schemas.openxmlformats.org/officeDocument/2006/relationships/oleObject" Target="../embeddings/oleObject19.bin"/><Relationship Id="rId7" Type="http://schemas.openxmlformats.org/officeDocument/2006/relationships/image" Target="../media/image33.wmf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2.png"/><Relationship Id="rId4" Type="http://schemas.openxmlformats.org/officeDocument/2006/relationships/image" Target="../media/image31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30.wmf"/><Relationship Id="rId11" Type="http://schemas.openxmlformats.org/officeDocument/2006/relationships/vmlDrawing" Target="../drawings/vmlDrawing5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37"/>
          <p:cNvSpPr>
            <a:spLocks noChangeArrowheads="1"/>
          </p:cNvSpPr>
          <p:nvPr/>
        </p:nvSpPr>
        <p:spPr bwMode="auto">
          <a:xfrm>
            <a:off x="407368" y="908720"/>
            <a:ext cx="10585176" cy="393184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kumimoji="1" lang="zh-CN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第二章 控制系统的数学模型</a:t>
            </a:r>
            <a:endParaRPr kumimoji="1" lang="en-US" altLang="zh-CN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79725" eaLnBrk="1" hangingPunct="1">
              <a:spcBef>
                <a:spcPct val="0"/>
              </a:spcBef>
              <a:buNone/>
              <a:defRPr/>
            </a:pPr>
            <a:r>
              <a:rPr kumimoji="1" lang="en-US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2.1</a:t>
            </a:r>
            <a:r>
              <a:rPr kumimoji="1"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控制系统的时域数学模型</a:t>
            </a:r>
            <a:endParaRPr kumimoji="1" lang="en-US" altLang="zh-CN" sz="32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79725" eaLnBrk="1" hangingPunct="1">
              <a:spcBef>
                <a:spcPct val="0"/>
              </a:spcBef>
              <a:buNone/>
              <a:defRPr/>
            </a:pPr>
            <a:r>
              <a:rPr kumimoji="1" lang="en-US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2.2</a:t>
            </a:r>
            <a:r>
              <a:rPr kumimoji="1"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控制系统的拉氏变换</a:t>
            </a:r>
            <a:endParaRPr kumimoji="1" lang="en-US" altLang="zh-CN" sz="32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79725" eaLnBrk="1" hangingPunct="1">
              <a:spcBef>
                <a:spcPct val="0"/>
              </a:spcBef>
              <a:buNone/>
              <a:defRPr/>
            </a:pPr>
            <a:r>
              <a:rPr kumimoji="1" lang="en-US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2.3</a:t>
            </a:r>
            <a:r>
              <a:rPr kumimoji="1"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控制系统的复数域数学模型</a:t>
            </a:r>
            <a:endParaRPr kumimoji="1" lang="en-US" altLang="zh-CN" sz="32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79725" eaLnBrk="1" hangingPunct="1">
              <a:spcBef>
                <a:spcPct val="0"/>
              </a:spcBef>
              <a:buNone/>
              <a:defRPr/>
            </a:pPr>
            <a:r>
              <a:rPr kumimoji="1" lang="en-US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kumimoji="1" lang="zh-CN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控制系统的结构图与信号流图</a:t>
            </a:r>
            <a:endParaRPr kumimoji="1" lang="zh-CN" altLang="zh-CN" sz="32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kumimoji="1" lang="zh-CN" altLang="en-US" sz="32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0" y="3356992"/>
            <a:ext cx="12192000" cy="35730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1"/>
          <p:cNvSpPr>
            <a:spLocks noChangeArrowheads="1"/>
          </p:cNvSpPr>
          <p:nvPr/>
        </p:nvSpPr>
        <p:spPr bwMode="auto">
          <a:xfrm>
            <a:off x="353219" y="1146176"/>
            <a:ext cx="3067050" cy="5857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（</a:t>
            </a:r>
            <a:r>
              <a:rPr kumimoji="1"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2</a:t>
            </a:r>
            <a:r>
              <a:rPr kumimoji="1"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）指数函数</a:t>
            </a:r>
            <a:endParaRPr kumimoji="1" lang="zh-CN" alt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</a:endParaRPr>
          </a:p>
        </p:txBody>
      </p:sp>
      <p:graphicFrame>
        <p:nvGraphicFramePr>
          <p:cNvPr id="21507" name="Object 42"/>
          <p:cNvGraphicFramePr>
            <a:graphicFrameLocks noChangeAspect="1"/>
          </p:cNvGraphicFramePr>
          <p:nvPr/>
        </p:nvGraphicFramePr>
        <p:xfrm>
          <a:off x="3377408" y="1146176"/>
          <a:ext cx="1938337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1" imgW="736600" imgH="228600" progId="Equation.DSMT4">
                  <p:embed/>
                </p:oleObj>
              </mc:Choice>
              <mc:Fallback>
                <p:oleObj name="Equation" r:id="rId1" imgW="736600" imgH="2286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7408" y="1146176"/>
                        <a:ext cx="1938337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4"/>
          <p:cNvGraphicFramePr>
            <a:graphicFrameLocks noChangeAspect="1"/>
          </p:cNvGraphicFramePr>
          <p:nvPr/>
        </p:nvGraphicFramePr>
        <p:xfrm>
          <a:off x="1415480" y="2492896"/>
          <a:ext cx="6356350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2286000" imgH="469900" progId="Equation.DSMT4">
                  <p:embed/>
                </p:oleObj>
              </mc:Choice>
              <mc:Fallback>
                <p:oleObj name="Equation" r:id="rId3" imgW="2286000" imgH="4699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480" y="2492896"/>
                        <a:ext cx="6356350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46"/>
          <p:cNvGraphicFramePr>
            <a:graphicFrameLocks noChangeAspect="1"/>
          </p:cNvGraphicFramePr>
          <p:nvPr/>
        </p:nvGraphicFramePr>
        <p:xfrm>
          <a:off x="1055440" y="4365104"/>
          <a:ext cx="69183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5" imgW="2489200" imgH="406400" progId="Equation.DSMT4">
                  <p:embed/>
                </p:oleObj>
              </mc:Choice>
              <mc:Fallback>
                <p:oleObj name="Equation" r:id="rId5" imgW="2489200" imgH="4064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440" y="4365104"/>
                        <a:ext cx="691832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0" name="Picture 4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80" y="2105273"/>
            <a:ext cx="2916237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92535" y="1313780"/>
            <a:ext cx="2932113" cy="584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（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1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）线性性质</a:t>
            </a:r>
            <a:endParaRPr kumimoji="1"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79376" y="428791"/>
            <a:ext cx="5449888" cy="584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32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3</a:t>
            </a:r>
            <a:r>
              <a:rPr kumimoji="1" lang="zh-CN" altLang="en-US" sz="32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、拉氏变换的几个重要定理</a:t>
            </a:r>
            <a:endParaRPr kumimoji="1" lang="zh-CN" altLang="en-US" sz="32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005234" y="2239292"/>
            <a:ext cx="2990850" cy="584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（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2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）微分定理</a:t>
            </a:r>
            <a:endParaRPr kumimoji="1"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</a:endParaRPr>
          </a:p>
        </p:txBody>
      </p:sp>
      <p:graphicFrame>
        <p:nvGraphicFramePr>
          <p:cNvPr id="22535" name="Object 20"/>
          <p:cNvGraphicFramePr>
            <a:graphicFrameLocks noChangeAspect="1"/>
          </p:cNvGraphicFramePr>
          <p:nvPr/>
        </p:nvGraphicFramePr>
        <p:xfrm>
          <a:off x="3935760" y="1340768"/>
          <a:ext cx="53244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1" imgW="2197100" imgH="215900" progId="Equation.3">
                  <p:embed/>
                </p:oleObj>
              </mc:Choice>
              <mc:Fallback>
                <p:oleObj name="Equation" r:id="rId1" imgW="2197100" imgH="215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760" y="1340768"/>
                        <a:ext cx="5324475" cy="5302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FFCC"/>
                          </a:gs>
                          <a:gs pos="50000">
                            <a:srgbClr val="FFFFFF"/>
                          </a:gs>
                          <a:gs pos="100000">
                            <a:srgbClr val="99FF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22"/>
          <p:cNvGraphicFramePr>
            <a:graphicFrameLocks noChangeAspect="1"/>
          </p:cNvGraphicFramePr>
          <p:nvPr/>
        </p:nvGraphicFramePr>
        <p:xfrm>
          <a:off x="4119909" y="2255167"/>
          <a:ext cx="40322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3" imgW="1548765" imgH="215900" progId="Equation.3">
                  <p:embed/>
                </p:oleObj>
              </mc:Choice>
              <mc:Fallback>
                <p:oleObj name="Equation" r:id="rId3" imgW="1548765" imgH="215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909" y="2255167"/>
                        <a:ext cx="4032250" cy="55403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FFCC"/>
                          </a:gs>
                          <a:gs pos="50000">
                            <a:srgbClr val="FFFFFF"/>
                          </a:gs>
                          <a:gs pos="100000">
                            <a:srgbClr val="99FF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24"/>
          <p:cNvGraphicFramePr>
            <a:graphicFrameLocks noChangeAspect="1"/>
          </p:cNvGraphicFramePr>
          <p:nvPr/>
        </p:nvGraphicFramePr>
        <p:xfrm>
          <a:off x="2365723" y="2750468"/>
          <a:ext cx="5519737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5" imgW="1955800" imgH="469900" progId="Equation.3">
                  <p:embed/>
                </p:oleObj>
              </mc:Choice>
              <mc:Fallback>
                <p:oleObj name="Equation" r:id="rId5" imgW="1955800" imgH="469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723" y="2750468"/>
                        <a:ext cx="5519737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28"/>
          <p:cNvGraphicFramePr>
            <a:graphicFrameLocks noChangeAspect="1"/>
          </p:cNvGraphicFramePr>
          <p:nvPr/>
        </p:nvGraphicFramePr>
        <p:xfrm>
          <a:off x="2845147" y="4653881"/>
          <a:ext cx="381635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7" imgW="1574800" imgH="469900" progId="Equation.3">
                  <p:embed/>
                </p:oleObj>
              </mc:Choice>
              <mc:Fallback>
                <p:oleObj name="Equation" r:id="rId7" imgW="1574800" imgH="4699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5147" y="4653881"/>
                        <a:ext cx="3816350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29"/>
          <p:cNvGraphicFramePr>
            <a:graphicFrameLocks noChangeAspect="1"/>
          </p:cNvGraphicFramePr>
          <p:nvPr/>
        </p:nvGraphicFramePr>
        <p:xfrm>
          <a:off x="2916584" y="6022305"/>
          <a:ext cx="323373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9" imgW="1256665" imgH="215900" progId="Equation.3">
                  <p:embed/>
                </p:oleObj>
              </mc:Choice>
              <mc:Fallback>
                <p:oleObj name="Equation" r:id="rId9" imgW="1256665" imgH="2159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584" y="6022305"/>
                        <a:ext cx="3233738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30"/>
          <p:cNvGraphicFramePr>
            <a:graphicFrameLocks noChangeAspect="1"/>
          </p:cNvGraphicFramePr>
          <p:nvPr/>
        </p:nvGraphicFramePr>
        <p:xfrm>
          <a:off x="2845147" y="3645817"/>
          <a:ext cx="4191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11" imgW="1587500" imgH="469900" progId="Equation.3">
                  <p:embed/>
                </p:oleObj>
              </mc:Choice>
              <mc:Fallback>
                <p:oleObj name="Equation" r:id="rId11" imgW="1587500" imgH="4699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5147" y="3645817"/>
                        <a:ext cx="41910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Rectangle 31"/>
          <p:cNvSpPr>
            <a:spLocks noChangeArrowheads="1"/>
          </p:cNvSpPr>
          <p:nvPr/>
        </p:nvSpPr>
        <p:spPr bwMode="auto">
          <a:xfrm>
            <a:off x="1083023" y="2953668"/>
            <a:ext cx="11763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50000">
                      <a:srgbClr val="F0FFFF"/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证明：</a:t>
            </a:r>
            <a:endParaRPr kumimoji="1" lang="zh-CN" altLang="en-US" sz="280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199457" y="731168"/>
            <a:ext cx="6049070" cy="609600"/>
          </a:xfrm>
          <a:blipFill>
            <a:blip r:embed="rId1"/>
            <a:tile tx="0" ty="0" sx="100000" sy="100000" flip="none" algn="tl"/>
          </a:blipFill>
        </p:spPr>
        <p:txBody>
          <a:bodyPr/>
          <a:lstStyle/>
          <a:p>
            <a:pPr algn="just" eaLnBrk="1" hangingPunct="1">
              <a:buFontTx/>
              <a:buNone/>
              <a:defRPr/>
            </a:pPr>
            <a:r>
              <a:rPr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Unicode MS" panose="020B0604020202020204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Unicode MS" panose="020B0604020202020204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Unicode MS" panose="020B0604020202020204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Unicode MS" panose="020B0604020202020204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cs typeface="Times New Roman" panose="02020603050405020304" pitchFamily="18" charset="0"/>
              </a:rPr>
              <a:t>各阶导数的拉氏变换为: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905000" y="1676401"/>
          <a:ext cx="8382000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2" imgW="3390900" imgH="1498600" progId="Equation.3">
                  <p:embed/>
                </p:oleObj>
              </mc:Choice>
              <mc:Fallback>
                <p:oleObj name="Equation" r:id="rId2" imgW="3390900" imgH="149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76401"/>
                        <a:ext cx="8382000" cy="370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15536" y="447100"/>
            <a:ext cx="7946240" cy="994268"/>
          </a:xfrm>
          <a:prstGeom prst="roundRect">
            <a:avLst/>
          </a:prstGeom>
          <a:blipFill>
            <a:blip r:embed="rId1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719513" y="2205039"/>
            <a:ext cx="3744912" cy="32400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191344" y="471826"/>
            <a:ext cx="7946240" cy="1219200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如果上列各式中所有的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初始值都为零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，则各阶导数的拉氏变换为:</a:t>
            </a:r>
            <a:endParaRPr lang="zh-CN" alt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</a:endParaRPr>
          </a:p>
          <a:p>
            <a:pPr eaLnBrk="1" hangingPunct="1">
              <a:defRPr/>
            </a:pPr>
            <a:endParaRPr lang="zh-CN" alt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</a:endParaRPr>
          </a:p>
        </p:txBody>
      </p:sp>
      <p:graphicFrame>
        <p:nvGraphicFramePr>
          <p:cNvPr id="24581" name="Object 3"/>
          <p:cNvGraphicFramePr>
            <a:graphicFrameLocks noChangeAspect="1"/>
          </p:cNvGraphicFramePr>
          <p:nvPr/>
        </p:nvGraphicFramePr>
        <p:xfrm>
          <a:off x="3863975" y="2420938"/>
          <a:ext cx="3505200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2" imgW="1129665" imgH="939165" progId="Equation.3">
                  <p:embed/>
                </p:oleObj>
              </mc:Choice>
              <mc:Fallback>
                <p:oleObj name="Equation" r:id="rId2" imgW="1129665" imgH="93916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2420938"/>
                        <a:ext cx="3505200" cy="291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Rectangle 11"/>
          <p:cNvSpPr>
            <a:spLocks noChangeArrowheads="1"/>
          </p:cNvSpPr>
          <p:nvPr/>
        </p:nvSpPr>
        <p:spPr bwMode="auto">
          <a:xfrm>
            <a:off x="5783709" y="1011890"/>
            <a:ext cx="4284662" cy="1076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(4)Laplace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变换的初值定理 </a:t>
            </a:r>
            <a:endParaRPr kumimoji="1"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</a:endParaRPr>
          </a:p>
        </p:txBody>
      </p:sp>
      <p:sp>
        <p:nvSpPr>
          <p:cNvPr id="16394" name="Rectangle 14"/>
          <p:cNvSpPr>
            <a:spLocks noChangeArrowheads="1"/>
          </p:cNvSpPr>
          <p:nvPr/>
        </p:nvSpPr>
        <p:spPr bwMode="auto">
          <a:xfrm>
            <a:off x="5951985" y="3194702"/>
            <a:ext cx="4008437" cy="10779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(5)Laplace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变换的终值定理 </a:t>
            </a:r>
            <a:endParaRPr kumimoji="1"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</a:endParaRPr>
          </a:p>
        </p:txBody>
      </p:sp>
      <p:sp>
        <p:nvSpPr>
          <p:cNvPr id="25604" name="Line 15"/>
          <p:cNvSpPr>
            <a:spLocks noChangeShapeType="1"/>
          </p:cNvSpPr>
          <p:nvPr/>
        </p:nvSpPr>
        <p:spPr bwMode="auto">
          <a:xfrm>
            <a:off x="5783709" y="1011890"/>
            <a:ext cx="0" cy="4618037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303376" y="368915"/>
            <a:ext cx="3203575" cy="584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（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3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）积分定理</a:t>
            </a:r>
            <a:endParaRPr kumimoji="1"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</a:endParaRPr>
          </a:p>
        </p:txBody>
      </p:sp>
      <p:graphicFrame>
        <p:nvGraphicFramePr>
          <p:cNvPr id="25606" name="Object 20"/>
          <p:cNvGraphicFramePr>
            <a:graphicFrameLocks noChangeAspect="1"/>
          </p:cNvGraphicFramePr>
          <p:nvPr/>
        </p:nvGraphicFramePr>
        <p:xfrm>
          <a:off x="263352" y="1275855"/>
          <a:ext cx="4665663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1" imgW="2032000" imgH="406400" progId="Equation.3">
                  <p:embed/>
                </p:oleObj>
              </mc:Choice>
              <mc:Fallback>
                <p:oleObj name="Equation" r:id="rId1" imgW="2032000" imgH="406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52" y="1275855"/>
                        <a:ext cx="4665663" cy="9286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FFCC"/>
                          </a:gs>
                          <a:gs pos="50000">
                            <a:srgbClr val="F5FFFA"/>
                          </a:gs>
                          <a:gs pos="100000">
                            <a:srgbClr val="99FF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21"/>
          <p:cNvSpPr>
            <a:spLocks noChangeArrowheads="1"/>
          </p:cNvSpPr>
          <p:nvPr/>
        </p:nvSpPr>
        <p:spPr bwMode="auto">
          <a:xfrm>
            <a:off x="491951" y="2396630"/>
            <a:ext cx="345598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50000">
                      <a:srgbClr val="F0FFFF"/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黑体" panose="02010609060101010101" pitchFamily="2" charset="-122"/>
                <a:ea typeface="黑体" panose="02010609060101010101" pitchFamily="2" charset="-122"/>
              </a:rPr>
              <a:t>零初始条件下有：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25608" name="Object 23"/>
          <p:cNvGraphicFramePr>
            <a:graphicFrameLocks noChangeAspect="1"/>
          </p:cNvGraphicFramePr>
          <p:nvPr/>
        </p:nvGraphicFramePr>
        <p:xfrm>
          <a:off x="803101" y="3191968"/>
          <a:ext cx="36004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3" imgW="1332865" imgH="406400" progId="Equation.3">
                  <p:embed/>
                </p:oleObj>
              </mc:Choice>
              <mc:Fallback>
                <p:oleObj name="Equation" r:id="rId3" imgW="1332865" imgH="406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101" y="3191968"/>
                        <a:ext cx="36004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Rectangle 25"/>
          <p:cNvSpPr>
            <a:spLocks noChangeArrowheads="1"/>
          </p:cNvSpPr>
          <p:nvPr/>
        </p:nvSpPr>
        <p:spPr bwMode="auto">
          <a:xfrm>
            <a:off x="862408" y="4604419"/>
            <a:ext cx="2676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50000">
                      <a:srgbClr val="F0FFFF"/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 dirty="0">
                <a:latin typeface="黑体" panose="02010609060101010101" pitchFamily="2" charset="-122"/>
                <a:ea typeface="黑体" panose="02010609060101010101" pitchFamily="2" charset="-122"/>
              </a:rPr>
              <a:t>进一步有：</a:t>
            </a:r>
            <a:r>
              <a:rPr kumimoji="1" lang="zh-CN" altLang="en-US" sz="2800" b="0" dirty="0">
                <a:latin typeface="Times New Roman" panose="02020603050405020304" pitchFamily="18" charset="0"/>
              </a:rPr>
              <a:t> </a:t>
            </a:r>
            <a:endParaRPr kumimoji="1" lang="zh-CN" altLang="en-US" sz="2800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5610" name="Object 26"/>
          <p:cNvGraphicFramePr>
            <a:graphicFrameLocks noChangeAspect="1"/>
          </p:cNvGraphicFramePr>
          <p:nvPr/>
        </p:nvGraphicFramePr>
        <p:xfrm>
          <a:off x="428452" y="5331090"/>
          <a:ext cx="9001125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5" imgW="4483100" imgH="647700" progId="Equation.3">
                  <p:embed/>
                </p:oleObj>
              </mc:Choice>
              <mc:Fallback>
                <p:oleObj name="Equation" r:id="rId5" imgW="4483100" imgH="6477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52" y="5331090"/>
                        <a:ext cx="9001125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5783709" y="5629926"/>
            <a:ext cx="417671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612" name="Object 6"/>
          <p:cNvGraphicFramePr>
            <a:graphicFrameLocks noChangeAspect="1"/>
          </p:cNvGraphicFramePr>
          <p:nvPr/>
        </p:nvGraphicFramePr>
        <p:xfrm>
          <a:off x="5951984" y="2119965"/>
          <a:ext cx="4087812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7" imgW="1422400" imgH="279400" progId="Equation.3">
                  <p:embed/>
                </p:oleObj>
              </mc:Choice>
              <mc:Fallback>
                <p:oleObj name="Equation" r:id="rId7" imgW="1422400" imgH="279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984" y="2119965"/>
                        <a:ext cx="4087812" cy="81438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FFCC"/>
                          </a:gs>
                          <a:gs pos="50000">
                            <a:srgbClr val="F5FFFA"/>
                          </a:gs>
                          <a:gs pos="100000">
                            <a:srgbClr val="99FF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6"/>
          <p:cNvGraphicFramePr>
            <a:graphicFrameLocks noChangeAspect="1"/>
          </p:cNvGraphicFramePr>
          <p:nvPr/>
        </p:nvGraphicFramePr>
        <p:xfrm>
          <a:off x="5809110" y="4531377"/>
          <a:ext cx="4110037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9" imgW="1422400" imgH="279400" progId="Equation.3">
                  <p:embed/>
                </p:oleObj>
              </mc:Choice>
              <mc:Fallback>
                <p:oleObj name="Equation" r:id="rId9" imgW="1422400" imgH="279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9110" y="4531377"/>
                        <a:ext cx="4110037" cy="81756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FFCC"/>
                          </a:gs>
                          <a:gs pos="50000">
                            <a:srgbClr val="F5FFFA"/>
                          </a:gs>
                          <a:gs pos="100000">
                            <a:srgbClr val="99FF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ChangeArrowheads="1"/>
          </p:cNvSpPr>
          <p:nvPr/>
        </p:nvSpPr>
        <p:spPr bwMode="auto">
          <a:xfrm>
            <a:off x="5676900" y="32337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6627" name="Rectangle 11"/>
          <p:cNvSpPr>
            <a:spLocks noChangeArrowheads="1"/>
          </p:cNvSpPr>
          <p:nvPr/>
        </p:nvSpPr>
        <p:spPr bwMode="auto">
          <a:xfrm>
            <a:off x="5548313" y="32337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6628" name="Rectangle 13"/>
          <p:cNvSpPr>
            <a:spLocks noChangeArrowheads="1"/>
          </p:cNvSpPr>
          <p:nvPr/>
        </p:nvSpPr>
        <p:spPr bwMode="auto">
          <a:xfrm>
            <a:off x="5538788" y="32337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6629" name="Rectangle 28"/>
          <p:cNvSpPr>
            <a:spLocks noChangeArrowheads="1"/>
          </p:cNvSpPr>
          <p:nvPr/>
        </p:nvSpPr>
        <p:spPr bwMode="auto">
          <a:xfrm>
            <a:off x="1795463" y="765175"/>
            <a:ext cx="3225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50000">
                      <a:srgbClr val="F0FFFF"/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kumimoji="1" lang="en-US" altLang="zh-CN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zh-CN" altLang="en-US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求 </a:t>
            </a:r>
            <a:r>
              <a:rPr kumimoji="1" lang="en-US" altLang="zh-CN" i="1">
                <a:latin typeface="Times New Roman" panose="02020603050405020304" pitchFamily="18" charset="0"/>
                <a:ea typeface="黑体" panose="02010609060101010101" pitchFamily="2" charset="-122"/>
              </a:rPr>
              <a:t>L</a:t>
            </a:r>
            <a:r>
              <a:rPr kumimoji="1"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[t]</a:t>
            </a:r>
            <a:r>
              <a:rPr kumimoji="1"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=? </a:t>
            </a:r>
            <a:endParaRPr kumimoji="1" lang="en-US" altLang="zh-CN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30" name="Rectangle 29"/>
          <p:cNvSpPr>
            <a:spLocks noChangeArrowheads="1"/>
          </p:cNvSpPr>
          <p:nvPr/>
        </p:nvSpPr>
        <p:spPr bwMode="auto">
          <a:xfrm>
            <a:off x="1763714" y="4868864"/>
            <a:ext cx="903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50000">
                      <a:srgbClr val="F0FFFF"/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r>
              <a:rPr kumimoji="1" lang="en-US" altLang="zh-CN" sz="280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 </a:t>
            </a:r>
            <a:endParaRPr kumimoji="1" lang="en-US" altLang="zh-CN" sz="280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6631" name="Object 30"/>
          <p:cNvGraphicFramePr>
            <a:graphicFrameLocks noChangeAspect="1"/>
          </p:cNvGraphicFramePr>
          <p:nvPr/>
        </p:nvGraphicFramePr>
        <p:xfrm>
          <a:off x="4589464" y="557213"/>
          <a:ext cx="217487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1" imgW="685800" imgH="292100" progId="Equation.3">
                  <p:embed/>
                </p:oleObj>
              </mc:Choice>
              <mc:Fallback>
                <p:oleObj name="Equation" r:id="rId1" imgW="685800" imgH="2921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464" y="557213"/>
                        <a:ext cx="2174875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32"/>
          <p:cNvGraphicFramePr>
            <a:graphicFrameLocks noChangeAspect="1"/>
          </p:cNvGraphicFramePr>
          <p:nvPr/>
        </p:nvGraphicFramePr>
        <p:xfrm>
          <a:off x="2093914" y="1844675"/>
          <a:ext cx="358298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3" imgW="1054100" imgH="292100" progId="Equation.3">
                  <p:embed/>
                </p:oleObj>
              </mc:Choice>
              <mc:Fallback>
                <p:oleObj name="Equation" r:id="rId3" imgW="1054100" imgH="2921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4" y="1844675"/>
                        <a:ext cx="358298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34"/>
          <p:cNvSpPr>
            <a:spLocks noChangeArrowheads="1"/>
          </p:cNvSpPr>
          <p:nvPr/>
        </p:nvSpPr>
        <p:spPr bwMode="auto">
          <a:xfrm>
            <a:off x="1806576" y="3590925"/>
            <a:ext cx="18716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50000">
                      <a:srgbClr val="F0FFFF"/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 求</a:t>
            </a:r>
            <a:endParaRPr kumimoji="1" lang="zh-CN" altLang="en-US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6634" name="Object 36"/>
          <p:cNvGraphicFramePr>
            <a:graphicFrameLocks noChangeAspect="1"/>
          </p:cNvGraphicFramePr>
          <p:nvPr/>
        </p:nvGraphicFramePr>
        <p:xfrm>
          <a:off x="5853114" y="3349625"/>
          <a:ext cx="2517775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5" imgW="647700" imgH="419100" progId="Equation.3">
                  <p:embed/>
                </p:oleObj>
              </mc:Choice>
              <mc:Fallback>
                <p:oleObj name="Equation" r:id="rId5" imgW="647700" imgH="4191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14" y="3349625"/>
                        <a:ext cx="2517775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37"/>
          <p:cNvGraphicFramePr>
            <a:graphicFrameLocks noChangeAspect="1"/>
          </p:cNvGraphicFramePr>
          <p:nvPr/>
        </p:nvGraphicFramePr>
        <p:xfrm>
          <a:off x="5880100" y="4365626"/>
          <a:ext cx="36004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7" imgW="1129665" imgH="482600" progId="Equation.3">
                  <p:embed/>
                </p:oleObj>
              </mc:Choice>
              <mc:Fallback>
                <p:oleObj name="Equation" r:id="rId7" imgW="1129665" imgH="482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4365626"/>
                        <a:ext cx="36004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38"/>
          <p:cNvGraphicFramePr>
            <a:graphicFrameLocks noChangeAspect="1"/>
          </p:cNvGraphicFramePr>
          <p:nvPr/>
        </p:nvGraphicFramePr>
        <p:xfrm>
          <a:off x="3271839" y="3295651"/>
          <a:ext cx="237648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9" imgW="660400" imgH="482600" progId="Equation.3">
                  <p:embed/>
                </p:oleObj>
              </mc:Choice>
              <mc:Fallback>
                <p:oleObj name="Equation" r:id="rId9" imgW="660400" imgH="482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9" y="3295651"/>
                        <a:ext cx="2376487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39"/>
          <p:cNvGraphicFramePr>
            <a:graphicFrameLocks noChangeAspect="1"/>
          </p:cNvGraphicFramePr>
          <p:nvPr/>
        </p:nvGraphicFramePr>
        <p:xfrm>
          <a:off x="5676901" y="1628776"/>
          <a:ext cx="34512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11" imgW="913765" imgH="406400" progId="Equation.3">
                  <p:embed/>
                </p:oleObj>
              </mc:Choice>
              <mc:Fallback>
                <p:oleObj name="Equation" r:id="rId11" imgW="913765" imgH="4064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1" y="1628776"/>
                        <a:ext cx="345122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40"/>
          <p:cNvGraphicFramePr>
            <a:graphicFrameLocks noChangeAspect="1"/>
          </p:cNvGraphicFramePr>
          <p:nvPr/>
        </p:nvGraphicFramePr>
        <p:xfrm>
          <a:off x="9047163" y="1557338"/>
          <a:ext cx="1079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13" imgW="330200" imgH="406400" progId="Equation.3">
                  <p:embed/>
                </p:oleObj>
              </mc:Choice>
              <mc:Fallback>
                <p:oleObj name="Equation" r:id="rId13" imgW="330200" imgH="4064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7163" y="1557338"/>
                        <a:ext cx="10795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41"/>
          <p:cNvGraphicFramePr>
            <a:graphicFrameLocks noChangeAspect="1"/>
          </p:cNvGraphicFramePr>
          <p:nvPr/>
        </p:nvGraphicFramePr>
        <p:xfrm>
          <a:off x="2397125" y="4714876"/>
          <a:ext cx="34115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公式" r:id="rId15" imgW="1104900" imgH="292100" progId="Equation.3">
                  <p:embed/>
                </p:oleObj>
              </mc:Choice>
              <mc:Fallback>
                <p:oleObj name="公式" r:id="rId15" imgW="1104900" imgH="2921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4714876"/>
                        <a:ext cx="341153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42"/>
          <p:cNvGraphicFramePr>
            <a:graphicFrameLocks noChangeAspect="1"/>
          </p:cNvGraphicFramePr>
          <p:nvPr/>
        </p:nvGraphicFramePr>
        <p:xfrm>
          <a:off x="9409113" y="4387851"/>
          <a:ext cx="10922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17" imgW="330200" imgH="406400" progId="Equation.3">
                  <p:embed/>
                </p:oleObj>
              </mc:Choice>
              <mc:Fallback>
                <p:oleObj name="Equation" r:id="rId17" imgW="330200" imgH="4064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9113" y="4387851"/>
                        <a:ext cx="109220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ChangeArrowheads="1"/>
          </p:cNvSpPr>
          <p:nvPr/>
        </p:nvSpPr>
        <p:spPr bwMode="auto">
          <a:xfrm>
            <a:off x="5853113" y="32337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7651" name="Rectangle 9"/>
          <p:cNvSpPr>
            <a:spLocks noChangeArrowheads="1"/>
          </p:cNvSpPr>
          <p:nvPr/>
        </p:nvSpPr>
        <p:spPr bwMode="auto">
          <a:xfrm>
            <a:off x="5676900" y="32337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7652" name="Rectangle 11"/>
          <p:cNvSpPr>
            <a:spLocks noChangeArrowheads="1"/>
          </p:cNvSpPr>
          <p:nvPr/>
        </p:nvSpPr>
        <p:spPr bwMode="auto">
          <a:xfrm>
            <a:off x="5548313" y="32337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7653" name="Rectangle 13"/>
          <p:cNvSpPr>
            <a:spLocks noChangeArrowheads="1"/>
          </p:cNvSpPr>
          <p:nvPr/>
        </p:nvSpPr>
        <p:spPr bwMode="auto">
          <a:xfrm>
            <a:off x="5538788" y="32337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057597" y="1044700"/>
            <a:ext cx="3321050" cy="5857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（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6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）实位移定理</a:t>
            </a:r>
            <a:endParaRPr kumimoji="1"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</a:endParaRPr>
          </a:p>
        </p:txBody>
      </p:sp>
      <p:graphicFrame>
        <p:nvGraphicFramePr>
          <p:cNvPr id="27655" name="Object 14"/>
          <p:cNvGraphicFramePr>
            <a:graphicFrameLocks noChangeAspect="1"/>
          </p:cNvGraphicFramePr>
          <p:nvPr/>
        </p:nvGraphicFramePr>
        <p:xfrm>
          <a:off x="3643313" y="2204743"/>
          <a:ext cx="52578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公式" r:id="rId1" imgW="1625600" imgH="254000" progId="Equation.3">
                  <p:embed/>
                </p:oleObj>
              </mc:Choice>
              <mc:Fallback>
                <p:oleObj name="公式" r:id="rId1" imgW="1625600" imgH="254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2204743"/>
                        <a:ext cx="5257800" cy="83026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FFCC"/>
                          </a:gs>
                          <a:gs pos="50000">
                            <a:srgbClr val="F5FFFA"/>
                          </a:gs>
                          <a:gs pos="100000">
                            <a:srgbClr val="99FF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127448" y="3645024"/>
            <a:ext cx="3468687" cy="584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（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7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）复位移定理</a:t>
            </a:r>
            <a:endParaRPr kumimoji="1"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</a:endParaRPr>
          </a:p>
        </p:txBody>
      </p:sp>
      <p:graphicFrame>
        <p:nvGraphicFramePr>
          <p:cNvPr id="27657" name="Object 10"/>
          <p:cNvGraphicFramePr>
            <a:graphicFrameLocks noChangeAspect="1"/>
          </p:cNvGraphicFramePr>
          <p:nvPr/>
        </p:nvGraphicFramePr>
        <p:xfrm>
          <a:off x="3643313" y="4667749"/>
          <a:ext cx="46545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3" imgW="1409700" imgH="228600" progId="Equation.3">
                  <p:embed/>
                </p:oleObj>
              </mc:Choice>
              <mc:Fallback>
                <p:oleObj name="Equation" r:id="rId3" imgW="14097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4667749"/>
                        <a:ext cx="4654550" cy="7635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FFCC"/>
                          </a:gs>
                          <a:gs pos="50000">
                            <a:srgbClr val="F5FFFA"/>
                          </a:gs>
                          <a:gs pos="100000">
                            <a:srgbClr val="99FF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28046" y="595311"/>
            <a:ext cx="5040534" cy="91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常见函数的</a:t>
            </a:r>
            <a:r>
              <a:rPr lang="en-US" altLang="zh-CN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Laplace</a:t>
            </a:r>
            <a:r>
              <a:rPr lang="zh-CN" alt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变换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8675" name="Rectangle 7"/>
          <p:cNvSpPr>
            <a:spLocks noChangeArrowheads="1"/>
          </p:cNvSpPr>
          <p:nvPr/>
        </p:nvSpPr>
        <p:spPr bwMode="auto">
          <a:xfrm>
            <a:off x="5853113" y="32337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28676" name="Object 6"/>
          <p:cNvGraphicFramePr>
            <a:graphicFrameLocks noChangeAspect="1"/>
          </p:cNvGraphicFramePr>
          <p:nvPr/>
        </p:nvGraphicFramePr>
        <p:xfrm>
          <a:off x="2819400" y="3124200"/>
          <a:ext cx="1905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" r:id="rId1" imgW="482600" imgH="393700" progId="Equation.3">
                  <p:embed/>
                </p:oleObj>
              </mc:Choice>
              <mc:Fallback>
                <p:oleObj name="" r:id="rId1" imgW="4826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124200"/>
                        <a:ext cx="1905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9"/>
          <p:cNvSpPr>
            <a:spLocks noChangeArrowheads="1"/>
          </p:cNvSpPr>
          <p:nvPr/>
        </p:nvSpPr>
        <p:spPr bwMode="auto">
          <a:xfrm>
            <a:off x="5676900" y="32337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28678" name="Object 8"/>
          <p:cNvGraphicFramePr>
            <a:graphicFrameLocks noChangeAspect="1"/>
          </p:cNvGraphicFramePr>
          <p:nvPr/>
        </p:nvGraphicFramePr>
        <p:xfrm>
          <a:off x="6393027" y="1779984"/>
          <a:ext cx="2295261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" r:id="rId3" imgW="837565" imgH="393700" progId="Equation.3">
                  <p:embed/>
                </p:oleObj>
              </mc:Choice>
              <mc:Fallback>
                <p:oleObj name="" r:id="rId3" imgW="837565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3027" y="1779984"/>
                        <a:ext cx="2295261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11"/>
          <p:cNvSpPr>
            <a:spLocks noChangeArrowheads="1"/>
          </p:cNvSpPr>
          <p:nvPr/>
        </p:nvSpPr>
        <p:spPr bwMode="auto">
          <a:xfrm>
            <a:off x="5548313" y="32337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28680" name="Object 10"/>
          <p:cNvGraphicFramePr>
            <a:graphicFrameLocks noChangeAspect="1"/>
          </p:cNvGraphicFramePr>
          <p:nvPr/>
        </p:nvGraphicFramePr>
        <p:xfrm>
          <a:off x="6256005" y="2997201"/>
          <a:ext cx="3089982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" r:id="rId5" imgW="1091565" imgH="393700" progId="Equation.3">
                  <p:embed/>
                </p:oleObj>
              </mc:Choice>
              <mc:Fallback>
                <p:oleObj name="" r:id="rId5" imgW="1091565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005" y="2997201"/>
                        <a:ext cx="3089982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Rectangle 13"/>
          <p:cNvSpPr>
            <a:spLocks noChangeArrowheads="1"/>
          </p:cNvSpPr>
          <p:nvPr/>
        </p:nvSpPr>
        <p:spPr bwMode="auto">
          <a:xfrm>
            <a:off x="5538788" y="32337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28682" name="Object 12"/>
          <p:cNvGraphicFramePr>
            <a:graphicFrameLocks noChangeAspect="1"/>
          </p:cNvGraphicFramePr>
          <p:nvPr/>
        </p:nvGraphicFramePr>
        <p:xfrm>
          <a:off x="6311900" y="4292600"/>
          <a:ext cx="3083156" cy="1080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" r:id="rId7" imgW="1116965" imgH="393700" progId="Equation.3">
                  <p:embed/>
                </p:oleObj>
              </mc:Choice>
              <mc:Fallback>
                <p:oleObj name="" r:id="rId7" imgW="1116965" imgH="393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4292600"/>
                        <a:ext cx="3083156" cy="1080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6"/>
          <p:cNvGraphicFramePr>
            <a:graphicFrameLocks noChangeAspect="1"/>
          </p:cNvGraphicFramePr>
          <p:nvPr/>
        </p:nvGraphicFramePr>
        <p:xfrm>
          <a:off x="2981326" y="1973264"/>
          <a:ext cx="1654175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公式" r:id="rId9" imgW="419100" imgH="406400" progId="Equation.3">
                  <p:embed/>
                </p:oleObj>
              </mc:Choice>
              <mc:Fallback>
                <p:oleObj name="公式" r:id="rId9" imgW="419100" imgH="40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6" y="1973264"/>
                        <a:ext cx="1654175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6"/>
          <p:cNvGraphicFramePr>
            <a:graphicFrameLocks noChangeAspect="1"/>
          </p:cNvGraphicFramePr>
          <p:nvPr/>
        </p:nvGraphicFramePr>
        <p:xfrm>
          <a:off x="2424114" y="4437063"/>
          <a:ext cx="30067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公式" r:id="rId11" imgW="761365" imgH="406400" progId="Equation.3">
                  <p:embed/>
                </p:oleObj>
              </mc:Choice>
              <mc:Fallback>
                <p:oleObj name="公式" r:id="rId11" imgW="761365" imgH="40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4437063"/>
                        <a:ext cx="300672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5853113" y="1700214"/>
            <a:ext cx="0" cy="41052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1"/>
          <p:cNvGrpSpPr/>
          <p:nvPr/>
        </p:nvGrpSpPr>
        <p:grpSpPr bwMode="auto">
          <a:xfrm>
            <a:off x="1524001" y="914401"/>
            <a:ext cx="8823325" cy="5224463"/>
            <a:chOff x="0" y="912"/>
            <a:chExt cx="5558" cy="3291"/>
          </a:xfrm>
        </p:grpSpPr>
        <p:grpSp>
          <p:nvGrpSpPr>
            <p:cNvPr id="29701" name="Group 18"/>
            <p:cNvGrpSpPr/>
            <p:nvPr/>
          </p:nvGrpSpPr>
          <p:grpSpPr bwMode="auto">
            <a:xfrm>
              <a:off x="0" y="912"/>
              <a:ext cx="5558" cy="2975"/>
              <a:chOff x="0" y="912"/>
              <a:chExt cx="5558" cy="2975"/>
            </a:xfrm>
          </p:grpSpPr>
          <p:sp>
            <p:nvSpPr>
              <p:cNvPr id="27655" name="Rectangle 10"/>
              <p:cNvSpPr>
                <a:spLocks noChangeArrowheads="1"/>
              </p:cNvSpPr>
              <p:nvPr/>
            </p:nvSpPr>
            <p:spPr bwMode="auto">
              <a:xfrm>
                <a:off x="0" y="1050"/>
                <a:ext cx="1392" cy="35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defRPr/>
                </a:pPr>
                <a:r>
                  <a:rPr lang="zh-CN" altLang="en-US" sz="28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2" charset="-122"/>
                  </a:rPr>
                  <a:t>脉冲函数     </a:t>
                </a:r>
                <a:endParaRPr lang="zh-CN" altLang="en-US" sz="28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</a:endParaRPr>
              </a:p>
            </p:txBody>
          </p:sp>
          <p:graphicFrame>
            <p:nvGraphicFramePr>
              <p:cNvPr id="29704" name="Object 11"/>
              <p:cNvGraphicFramePr>
                <a:graphicFrameLocks noChangeAspect="1"/>
              </p:cNvGraphicFramePr>
              <p:nvPr/>
            </p:nvGraphicFramePr>
            <p:xfrm>
              <a:off x="1488" y="912"/>
              <a:ext cx="4070" cy="6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53" name="Equation" r:id="rId1" imgW="2832100" imgH="457200" progId="Equation.3">
                      <p:embed/>
                    </p:oleObj>
                  </mc:Choice>
                  <mc:Fallback>
                    <p:oleObj name="Equation" r:id="rId1" imgW="2832100" imgH="4572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912"/>
                            <a:ext cx="4070" cy="6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57" name="Rectangle 12"/>
              <p:cNvSpPr>
                <a:spLocks noChangeArrowheads="1"/>
              </p:cNvSpPr>
              <p:nvPr/>
            </p:nvSpPr>
            <p:spPr bwMode="auto">
              <a:xfrm>
                <a:off x="0" y="1814"/>
                <a:ext cx="1392" cy="4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defRPr/>
                </a:pPr>
                <a:r>
                  <a:rPr lang="zh-CN" altLang="en-US" sz="28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2" charset="-122"/>
                  </a:rPr>
                  <a:t>阶跃函数</a:t>
                </a:r>
                <a:r>
                  <a:rPr lang="zh-CN" altLang="en-US" sz="2800" b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     </a:t>
                </a:r>
                <a:endParaRPr lang="zh-CN" altLang="en-US" sz="28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9706" name="Object 13"/>
              <p:cNvGraphicFramePr>
                <a:graphicFrameLocks noChangeAspect="1"/>
              </p:cNvGraphicFramePr>
              <p:nvPr/>
            </p:nvGraphicFramePr>
            <p:xfrm>
              <a:off x="1536" y="1644"/>
              <a:ext cx="2647" cy="6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54" name="Equation" r:id="rId3" imgW="1841500" imgH="457200" progId="Equation.3">
                      <p:embed/>
                    </p:oleObj>
                  </mc:Choice>
                  <mc:Fallback>
                    <p:oleObj name="Equation" r:id="rId3" imgW="1841500" imgH="4572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1644"/>
                            <a:ext cx="2647" cy="6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59" name="Rectangle 14"/>
              <p:cNvSpPr>
                <a:spLocks noChangeArrowheads="1"/>
              </p:cNvSpPr>
              <p:nvPr/>
            </p:nvSpPr>
            <p:spPr bwMode="auto">
              <a:xfrm>
                <a:off x="0" y="2488"/>
                <a:ext cx="1392" cy="37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defRPr/>
                </a:pPr>
                <a:r>
                  <a:rPr lang="zh-CN" altLang="en-US" sz="28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2" charset="-122"/>
                  </a:rPr>
                  <a:t>斜坡函数</a:t>
                </a:r>
                <a:r>
                  <a:rPr lang="zh-CN" altLang="en-US" sz="2800" b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     </a:t>
                </a:r>
                <a:endParaRPr lang="zh-CN" altLang="en-US" sz="28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9708" name="Object 15"/>
              <p:cNvGraphicFramePr>
                <a:graphicFrameLocks noChangeAspect="1"/>
              </p:cNvGraphicFramePr>
              <p:nvPr/>
            </p:nvGraphicFramePr>
            <p:xfrm>
              <a:off x="1524" y="2328"/>
              <a:ext cx="2720" cy="6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55" name="Equation" r:id="rId5" imgW="1892300" imgH="457200" progId="Equation.3">
                      <p:embed/>
                    </p:oleObj>
                  </mc:Choice>
                  <mc:Fallback>
                    <p:oleObj name="Equation" r:id="rId5" imgW="1892300" imgH="4572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4" y="2328"/>
                            <a:ext cx="2720" cy="6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61" name="Rectangle 16"/>
              <p:cNvSpPr>
                <a:spLocks noChangeArrowheads="1"/>
              </p:cNvSpPr>
              <p:nvPr/>
            </p:nvSpPr>
            <p:spPr bwMode="auto">
              <a:xfrm>
                <a:off x="0" y="3208"/>
                <a:ext cx="1392" cy="3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defRPr/>
                </a:pPr>
                <a:r>
                  <a:rPr lang="zh-CN" altLang="en-US" sz="28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2" charset="-122"/>
                  </a:rPr>
                  <a:t>抛物线函数     </a:t>
                </a:r>
                <a:endParaRPr lang="zh-CN" altLang="en-US" sz="28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</a:endParaRPr>
              </a:p>
            </p:txBody>
          </p:sp>
          <p:graphicFrame>
            <p:nvGraphicFramePr>
              <p:cNvPr id="29710" name="Object 17"/>
              <p:cNvGraphicFramePr>
                <a:graphicFrameLocks noChangeAspect="1"/>
              </p:cNvGraphicFramePr>
              <p:nvPr/>
            </p:nvGraphicFramePr>
            <p:xfrm>
              <a:off x="1513" y="2938"/>
              <a:ext cx="2958" cy="9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56" name="Equation" r:id="rId7" imgW="2057400" imgH="660400" progId="Equation.3">
                      <p:embed/>
                    </p:oleObj>
                  </mc:Choice>
                  <mc:Fallback>
                    <p:oleObj name="Equation" r:id="rId7" imgW="2057400" imgH="6604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13" y="2938"/>
                            <a:ext cx="2958" cy="9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654" name="Rectangle 19"/>
            <p:cNvSpPr>
              <a:spLocks noChangeArrowheads="1"/>
            </p:cNvSpPr>
            <p:nvPr/>
          </p:nvSpPr>
          <p:spPr bwMode="auto">
            <a:xfrm>
              <a:off x="0" y="3873"/>
              <a:ext cx="1392" cy="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defRPr/>
              </a:pPr>
              <a:r>
                <a:rPr lang="zh-CN" altLang="en-US" sz="28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</a:rPr>
                <a:t>正弦函数</a:t>
              </a:r>
              <a:endParaRPr lang="zh-CN" alt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endParaRPr>
            </a:p>
          </p:txBody>
        </p:sp>
      </p:grpSp>
      <p:sp>
        <p:nvSpPr>
          <p:cNvPr id="21507" name="Rectangle 22"/>
          <p:cNvSpPr>
            <a:spLocks noChangeArrowheads="1"/>
          </p:cNvSpPr>
          <p:nvPr/>
        </p:nvSpPr>
        <p:spPr bwMode="auto">
          <a:xfrm>
            <a:off x="738188" y="245669"/>
            <a:ext cx="37814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典型的几个输入信号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9700" name="Object 20"/>
          <p:cNvGraphicFramePr>
            <a:graphicFrameLocks noChangeAspect="1"/>
          </p:cNvGraphicFramePr>
          <p:nvPr/>
        </p:nvGraphicFramePr>
        <p:xfrm>
          <a:off x="3810000" y="5470526"/>
          <a:ext cx="57912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9" imgW="2501900" imgH="393700" progId="Equation.3">
                  <p:embed/>
                </p:oleObj>
              </mc:Choice>
              <mc:Fallback>
                <p:oleObj name="Equation" r:id="rId9" imgW="2501900" imgH="3937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470526"/>
                        <a:ext cx="57912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7"/>
          <p:cNvGrpSpPr/>
          <p:nvPr/>
        </p:nvGrpSpPr>
        <p:grpSpPr bwMode="auto">
          <a:xfrm>
            <a:off x="335619" y="282528"/>
            <a:ext cx="9937095" cy="6011910"/>
            <a:chOff x="-507" y="984"/>
            <a:chExt cx="4661" cy="3112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-507" y="984"/>
              <a:ext cx="2960" cy="3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32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</a:rPr>
                <a:t>用拉氏变换方法解微分方程</a:t>
              </a:r>
              <a:endParaRPr kumimoji="1" lang="zh-CN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0724" name="Object 7"/>
            <p:cNvGraphicFramePr>
              <a:graphicFrameLocks noChangeAspect="1"/>
            </p:cNvGraphicFramePr>
            <p:nvPr/>
          </p:nvGraphicFramePr>
          <p:xfrm>
            <a:off x="1200" y="1880"/>
            <a:ext cx="295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7" name="Equation" r:id="rId1" imgW="1993265" imgH="215900" progId="Equation.3">
                    <p:embed/>
                  </p:oleObj>
                </mc:Choice>
                <mc:Fallback>
                  <p:oleObj name="Equation" r:id="rId1" imgW="1993265" imgH="2159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880"/>
                          <a:ext cx="2954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99FFCC"/>
                                  </a:gs>
                                  <a:gs pos="50000">
                                    <a:srgbClr val="F5FFFA"/>
                                  </a:gs>
                                  <a:gs pos="100000">
                                    <a:srgbClr val="99FFCC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5" name="Object 8"/>
            <p:cNvGraphicFramePr>
              <a:graphicFrameLocks noChangeAspect="1"/>
            </p:cNvGraphicFramePr>
            <p:nvPr/>
          </p:nvGraphicFramePr>
          <p:xfrm>
            <a:off x="1264" y="2575"/>
            <a:ext cx="2240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8" name="Equation" r:id="rId3" imgW="1511300" imgH="406400" progId="Equation.3">
                    <p:embed/>
                  </p:oleObj>
                </mc:Choice>
                <mc:Fallback>
                  <p:oleObj name="Equation" r:id="rId3" imgW="1511300" imgH="4064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4" y="2575"/>
                          <a:ext cx="2240" cy="6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432" y="2751"/>
              <a:ext cx="672" cy="271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50000">
                  <a:srgbClr val="CCFFFF">
                    <a:gamma/>
                    <a:tint val="28627"/>
                    <a:invGamma/>
                  </a:srgbClr>
                </a:gs>
                <a:gs pos="100000">
                  <a:srgbClr val="CC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2" charset="-122"/>
                </a:rPr>
                <a:t>L</a:t>
              </a:r>
              <a:r>
                <a:rPr kumimoji="1" lang="zh-CN" altLang="en-US" sz="28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变换</a:t>
              </a:r>
              <a:endParaRPr kumimoji="1"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30727" name="Object 11"/>
            <p:cNvGraphicFramePr>
              <a:graphicFrameLocks noChangeAspect="1"/>
            </p:cNvGraphicFramePr>
            <p:nvPr/>
          </p:nvGraphicFramePr>
          <p:xfrm>
            <a:off x="1202" y="2306"/>
            <a:ext cx="139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9" name="Equation" r:id="rId5" imgW="1016000" imgH="203200" progId="Equation.3">
                    <p:embed/>
                  </p:oleObj>
                </mc:Choice>
                <mc:Fallback>
                  <p:oleObj name="Equation" r:id="rId5" imgW="1016000" imgH="203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306"/>
                          <a:ext cx="139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8" name="Object 17"/>
            <p:cNvGraphicFramePr>
              <a:graphicFrameLocks noChangeAspect="1"/>
            </p:cNvGraphicFramePr>
            <p:nvPr/>
          </p:nvGraphicFramePr>
          <p:xfrm>
            <a:off x="1264" y="3072"/>
            <a:ext cx="2016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0" name="Equation" r:id="rId7" imgW="1435100" imgH="444500" progId="Equation.3">
                    <p:embed/>
                  </p:oleObj>
                </mc:Choice>
                <mc:Fallback>
                  <p:oleObj name="Equation" r:id="rId7" imgW="1435100" imgH="4445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4" y="3072"/>
                          <a:ext cx="2016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9" name="Object 18"/>
            <p:cNvGraphicFramePr>
              <a:graphicFrameLocks noChangeAspect="1"/>
            </p:cNvGraphicFramePr>
            <p:nvPr/>
          </p:nvGraphicFramePr>
          <p:xfrm>
            <a:off x="1265" y="3785"/>
            <a:ext cx="1367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1" name="Equation" r:id="rId9" imgW="1002665" imgH="228600" progId="Equation.3">
                    <p:embed/>
                  </p:oleObj>
                </mc:Choice>
                <mc:Fallback>
                  <p:oleObj name="Equation" r:id="rId9" imgW="1002665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5" y="3785"/>
                          <a:ext cx="1367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384" y="1536"/>
              <a:ext cx="1680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CCFFFF"/>
                      </a:gs>
                      <a:gs pos="50000">
                        <a:srgbClr val="CCFFFF">
                          <a:gamma/>
                          <a:tint val="28627"/>
                          <a:invGamma/>
                        </a:srgbClr>
                      </a:gs>
                      <a:gs pos="100000">
                        <a:srgbClr val="CCFFFF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28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系统微分方程</a:t>
              </a:r>
              <a:endParaRPr kumimoji="1"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31" name="AutoShape 23"/>
            <p:cNvSpPr/>
            <p:nvPr/>
          </p:nvSpPr>
          <p:spPr bwMode="auto">
            <a:xfrm>
              <a:off x="1056" y="1944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CCFFFF"/>
                      </a:gs>
                      <a:gs pos="50000">
                        <a:srgbClr val="F0FFFF"/>
                      </a:gs>
                      <a:gs pos="100000">
                        <a:srgbClr val="CCFFFF"/>
                      </a:gs>
                    </a:gsLst>
                    <a:lin ang="27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432" y="3805"/>
              <a:ext cx="672" cy="271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50000">
                  <a:srgbClr val="CCFFFF">
                    <a:gamma/>
                    <a:tint val="28627"/>
                    <a:invGamma/>
                  </a:srgbClr>
                </a:gs>
                <a:gs pos="100000">
                  <a:srgbClr val="CC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2" charset="-122"/>
                </a:rPr>
                <a:t>L</a:t>
              </a:r>
              <a:r>
                <a:rPr kumimoji="1" lang="en-US" altLang="zh-CN" sz="2800" b="1" i="1" baseline="36000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2" charset="-122"/>
                </a:rPr>
                <a:t>-</a:t>
              </a:r>
              <a:r>
                <a:rPr kumimoji="1" lang="en-US" altLang="zh-CN" sz="2800" b="1" baseline="36000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2" charset="-122"/>
                </a:rPr>
                <a:t>1</a:t>
              </a:r>
              <a:r>
                <a:rPr kumimoji="1" lang="zh-CN" altLang="en-US" sz="28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变换</a:t>
              </a:r>
              <a:endParaRPr kumimoji="1"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gimg2.baidu.com/image_search/src=http%3A%2F%2F5b0988e595225.cdn.sohucs.com%2Fimages%2F20190528%2F9778ea8ce4924f1d84c6e3967543895c.jpeg&amp;refer=http%3A%2F%2F5b0988e595225.cdn.sohucs.com&amp;app=2002&amp;size=f9999,10000&amp;q=a80&amp;n=0&amp;g=0n&amp;fmt=jpeg?sec=1612507415&amp;t=e230d18c53fa136df35becbdb568dd0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124745"/>
            <a:ext cx="684076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2135505" y="561340"/>
            <a:ext cx="5826125" cy="5632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b="1" dirty="0"/>
              <a:t>案例</a:t>
            </a:r>
            <a:r>
              <a:rPr lang="zh-CN" altLang="en-US" sz="2400" b="1" dirty="0" smtClean="0"/>
              <a:t>：无人插秧机</a:t>
            </a:r>
            <a:r>
              <a:rPr lang="en-US" altLang="zh-CN" sz="2400" b="1" dirty="0" smtClean="0"/>
              <a:t>—</a:t>
            </a:r>
            <a:r>
              <a:rPr lang="zh-CN" altLang="en-US" sz="2400" b="1" dirty="0" smtClean="0"/>
              <a:t>如何控制小车插秧呢？</a:t>
            </a:r>
            <a:endParaRPr lang="zh-CN" altLang="en-US" sz="2400" b="1" dirty="0"/>
          </a:p>
        </p:txBody>
      </p:sp>
      <p:sp>
        <p:nvSpPr>
          <p:cNvPr id="10" name="矩形 9"/>
          <p:cNvSpPr/>
          <p:nvPr/>
        </p:nvSpPr>
        <p:spPr>
          <a:xfrm>
            <a:off x="1055440" y="5547668"/>
            <a:ext cx="9001000" cy="1276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b="1" dirty="0"/>
              <a:t>    </a:t>
            </a:r>
            <a:r>
              <a:rPr lang="zh-CN" altLang="en-US" sz="2400" b="1" dirty="0" smtClean="0"/>
              <a:t>插秧机是一个机械装置，我们如何控制小车完成插秧任务呢？它的操作对象是什么，能不能用一个简单的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数学模型</a:t>
            </a:r>
            <a:r>
              <a:rPr lang="zh-CN" altLang="en-US" sz="2400" b="1" dirty="0" smtClean="0"/>
              <a:t>描述，然后进行控制能？</a:t>
            </a:r>
            <a:endParaRPr lang="zh-CN" altLang="en-US" sz="2400" b="1" dirty="0"/>
          </a:p>
        </p:txBody>
      </p:sp>
    </p:spTree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2"/>
          <p:cNvSpPr>
            <a:spLocks noGrp="1"/>
          </p:cNvSpPr>
          <p:nvPr>
            <p:ph type="title"/>
          </p:nvPr>
        </p:nvSpPr>
        <p:spPr>
          <a:xfrm>
            <a:off x="142653" y="219899"/>
            <a:ext cx="4343846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拉氏反变换</a:t>
            </a:r>
            <a:endParaRPr lang="zh-CN" altLang="en-US" b="1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1747" name="Group 34"/>
          <p:cNvGrpSpPr/>
          <p:nvPr/>
        </p:nvGrpSpPr>
        <p:grpSpPr bwMode="auto">
          <a:xfrm>
            <a:off x="2314576" y="1600201"/>
            <a:ext cx="7643813" cy="3660775"/>
            <a:chOff x="288" y="1355"/>
            <a:chExt cx="3670" cy="1157"/>
          </a:xfrm>
        </p:grpSpPr>
        <p:pic>
          <p:nvPicPr>
            <p:cNvPr id="31748" name="图片 8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" y="1355"/>
              <a:ext cx="2311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88" y="1430"/>
              <a:ext cx="1248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CCFFFF"/>
                      </a:gs>
                      <a:gs pos="50000">
                        <a:srgbClr val="CCFFFF">
                          <a:gamma/>
                          <a:tint val="28627"/>
                          <a:invGamma/>
                        </a:srgbClr>
                      </a:gs>
                      <a:gs pos="100000">
                        <a:srgbClr val="CCFFFF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just" rtl="0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defRPr sz="3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defRPr>
              </a:lvl1pPr>
              <a:lvl2pPr marL="457200" algn="just" rtl="0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defRPr sz="3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defRPr>
              </a:lvl2pPr>
              <a:lvl3pPr marL="914400" algn="just" rtl="0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defRPr sz="3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defRPr>
              </a:lvl3pPr>
              <a:lvl4pPr marL="1371600" algn="just" rtl="0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defRPr sz="3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defRPr>
              </a:lvl4pPr>
              <a:lvl5pPr marL="1828800" algn="just" rtl="0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defRPr sz="3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kumimoji="1" lang="en-US" altLang="zh-CN" sz="32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1 </a:t>
              </a:r>
              <a:r>
                <a:rPr kumimoji="1" lang="zh-CN" altLang="en-US" sz="32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反演公式</a:t>
              </a:r>
              <a:endParaRPr kumimoji="1" lang="zh-CN" alt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288" y="2006"/>
              <a:ext cx="2496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CCFFFF"/>
                      </a:gs>
                      <a:gs pos="50000">
                        <a:srgbClr val="CCFFFF">
                          <a:gamma/>
                          <a:tint val="28627"/>
                          <a:invGamma/>
                        </a:srgbClr>
                      </a:gs>
                      <a:gs pos="100000">
                        <a:srgbClr val="CCFFFF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just" rtl="0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defRPr sz="3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defRPr>
              </a:lvl1pPr>
              <a:lvl2pPr marL="457200" algn="just" rtl="0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defRPr sz="3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defRPr>
              </a:lvl2pPr>
              <a:lvl3pPr marL="914400" algn="just" rtl="0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defRPr sz="3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defRPr>
              </a:lvl3pPr>
              <a:lvl4pPr marL="1371600" algn="just" rtl="0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defRPr sz="3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defRPr>
              </a:lvl4pPr>
              <a:lvl5pPr marL="1828800" algn="just" rtl="0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defRPr sz="3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kumimoji="1" lang="en-US" altLang="zh-CN" sz="32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2 </a:t>
              </a:r>
              <a:r>
                <a:rPr kumimoji="1" lang="zh-CN" altLang="en-US" sz="32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查表法（分解部分分式法）</a:t>
              </a:r>
              <a:endParaRPr kumimoji="1" lang="zh-CN" alt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31751" name="Group 23"/>
            <p:cNvGrpSpPr/>
            <p:nvPr/>
          </p:nvGrpSpPr>
          <p:grpSpPr bwMode="auto">
            <a:xfrm>
              <a:off x="2845" y="1802"/>
              <a:ext cx="1113" cy="710"/>
              <a:chOff x="2845" y="1802"/>
              <a:chExt cx="1113" cy="710"/>
            </a:xfrm>
          </p:grpSpPr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2998" y="1802"/>
                <a:ext cx="960" cy="710"/>
              </a:xfrm>
              <a:prstGeom prst="rect">
                <a:avLst/>
              </a:prstGeom>
              <a:gradFill rotWithShape="0">
                <a:gsLst>
                  <a:gs pos="0">
                    <a:srgbClr val="CCFFFF"/>
                  </a:gs>
                  <a:gs pos="50000">
                    <a:srgbClr val="CCFFFF">
                      <a:gamma/>
                      <a:tint val="28627"/>
                      <a:invGamma/>
                    </a:srgbClr>
                  </a:gs>
                  <a:gs pos="100000">
                    <a:srgbClr val="CC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just" rtl="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defRPr sz="3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defRPr>
                </a:lvl1pPr>
                <a:lvl2pPr marL="457200" algn="just" rtl="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defRPr sz="3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defRPr>
                </a:lvl2pPr>
                <a:lvl3pPr marL="914400" algn="just" rtl="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defRPr sz="3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defRPr>
                </a:lvl3pPr>
                <a:lvl4pPr marL="1371600" algn="just" rtl="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defRPr sz="3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defRPr>
                </a:lvl4pPr>
                <a:lvl5pPr marL="1828800" algn="just" rtl="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defRPr sz="3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3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3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3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3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kumimoji="1" lang="zh-CN" altLang="en-US" sz="2800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试凑法</a:t>
                </a:r>
                <a:endParaRPr kumimoji="1" lang="en-US" altLang="zh-CN" sz="2800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defRPr/>
                </a:pPr>
                <a:endParaRPr kumimoji="1" lang="zh-CN" altLang="en-US" sz="2800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kumimoji="1" lang="zh-CN" altLang="en-US" sz="2800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系数比较法</a:t>
                </a:r>
                <a:endParaRPr kumimoji="1" lang="en-US" altLang="zh-CN" sz="2800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defRPr/>
                </a:pPr>
                <a:endParaRPr kumimoji="1" lang="zh-CN" altLang="en-US" sz="2800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kumimoji="1" lang="zh-CN" altLang="en-US" sz="2800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留数法</a:t>
                </a:r>
                <a:endParaRPr kumimoji="1" lang="zh-CN" altLang="en-US" sz="2800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1753" name="AutoShape 22"/>
              <p:cNvSpPr/>
              <p:nvPr/>
            </p:nvSpPr>
            <p:spPr bwMode="auto">
              <a:xfrm>
                <a:off x="2845" y="1872"/>
                <a:ext cx="112" cy="576"/>
              </a:xfrm>
              <a:prstGeom prst="leftBrace">
                <a:avLst>
                  <a:gd name="adj1" fmla="val 42857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CCFFFF"/>
                        </a:gs>
                        <a:gs pos="50000">
                          <a:srgbClr val="F0FFFF"/>
                        </a:gs>
                        <a:gs pos="100000">
                          <a:srgbClr val="CCFFFF"/>
                        </a:gs>
                      </a:gsLst>
                      <a:lin ang="27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914400" indent="-4572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2pPr>
                <a:lvl3pPr marL="1257300" indent="-3429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buClrTx/>
                  <a:buSzTx/>
                  <a:buFontTx/>
                  <a:buNone/>
                </a:pPr>
                <a:endParaRPr lang="zh-CN" altLang="en-US" sz="340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</p:grpSp>
      </p:grpSp>
    </p:spTree>
  </p:cSld>
  <p:clrMapOvr>
    <a:masterClrMapping/>
  </p:clrMapOvr>
  <p:transition spd="med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2"/>
          <p:cNvSpPr>
            <a:spLocks noGrp="1"/>
          </p:cNvSpPr>
          <p:nvPr>
            <p:ph type="title"/>
          </p:nvPr>
        </p:nvSpPr>
        <p:spPr>
          <a:xfrm>
            <a:off x="182180" y="237332"/>
            <a:ext cx="4487862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拉氏反变换</a:t>
            </a:r>
            <a:endParaRPr lang="zh-CN" altLang="en-US" b="1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2771" name="图片 1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9" y="2706688"/>
            <a:ext cx="449897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图片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3" y="1276350"/>
            <a:ext cx="30416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Rectangle 26"/>
          <p:cNvSpPr>
            <a:spLocks noChangeArrowheads="1"/>
          </p:cNvSpPr>
          <p:nvPr/>
        </p:nvSpPr>
        <p:spPr bwMode="auto">
          <a:xfrm>
            <a:off x="2209801" y="1484314"/>
            <a:ext cx="1700213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50000">
                      <a:srgbClr val="F0FFFF"/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2573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kumimoji="1"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已知</a:t>
            </a:r>
            <a:endParaRPr kumimoji="1"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774" name="Rectangle 28"/>
          <p:cNvSpPr>
            <a:spLocks noChangeArrowheads="1"/>
          </p:cNvSpPr>
          <p:nvPr/>
        </p:nvSpPr>
        <p:spPr bwMode="auto">
          <a:xfrm>
            <a:off x="6810376" y="1676400"/>
            <a:ext cx="170021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50000">
                      <a:srgbClr val="F0FFFF"/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2573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，求</a:t>
            </a:r>
            <a:endParaRPr kumimoji="1"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32775" name="图片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788" y="1711325"/>
            <a:ext cx="165576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Rectangle 31"/>
          <p:cNvSpPr>
            <a:spLocks noChangeArrowheads="1"/>
          </p:cNvSpPr>
          <p:nvPr/>
        </p:nvSpPr>
        <p:spPr bwMode="auto">
          <a:xfrm>
            <a:off x="2330450" y="2414588"/>
            <a:ext cx="8001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50000">
                      <a:srgbClr val="F0FFFF"/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2573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r>
              <a:rPr kumimoji="1"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kumimoji="1" lang="en-US" altLang="zh-CN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32777" name="图片 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1" y="4491038"/>
            <a:ext cx="380047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8" name="图片 1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76" y="2776538"/>
            <a:ext cx="32988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484784"/>
            <a:ext cx="6677025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9049022" y="1470991"/>
            <a:ext cx="1709738" cy="1125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just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1pPr>
            <a:lvl2pPr marL="457200" algn="just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2pPr>
            <a:lvl3pPr marL="914400" algn="just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3pPr>
            <a:lvl4pPr marL="1371600" algn="just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4pPr>
            <a:lvl5pPr marL="1828800" algn="just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零初条件</a:t>
            </a:r>
            <a:endParaRPr lang="zh-CN" alt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n&gt;m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33796" name="图片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674" y="2435696"/>
            <a:ext cx="6392862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562445"/>
            <a:ext cx="6677025" cy="677863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 sz="3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变换方法解线性常微分方程</a:t>
            </a:r>
            <a:endParaRPr lang="zh-CN" alt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3798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3461221"/>
            <a:ext cx="665163" cy="531812"/>
          </a:xfrm>
          <a:prstGeom prst="rect">
            <a:avLst/>
          </a:prstGeom>
          <a:gradFill rotWithShape="0">
            <a:gsLst>
              <a:gs pos="0">
                <a:srgbClr val="99FFCC"/>
              </a:gs>
              <a:gs pos="50000">
                <a:srgbClr val="FFFFFF"/>
              </a:gs>
              <a:gs pos="100000">
                <a:srgbClr val="99FF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图片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700" y="3400897"/>
            <a:ext cx="66246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图片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99" y="4231158"/>
            <a:ext cx="7048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图片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887" y="5069359"/>
            <a:ext cx="8164513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344" y="504825"/>
            <a:ext cx="6499226" cy="677863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 sz="3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变换方法解线性常微分方程</a:t>
            </a:r>
            <a:endParaRPr lang="zh-CN" alt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4819" name="图片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412876"/>
            <a:ext cx="8208963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4" y="3041650"/>
            <a:ext cx="4643437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9" y="3832225"/>
            <a:ext cx="1089025" cy="706438"/>
          </a:xfrm>
          <a:prstGeom prst="rect">
            <a:avLst/>
          </a:prstGeom>
          <a:gradFill rotWithShape="0">
            <a:gsLst>
              <a:gs pos="0">
                <a:srgbClr val="99FFCC"/>
              </a:gs>
              <a:gs pos="50000">
                <a:srgbClr val="FFFFFF"/>
              </a:gs>
              <a:gs pos="100000">
                <a:srgbClr val="99FF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图片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4646614"/>
            <a:ext cx="82708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Rectangle 19"/>
          <p:cNvSpPr>
            <a:spLocks noChangeArrowheads="1"/>
          </p:cNvSpPr>
          <p:nvPr/>
        </p:nvSpPr>
        <p:spPr bwMode="auto">
          <a:xfrm>
            <a:off x="4838701" y="5786438"/>
            <a:ext cx="3560763" cy="487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257300" indent="-3429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ClrTx/>
              <a:buSzTx/>
              <a:buFontTx/>
              <a:buNone/>
              <a:defRPr/>
            </a:pP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: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特征根（极点）</a:t>
            </a:r>
            <a:endParaRPr lang="zh-CN" altLang="en-US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</a:endParaRPr>
          </a:p>
        </p:txBody>
      </p:sp>
      <p:pic>
        <p:nvPicPr>
          <p:cNvPr id="34824" name="图片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1" y="5638800"/>
            <a:ext cx="614363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1052736"/>
            <a:ext cx="85550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406" y="1769290"/>
            <a:ext cx="642938" cy="514350"/>
          </a:xfrm>
          <a:prstGeom prst="rect">
            <a:avLst/>
          </a:prstGeom>
          <a:gradFill rotWithShape="0">
            <a:gsLst>
              <a:gs pos="0">
                <a:srgbClr val="99FFCC"/>
              </a:gs>
              <a:gs pos="50000">
                <a:srgbClr val="FFFFFF"/>
              </a:gs>
              <a:gs pos="100000">
                <a:srgbClr val="99FF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837" y="2505095"/>
            <a:ext cx="69246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图片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75" y="3416321"/>
            <a:ext cx="63388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图片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875" y="5011757"/>
            <a:ext cx="7267575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6" y="523876"/>
            <a:ext cx="809625" cy="525463"/>
          </a:xfrm>
          <a:prstGeom prst="rect">
            <a:avLst/>
          </a:prstGeom>
          <a:gradFill rotWithShape="0">
            <a:gsLst>
              <a:gs pos="0">
                <a:srgbClr val="99FFCC"/>
              </a:gs>
              <a:gs pos="50000">
                <a:srgbClr val="FFFFFF"/>
              </a:gs>
              <a:gs pos="100000">
                <a:srgbClr val="99FF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1125539"/>
            <a:ext cx="89296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6" y="2028825"/>
            <a:ext cx="67421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9" name="Picture 1" descr="C:\Documents and Settings\dell\Application Data\Tencent\Users\583458957\QQ\WinTemp\RichOle\]736@KAJAHBDM2TJF(HI}N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2708276"/>
            <a:ext cx="6408738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1520825" y="1127126"/>
            <a:ext cx="920750" cy="6000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344" y="226219"/>
            <a:ext cx="6409928" cy="1325563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用留数法分解部分分式</a:t>
            </a:r>
            <a:endParaRPr lang="zh-CN" alt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7891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412875"/>
            <a:ext cx="911066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1" y="3068639"/>
            <a:ext cx="909796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631950" y="3959225"/>
            <a:ext cx="3995738" cy="5857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just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1pPr>
            <a:lvl2pPr marL="457200" algn="just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2pPr>
            <a:lvl3pPr marL="914400" algn="just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3pPr>
            <a:lvl4pPr marL="1371600" algn="just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4pPr>
            <a:lvl5pPr marL="1828800" algn="just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kumimoji="1" lang="en-US" altLang="zh-CN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rPr>
              <a:t>1</a:t>
            </a:r>
            <a:r>
              <a:rPr kumimoji="1" lang="zh-CN" altLang="en-US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rPr>
              <a:t>当 </a:t>
            </a:r>
            <a:r>
              <a:rPr kumimoji="1" lang="en-US" altLang="zh-CN" sz="32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rPr>
              <a:t>A</a:t>
            </a:r>
            <a:r>
              <a:rPr kumimoji="1" lang="en-US" altLang="zh-CN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rPr>
              <a:t>(</a:t>
            </a:r>
            <a:r>
              <a:rPr kumimoji="1" lang="en-US" altLang="zh-CN" sz="32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rPr>
              <a:t>s</a:t>
            </a:r>
            <a:r>
              <a:rPr kumimoji="1" lang="en-US" altLang="zh-CN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rPr>
              <a:t>)=0</a:t>
            </a:r>
            <a:r>
              <a:rPr kumimoji="1" lang="zh-CN" altLang="en-US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rPr>
              <a:t>无重根时</a:t>
            </a:r>
            <a:endParaRPr kumimoji="1" lang="zh-CN" altLang="en-US" sz="32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37894" name="矩形 8"/>
          <p:cNvSpPr>
            <a:spLocks noChangeArrowheads="1"/>
          </p:cNvSpPr>
          <p:nvPr/>
        </p:nvSpPr>
        <p:spPr bwMode="auto">
          <a:xfrm>
            <a:off x="5972175" y="3228975"/>
            <a:ext cx="247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pic>
        <p:nvPicPr>
          <p:cNvPr id="37895" name="图片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1" y="4721225"/>
            <a:ext cx="8424863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4" y="402283"/>
            <a:ext cx="7603225" cy="1152525"/>
          </a:xfrm>
          <a:prstGeom prst="rect">
            <a:avLst/>
          </a:prstGeom>
          <a:gradFill rotWithShape="0">
            <a:gsLst>
              <a:gs pos="0">
                <a:srgbClr val="99FFCC"/>
              </a:gs>
              <a:gs pos="50000">
                <a:srgbClr val="F5FFFA"/>
              </a:gs>
              <a:gs pos="100000">
                <a:srgbClr val="99FF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图片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560" y="1626605"/>
            <a:ext cx="87122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grpSp>
        <p:nvGrpSpPr>
          <p:cNvPr id="38917" name="Group 41"/>
          <p:cNvGrpSpPr/>
          <p:nvPr/>
        </p:nvGrpSpPr>
        <p:grpSpPr bwMode="auto">
          <a:xfrm>
            <a:off x="1343472" y="2537184"/>
            <a:ext cx="8169275" cy="3946525"/>
            <a:chOff x="503" y="2762"/>
            <a:chExt cx="5146" cy="2486"/>
          </a:xfrm>
        </p:grpSpPr>
        <p:grpSp>
          <p:nvGrpSpPr>
            <p:cNvPr id="38918" name="Group 32"/>
            <p:cNvGrpSpPr/>
            <p:nvPr/>
          </p:nvGrpSpPr>
          <p:grpSpPr bwMode="auto">
            <a:xfrm>
              <a:off x="503" y="2762"/>
              <a:ext cx="4843" cy="622"/>
              <a:chOff x="225" y="2960"/>
              <a:chExt cx="5001" cy="691"/>
            </a:xfrm>
          </p:grpSpPr>
          <p:pic>
            <p:nvPicPr>
              <p:cNvPr id="38924" name="图片 2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7" y="2960"/>
                <a:ext cx="2067" cy="6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925" name="Rectangle 29"/>
              <p:cNvSpPr>
                <a:spLocks noChangeArrowheads="1"/>
              </p:cNvSpPr>
              <p:nvPr/>
            </p:nvSpPr>
            <p:spPr bwMode="auto">
              <a:xfrm>
                <a:off x="225" y="3101"/>
                <a:ext cx="1092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CCFFFF"/>
                        </a:gs>
                        <a:gs pos="50000">
                          <a:srgbClr val="F0FFFF"/>
                        </a:gs>
                        <a:gs pos="100000">
                          <a:srgbClr val="CCFFFF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914400" indent="-4572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2pPr>
                <a:lvl3pPr marL="1257300" indent="-3429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>
                    <a:solidFill>
                      <a:srgbClr val="00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例</a:t>
                </a:r>
                <a:r>
                  <a:rPr kumimoji="1" lang="en-US" altLang="zh-CN">
                    <a:solidFill>
                      <a:srgbClr val="00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 </a:t>
                </a:r>
                <a:r>
                  <a:rPr kumimoji="1" lang="zh-CN" altLang="en-US">
                    <a:solidFill>
                      <a:srgbClr val="00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已知</a:t>
                </a:r>
                <a:endParaRPr kumimoji="1" lang="zh-CN" altLang="en-US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8926" name="Rectangle 30"/>
              <p:cNvSpPr>
                <a:spLocks noChangeArrowheads="1"/>
              </p:cNvSpPr>
              <p:nvPr/>
            </p:nvSpPr>
            <p:spPr bwMode="auto">
              <a:xfrm>
                <a:off x="3515" y="3169"/>
                <a:ext cx="816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CCFFFF"/>
                        </a:gs>
                        <a:gs pos="50000">
                          <a:srgbClr val="F0FFFF"/>
                        </a:gs>
                        <a:gs pos="100000">
                          <a:srgbClr val="CCFFFF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914400" indent="-4572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2pPr>
                <a:lvl3pPr marL="1257300" indent="-3429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>
                    <a:solidFill>
                      <a:srgbClr val="00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，求</a:t>
                </a:r>
                <a:endParaRPr kumimoji="1" lang="zh-CN" altLang="en-US" sz="2800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pic>
            <p:nvPicPr>
              <p:cNvPr id="38927" name="图片 2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3" y="3169"/>
                <a:ext cx="1093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8919" name="Rectangle 33"/>
            <p:cNvSpPr>
              <a:spLocks noChangeArrowheads="1"/>
            </p:cNvSpPr>
            <p:nvPr/>
          </p:nvSpPr>
          <p:spPr bwMode="auto">
            <a:xfrm>
              <a:off x="528" y="3529"/>
              <a:ext cx="297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CCFFFF"/>
                      </a:gs>
                      <a:gs pos="50000">
                        <a:srgbClr val="F0FFFF"/>
                      </a:gs>
                      <a:gs pos="100000">
                        <a:srgbClr val="CCFFFF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914400" indent="-4572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257300" indent="-3429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解</a:t>
              </a:r>
              <a:r>
                <a:rPr kumimoji="1" lang="en-US" altLang="zh-CN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kumimoji="1" lang="en-US" altLang="zh-CN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38920" name="图片 1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3470"/>
              <a:ext cx="285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1" name="图片 1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" y="3450"/>
              <a:ext cx="1887" cy="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2" name="图片 2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" y="4592"/>
              <a:ext cx="3683" cy="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3" name="图片 2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" y="4144"/>
              <a:ext cx="1789" cy="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41"/>
          <p:cNvGrpSpPr/>
          <p:nvPr/>
        </p:nvGrpSpPr>
        <p:grpSpPr bwMode="auto">
          <a:xfrm>
            <a:off x="1127448" y="620688"/>
            <a:ext cx="8196262" cy="5776913"/>
            <a:chOff x="483" y="916"/>
            <a:chExt cx="3399" cy="2314"/>
          </a:xfrm>
        </p:grpSpPr>
        <p:grpSp>
          <p:nvGrpSpPr>
            <p:cNvPr id="39940" name="Group 20"/>
            <p:cNvGrpSpPr/>
            <p:nvPr/>
          </p:nvGrpSpPr>
          <p:grpSpPr bwMode="auto">
            <a:xfrm>
              <a:off x="1013" y="916"/>
              <a:ext cx="2869" cy="473"/>
              <a:chOff x="790" y="968"/>
              <a:chExt cx="2965" cy="528"/>
            </a:xfrm>
          </p:grpSpPr>
          <p:pic>
            <p:nvPicPr>
              <p:cNvPr id="39948" name="图片 22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0" y="968"/>
                <a:ext cx="1634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949" name="Rectangle 15"/>
              <p:cNvSpPr>
                <a:spLocks noChangeArrowheads="1"/>
              </p:cNvSpPr>
              <p:nvPr/>
            </p:nvSpPr>
            <p:spPr bwMode="auto">
              <a:xfrm>
                <a:off x="2460" y="1109"/>
                <a:ext cx="816" cy="2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CCFFFF"/>
                        </a:gs>
                        <a:gs pos="50000">
                          <a:srgbClr val="F0FFFF"/>
                        </a:gs>
                        <a:gs pos="100000">
                          <a:srgbClr val="CCFFFF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914400" indent="-4572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2pPr>
                <a:lvl3pPr marL="1257300" indent="-3429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>
                    <a:solidFill>
                      <a:srgbClr val="00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，求</a:t>
                </a:r>
                <a:endParaRPr kumimoji="1" lang="zh-CN" altLang="en-US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pic>
            <p:nvPicPr>
              <p:cNvPr id="39950" name="图片 2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3" y="1139"/>
                <a:ext cx="782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9941" name="Rectangle 17"/>
            <p:cNvSpPr>
              <a:spLocks noChangeArrowheads="1"/>
            </p:cNvSpPr>
            <p:nvPr/>
          </p:nvSpPr>
          <p:spPr bwMode="auto">
            <a:xfrm>
              <a:off x="483" y="1480"/>
              <a:ext cx="34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CCFFFF"/>
                      </a:gs>
                      <a:gs pos="50000">
                        <a:srgbClr val="F0FFFF"/>
                      </a:gs>
                      <a:gs pos="100000">
                        <a:srgbClr val="CCFFFF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914400" indent="-4572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257300" indent="-3429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解</a:t>
              </a:r>
              <a:r>
                <a:rPr kumimoji="1" lang="en-US" altLang="zh-CN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kumimoji="1" lang="en-US" altLang="zh-CN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39942" name="图片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1408"/>
              <a:ext cx="2256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3" name="图片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869"/>
              <a:ext cx="2714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4" name="图片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" y="2337"/>
              <a:ext cx="2731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5" name="图片 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" y="2827"/>
              <a:ext cx="119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6" name="图片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0" y="2827"/>
              <a:ext cx="120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7" name="Line 37"/>
            <p:cNvSpPr>
              <a:spLocks noChangeShapeType="1"/>
            </p:cNvSpPr>
            <p:nvPr/>
          </p:nvSpPr>
          <p:spPr bwMode="auto">
            <a:xfrm>
              <a:off x="871" y="1776"/>
              <a:ext cx="0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39" name="Rectangle 29"/>
          <p:cNvSpPr>
            <a:spLocks noChangeArrowheads="1"/>
          </p:cNvSpPr>
          <p:nvPr/>
        </p:nvSpPr>
        <p:spPr bwMode="auto">
          <a:xfrm>
            <a:off x="839416" y="904131"/>
            <a:ext cx="1677988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50000">
                      <a:srgbClr val="F0FFFF"/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2573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kumimoji="1" lang="en-US" altLang="zh-CN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已知</a:t>
            </a:r>
            <a:endParaRPr kumimoji="1" lang="zh-CN" altLang="en-US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600076"/>
            <a:ext cx="4175125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图片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889" y="1031875"/>
            <a:ext cx="1951037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7"/>
          <p:cNvSpPr>
            <a:spLocks noChangeArrowheads="1"/>
          </p:cNvSpPr>
          <p:nvPr/>
        </p:nvSpPr>
        <p:spPr bwMode="auto">
          <a:xfrm>
            <a:off x="6335714" y="1076325"/>
            <a:ext cx="1252537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50000">
                      <a:srgbClr val="F0FFFF"/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2573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，求</a:t>
            </a:r>
            <a:endParaRPr kumimoji="1"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1989" name="图片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3" y="2133600"/>
            <a:ext cx="36512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图片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9" y="2112964"/>
            <a:ext cx="2808287" cy="13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图片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51" y="3933825"/>
            <a:ext cx="57626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图片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39" y="5638800"/>
            <a:ext cx="524668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3" name="Rectangle 17"/>
          <p:cNvSpPr>
            <a:spLocks noChangeArrowheads="1"/>
          </p:cNvSpPr>
          <p:nvPr/>
        </p:nvSpPr>
        <p:spPr bwMode="auto">
          <a:xfrm>
            <a:off x="1546226" y="2420939"/>
            <a:ext cx="8366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50000">
                      <a:srgbClr val="F0FFFF"/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2573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r>
              <a:rPr kumimoji="1" lang="en-US" altLang="zh-CN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kumimoji="1" lang="en-US" altLang="zh-CN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120649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第二章  控制系统的数学模型</a:t>
            </a:r>
            <a:endParaRPr lang="zh-CN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775618" y="1389545"/>
            <a:ext cx="8640763" cy="1981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数学模型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把反映系统特性的各变量间的关系用数学方程加以描述。</a:t>
            </a:r>
            <a:r>
              <a:rPr kumimoji="1"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有机理建模（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解析法）和</a:t>
            </a:r>
            <a:r>
              <a:rPr kumimoji="1"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辩识建模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（实验法）。</a:t>
            </a:r>
            <a:endParaRPr kumimoji="1" lang="zh-CN" altLang="en-US" sz="28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76414" y="3660293"/>
            <a:ext cx="8783637" cy="1081087"/>
          </a:xfrm>
          <a:blipFill>
            <a:blip r:embed="rId1"/>
            <a:tile tx="0" ty="0" sx="100000" sy="100000" flip="none" algn="tl"/>
          </a:blipFill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解析法：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根据系统工作所依据的物理定律列写运动方程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1"/>
          <p:cNvSpPr txBox="1"/>
          <p:nvPr/>
        </p:nvSpPr>
        <p:spPr bwMode="auto">
          <a:xfrm>
            <a:off x="1774826" y="5084764"/>
            <a:ext cx="8785225" cy="10810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实验法：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给系统施加某种测试信号，记录输出响应，并用适当的数学模型去逼近系统的输入输出特性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defRPr/>
            </a:pP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479376" y="269876"/>
            <a:ext cx="432048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just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1pPr>
            <a:lvl2pPr marL="457200" algn="just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2pPr>
            <a:lvl3pPr marL="914400" algn="just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3pPr>
            <a:lvl4pPr marL="1371600" algn="just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4pPr>
            <a:lvl5pPr marL="1828800" algn="just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kumimoji="1" lang="en-US" altLang="zh-CN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rPr>
              <a:t>2</a:t>
            </a:r>
            <a:r>
              <a:rPr kumimoji="1" lang="zh-CN" altLang="en-US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rPr>
              <a:t>、</a:t>
            </a:r>
            <a:r>
              <a:rPr kumimoji="1" lang="en-US" altLang="zh-CN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rPr>
              <a:t> </a:t>
            </a:r>
            <a:r>
              <a:rPr kumimoji="1" lang="zh-CN" altLang="en-US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rPr>
              <a:t>当 </a:t>
            </a:r>
            <a:r>
              <a:rPr kumimoji="1" lang="en-US" altLang="zh-CN" sz="32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rPr>
              <a:t>A</a:t>
            </a:r>
            <a:r>
              <a:rPr kumimoji="1" lang="en-US" altLang="zh-CN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rPr>
              <a:t>(</a:t>
            </a:r>
            <a:r>
              <a:rPr kumimoji="1" lang="en-US" altLang="zh-CN" sz="32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rPr>
              <a:t>s</a:t>
            </a:r>
            <a:r>
              <a:rPr kumimoji="1" lang="en-US" altLang="zh-CN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rPr>
              <a:t>)=0</a:t>
            </a:r>
            <a:r>
              <a:rPr kumimoji="1" lang="zh-CN" altLang="en-US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rPr>
              <a:t>有重根时</a:t>
            </a:r>
            <a:endParaRPr kumimoji="1" lang="zh-CN" altLang="en-US" sz="32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2540000" y="849486"/>
            <a:ext cx="550862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50000">
                      <a:srgbClr val="CCFFFF">
                        <a:gamma/>
                        <a:tint val="28627"/>
                        <a:invGamma/>
                      </a:srgbClr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just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1pPr>
            <a:lvl2pPr marL="457200" algn="just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2pPr>
            <a:lvl3pPr marL="914400" algn="just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3pPr>
            <a:lvl4pPr marL="1371600" algn="just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4pPr>
            <a:lvl5pPr marL="1828800" algn="just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400" b="1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kumimoji="1"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kumimoji="1"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设 </a:t>
            </a:r>
            <a:r>
              <a:rPr kumimoji="1" lang="en-US" altLang="zh-CN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为</a:t>
            </a:r>
            <a:r>
              <a:rPr kumimoji="1" lang="en-US" altLang="zh-CN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重根，其余为单根</a:t>
            </a:r>
            <a:r>
              <a:rPr kumimoji="1"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kumimoji="1"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3012" name="图片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1441450"/>
            <a:ext cx="8823326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2533650"/>
            <a:ext cx="7181850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12" descr="C:\Documents and Settings\dell\Application Data\Tencent\Users\583458957\QQ\WinTemp\RichOle\Q~LP6CC}0TBBE~3J_V3]XS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2685627"/>
            <a:ext cx="35671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3" descr="C:\Documents and Settings\dell\Application Data\Tencent\Users\583458957\QQ\WinTemp\RichOle\]S$IZ3]37W1]~RMVWM8R3)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3643486"/>
            <a:ext cx="38401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4" descr="C:\Documents and Settings\dell\Application Data\Tencent\Users\583458957\QQ\WinTemp\RichOle\I$~LGRMKR@HK0NO4`6D2~V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5077792"/>
            <a:ext cx="37417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38"/>
          <p:cNvGrpSpPr/>
          <p:nvPr/>
        </p:nvGrpSpPr>
        <p:grpSpPr bwMode="auto">
          <a:xfrm>
            <a:off x="1763713" y="127000"/>
            <a:ext cx="8763000" cy="6731000"/>
            <a:chOff x="144" y="1011"/>
            <a:chExt cx="5520" cy="3253"/>
          </a:xfrm>
        </p:grpSpPr>
        <p:grpSp>
          <p:nvGrpSpPr>
            <p:cNvPr id="44035" name="Group 23"/>
            <p:cNvGrpSpPr/>
            <p:nvPr/>
          </p:nvGrpSpPr>
          <p:grpSpPr bwMode="auto">
            <a:xfrm>
              <a:off x="144" y="1011"/>
              <a:ext cx="3393" cy="445"/>
              <a:chOff x="288" y="1011"/>
              <a:chExt cx="3393" cy="445"/>
            </a:xfrm>
          </p:grpSpPr>
          <p:pic>
            <p:nvPicPr>
              <p:cNvPr id="44050" name="图片 19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5" y="1011"/>
                <a:ext cx="1593" cy="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051" name="Rectangle 6"/>
              <p:cNvSpPr>
                <a:spLocks noChangeArrowheads="1"/>
              </p:cNvSpPr>
              <p:nvPr/>
            </p:nvSpPr>
            <p:spPr bwMode="auto">
              <a:xfrm>
                <a:off x="288" y="1103"/>
                <a:ext cx="789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CCFFFF"/>
                        </a:gs>
                        <a:gs pos="50000">
                          <a:srgbClr val="F0FFFF"/>
                        </a:gs>
                        <a:gs pos="100000">
                          <a:srgbClr val="CCFFFF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914400" indent="-4572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2pPr>
                <a:lvl3pPr marL="1257300" indent="-3429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rgbClr val="00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例已知</a:t>
                </a:r>
                <a:endParaRPr kumimoji="1" lang="zh-CN" altLang="en-US" sz="2000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44052" name="Rectangle 7"/>
              <p:cNvSpPr>
                <a:spLocks noChangeArrowheads="1"/>
              </p:cNvSpPr>
              <p:nvPr/>
            </p:nvSpPr>
            <p:spPr bwMode="auto">
              <a:xfrm>
                <a:off x="2523" y="1103"/>
                <a:ext cx="789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CCFFFF"/>
                        </a:gs>
                        <a:gs pos="50000">
                          <a:srgbClr val="F0FFFF"/>
                        </a:gs>
                        <a:gs pos="100000">
                          <a:srgbClr val="CCFFFF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914400" indent="-4572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2pPr>
                <a:lvl3pPr marL="1257300" indent="-3429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rgbClr val="00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，求</a:t>
                </a:r>
                <a:endParaRPr kumimoji="1" lang="zh-CN" altLang="en-US" sz="2000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pic>
            <p:nvPicPr>
              <p:cNvPr id="44053" name="图片 2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5" y="1103"/>
                <a:ext cx="606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4036" name="Rectangle 9"/>
            <p:cNvSpPr>
              <a:spLocks noChangeArrowheads="1"/>
            </p:cNvSpPr>
            <p:nvPr/>
          </p:nvSpPr>
          <p:spPr bwMode="auto">
            <a:xfrm>
              <a:off x="144" y="1480"/>
              <a:ext cx="477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CCFFFF"/>
                      </a:gs>
                      <a:gs pos="50000">
                        <a:srgbClr val="F0FFFF"/>
                      </a:gs>
                      <a:gs pos="100000">
                        <a:srgbClr val="CCFFFF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914400" indent="-4572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257300" indent="-3429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解</a:t>
              </a:r>
              <a:r>
                <a:rPr kumimoji="1" lang="en-US" altLang="zh-CN" sz="2000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kumimoji="1" lang="en-US" altLang="zh-CN" sz="200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44037" name="图片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" y="1428"/>
              <a:ext cx="2259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38" name="图片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1798"/>
              <a:ext cx="1971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39" name="图片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" y="2200"/>
              <a:ext cx="2403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40" name="图片 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" y="2608"/>
              <a:ext cx="1599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41" name="图片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" y="3396"/>
              <a:ext cx="3074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42" name="图片 1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" y="3839"/>
              <a:ext cx="2219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43" name="图片 1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2992"/>
              <a:ext cx="1896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4" name="Line 32"/>
            <p:cNvSpPr>
              <a:spLocks noChangeShapeType="1"/>
            </p:cNvSpPr>
            <p:nvPr/>
          </p:nvSpPr>
          <p:spPr bwMode="auto">
            <a:xfrm>
              <a:off x="880" y="1680"/>
              <a:ext cx="0" cy="18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4045" name="图片 1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768"/>
              <a:ext cx="1428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46" name="图片 15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224"/>
              <a:ext cx="1971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47" name="图片 16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" y="2208"/>
              <a:ext cx="369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48" name="图片 17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" y="2616"/>
              <a:ext cx="258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49" name="图片 18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2996"/>
              <a:ext cx="333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08213" y="2924175"/>
            <a:ext cx="6119812" cy="2160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5059" name="标题 2"/>
          <p:cNvSpPr>
            <a:spLocks noGrp="1"/>
          </p:cNvSpPr>
          <p:nvPr>
            <p:ph type="title"/>
          </p:nvPr>
        </p:nvSpPr>
        <p:spPr>
          <a:xfrm>
            <a:off x="191344" y="476672"/>
            <a:ext cx="5689848" cy="1325563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控制系统的数学模型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08214" y="1268414"/>
            <a:ext cx="7991475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dirty="0">
                <a:solidFill>
                  <a:srgbClr val="000000"/>
                </a:solidFill>
                <a:ea typeface="华文新魏" panose="02010800040101010101" pitchFamily="2" charset="-122"/>
              </a:rPr>
              <a:t>时域模型</a:t>
            </a:r>
            <a:r>
              <a:rPr lang="zh-CN" altLang="en-US" sz="4000" b="1" dirty="0">
                <a:solidFill>
                  <a:srgbClr val="0000CC"/>
                </a:solidFill>
                <a:ea typeface="华文新魏" panose="02010800040101010101" pitchFamily="2" charset="-122"/>
              </a:rPr>
              <a:t> </a:t>
            </a:r>
            <a:r>
              <a:rPr lang="en-US" altLang="zh-CN" sz="4000" b="1" dirty="0">
                <a:solidFill>
                  <a:srgbClr val="0000CC"/>
                </a:solidFill>
                <a:ea typeface="华文新魏" panose="02010800040101010101" pitchFamily="2" charset="-122"/>
              </a:rPr>
              <a:t>— </a:t>
            </a:r>
            <a:r>
              <a:rPr lang="zh-CN" altLang="en-US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微分方程小结</a:t>
            </a:r>
            <a:endParaRPr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新魏" panose="02010800040101010101" pitchFamily="2" charset="-122"/>
            </a:endParaRPr>
          </a:p>
          <a:p>
            <a:pPr eaLnBrk="1" hangingPunct="1">
              <a:defRPr/>
            </a:pPr>
            <a:endParaRPr lang="zh-CN" altLang="en-US" sz="1000" b="1" dirty="0">
              <a:solidFill>
                <a:srgbClr val="FF3300"/>
              </a:solidFill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00CC"/>
                </a:solidFill>
                <a:ea typeface="华文新魏" panose="02010800040101010101" pitchFamily="2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元部件及系统微分方程的建立</a:t>
            </a:r>
            <a:endParaRPr lang="zh-CN" altLang="en-US" sz="32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线性定常系统微分方程的特点</a:t>
            </a:r>
            <a:endParaRPr lang="zh-CN" altLang="en-US" sz="32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微分方程求解</a:t>
            </a:r>
            <a:endParaRPr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881564" y="2060576"/>
            <a:ext cx="3806825" cy="439261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kumimoji="1" lang="en-US" altLang="zh-CN" sz="40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L</a:t>
            </a: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变换小结</a:t>
            </a:r>
            <a:endParaRPr kumimoji="1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74813" y="1400175"/>
            <a:ext cx="3681412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50000">
                      <a:srgbClr val="CCFFFF">
                        <a:gamma/>
                        <a:tint val="28627"/>
                        <a:invGamma/>
                      </a:srgbClr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1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拉氏变换的定义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kumimoji="1"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5159376" y="1169988"/>
          <a:ext cx="397192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Equation" r:id="rId1" imgW="1358900" imgH="330200" progId="Equation.3">
                  <p:embed/>
                </p:oleObj>
              </mc:Choice>
              <mc:Fallback>
                <p:oleObj name="Equation" r:id="rId1" imgW="1358900" imgH="330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1169988"/>
                        <a:ext cx="3971925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1847851" y="3232151"/>
            <a:ext cx="30337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50000">
                      <a:srgbClr val="F0FFFF"/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kumimoji="1" lang="en-US" altLang="zh-CN" sz="280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kumimoji="1" lang="zh-CN" altLang="en-US" sz="2800">
                <a:latin typeface="黑体" panose="02010609060101010101" pitchFamily="2" charset="-122"/>
                <a:ea typeface="黑体" panose="02010609060101010101" pitchFamily="2" charset="-122"/>
              </a:rPr>
              <a:t>）单位阶跃</a:t>
            </a:r>
            <a:endParaRPr kumimoji="1" lang="zh-CN" altLang="en-US" sz="28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706564" y="1985963"/>
            <a:ext cx="466248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50000">
                      <a:srgbClr val="CCFFFF">
                        <a:gamma/>
                        <a:tint val="28627"/>
                        <a:invGamma/>
                      </a:srgbClr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2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常见函数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L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变换</a:t>
            </a:r>
            <a:endParaRPr kumimoji="1"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5159376" y="2120901"/>
          <a:ext cx="95726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Equation" r:id="rId3" imgW="173990" imgH="83820" progId="Equation.3">
                  <p:embed/>
                </p:oleObj>
              </mc:Choice>
              <mc:Fallback>
                <p:oleObj name="Equation" r:id="rId3" imgW="173990" imgH="838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2120901"/>
                        <a:ext cx="957263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6919914" y="3230563"/>
          <a:ext cx="6699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Equation" r:id="rId5" imgW="109220" imgH="96520" progId="Equation.3">
                  <p:embed/>
                </p:oleObj>
              </mc:Choice>
              <mc:Fallback>
                <p:oleObj name="Equation" r:id="rId5" imgW="109220" imgH="965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914" y="3230563"/>
                        <a:ext cx="66992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1847851" y="4691064"/>
            <a:ext cx="30337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50000">
                      <a:srgbClr val="F0FFFF"/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kumimoji="1" lang="en-US" altLang="zh-CN" sz="2800"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kumimoji="1" lang="zh-CN" altLang="en-US" sz="2800">
                <a:latin typeface="黑体" panose="02010609060101010101" pitchFamily="2" charset="-122"/>
                <a:ea typeface="黑体" panose="02010609060101010101" pitchFamily="2" charset="-122"/>
              </a:rPr>
              <a:t>）指数函数</a:t>
            </a:r>
            <a:endParaRPr kumimoji="1" lang="zh-CN" altLang="en-US" sz="28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4989513" y="4619626"/>
          <a:ext cx="8318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Equation" r:id="rId7" imgW="128905" imgH="83820" progId="Equation.3">
                  <p:embed/>
                </p:oleObj>
              </mc:Choice>
              <mc:Fallback>
                <p:oleObj name="Equation" r:id="rId7" imgW="128905" imgH="838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4619626"/>
                        <a:ext cx="83185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6583364" y="4597401"/>
          <a:ext cx="1652587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Equation" r:id="rId9" imgW="328295" imgH="96520" progId="Equation.3">
                  <p:embed/>
                </p:oleObj>
              </mc:Choice>
              <mc:Fallback>
                <p:oleObj name="Equation" r:id="rId9" imgW="328295" imgH="965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3364" y="4597401"/>
                        <a:ext cx="1652587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3" name="Object 13"/>
          <p:cNvGraphicFramePr>
            <a:graphicFrameLocks noChangeAspect="1"/>
          </p:cNvGraphicFramePr>
          <p:nvPr/>
        </p:nvGraphicFramePr>
        <p:xfrm>
          <a:off x="6816725" y="2152651"/>
          <a:ext cx="9906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Equation" r:id="rId11" imgW="180340" imgH="83820" progId="Equation.3">
                  <p:embed/>
                </p:oleObj>
              </mc:Choice>
              <mc:Fallback>
                <p:oleObj name="Equation" r:id="rId11" imgW="180340" imgH="838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2152651"/>
                        <a:ext cx="9906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5014913" y="3240088"/>
          <a:ext cx="7731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Equation" r:id="rId13" imgW="128905" imgH="83820" progId="Equation.3">
                  <p:embed/>
                </p:oleObj>
              </mc:Choice>
              <mc:Fallback>
                <p:oleObj name="Equation" r:id="rId13" imgW="128905" imgH="838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3" y="3240088"/>
                        <a:ext cx="77311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1847851" y="2741614"/>
            <a:ext cx="30337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50000">
                      <a:srgbClr val="F0FFFF"/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kumimoji="1" lang="en-US" altLang="zh-CN" sz="280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kumimoji="1" lang="zh-CN" altLang="en-US" sz="2800">
                <a:latin typeface="黑体" panose="02010609060101010101" pitchFamily="2" charset="-122"/>
                <a:ea typeface="黑体" panose="02010609060101010101" pitchFamily="2" charset="-122"/>
              </a:rPr>
              <a:t>）单位脉冲</a:t>
            </a:r>
            <a:endParaRPr kumimoji="1" lang="zh-CN" altLang="en-US" sz="28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6096" name="Object 16"/>
          <p:cNvGraphicFramePr>
            <a:graphicFrameLocks noChangeAspect="1"/>
          </p:cNvGraphicFramePr>
          <p:nvPr/>
        </p:nvGraphicFramePr>
        <p:xfrm>
          <a:off x="7029450" y="2763838"/>
          <a:ext cx="3175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Equation" r:id="rId15" imgW="26035" imgH="57785" progId="Equation.3">
                  <p:embed/>
                </p:oleObj>
              </mc:Choice>
              <mc:Fallback>
                <p:oleObj name="Equation" r:id="rId15" imgW="26035" imgH="5778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2763838"/>
                        <a:ext cx="3175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7" name="Object 17"/>
          <p:cNvGraphicFramePr>
            <a:graphicFrameLocks noChangeAspect="1"/>
          </p:cNvGraphicFramePr>
          <p:nvPr/>
        </p:nvGraphicFramePr>
        <p:xfrm>
          <a:off x="4995864" y="2736850"/>
          <a:ext cx="8842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Equation" r:id="rId17" imgW="154305" imgH="83820" progId="Equation.3">
                  <p:embed/>
                </p:oleObj>
              </mc:Choice>
              <mc:Fallback>
                <p:oleObj name="Equation" r:id="rId17" imgW="154305" imgH="838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5864" y="2736850"/>
                        <a:ext cx="88423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1847850" y="3732214"/>
            <a:ext cx="2889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50000">
                      <a:srgbClr val="F0FFFF"/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kumimoji="1" lang="en-US" altLang="zh-CN" sz="280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kumimoji="1" lang="zh-CN" altLang="en-US" sz="2800">
                <a:latin typeface="黑体" panose="02010609060101010101" pitchFamily="2" charset="-122"/>
                <a:ea typeface="黑体" panose="02010609060101010101" pitchFamily="2" charset="-122"/>
              </a:rPr>
              <a:t>）单位斜坡</a:t>
            </a:r>
            <a:endParaRPr kumimoji="1" lang="zh-CN" altLang="en-US" sz="28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6099" name="Object 19"/>
          <p:cNvGraphicFramePr>
            <a:graphicFrameLocks noChangeAspect="1"/>
          </p:cNvGraphicFramePr>
          <p:nvPr/>
        </p:nvGraphicFramePr>
        <p:xfrm>
          <a:off x="6878639" y="3683001"/>
          <a:ext cx="8080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Equation" r:id="rId19" imgW="147955" imgH="109220" progId="Equation.3">
                  <p:embed/>
                </p:oleObj>
              </mc:Choice>
              <mc:Fallback>
                <p:oleObj name="Equation" r:id="rId19" imgW="147955" imgH="1092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8639" y="3683001"/>
                        <a:ext cx="80803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0" name="Object 20"/>
          <p:cNvGraphicFramePr>
            <a:graphicFrameLocks noChangeAspect="1"/>
          </p:cNvGraphicFramePr>
          <p:nvPr/>
        </p:nvGraphicFramePr>
        <p:xfrm>
          <a:off x="5168900" y="3770313"/>
          <a:ext cx="2921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Equation" r:id="rId21" imgW="19050" imgH="57785" progId="Equation.3">
                  <p:embed/>
                </p:oleObj>
              </mc:Choice>
              <mc:Fallback>
                <p:oleObj name="Equation" r:id="rId21" imgW="19050" imgH="5778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3770313"/>
                        <a:ext cx="2921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1847851" y="4213226"/>
            <a:ext cx="3508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50000">
                      <a:srgbClr val="F0FFFF"/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kumimoji="1" lang="en-US" altLang="zh-CN" sz="2800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kumimoji="1" lang="zh-CN" altLang="en-US" sz="2800">
                <a:latin typeface="黑体" panose="02010609060101010101" pitchFamily="2" charset="-122"/>
                <a:ea typeface="黑体" panose="02010609060101010101" pitchFamily="2" charset="-122"/>
              </a:rPr>
              <a:t>）单位加速度</a:t>
            </a:r>
            <a:endParaRPr kumimoji="1" lang="zh-CN" altLang="en-US" sz="28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6102" name="Object 22"/>
          <p:cNvGraphicFramePr>
            <a:graphicFrameLocks noChangeAspect="1"/>
          </p:cNvGraphicFramePr>
          <p:nvPr/>
        </p:nvGraphicFramePr>
        <p:xfrm>
          <a:off x="6878639" y="4140201"/>
          <a:ext cx="8080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Equation" r:id="rId23" imgW="147955" imgH="109220" progId="Equation.3">
                  <p:embed/>
                </p:oleObj>
              </mc:Choice>
              <mc:Fallback>
                <p:oleObj name="Equation" r:id="rId23" imgW="147955" imgH="1092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8639" y="4140201"/>
                        <a:ext cx="80803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3" name="Object 23"/>
          <p:cNvGraphicFramePr>
            <a:graphicFrameLocks noChangeAspect="1"/>
          </p:cNvGraphicFramePr>
          <p:nvPr/>
        </p:nvGraphicFramePr>
        <p:xfrm>
          <a:off x="4995863" y="4187825"/>
          <a:ext cx="88265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Equation" r:id="rId25" imgW="154305" imgH="102870" progId="Equation.3">
                  <p:embed/>
                </p:oleObj>
              </mc:Choice>
              <mc:Fallback>
                <p:oleObj name="Equation" r:id="rId25" imgW="154305" imgH="10287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5863" y="4187825"/>
                        <a:ext cx="88265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1847851" y="5195889"/>
            <a:ext cx="30337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50000">
                      <a:srgbClr val="F0FFFF"/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kumimoji="1" lang="en-US" altLang="zh-CN" sz="2800"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kumimoji="1" lang="zh-CN" altLang="en-US" sz="2800">
                <a:latin typeface="黑体" panose="02010609060101010101" pitchFamily="2" charset="-122"/>
                <a:ea typeface="黑体" panose="02010609060101010101" pitchFamily="2" charset="-122"/>
              </a:rPr>
              <a:t>）正弦函数</a:t>
            </a:r>
            <a:endParaRPr kumimoji="1" lang="zh-CN" altLang="en-US" sz="28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6105" name="Object 25"/>
          <p:cNvGraphicFramePr>
            <a:graphicFrameLocks noChangeAspect="1"/>
          </p:cNvGraphicFramePr>
          <p:nvPr/>
        </p:nvGraphicFramePr>
        <p:xfrm>
          <a:off x="4856163" y="5146675"/>
          <a:ext cx="13462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Equation" r:id="rId27" imgW="238125" imgH="83820" progId="Equation.3">
                  <p:embed/>
                </p:oleObj>
              </mc:Choice>
              <mc:Fallback>
                <p:oleObj name="Equation" r:id="rId27" imgW="238125" imgH="8382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163" y="5146675"/>
                        <a:ext cx="13462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6" name="Object 26"/>
          <p:cNvGraphicFramePr>
            <a:graphicFrameLocks noChangeAspect="1"/>
          </p:cNvGraphicFramePr>
          <p:nvPr/>
        </p:nvGraphicFramePr>
        <p:xfrm>
          <a:off x="6399213" y="5126039"/>
          <a:ext cx="2322512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Equation" r:id="rId29" imgW="483235" imgH="102870" progId="Equation.3">
                  <p:embed/>
                </p:oleObj>
              </mc:Choice>
              <mc:Fallback>
                <p:oleObj name="Equation" r:id="rId29" imgW="483235" imgH="10287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9213" y="5126039"/>
                        <a:ext cx="2322512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1847851" y="5649914"/>
            <a:ext cx="30337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50000">
                      <a:srgbClr val="F0FFFF"/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kumimoji="1" lang="en-US" altLang="zh-CN" sz="2800"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r>
              <a:rPr kumimoji="1" lang="zh-CN" altLang="en-US" sz="2800">
                <a:latin typeface="黑体" panose="02010609060101010101" pitchFamily="2" charset="-122"/>
                <a:ea typeface="黑体" panose="02010609060101010101" pitchFamily="2" charset="-122"/>
              </a:rPr>
              <a:t>）余弦函数</a:t>
            </a:r>
            <a:endParaRPr kumimoji="1" lang="zh-CN" altLang="en-US" sz="28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6108" name="Object 28"/>
          <p:cNvGraphicFramePr>
            <a:graphicFrameLocks noChangeAspect="1"/>
          </p:cNvGraphicFramePr>
          <p:nvPr/>
        </p:nvGraphicFramePr>
        <p:xfrm>
          <a:off x="4845050" y="5627688"/>
          <a:ext cx="1385888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Equation" r:id="rId31" imgW="250825" imgH="77470" progId="Equation.3">
                  <p:embed/>
                </p:oleObj>
              </mc:Choice>
              <mc:Fallback>
                <p:oleObj name="Equation" r:id="rId31" imgW="250825" imgH="7747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50" y="5627688"/>
                        <a:ext cx="1385888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9" name="Object 29"/>
          <p:cNvGraphicFramePr>
            <a:graphicFrameLocks noChangeAspect="1"/>
          </p:cNvGraphicFramePr>
          <p:nvPr/>
        </p:nvGraphicFramePr>
        <p:xfrm>
          <a:off x="6440488" y="5583239"/>
          <a:ext cx="2176462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Equation" r:id="rId33" imgW="444500" imgH="102870" progId="Equation.3">
                  <p:embed/>
                </p:oleObj>
              </mc:Choice>
              <mc:Fallback>
                <p:oleObj name="Equation" r:id="rId33" imgW="444500" imgH="10287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0488" y="5583239"/>
                        <a:ext cx="2176462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24339" y="1484314"/>
            <a:ext cx="6264275" cy="46815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437" y="247880"/>
            <a:ext cx="4752776" cy="1143000"/>
          </a:xfrm>
        </p:spPr>
        <p:txBody>
          <a:bodyPr/>
          <a:lstStyle/>
          <a:p>
            <a:pPr algn="l">
              <a:defRPr/>
            </a:pPr>
            <a:r>
              <a:rPr kumimoji="1" lang="en-US" altLang="zh-CN" sz="40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L</a:t>
            </a: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变换重要定理小结</a:t>
            </a:r>
            <a:endParaRPr kumimoji="1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1416051" y="2143126"/>
            <a:ext cx="2740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50000">
                      <a:srgbClr val="CCFFFF">
                        <a:gamma/>
                        <a:tint val="28627"/>
                        <a:invGamma/>
                      </a:srgbClr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kumimoji="1"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）微分定理</a:t>
            </a: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1416050" y="4022726"/>
            <a:ext cx="30035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50000">
                      <a:srgbClr val="CCFFFF">
                        <a:gamma/>
                        <a:tint val="28627"/>
                        <a:invGamma/>
                      </a:srgbClr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kumimoji="1"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）复位移定理</a:t>
            </a: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1416051" y="1609726"/>
            <a:ext cx="2740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50000">
                      <a:srgbClr val="CCFFFF">
                        <a:gamma/>
                        <a:tint val="28627"/>
                        <a:invGamma/>
                      </a:srgbClr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kumimoji="1"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）线性性质</a:t>
            </a: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1416051" y="2765426"/>
            <a:ext cx="2740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50000">
                      <a:srgbClr val="CCFFFF">
                        <a:gamma/>
                        <a:tint val="28627"/>
                        <a:invGamma/>
                      </a:srgbClr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kumimoji="1"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）积分定理</a:t>
            </a: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1416050" y="3413126"/>
            <a:ext cx="32654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50000">
                      <a:srgbClr val="CCFFFF">
                        <a:gamma/>
                        <a:tint val="28627"/>
                        <a:invGamma/>
                      </a:srgbClr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kumimoji="1"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）实位移定理</a:t>
            </a: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1416051" y="4591051"/>
            <a:ext cx="2740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50000">
                      <a:srgbClr val="CCFFFF">
                        <a:gamma/>
                        <a:tint val="28627"/>
                        <a:invGamma/>
                      </a:srgbClr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kumimoji="1"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）初值定理</a:t>
            </a: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1416051" y="5191126"/>
            <a:ext cx="2740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50000">
                      <a:srgbClr val="CCFFFF">
                        <a:gamma/>
                        <a:tint val="28627"/>
                        <a:invGamma/>
                      </a:srgbClr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kumimoji="1"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r>
              <a: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）终值定理</a:t>
            </a: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7115" name="Object 12"/>
          <p:cNvGraphicFramePr>
            <a:graphicFrameLocks noChangeAspect="1"/>
          </p:cNvGraphicFramePr>
          <p:nvPr/>
        </p:nvGraphicFramePr>
        <p:xfrm>
          <a:off x="4267201" y="1609726"/>
          <a:ext cx="622141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1" imgW="2197100" imgH="215900" progId="Equation.3">
                  <p:embed/>
                </p:oleObj>
              </mc:Choice>
              <mc:Fallback>
                <p:oleObj name="Equation" r:id="rId1" imgW="2197100" imgH="215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1609726"/>
                        <a:ext cx="6221413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3"/>
          <p:cNvGraphicFramePr>
            <a:graphicFrameLocks noChangeAspect="1"/>
          </p:cNvGraphicFramePr>
          <p:nvPr/>
        </p:nvGraphicFramePr>
        <p:xfrm>
          <a:off x="4267201" y="2132013"/>
          <a:ext cx="43973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3" imgW="1548765" imgH="215900" progId="Equation.3">
                  <p:embed/>
                </p:oleObj>
              </mc:Choice>
              <mc:Fallback>
                <p:oleObj name="Equation" r:id="rId3" imgW="1548765" imgH="215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2132013"/>
                        <a:ext cx="43973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7" name="Object 14"/>
          <p:cNvGraphicFramePr>
            <a:graphicFrameLocks noChangeAspect="1"/>
          </p:cNvGraphicFramePr>
          <p:nvPr/>
        </p:nvGraphicFramePr>
        <p:xfrm>
          <a:off x="4267200" y="2616201"/>
          <a:ext cx="493395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公式" r:id="rId5" imgW="2032000" imgH="406400" progId="Equation.3">
                  <p:embed/>
                </p:oleObj>
              </mc:Choice>
              <mc:Fallback>
                <p:oleObj name="公式" r:id="rId5" imgW="2032000" imgH="406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616201"/>
                        <a:ext cx="493395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Object 15"/>
          <p:cNvGraphicFramePr>
            <a:graphicFrameLocks noChangeAspect="1"/>
          </p:cNvGraphicFramePr>
          <p:nvPr/>
        </p:nvGraphicFramePr>
        <p:xfrm>
          <a:off x="4279900" y="3365501"/>
          <a:ext cx="45783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7" imgW="1562100" imgH="254000" progId="Equation.DSMT4">
                  <p:embed/>
                </p:oleObj>
              </mc:Choice>
              <mc:Fallback>
                <p:oleObj name="Equation" r:id="rId7" imgW="1562100" imgH="254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3365501"/>
                        <a:ext cx="457835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9" name="Object 16"/>
          <p:cNvGraphicFramePr>
            <a:graphicFrameLocks noChangeAspect="1"/>
          </p:cNvGraphicFramePr>
          <p:nvPr/>
        </p:nvGraphicFramePr>
        <p:xfrm>
          <a:off x="4267201" y="3987801"/>
          <a:ext cx="41306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9" imgW="1409700" imgH="228600" progId="Equation.3">
                  <p:embed/>
                </p:oleObj>
              </mc:Choice>
              <mc:Fallback>
                <p:oleObj name="Equation" r:id="rId9" imgW="14097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3987801"/>
                        <a:ext cx="41306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0" name="Object 17"/>
          <p:cNvGraphicFramePr>
            <a:graphicFrameLocks noChangeAspect="1"/>
          </p:cNvGraphicFramePr>
          <p:nvPr/>
        </p:nvGraphicFramePr>
        <p:xfrm>
          <a:off x="4279900" y="4533901"/>
          <a:ext cx="416718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11" imgW="1422400" imgH="279400" progId="Equation.3">
                  <p:embed/>
                </p:oleObj>
              </mc:Choice>
              <mc:Fallback>
                <p:oleObj name="Equation" r:id="rId11" imgW="1422400" imgH="279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4533901"/>
                        <a:ext cx="416718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1" name="Object 18"/>
          <p:cNvGraphicFramePr>
            <a:graphicFrameLocks noChangeAspect="1"/>
          </p:cNvGraphicFramePr>
          <p:nvPr/>
        </p:nvGraphicFramePr>
        <p:xfrm>
          <a:off x="4279900" y="5130801"/>
          <a:ext cx="416718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13" imgW="1422400" imgH="279400" progId="Equation.3">
                  <p:embed/>
                </p:oleObj>
              </mc:Choice>
              <mc:Fallback>
                <p:oleObj name="Equation" r:id="rId13" imgW="1422400" imgH="279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5130801"/>
                        <a:ext cx="416718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548680"/>
            <a:ext cx="3383607" cy="1143000"/>
          </a:xfrm>
        </p:spPr>
        <p:txBody>
          <a:bodyPr/>
          <a:lstStyle/>
          <a:p>
            <a:pPr>
              <a:defRPr/>
            </a:pPr>
            <a:r>
              <a:rPr kumimoji="1" lang="en-US" altLang="zh-CN" sz="40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L</a:t>
            </a: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反变换小结</a:t>
            </a:r>
            <a:endParaRPr kumimoji="1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17850" y="3221038"/>
            <a:ext cx="5976938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用留数法分解部分分式</a:t>
            </a:r>
            <a:endParaRPr lang="zh-CN" alt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8" name="标题 1"/>
          <p:cNvSpPr txBox="1"/>
          <p:nvPr/>
        </p:nvSpPr>
        <p:spPr bwMode="auto">
          <a:xfrm>
            <a:off x="1992313" y="1916113"/>
            <a:ext cx="82296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zh-CN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1 </a:t>
            </a:r>
            <a:r>
              <a:rPr lang="zh-CN" alt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用</a:t>
            </a:r>
            <a:r>
              <a:rPr lang="en-US" altLang="zh-CN" sz="36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zh-CN" alt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变换方法解线性常微分方程</a:t>
            </a:r>
            <a:endParaRPr lang="zh-CN" altLang="en-US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49538" y="3190875"/>
            <a:ext cx="417512" cy="6477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endParaRPr lang="zh-CN" alt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359569" y="782987"/>
            <a:ext cx="4862240" cy="0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45153" y="201826"/>
            <a:ext cx="4155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2.2 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控制系统的拉氏变换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1045568" y="1922703"/>
            <a:ext cx="9289032" cy="11137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f(t)=e^(-at)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进行拉普拉斯变换后，得函数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F(S)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为（ 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A.1/(</a:t>
            </a:r>
            <a:r>
              <a:rPr lang="en-US" altLang="zh-CN" b="1" dirty="0" err="1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s+a</a:t>
            </a:r>
            <a:r>
              <a:rPr lang="en-US" altLang="zh-CN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			B.1/(s-a)			C.1/s^2 				D.1/s</a:t>
            </a:r>
            <a:endParaRPr lang="zh-CN" altLang="en-US" b="1" dirty="0">
              <a:solidFill>
                <a:srgbClr val="00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27"/>
              <p:cNvSpPr txBox="1">
                <a:spLocks noChangeArrowheads="1"/>
              </p:cNvSpPr>
              <p:nvPr/>
            </p:nvSpPr>
            <p:spPr bwMode="auto">
              <a:xfrm>
                <a:off x="1045568" y="3276287"/>
                <a:ext cx="9289032" cy="292201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F7F7F"/>
                    </a:solidFill>
                    <a:latin typeface="Century Gothic" panose="020B0502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anose="02070309020205020404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anose="020B0502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anose="020B0502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anose="02070309020205020404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anose="020B0502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anose="020B0502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anose="020B0502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anose="020B0502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anose="020B0502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anose="020B0502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lnSpc>
                    <a:spcPct val="15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2.</a:t>
                </a:r>
                <a:r>
                  <a:rPr lang="zh-CN" altLang="en-US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下列选项中哪一项不是拉普拉斯变换的定理（ </a:t>
                </a:r>
                <a:r>
                  <a:rPr lang="en-US" altLang="zh-CN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:r>
                  <a:rPr lang="zh-CN" altLang="en-US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</a:t>
                </a:r>
                <a:endPara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  <a:buNone/>
                </a:pPr>
                <a:r>
                  <a:rPr lang="en-US" altLang="zh-CN" b="1" dirty="0">
                    <a:solidFill>
                      <a:srgbClr val="0033CC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b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zh-CN" altLang="zh-CN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𝑎</m:t>
                        </m:r>
                        <m:sSub>
                          <m:sSubPr>
                            <m:ctrlPr>
                              <a:rPr lang="zh-CN" altLang="zh-CN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</m:d>
                        <m:r>
                          <a:rPr lang="zh-CN" altLang="zh-CN" b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±</m:t>
                        </m:r>
                        <m:r>
                          <a:rPr lang="en-US" altLang="zh-CN" b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𝑏</m:t>
                        </m:r>
                        <m:sSub>
                          <m:sSubPr>
                            <m:ctrlPr>
                              <a:rPr lang="zh-CN" altLang="zh-CN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b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b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𝑎</m:t>
                    </m:r>
                    <m:sSub>
                      <m:sSubPr>
                        <m:ctrlPr>
                          <a:rPr lang="zh-CN" altLang="zh-CN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b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</m:d>
                    <m:r>
                      <a:rPr lang="zh-CN" altLang="zh-CN" b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±</m:t>
                    </m:r>
                    <m:r>
                      <a:rPr lang="en-US" altLang="zh-CN" b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𝑏</m:t>
                    </m:r>
                    <m:sSub>
                      <m:sSubPr>
                        <m:ctrlPr>
                          <a:rPr lang="zh-CN" altLang="zh-CN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b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b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b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b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endParaRPr lang="zh-CN" altLang="zh-CN" b="1" dirty="0">
                  <a:solidFill>
                    <a:srgbClr val="0033CC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  <a:buNone/>
                </a:pPr>
                <a:r>
                  <a:rPr lang="en-US" altLang="zh-CN" b="1" dirty="0">
                    <a:solidFill>
                      <a:srgbClr val="0033CC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B. </a:t>
                </a:r>
                <a14:m>
                  <m:oMath xmlns:m="http://schemas.openxmlformats.org/officeDocument/2006/math">
                    <m:r>
                      <a:rPr lang="en-US" altLang="zh-CN" b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zh-CN" altLang="zh-CN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b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b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b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.</m:t>
                    </m:r>
                    <m:r>
                      <a:rPr lang="en-US" altLang="zh-CN" b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zh-CN" altLang="zh-CN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</m:d>
                    <m:r>
                      <a:rPr lang="en-US" altLang="zh-CN" b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b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b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(0)</m:t>
                    </m:r>
                  </m:oMath>
                </a14:m>
                <a:endParaRPr lang="zh-CN" altLang="zh-CN" b="1" dirty="0">
                  <a:solidFill>
                    <a:srgbClr val="0033CC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just">
                  <a:buNone/>
                </a:pPr>
                <a:r>
                  <a:rPr lang="en-US" altLang="zh-CN" b="1" dirty="0">
                    <a:solidFill>
                      <a:srgbClr val="0033CC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  <m:r>
                              <a:rPr lang="en-US" altLang="zh-CN" b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zh-CN" b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</m:t>
                        </m:r>
                        <m:func>
                          <m:funcPr>
                            <m:ctrlPr>
                              <a:rPr lang="zh-CN" altLang="zh-CN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zh-CN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b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</m:t>
                                </m:r>
                                <m:r>
                                  <a:rPr lang="en-US" altLang="zh-CN" b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  <m:r>
                              <a:rPr lang="en-US" altLang="zh-CN" b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.</m:t>
                            </m:r>
                            <m:r>
                              <a:rPr lang="en-US" altLang="zh-CN" b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𝐹</m:t>
                            </m:r>
                            <m:r>
                              <a:rPr lang="en-US" altLang="zh-CN" b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(</m:t>
                            </m:r>
                            <m:r>
                              <a:rPr lang="en-US" altLang="zh-CN" b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  <m:r>
                              <a:rPr lang="en-US" altLang="zh-CN" b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zh-CN" altLang="zh-CN" b="1" dirty="0">
                  <a:solidFill>
                    <a:srgbClr val="0033CC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just">
                  <a:buNone/>
                </a:pPr>
                <a:r>
                  <a:rPr lang="en-US" altLang="zh-CN" b="1" dirty="0">
                    <a:solidFill>
                      <a:srgbClr val="0033CC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D. </a:t>
                </a:r>
                <a14:m>
                  <m:oMath xmlns:m="http://schemas.openxmlformats.org/officeDocument/2006/math">
                    <m:r>
                      <a:rPr lang="en-US" altLang="zh-CN" b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zh-CN" altLang="zh-CN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b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b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b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.</m:t>
                    </m:r>
                    <m:r>
                      <a:rPr lang="en-US" altLang="zh-CN" b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zh-CN" altLang="zh-CN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</m:d>
                  </m:oMath>
                </a14:m>
                <a:endParaRPr lang="zh-CN" altLang="zh-CN" b="1" dirty="0">
                  <a:solidFill>
                    <a:srgbClr val="0033CC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5568" y="3276287"/>
                <a:ext cx="9289032" cy="2922018"/>
              </a:xfrm>
              <a:prstGeom prst="rect">
                <a:avLst/>
              </a:prstGeom>
              <a:blipFill rotWithShape="1">
                <a:blip r:embed="rId1"/>
                <a:stretch>
                  <a:fillRect l="-1051" b="-31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767408" y="1042108"/>
            <a:ext cx="2664296" cy="792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线上作答</a:t>
            </a:r>
            <a:endParaRPr lang="zh-CN" altLang="en-US" sz="2800" b="1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本次课程作业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4079875" y="612140"/>
            <a:ext cx="4058920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50000">
                      <a:srgbClr val="F0FFFF"/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2-1</a:t>
            </a:r>
            <a:r>
              <a:rPr lang="zh-CN" altLang="en-US" sz="4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</a:t>
            </a:r>
            <a:r>
              <a:rPr lang="en-US" altLang="zh-CN" sz="4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2-2</a:t>
            </a:r>
            <a:r>
              <a:rPr lang="zh-CN" altLang="en-US" sz="4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</a:t>
            </a:r>
            <a:r>
              <a:rPr lang="en-US" altLang="zh-CN" sz="4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2-</a:t>
            </a:r>
            <a:r>
              <a:rPr lang="en-US" altLang="zh-CN" sz="4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endParaRPr lang="en-US" altLang="zh-CN" sz="4800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5560" y="1466851"/>
            <a:ext cx="69262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50000">
                      <a:srgbClr val="CCFFFF">
                        <a:gamma/>
                        <a:tint val="28627"/>
                        <a:invGamma/>
                      </a:srgbClr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附加作业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已知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f(t)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，求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F(s)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6085" name="Picture 1" descr="C:\Documents and Settings\dell\Application Data\Tencent\Users\583458957\QQ\WinTemp\RichOle\CLHQYVD5O`8IWGLTO`6~%)W.png"/>
          <p:cNvPicPr>
            <a:picLocks noChangeAspect="1" noChangeArrowheads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106" y="2409826"/>
            <a:ext cx="5719788" cy="2911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756920" y="5508625"/>
            <a:ext cx="4899025" cy="103378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预习传递函数的定义</a:t>
            </a:r>
            <a:endParaRPr lang="zh-CN" altLang="en-US" sz="400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335360" y="294480"/>
            <a:ext cx="5329808" cy="1325563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控制系统的数学模型</a:t>
            </a:r>
            <a:endParaRPr lang="zh-CN" altLang="en-US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89338" y="1700213"/>
            <a:ext cx="5027612" cy="647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时域模型 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—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微分方程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774825" y="2852738"/>
            <a:ext cx="8686800" cy="3048000"/>
          </a:xfrm>
          <a:blipFill>
            <a:blip r:embed="rId1"/>
            <a:tile tx="0" ty="0" sx="100000" sy="100000" flip="none" algn="tl"/>
          </a:blipFill>
        </p:spPr>
        <p:txBody>
          <a:bodyPr rtlCol="0"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建模原则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</a:endParaRPr>
          </a:p>
          <a:p>
            <a:pPr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 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 1、了解系统的特性，明确要求，选择合适	的分析方法</a:t>
            </a:r>
            <a:endParaRPr lang="zh-CN" altLang="en-US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</a:endParaRPr>
          </a:p>
          <a:p>
            <a:pPr>
              <a:buNone/>
              <a:defRPr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   2、依所选方法确定相应的数学模型</a:t>
            </a:r>
            <a:endParaRPr lang="zh-CN" altLang="en-US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</a:endParaRPr>
          </a:p>
          <a:p>
            <a:pPr>
              <a:buNone/>
              <a:defRPr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   3、最终建立的模型应具有简化性和准确性</a:t>
            </a:r>
            <a:endParaRPr lang="zh-CN" altLang="en-US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-168696" y="-22994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	2.1 控制系统的微分方程描述</a:t>
            </a:r>
            <a:endParaRPr lang="zh-CN" altLang="en-US" sz="4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343472" y="1412776"/>
            <a:ext cx="4186238" cy="762000"/>
          </a:xfrm>
          <a:blipFill>
            <a:blip r:embed="rId1"/>
            <a:tile tx="0" ty="0" sx="100000" sy="100000" flip="none" algn="tl"/>
          </a:blipFill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电路系统建模举例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4933950" y="28479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pic>
        <p:nvPicPr>
          <p:cNvPr id="15365" name="Picture 4" descr="图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435" y="2133600"/>
            <a:ext cx="3886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366" name="Object 7"/>
          <p:cNvGraphicFramePr>
            <a:graphicFrameLocks noChangeAspect="1"/>
          </p:cNvGraphicFramePr>
          <p:nvPr/>
        </p:nvGraphicFramePr>
        <p:xfrm>
          <a:off x="1345365" y="3078808"/>
          <a:ext cx="4386263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3" imgW="1219200" imgH="609600" progId="Equation.3">
                  <p:embed/>
                </p:oleObj>
              </mc:Choice>
              <mc:Fallback>
                <p:oleObj name="" r:id="rId3" imgW="1219200" imgH="60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365" y="3078808"/>
                        <a:ext cx="4386263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1557785" y="2295427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根据电路基本原理有: 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5368" name="Object 4"/>
          <p:cNvGraphicFramePr>
            <a:graphicFrameLocks noChangeAspect="1"/>
          </p:cNvGraphicFramePr>
          <p:nvPr/>
        </p:nvGraphicFramePr>
        <p:xfrm>
          <a:off x="2170560" y="5438776"/>
          <a:ext cx="59372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1738630" imgH="225425" progId="Equation.3">
                  <p:embed/>
                </p:oleObj>
              </mc:Choice>
              <mc:Fallback>
                <p:oleObj name="Equation" r:id="rId5" imgW="1738630" imgH="2254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560" y="5438776"/>
                        <a:ext cx="5937250" cy="9366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CC"/>
                          </a:gs>
                          <a:gs pos="50000">
                            <a:srgbClr val="F3FFF3"/>
                          </a:gs>
                          <a:gs pos="100000">
                            <a:srgbClr val="CCFF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2" y="179240"/>
            <a:ext cx="5975002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控制系统的微分方程描述</a:t>
            </a:r>
            <a:endParaRPr lang="zh-CN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087564" y="1484313"/>
            <a:ext cx="5087937" cy="792162"/>
          </a:xfrm>
          <a:blipFill>
            <a:blip r:embed="rId1"/>
            <a:tile tx="0" ty="0" sx="100000" sy="100000" flip="none" algn="tl"/>
          </a:blipFill>
        </p:spPr>
        <p:txBody>
          <a:bodyPr/>
          <a:lstStyle/>
          <a:p>
            <a:pPr algn="just"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质量－弹簧－阻尼系统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</a:endParaRPr>
          </a:p>
          <a:p>
            <a:pPr eaLnBrk="1" hangingPunct="1"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591175" y="25479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pic>
        <p:nvPicPr>
          <p:cNvPr id="16389" name="Picture 4" descr="图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2133600"/>
            <a:ext cx="19208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2514600" y="242093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由牛顿定律：</a:t>
            </a:r>
            <a:r>
              <a:rPr lang="zh-CN" altLang="en-US" sz="1100" b="1" dirty="0">
                <a:solidFill>
                  <a:schemeClr val="tx1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solidFill>
                <a:schemeClr val="tx1">
                  <a:lumMod val="5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5748338" y="330041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2819400" y="3200401"/>
          <a:ext cx="20574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" r:id="rId3" imgW="698500" imgH="254000" progId="Equation.3">
                  <p:embed/>
                </p:oleObj>
              </mc:Choice>
              <mc:Fallback>
                <p:oleObj name="" r:id="rId3" imgW="698500" imgH="25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00401"/>
                        <a:ext cx="20574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11"/>
          <p:cNvSpPr>
            <a:spLocks noChangeArrowheads="1"/>
          </p:cNvSpPr>
          <p:nvPr/>
        </p:nvSpPr>
        <p:spPr bwMode="auto">
          <a:xfrm>
            <a:off x="5481638" y="32337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2782888" y="3963988"/>
          <a:ext cx="3810000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" r:id="rId5" imgW="1231265" imgH="393700" progId="Equation.3">
                  <p:embed/>
                </p:oleObj>
              </mc:Choice>
              <mc:Fallback>
                <p:oleObj name="" r:id="rId5" imgW="1231265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3963988"/>
                        <a:ext cx="3810000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Rectangle 13"/>
          <p:cNvSpPr>
            <a:spLocks noChangeArrowheads="1"/>
          </p:cNvSpPr>
          <p:nvPr/>
        </p:nvSpPr>
        <p:spPr bwMode="auto">
          <a:xfrm>
            <a:off x="5272088" y="32194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2927350" y="5229225"/>
          <a:ext cx="42672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" r:id="rId7" imgW="1651000" imgH="419100" progId="Equation.3">
                  <p:embed/>
                </p:oleObj>
              </mc:Choice>
              <mc:Fallback>
                <p:oleObj name="" r:id="rId7" imgW="16510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5229225"/>
                        <a:ext cx="42672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992314" y="3429001"/>
            <a:ext cx="8080375" cy="23034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17411" name="Object 4"/>
          <p:cNvGraphicFramePr>
            <a:graphicFrameLocks noChangeAspect="1"/>
          </p:cNvGraphicFramePr>
          <p:nvPr/>
        </p:nvGraphicFramePr>
        <p:xfrm>
          <a:off x="2063751" y="3500438"/>
          <a:ext cx="7908925" cy="201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" imgW="2124710" imgH="514985" progId="Equation.DSMT4">
                  <p:embed/>
                </p:oleObj>
              </mc:Choice>
              <mc:Fallback>
                <p:oleObj name="Equation" r:id="rId1" imgW="2124710" imgH="51498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3500438"/>
                        <a:ext cx="7908925" cy="201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4102100" y="1749426"/>
          <a:ext cx="318928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位图图像" r:id="rId3" imgW="2486025" imgH="781050" progId="Paint.Picture">
                  <p:embed/>
                </p:oleObj>
              </mc:Choice>
              <mc:Fallback>
                <p:oleObj name="位图图像" r:id="rId3" imgW="2486025" imgH="78105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1749426"/>
                        <a:ext cx="3189288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81200" y="520464"/>
            <a:ext cx="6477000" cy="48910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线性定常系统微分方程的一般形式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</a:endParaRPr>
          </a:p>
        </p:txBody>
      </p:sp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489076"/>
            <a:ext cx="83343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389" y="1527175"/>
            <a:ext cx="82073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263" y="2047876"/>
            <a:ext cx="84455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10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389" y="2144713"/>
            <a:ext cx="82073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13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4" y="2605088"/>
            <a:ext cx="24209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14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64" y="2614614"/>
            <a:ext cx="229552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ChangeArrowheads="1"/>
          </p:cNvSpPr>
          <p:nvPr/>
        </p:nvSpPr>
        <p:spPr bwMode="auto">
          <a:xfrm>
            <a:off x="623392" y="550181"/>
            <a:ext cx="5328592" cy="9114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rPr>
              <a:t>线性定常微分方程求解</a:t>
            </a: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</a:endParaRPr>
          </a:p>
        </p:txBody>
      </p:sp>
      <p:grpSp>
        <p:nvGrpSpPr>
          <p:cNvPr id="18435" name="Group 13"/>
          <p:cNvGrpSpPr/>
          <p:nvPr/>
        </p:nvGrpSpPr>
        <p:grpSpPr bwMode="auto">
          <a:xfrm>
            <a:off x="3575720" y="1988840"/>
            <a:ext cx="4524375" cy="3481388"/>
            <a:chOff x="1470" y="1541"/>
            <a:chExt cx="2850" cy="2193"/>
          </a:xfrm>
        </p:grpSpPr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1664" y="3366"/>
              <a:ext cx="2656" cy="36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dirty="0">
                  <a:solidFill>
                    <a:srgbClr val="0000CC"/>
                  </a:solidFill>
                  <a:latin typeface="黑体" panose="02010609060101010101" pitchFamily="2" charset="-122"/>
                </a:rPr>
                <a:t>微分方程求解方法</a:t>
              </a:r>
              <a:r>
                <a:rPr kumimoji="1" lang="zh-CN" altLang="en-US" dirty="0">
                  <a:latin typeface="黑体" panose="02010609060101010101" pitchFamily="2" charset="-122"/>
                </a:rPr>
                <a:t> </a:t>
              </a:r>
              <a:endParaRPr kumimoji="1" lang="zh-CN" altLang="en-US" dirty="0">
                <a:latin typeface="黑体" panose="02010609060101010101" pitchFamily="2" charset="-122"/>
              </a:endParaRPr>
            </a:p>
          </p:txBody>
        </p:sp>
        <p:graphicFrame>
          <p:nvGraphicFramePr>
            <p:cNvPr id="18437" name="Object 5"/>
            <p:cNvGraphicFramePr>
              <a:graphicFrameLocks noChangeAspect="1"/>
            </p:cNvGraphicFramePr>
            <p:nvPr/>
          </p:nvGraphicFramePr>
          <p:xfrm>
            <a:off x="2574" y="1541"/>
            <a:ext cx="1236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" name="位图图像" r:id="rId1" imgW="1962150" imgH="457200" progId="Paint.Picture">
                    <p:embed/>
                  </p:oleObj>
                </mc:Choice>
                <mc:Fallback>
                  <p:oleObj name="位图图像" r:id="rId1" imgW="1962150" imgH="457200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4" y="1541"/>
                          <a:ext cx="1236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8" name="Object 6"/>
            <p:cNvGraphicFramePr>
              <a:graphicFrameLocks noChangeAspect="1"/>
            </p:cNvGraphicFramePr>
            <p:nvPr/>
          </p:nvGraphicFramePr>
          <p:xfrm>
            <a:off x="1922" y="2064"/>
            <a:ext cx="258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3" name="位图图像" r:id="rId3" imgW="409575" imgH="723900" progId="Paint.Picture">
                    <p:embed/>
                  </p:oleObj>
                </mc:Choice>
                <mc:Fallback>
                  <p:oleObj name="位图图像" r:id="rId3" imgW="409575" imgH="723900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2" y="2064"/>
                          <a:ext cx="258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9" name="Object 7"/>
            <p:cNvGraphicFramePr>
              <a:graphicFrameLocks noChangeAspect="1"/>
            </p:cNvGraphicFramePr>
            <p:nvPr/>
          </p:nvGraphicFramePr>
          <p:xfrm>
            <a:off x="2619" y="2358"/>
            <a:ext cx="1248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4" name="位图图像" r:id="rId5" imgW="1981200" imgH="438150" progId="Paint.Picture">
                    <p:embed/>
                  </p:oleObj>
                </mc:Choice>
                <mc:Fallback>
                  <p:oleObj name="位图图像" r:id="rId5" imgW="1981200" imgH="438150" progId="Paint.Picture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9" y="2358"/>
                          <a:ext cx="1248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0" name="Object 8"/>
            <p:cNvGraphicFramePr>
              <a:graphicFrameLocks noChangeAspect="1"/>
            </p:cNvGraphicFramePr>
            <p:nvPr/>
          </p:nvGraphicFramePr>
          <p:xfrm>
            <a:off x="3984" y="2052"/>
            <a:ext cx="318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5" name="位图图像" r:id="rId7" imgW="504825" imgH="704850" progId="Paint.Picture">
                    <p:embed/>
                  </p:oleObj>
                </mc:Choice>
                <mc:Fallback>
                  <p:oleObj name="位图图像" r:id="rId7" imgW="504825" imgH="704850" progId="Paint.Picture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052"/>
                          <a:ext cx="318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1" name="Object 9"/>
            <p:cNvGraphicFramePr>
              <a:graphicFrameLocks noChangeAspect="1"/>
            </p:cNvGraphicFramePr>
            <p:nvPr/>
          </p:nvGraphicFramePr>
          <p:xfrm>
            <a:off x="1470" y="1632"/>
            <a:ext cx="1104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6" name="位图图像" r:id="rId9" imgW="1752600" imgH="666750" progId="Paint.Picture">
                    <p:embed/>
                  </p:oleObj>
                </mc:Choice>
                <mc:Fallback>
                  <p:oleObj name="位图图像" r:id="rId9" imgW="1752600" imgH="666750" progId="Paint.Picture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0" y="1632"/>
                          <a:ext cx="1104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2" name="Object 10"/>
            <p:cNvGraphicFramePr>
              <a:graphicFrameLocks noChangeAspect="1"/>
            </p:cNvGraphicFramePr>
            <p:nvPr/>
          </p:nvGraphicFramePr>
          <p:xfrm>
            <a:off x="3822" y="1632"/>
            <a:ext cx="49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" name="位图图像" r:id="rId11" imgW="790575" imgH="647700" progId="Paint.Picture">
                    <p:embed/>
                  </p:oleObj>
                </mc:Choice>
                <mc:Fallback>
                  <p:oleObj name="位图图像" r:id="rId11" imgW="790575" imgH="647700" progId="Paint.Picture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2" y="1632"/>
                          <a:ext cx="498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3" name="Object 11"/>
            <p:cNvGraphicFramePr>
              <a:graphicFrameLocks noChangeAspect="1"/>
            </p:cNvGraphicFramePr>
            <p:nvPr/>
          </p:nvGraphicFramePr>
          <p:xfrm>
            <a:off x="1494" y="2520"/>
            <a:ext cx="1074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" name="位图图像" r:id="rId13" imgW="1704975" imgH="619125" progId="Paint.Picture">
                    <p:embed/>
                  </p:oleObj>
                </mc:Choice>
                <mc:Fallback>
                  <p:oleObj name="位图图像" r:id="rId13" imgW="1704975" imgH="619125" progId="Paint.Picture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4" y="2520"/>
                          <a:ext cx="1074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4" name="Object 12"/>
            <p:cNvGraphicFramePr>
              <a:graphicFrameLocks noChangeAspect="1"/>
            </p:cNvGraphicFramePr>
            <p:nvPr/>
          </p:nvGraphicFramePr>
          <p:xfrm>
            <a:off x="3830" y="2528"/>
            <a:ext cx="486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9" name="位图图像" r:id="rId15" imgW="771525" imgH="638175" progId="Paint.Picture">
                    <p:embed/>
                  </p:oleObj>
                </mc:Choice>
                <mc:Fallback>
                  <p:oleObj name="位图图像" r:id="rId15" imgW="771525" imgH="638175" progId="Paint.Picture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0" y="2528"/>
                          <a:ext cx="486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/>
          </p:nvPr>
        </p:nvSpPr>
        <p:spPr>
          <a:xfrm>
            <a:off x="-2790" y="31144"/>
            <a:ext cx="6962886" cy="1143001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2.2 </a:t>
            </a:r>
            <a:r>
              <a:rPr lang="zh-CN" altLang="en-US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拉普拉斯变换部分内容</a:t>
            </a:r>
            <a:endParaRPr lang="zh-CN" altLang="en-US" b="1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483" name="Group 51"/>
          <p:cNvGrpSpPr/>
          <p:nvPr/>
        </p:nvGrpSpPr>
        <p:grpSpPr bwMode="auto">
          <a:xfrm>
            <a:off x="1511695" y="1124744"/>
            <a:ext cx="8747125" cy="3762375"/>
            <a:chOff x="28" y="1008"/>
            <a:chExt cx="5036" cy="1520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88" y="1008"/>
              <a:ext cx="2460" cy="2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 </a:t>
              </a:r>
              <a:r>
                <a:rPr kumimoji="1" lang="zh-CN" altLang="en-US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拉氏变换的定义 </a:t>
              </a:r>
              <a:endPara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graphicFrame>
          <p:nvGraphicFramePr>
            <p:cNvPr id="20490" name="Object 8"/>
            <p:cNvGraphicFramePr>
              <a:graphicFrameLocks noChangeAspect="1"/>
            </p:cNvGraphicFramePr>
            <p:nvPr/>
          </p:nvGraphicFramePr>
          <p:xfrm>
            <a:off x="288" y="1296"/>
            <a:ext cx="3004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4" name="Equation" r:id="rId1" imgW="2171700" imgH="330200" progId="Equation.DSMT4">
                    <p:embed/>
                  </p:oleObj>
                </mc:Choice>
                <mc:Fallback>
                  <p:oleObj name="Equation" r:id="rId1" imgW="2171700" imgH="330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296"/>
                          <a:ext cx="3004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3" name="Rectangle 12"/>
            <p:cNvSpPr>
              <a:spLocks noChangeArrowheads="1"/>
            </p:cNvSpPr>
            <p:nvPr/>
          </p:nvSpPr>
          <p:spPr bwMode="auto">
            <a:xfrm>
              <a:off x="28" y="2109"/>
              <a:ext cx="1571" cy="21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b="1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2800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</a:rPr>
                <a:t>（</a:t>
              </a:r>
              <a:r>
                <a:rPr kumimoji="1" lang="en-US" altLang="zh-CN" sz="2800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</a:rPr>
                <a:t>1</a:t>
              </a:r>
              <a:r>
                <a:rPr kumimoji="1" lang="zh-CN" altLang="en-US" sz="2800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</a:rPr>
                <a:t>）阶跃函数</a:t>
              </a:r>
              <a:endParaRPr kumimoji="1" lang="zh-CN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</a:endParaRPr>
            </a:p>
          </p:txBody>
        </p:sp>
        <p:grpSp>
          <p:nvGrpSpPr>
            <p:cNvPr id="20492" name="Group 47"/>
            <p:cNvGrpSpPr/>
            <p:nvPr/>
          </p:nvGrpSpPr>
          <p:grpSpPr bwMode="auto">
            <a:xfrm>
              <a:off x="3456" y="1200"/>
              <a:ext cx="1008" cy="528"/>
              <a:chOff x="3456" y="1200"/>
              <a:chExt cx="1008" cy="528"/>
            </a:xfrm>
          </p:grpSpPr>
          <p:graphicFrame>
            <p:nvGraphicFramePr>
              <p:cNvPr id="20495" name="Object 9"/>
              <p:cNvGraphicFramePr>
                <a:graphicFrameLocks noChangeAspect="1"/>
              </p:cNvGraphicFramePr>
              <p:nvPr/>
            </p:nvGraphicFramePr>
            <p:xfrm>
              <a:off x="3456" y="1200"/>
              <a:ext cx="515" cy="5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5" name="Equation" r:id="rId3" imgW="431800" imgH="469900" progId="Equation.3">
                      <p:embed/>
                    </p:oleObj>
                  </mc:Choice>
                  <mc:Fallback>
                    <p:oleObj name="Equation" r:id="rId3" imgW="431800" imgH="4699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200"/>
                            <a:ext cx="515" cy="5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496" name="Rectangle 31"/>
              <p:cNvSpPr>
                <a:spLocks noChangeArrowheads="1"/>
              </p:cNvSpPr>
              <p:nvPr/>
            </p:nvSpPr>
            <p:spPr bwMode="auto">
              <a:xfrm>
                <a:off x="4050" y="1227"/>
                <a:ext cx="288" cy="1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CCFFFF"/>
                        </a:gs>
                        <a:gs pos="50000">
                          <a:srgbClr val="F0FFFF"/>
                        </a:gs>
                        <a:gs pos="100000">
                          <a:srgbClr val="CCFFFF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b="0">
                    <a:latin typeface="黑体" panose="02010609060101010101" pitchFamily="2" charset="-122"/>
                    <a:ea typeface="黑体" panose="02010609060101010101" pitchFamily="2" charset="-122"/>
                  </a:rPr>
                  <a:t>像</a:t>
                </a:r>
                <a:endParaRPr kumimoji="1" lang="zh-CN" altLang="en-US" sz="2000" b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20497" name="Rectangle 32"/>
              <p:cNvSpPr>
                <a:spLocks noChangeArrowheads="1"/>
              </p:cNvSpPr>
              <p:nvPr/>
            </p:nvSpPr>
            <p:spPr bwMode="auto">
              <a:xfrm>
                <a:off x="3984" y="1496"/>
                <a:ext cx="480" cy="1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CCFFFF"/>
                        </a:gs>
                        <a:gs pos="50000">
                          <a:srgbClr val="F0FFFF"/>
                        </a:gs>
                        <a:gs pos="100000">
                          <a:srgbClr val="CCFFFF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b="1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b="0">
                    <a:latin typeface="黑体" panose="02010609060101010101" pitchFamily="2" charset="-122"/>
                    <a:ea typeface="黑体" panose="02010609060101010101" pitchFamily="2" charset="-122"/>
                  </a:rPr>
                  <a:t>原像</a:t>
                </a:r>
                <a:endParaRPr kumimoji="1" lang="zh-CN" altLang="en-US" sz="2000" b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14" name="Rectangle 34"/>
            <p:cNvSpPr>
              <a:spLocks noChangeArrowheads="1"/>
            </p:cNvSpPr>
            <p:nvPr/>
          </p:nvSpPr>
          <p:spPr bwMode="auto">
            <a:xfrm>
              <a:off x="288" y="1728"/>
              <a:ext cx="2497" cy="2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 </a:t>
              </a:r>
              <a:r>
                <a:rPr kumimoji="1" lang="zh-CN" altLang="en-US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常见函数的拉氏变换</a:t>
              </a:r>
              <a:endPara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pic>
          <p:nvPicPr>
            <p:cNvPr id="20494" name="Picture 48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1880"/>
              <a:ext cx="1080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4" name="Rectangle 15"/>
          <p:cNvSpPr>
            <a:spLocks noChangeArrowheads="1"/>
          </p:cNvSpPr>
          <p:nvPr/>
        </p:nvSpPr>
        <p:spPr bwMode="auto">
          <a:xfrm>
            <a:off x="1524001" y="-22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20485" name="对象 3"/>
          <p:cNvGraphicFramePr>
            <a:graphicFrameLocks noChangeAspect="1"/>
          </p:cNvGraphicFramePr>
          <p:nvPr/>
        </p:nvGraphicFramePr>
        <p:xfrm>
          <a:off x="4164014" y="3575050"/>
          <a:ext cx="409257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6" imgW="1117600" imgH="279400" progId="Equation.DSMT4">
                  <p:embed/>
                </p:oleObj>
              </mc:Choice>
              <mc:Fallback>
                <p:oleObj name="Equation" r:id="rId6" imgW="1117600" imgH="279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4" y="3575050"/>
                        <a:ext cx="4092575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20487" name="对象 5"/>
          <p:cNvGraphicFramePr>
            <a:graphicFrameLocks noChangeAspect="1"/>
          </p:cNvGraphicFramePr>
          <p:nvPr/>
        </p:nvGraphicFramePr>
        <p:xfrm>
          <a:off x="1560514" y="5229225"/>
          <a:ext cx="88995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公式" r:id="rId8" imgW="2945130" imgH="431800" progId="Equation.3">
                  <p:embed/>
                </p:oleObj>
              </mc:Choice>
              <mc:Fallback>
                <p:oleObj name="公式" r:id="rId8" imgW="2945130" imgH="4318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4" y="5229225"/>
                        <a:ext cx="88995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376739" y="4716464"/>
            <a:ext cx="15652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i="1" kern="1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A 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是常数</a:t>
            </a:r>
            <a:endParaRPr lang="zh-CN" altLang="en-US" sz="2800" b="1" dirty="0"/>
          </a:p>
        </p:txBody>
      </p:sp>
    </p:spTree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平面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1339</Words>
  <Application>WPS 演示</Application>
  <PresentationFormat>宽屏</PresentationFormat>
  <Paragraphs>252</Paragraphs>
  <Slides>37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86</vt:i4>
      </vt:variant>
      <vt:variant>
        <vt:lpstr>幻灯片标题</vt:lpstr>
      </vt:variant>
      <vt:variant>
        <vt:i4>37</vt:i4>
      </vt:variant>
    </vt:vector>
  </HeadingPairs>
  <TitlesOfParts>
    <vt:vector size="144" baseType="lpstr">
      <vt:lpstr>Arial</vt:lpstr>
      <vt:lpstr>宋体</vt:lpstr>
      <vt:lpstr>Wingdings</vt:lpstr>
      <vt:lpstr>Century Gothic</vt:lpstr>
      <vt:lpstr>Verdana</vt:lpstr>
      <vt:lpstr>Courier New</vt:lpstr>
      <vt:lpstr>楷体</vt:lpstr>
      <vt:lpstr>Times New Roman</vt:lpstr>
      <vt:lpstr>Wingdings 2</vt:lpstr>
      <vt:lpstr>Arial</vt:lpstr>
      <vt:lpstr>黑体</vt:lpstr>
      <vt:lpstr>Franklin Gothic Book</vt:lpstr>
      <vt:lpstr>Calibri</vt:lpstr>
      <vt:lpstr>Times New Roman</vt:lpstr>
      <vt:lpstr>等线</vt:lpstr>
      <vt:lpstr>微软雅黑</vt:lpstr>
      <vt:lpstr>Arial Unicode MS</vt:lpstr>
      <vt:lpstr>等线 Light</vt:lpstr>
      <vt:lpstr>Calibri Light</vt:lpstr>
      <vt:lpstr>华文新魏</vt:lpstr>
      <vt:lpstr>平面</vt:lpstr>
      <vt:lpstr>Equation.3</vt:lpstr>
      <vt:lpstr>Paint.Picture</vt:lpstr>
      <vt:lpstr>Paint.Picture</vt:lpstr>
      <vt:lpstr>Paint.Picture</vt:lpstr>
      <vt:lpstr>Paint.Picture</vt:lpstr>
      <vt:lpstr>Paint.Picture</vt:lpstr>
      <vt:lpstr>Paint.Picture</vt:lpstr>
      <vt:lpstr>Equation.DSMT4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Paint.Picture</vt:lpstr>
      <vt:lpstr>PowerPoint 演示文稿</vt:lpstr>
      <vt:lpstr>PowerPoint 演示文稿</vt:lpstr>
      <vt:lpstr>第二章  控制系统的数学模型</vt:lpstr>
      <vt:lpstr>控制系统的数学模型</vt:lpstr>
      <vt:lpstr>	2.1 控制系统的微分方程描述</vt:lpstr>
      <vt:lpstr>控制系统的微分方程描述</vt:lpstr>
      <vt:lpstr>PowerPoint 演示文稿</vt:lpstr>
      <vt:lpstr>PowerPoint 演示文稿</vt:lpstr>
      <vt:lpstr>2.2 拉普拉斯变换部分内容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常见函数的Laplace变换</vt:lpstr>
      <vt:lpstr>PowerPoint 演示文稿</vt:lpstr>
      <vt:lpstr>PowerPoint 演示文稿</vt:lpstr>
      <vt:lpstr>拉氏反变换</vt:lpstr>
      <vt:lpstr>拉氏反变换</vt:lpstr>
      <vt:lpstr>用L变换方法解线性常微分方程</vt:lpstr>
      <vt:lpstr>用L变换方法解线性常微分方程</vt:lpstr>
      <vt:lpstr>PowerPoint 演示文稿</vt:lpstr>
      <vt:lpstr>PowerPoint 演示文稿</vt:lpstr>
      <vt:lpstr>用留数法分解部分分式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控制系统的数学模型</vt:lpstr>
      <vt:lpstr>L变换小结</vt:lpstr>
      <vt:lpstr>L变换重要定理小结</vt:lpstr>
      <vt:lpstr>L反变换小结</vt:lpstr>
      <vt:lpstr>PowerPoint 演示文稿</vt:lpstr>
      <vt:lpstr>本次课程作业</vt:lpstr>
    </vt:vector>
  </TitlesOfParts>
  <Company>sicau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xlj</dc:creator>
  <cp:lastModifiedBy>冬瓜</cp:lastModifiedBy>
  <cp:revision>307</cp:revision>
  <dcterms:created xsi:type="dcterms:W3CDTF">2001-03-12T12:47:00Z</dcterms:created>
  <dcterms:modified xsi:type="dcterms:W3CDTF">2021-03-08T00:56:37Z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