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326" r:id="rId3"/>
    <p:sldId id="421" r:id="rId4"/>
    <p:sldId id="283" r:id="rId5"/>
    <p:sldId id="338" r:id="rId6"/>
    <p:sldId id="282" r:id="rId7"/>
    <p:sldId id="325" r:id="rId8"/>
    <p:sldId id="369" r:id="rId9"/>
    <p:sldId id="284" r:id="rId10"/>
    <p:sldId id="256" r:id="rId11"/>
    <p:sldId id="258" r:id="rId12"/>
    <p:sldId id="327" r:id="rId13"/>
    <p:sldId id="370" r:id="rId14"/>
    <p:sldId id="377" r:id="rId15"/>
    <p:sldId id="262" r:id="rId16"/>
    <p:sldId id="337" r:id="rId17"/>
    <p:sldId id="329" r:id="rId18"/>
    <p:sldId id="286" r:id="rId19"/>
    <p:sldId id="371" r:id="rId20"/>
    <p:sldId id="331" r:id="rId21"/>
    <p:sldId id="340" r:id="rId22"/>
    <p:sldId id="342" r:id="rId23"/>
    <p:sldId id="332" r:id="rId24"/>
    <p:sldId id="343" r:id="rId25"/>
    <p:sldId id="344" r:id="rId26"/>
    <p:sldId id="334" r:id="rId27"/>
    <p:sldId id="335" r:id="rId28"/>
    <p:sldId id="378" r:id="rId29"/>
    <p:sldId id="372" r:id="rId30"/>
    <p:sldId id="346" r:id="rId31"/>
    <p:sldId id="348" r:id="rId32"/>
    <p:sldId id="347" r:id="rId33"/>
    <p:sldId id="349" r:id="rId34"/>
    <p:sldId id="350" r:id="rId35"/>
    <p:sldId id="351" r:id="rId36"/>
    <p:sldId id="353" r:id="rId37"/>
    <p:sldId id="354" r:id="rId38"/>
    <p:sldId id="352" r:id="rId39"/>
    <p:sldId id="287" r:id="rId40"/>
    <p:sldId id="266" r:id="rId41"/>
    <p:sldId id="355" r:id="rId42"/>
    <p:sldId id="356" r:id="rId43"/>
    <p:sldId id="357" r:id="rId45"/>
    <p:sldId id="358" r:id="rId46"/>
    <p:sldId id="373" r:id="rId47"/>
    <p:sldId id="360" r:id="rId48"/>
    <p:sldId id="374" r:id="rId49"/>
    <p:sldId id="362" r:id="rId50"/>
    <p:sldId id="363" r:id="rId51"/>
    <p:sldId id="375" r:id="rId52"/>
    <p:sldId id="365" r:id="rId53"/>
    <p:sldId id="376" r:id="rId54"/>
    <p:sldId id="364" r:id="rId55"/>
    <p:sldId id="381"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ysy"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33CC"/>
    <a:srgbClr val="FF6600"/>
    <a:srgbClr val="FFFFCC"/>
    <a:srgbClr val="CCECFF"/>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70" autoAdjust="0"/>
    <p:restoredTop sz="90929"/>
  </p:normalViewPr>
  <p:slideViewPr>
    <p:cSldViewPr showGuides="1">
      <p:cViewPr varScale="1">
        <p:scale>
          <a:sx n="109" d="100"/>
          <a:sy n="109" d="100"/>
        </p:scale>
        <p:origin x="96" y="240"/>
      </p:cViewPr>
      <p:guideLst>
        <p:guide orient="horz" pos="2160"/>
        <p:guide pos="388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89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commentAuthors" Target="commentAuthors.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0.wmf"/><Relationship Id="rId1" Type="http://schemas.openxmlformats.org/officeDocument/2006/relationships/image" Target="../media/image6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5.wmf"/><Relationship Id="rId1" Type="http://schemas.openxmlformats.org/officeDocument/2006/relationships/image" Target="../media/image74.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83.wmf"/><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93.wmf"/><Relationship Id="rId8" Type="http://schemas.openxmlformats.org/officeDocument/2006/relationships/image" Target="../media/image92.wmf"/><Relationship Id="rId7" Type="http://schemas.openxmlformats.org/officeDocument/2006/relationships/image" Target="../media/image91.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 Id="rId3" Type="http://schemas.openxmlformats.org/officeDocument/2006/relationships/image" Target="../media/image87.wmf"/><Relationship Id="rId2" Type="http://schemas.openxmlformats.org/officeDocument/2006/relationships/image" Target="../media/image86.wmf"/><Relationship Id="rId12" Type="http://schemas.openxmlformats.org/officeDocument/2006/relationships/image" Target="../media/image96.wmf"/><Relationship Id="rId11" Type="http://schemas.openxmlformats.org/officeDocument/2006/relationships/image" Target="../media/image95.wmf"/><Relationship Id="rId10" Type="http://schemas.openxmlformats.org/officeDocument/2006/relationships/image" Target="../media/image94.wmf"/><Relationship Id="rId1" Type="http://schemas.openxmlformats.org/officeDocument/2006/relationships/image" Target="../media/image8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107.wmf"/><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png"/></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112.wmf"/><Relationship Id="rId4" Type="http://schemas.openxmlformats.org/officeDocument/2006/relationships/image" Target="../media/image111.png"/><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21.wmf"/><Relationship Id="rId8" Type="http://schemas.openxmlformats.org/officeDocument/2006/relationships/image" Target="../media/image120.wmf"/><Relationship Id="rId7" Type="http://schemas.openxmlformats.org/officeDocument/2006/relationships/image" Target="../media/image119.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137.wmf"/><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50.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52.wmf"/><Relationship Id="rId1" Type="http://schemas.openxmlformats.org/officeDocument/2006/relationships/image" Target="../media/image15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57.wmf"/><Relationship Id="rId1" Type="http://schemas.openxmlformats.org/officeDocument/2006/relationships/image" Target="../media/image156.wmf"/></Relationships>
</file>

<file path=ppt/drawings/_rels/vmlDrawing33.vml.rels><?xml version="1.0" encoding="UTF-8" standalone="yes"?>
<Relationships xmlns="http://schemas.openxmlformats.org/package/2006/relationships"><Relationship Id="rId5" Type="http://schemas.openxmlformats.org/officeDocument/2006/relationships/image" Target="../media/image162.wmf"/><Relationship Id="rId4" Type="http://schemas.openxmlformats.org/officeDocument/2006/relationships/image" Target="../media/image161.wmf"/><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s>
</file>

<file path=ppt/drawings/_rels/vmlDrawing4.vml.rels><?xml version="1.0" encoding="UTF-8" standalone="yes"?>
<Relationships xmlns="http://schemas.openxmlformats.org/package/2006/relationships"><Relationship Id="rId7" Type="http://schemas.openxmlformats.org/officeDocument/2006/relationships/image" Target="../media/image33.e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40.wmf"/><Relationship Id="rId4" Type="http://schemas.openxmlformats.org/officeDocument/2006/relationships/image" Target="../media/image39.wmf"/><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46.wmf"/><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57.wmf"/><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2F20D7B0-FDB1-4133-9048-4ACF59EFBD9A}" type="datetimeFigureOut">
              <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Palatino Linotype" panose="02040502050505030304" pitchFamily="18" charset="0"/>
                <a:ea typeface="宋体" panose="02010600030101010101" pitchFamily="2" charset="-122"/>
              </a:defRPr>
            </a:lvl1pPr>
            <a:lvl2pPr marL="742950" indent="-285750">
              <a:defRPr sz="2400">
                <a:solidFill>
                  <a:schemeClr val="tx1"/>
                </a:solidFill>
                <a:latin typeface="Palatino Linotype" panose="02040502050505030304" pitchFamily="18" charset="0"/>
                <a:ea typeface="宋体" panose="02010600030101010101" pitchFamily="2" charset="-122"/>
              </a:defRPr>
            </a:lvl2pPr>
            <a:lvl3pPr marL="1143000" indent="-228600">
              <a:defRPr sz="2400">
                <a:solidFill>
                  <a:schemeClr val="tx1"/>
                </a:solidFill>
                <a:latin typeface="Palatino Linotype" panose="02040502050505030304" pitchFamily="18" charset="0"/>
                <a:ea typeface="宋体" panose="02010600030101010101" pitchFamily="2" charset="-122"/>
              </a:defRPr>
            </a:lvl3pPr>
            <a:lvl4pPr marL="1600200" indent="-228600">
              <a:defRPr sz="2400">
                <a:solidFill>
                  <a:schemeClr val="tx1"/>
                </a:solidFill>
                <a:latin typeface="Palatino Linotype" panose="02040502050505030304" pitchFamily="18" charset="0"/>
                <a:ea typeface="宋体" panose="02010600030101010101" pitchFamily="2" charset="-122"/>
              </a:defRPr>
            </a:lvl4pPr>
            <a:lvl5pPr marL="2057400" indent="-22860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Palatino Linotype" panose="02040502050505030304" pitchFamily="18" charset="0"/>
                <a:ea typeface="宋体" panose="02010600030101010101" pitchFamily="2" charset="-122"/>
              </a:defRPr>
            </a:lvl9pPr>
          </a:lstStyle>
          <a:p>
            <a:fld id="{F647B092-EC40-4099-8BFF-D7D74F5F1D97}" type="slidenum">
              <a:rPr lang="zh-CN" altLang="en-US" sz="120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12"/>
          </p:nvPr>
        </p:nvSpPr>
        <p:spPr/>
        <p:txBody>
          <a:bodyPr/>
          <a:lstStyle/>
          <a:p>
            <a:pPr>
              <a:buNone/>
            </a:pPr>
            <a:fld id="{9A0DB2DC-4C9A-4742-B13C-FB6460FD3503}" type="slidenum">
              <a:rPr lang="en-US" altLang="zh-CN" smtClean="0">
                <a:latin typeface="Century Gothic" panose="020B0502020202020204" pitchFamily="34" charset="0"/>
              </a:rPr>
            </a:fld>
            <a:endParaRPr lang="en-US" altLang="zh-CN" dirty="0">
              <a:latin typeface="Century Gothic" panose="020B050202020202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Footer Placeholder 5"/>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8" name="组合 7"/>
          <p:cNvGrpSpPr/>
          <p:nvPr userDrawn="1"/>
        </p:nvGrpSpPr>
        <p:grpSpPr>
          <a:xfrm>
            <a:off x="7975442" y="-35724"/>
            <a:ext cx="4013516" cy="1229499"/>
            <a:chOff x="3756566" y="501990"/>
            <a:chExt cx="4013516" cy="1229499"/>
          </a:xfrm>
        </p:grpSpPr>
        <p:pic>
          <p:nvPicPr>
            <p:cNvPr id="9"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8" name="Footer Placeholder 7"/>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10" name="组合 9"/>
          <p:cNvGrpSpPr/>
          <p:nvPr userDrawn="1"/>
        </p:nvGrpSpPr>
        <p:grpSpPr>
          <a:xfrm>
            <a:off x="7975442" y="-35724"/>
            <a:ext cx="4013516" cy="1229499"/>
            <a:chOff x="3756566" y="501990"/>
            <a:chExt cx="4013516" cy="1229499"/>
          </a:xfrm>
        </p:grpSpPr>
        <p:pic>
          <p:nvPicPr>
            <p:cNvPr id="11"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4" name="Footer Placeholder 3"/>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6" name="组合 5"/>
          <p:cNvGrpSpPr/>
          <p:nvPr userDrawn="1"/>
        </p:nvGrpSpPr>
        <p:grpSpPr>
          <a:xfrm>
            <a:off x="7975442" y="-35724"/>
            <a:ext cx="4013516" cy="1229499"/>
            <a:chOff x="3756566" y="501990"/>
            <a:chExt cx="4013516" cy="1229499"/>
          </a:xfrm>
        </p:grpSpPr>
        <p:pic>
          <p:nvPicPr>
            <p:cNvPr id="7"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3" name="Footer Placeholder 2"/>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5" name="组合 4"/>
          <p:cNvGrpSpPr/>
          <p:nvPr userDrawn="1"/>
        </p:nvGrpSpPr>
        <p:grpSpPr>
          <a:xfrm>
            <a:off x="7975442" y="-35724"/>
            <a:ext cx="4013516" cy="1229499"/>
            <a:chOff x="3756566" y="501990"/>
            <a:chExt cx="4013516" cy="1229499"/>
          </a:xfrm>
        </p:grpSpPr>
        <p:pic>
          <p:nvPicPr>
            <p:cNvPr id="6"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Footer Placeholder 5"/>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8" name="组合 7"/>
          <p:cNvGrpSpPr/>
          <p:nvPr userDrawn="1"/>
        </p:nvGrpSpPr>
        <p:grpSpPr>
          <a:xfrm>
            <a:off x="7975442" y="-35724"/>
            <a:ext cx="4013516" cy="1229499"/>
            <a:chOff x="3756566" y="501990"/>
            <a:chExt cx="4013516" cy="1229499"/>
          </a:xfrm>
        </p:grpSpPr>
        <p:pic>
          <p:nvPicPr>
            <p:cNvPr id="9"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Footer Placeholder 5"/>
          <p:cNvSpPr>
            <a:spLocks noGrp="1"/>
          </p:cNvSpPr>
          <p:nvPr>
            <p:ph type="ftr" sz="quarter" idx="11"/>
          </p:nvPr>
        </p:nvSpPr>
        <p:spPr/>
        <p:txBody>
          <a:body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8" name="组合 7"/>
          <p:cNvGrpSpPr/>
          <p:nvPr userDrawn="1"/>
        </p:nvGrpSpPr>
        <p:grpSpPr>
          <a:xfrm>
            <a:off x="7975442" y="-35724"/>
            <a:ext cx="4013516" cy="1229499"/>
            <a:chOff x="3756566" y="501990"/>
            <a:chExt cx="4013516" cy="1229499"/>
          </a:xfrm>
        </p:grpSpPr>
        <p:pic>
          <p:nvPicPr>
            <p:cNvPr id="9" name="Picture 2" descr="C:\Users\Administrator\Desktop\view.jp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dministrator\Desktop\988f62c5210bdb445a106b023dc4778e.jp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kumimoji="1" lang="en-US" altLang="zh-CN" sz="1200">
              <a:solidFill>
                <a:schemeClr val="tx1">
                  <a:lumMod val="65000"/>
                  <a:lumOff val="35000"/>
                </a:schemeClr>
              </a:solidFill>
              <a:latin typeface="Century Gothic" panose="020B0502020202020204" pitchFamily="34" charset="0"/>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eaLnBrk="1" hangingPunct="1">
              <a:buNone/>
            </a:pPr>
            <a:fld id="{9A0DB2DC-4C9A-4742-B13C-FB6460FD3503}" type="slidenum">
              <a:rPr lang="en-US" altLang="zh-CN" smtClean="0"/>
            </a:fld>
            <a:endParaRPr lang="en-US" altLang="zh-CN" dirty="0">
              <a:latin typeface="Verdana" panose="020B0604030504040204" pitchFamily="34" charset="0"/>
            </a:endParaRPr>
          </a:p>
        </p:txBody>
      </p:sp>
      <p:grpSp>
        <p:nvGrpSpPr>
          <p:cNvPr id="7" name="组合 6"/>
          <p:cNvGrpSpPr/>
          <p:nvPr userDrawn="1"/>
        </p:nvGrpSpPr>
        <p:grpSpPr>
          <a:xfrm>
            <a:off x="7975442" y="-35724"/>
            <a:ext cx="4013516" cy="1229499"/>
            <a:chOff x="3756566" y="501990"/>
            <a:chExt cx="4013516" cy="1229499"/>
          </a:xfrm>
        </p:grpSpPr>
        <p:pic>
          <p:nvPicPr>
            <p:cNvPr id="8" name="Picture 2" descr="C:\Users\Administrator\Desktop\view.jpg"/>
            <p:cNvPicPr>
              <a:picLocks noChangeAspect="1" noChangeArrowheads="1"/>
            </p:cNvPicPr>
            <p:nvPr/>
          </p:nvPicPr>
          <p:blipFill>
            <a:blip r:embed="rId1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6648" y="728086"/>
              <a:ext cx="2393434" cy="62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dministrator\Desktop\988f62c5210bdb445a106b023dc4778e.jpg"/>
            <p:cNvPicPr>
              <a:picLocks noChangeAspect="1" noChangeArrowheads="1"/>
            </p:cNvPicPr>
            <p:nvPr/>
          </p:nvPicPr>
          <p:blipFill>
            <a:blip r:embed="rId1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56566" y="501990"/>
              <a:ext cx="1359305" cy="1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random/>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11.xml.rels><?xml version="1.0" encoding="UTF-8" standalone="yes"?>
<Relationships xmlns="http://schemas.openxmlformats.org/package/2006/relationships"><Relationship Id="rId9" Type="http://schemas.openxmlformats.org/officeDocument/2006/relationships/image" Target="../media/image39.wmf"/><Relationship Id="rId8" Type="http://schemas.openxmlformats.org/officeDocument/2006/relationships/oleObject" Target="../embeddings/oleObject22.bin"/><Relationship Id="rId7" Type="http://schemas.openxmlformats.org/officeDocument/2006/relationships/image" Target="../media/image38.wmf"/><Relationship Id="rId6" Type="http://schemas.openxmlformats.org/officeDocument/2006/relationships/oleObject" Target="../embeddings/oleObject21.bin"/><Relationship Id="rId5" Type="http://schemas.openxmlformats.org/officeDocument/2006/relationships/image" Target="../media/image37.wmf"/><Relationship Id="rId4" Type="http://schemas.openxmlformats.org/officeDocument/2006/relationships/oleObject" Target="../embeddings/oleObject20.bin"/><Relationship Id="rId3" Type="http://schemas.openxmlformats.org/officeDocument/2006/relationships/image" Target="../media/image36.wmf"/><Relationship Id="rId2" Type="http://schemas.openxmlformats.org/officeDocument/2006/relationships/oleObject" Target="../embeddings/oleObject19.bin"/><Relationship Id="rId13" Type="http://schemas.openxmlformats.org/officeDocument/2006/relationships/vmlDrawing" Target="../drawings/vmlDrawing5.vml"/><Relationship Id="rId12" Type="http://schemas.openxmlformats.org/officeDocument/2006/relationships/slideLayout" Target="../slideLayouts/slideLayout7.xml"/><Relationship Id="rId11" Type="http://schemas.openxmlformats.org/officeDocument/2006/relationships/image" Target="../media/image40.wmf"/><Relationship Id="rId10" Type="http://schemas.openxmlformats.org/officeDocument/2006/relationships/oleObject" Target="../embeddings/oleObject23.bin"/><Relationship Id="rId1" Type="http://schemas.openxmlformats.org/officeDocument/2006/relationships/image" Target="../media/image3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45.wmf"/><Relationship Id="rId7" Type="http://schemas.openxmlformats.org/officeDocument/2006/relationships/oleObject" Target="../embeddings/oleObject27.bin"/><Relationship Id="rId6" Type="http://schemas.openxmlformats.org/officeDocument/2006/relationships/image" Target="../media/image44.wmf"/><Relationship Id="rId5" Type="http://schemas.openxmlformats.org/officeDocument/2006/relationships/oleObject" Target="../embeddings/oleObject26.bin"/><Relationship Id="rId4" Type="http://schemas.openxmlformats.org/officeDocument/2006/relationships/image" Target="../media/image43.wmf"/><Relationship Id="rId3" Type="http://schemas.openxmlformats.org/officeDocument/2006/relationships/oleObject" Target="../embeddings/oleObject25.bin"/><Relationship Id="rId2" Type="http://schemas.openxmlformats.org/officeDocument/2006/relationships/image" Target="../media/image42.wmf"/><Relationship Id="rId12" Type="http://schemas.openxmlformats.org/officeDocument/2006/relationships/vmlDrawing" Target="../drawings/vmlDrawing6.vml"/><Relationship Id="rId11" Type="http://schemas.openxmlformats.org/officeDocument/2006/relationships/slideLayout" Target="../slideLayouts/slideLayout7.xml"/><Relationship Id="rId10" Type="http://schemas.openxmlformats.org/officeDocument/2006/relationships/image" Target="../media/image46.wmf"/><Relationship Id="rId1" Type="http://schemas.openxmlformats.org/officeDocument/2006/relationships/oleObject" Target="../embeddings/oleObject24.bin"/></Relationships>
</file>

<file path=ppt/slides/_rels/slide15.xml.rels><?xml version="1.0" encoding="UTF-8" standalone="yes"?>
<Relationships xmlns="http://schemas.openxmlformats.org/package/2006/relationships"><Relationship Id="rId9" Type="http://schemas.openxmlformats.org/officeDocument/2006/relationships/image" Target="../media/image51.png"/><Relationship Id="rId8" Type="http://schemas.openxmlformats.org/officeDocument/2006/relationships/image" Target="../media/image50.wmf"/><Relationship Id="rId7" Type="http://schemas.openxmlformats.org/officeDocument/2006/relationships/oleObject" Target="../embeddings/oleObject32.bin"/><Relationship Id="rId6" Type="http://schemas.openxmlformats.org/officeDocument/2006/relationships/image" Target="../media/image49.wmf"/><Relationship Id="rId5" Type="http://schemas.openxmlformats.org/officeDocument/2006/relationships/oleObject" Target="../embeddings/oleObject31.bin"/><Relationship Id="rId4" Type="http://schemas.openxmlformats.org/officeDocument/2006/relationships/image" Target="../media/image48.wmf"/><Relationship Id="rId3" Type="http://schemas.openxmlformats.org/officeDocument/2006/relationships/oleObject" Target="../embeddings/oleObject30.bin"/><Relationship Id="rId2" Type="http://schemas.openxmlformats.org/officeDocument/2006/relationships/image" Target="../media/image47.wmf"/><Relationship Id="rId12" Type="http://schemas.openxmlformats.org/officeDocument/2006/relationships/vmlDrawing" Target="../drawings/vmlDrawing7.vml"/><Relationship Id="rId11" Type="http://schemas.openxmlformats.org/officeDocument/2006/relationships/slideLayout" Target="../slideLayouts/slideLayout7.xml"/><Relationship Id="rId10" Type="http://schemas.openxmlformats.org/officeDocument/2006/relationships/image" Target="../media/image52.png"/><Relationship Id="rId1" Type="http://schemas.openxmlformats.org/officeDocument/2006/relationships/oleObject" Target="../embeddings/oleObject29.bin"/></Relationships>
</file>

<file path=ppt/slides/_rels/slide16.xml.rels><?xml version="1.0" encoding="UTF-8" standalone="yes"?>
<Relationships xmlns="http://schemas.openxmlformats.org/package/2006/relationships"><Relationship Id="rId9" Type="http://schemas.openxmlformats.org/officeDocument/2006/relationships/image" Target="../media/image57.wmf"/><Relationship Id="rId8" Type="http://schemas.openxmlformats.org/officeDocument/2006/relationships/oleObject" Target="../embeddings/oleObject36.bin"/><Relationship Id="rId7" Type="http://schemas.openxmlformats.org/officeDocument/2006/relationships/image" Target="../media/image56.png"/><Relationship Id="rId6" Type="http://schemas.openxmlformats.org/officeDocument/2006/relationships/image" Target="../media/image55.wmf"/><Relationship Id="rId5" Type="http://schemas.openxmlformats.org/officeDocument/2006/relationships/oleObject" Target="../embeddings/oleObject35.bin"/><Relationship Id="rId4" Type="http://schemas.openxmlformats.org/officeDocument/2006/relationships/image" Target="../media/image54.wmf"/><Relationship Id="rId3" Type="http://schemas.openxmlformats.org/officeDocument/2006/relationships/oleObject" Target="../embeddings/oleObject34.bin"/><Relationship Id="rId2" Type="http://schemas.openxmlformats.org/officeDocument/2006/relationships/image" Target="../media/image53.wmf"/><Relationship Id="rId13" Type="http://schemas.openxmlformats.org/officeDocument/2006/relationships/vmlDrawing" Target="../drawings/vmlDrawing8.vml"/><Relationship Id="rId12" Type="http://schemas.openxmlformats.org/officeDocument/2006/relationships/slideLayout" Target="../slideLayouts/slideLayout7.xml"/><Relationship Id="rId11" Type="http://schemas.openxmlformats.org/officeDocument/2006/relationships/oleObject" Target="../embeddings/oleObject38.bin"/><Relationship Id="rId10" Type="http://schemas.openxmlformats.org/officeDocument/2006/relationships/oleObject" Target="../embeddings/oleObject37.bin"/><Relationship Id="rId1" Type="http://schemas.openxmlformats.org/officeDocument/2006/relationships/oleObject" Target="../embeddings/oleObject33.bin"/></Relationships>
</file>

<file path=ppt/slides/_rels/slide17.xml.rels><?xml version="1.0" encoding="UTF-8" standalone="yes"?>
<Relationships xmlns="http://schemas.openxmlformats.org/package/2006/relationships"><Relationship Id="rId9" Type="http://schemas.openxmlformats.org/officeDocument/2006/relationships/image" Target="../media/image62.png"/><Relationship Id="rId8" Type="http://schemas.openxmlformats.org/officeDocument/2006/relationships/image" Target="../media/image61.wmf"/><Relationship Id="rId7" Type="http://schemas.openxmlformats.org/officeDocument/2006/relationships/oleObject" Target="../embeddings/oleObject42.bin"/><Relationship Id="rId6" Type="http://schemas.openxmlformats.org/officeDocument/2006/relationships/image" Target="../media/image60.wmf"/><Relationship Id="rId5" Type="http://schemas.openxmlformats.org/officeDocument/2006/relationships/oleObject" Target="../embeddings/oleObject41.bin"/><Relationship Id="rId4" Type="http://schemas.openxmlformats.org/officeDocument/2006/relationships/image" Target="../media/image59.wmf"/><Relationship Id="rId3" Type="http://schemas.openxmlformats.org/officeDocument/2006/relationships/oleObject" Target="../embeddings/oleObject40.bin"/><Relationship Id="rId2" Type="http://schemas.openxmlformats.org/officeDocument/2006/relationships/image" Target="../media/image58.wmf"/><Relationship Id="rId12" Type="http://schemas.openxmlformats.org/officeDocument/2006/relationships/vmlDrawing" Target="../drawings/vmlDrawing9.vml"/><Relationship Id="rId11" Type="http://schemas.openxmlformats.org/officeDocument/2006/relationships/slideLayout" Target="../slideLayouts/slideLayout7.xml"/><Relationship Id="rId10" Type="http://schemas.openxmlformats.org/officeDocument/2006/relationships/image" Target="../media/image63.png"/><Relationship Id="rId1" Type="http://schemas.openxmlformats.org/officeDocument/2006/relationships/oleObject" Target="../embeddings/oleObject39.bin"/></Relationships>
</file>

<file path=ppt/slides/_rels/slide18.xml.rels><?xml version="1.0" encoding="UTF-8" standalone="yes"?>
<Relationships xmlns="http://schemas.openxmlformats.org/package/2006/relationships"><Relationship Id="rId9" Type="http://schemas.openxmlformats.org/officeDocument/2006/relationships/vmlDrawing" Target="../drawings/vmlDrawing10.vml"/><Relationship Id="rId8" Type="http://schemas.openxmlformats.org/officeDocument/2006/relationships/slideLayout" Target="../slideLayouts/slideLayout7.xml"/><Relationship Id="rId7" Type="http://schemas.openxmlformats.org/officeDocument/2006/relationships/image" Target="../media/image68.wmf"/><Relationship Id="rId6" Type="http://schemas.openxmlformats.org/officeDocument/2006/relationships/oleObject" Target="../embeddings/oleObject44.bin"/><Relationship Id="rId5" Type="http://schemas.openxmlformats.org/officeDocument/2006/relationships/image" Target="../media/image67.png"/><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image" Target="../media/image64.wmf"/><Relationship Id="rId1" Type="http://schemas.openxmlformats.org/officeDocument/2006/relationships/oleObject" Target="../embeddings/oleObject43.bin"/></Relationships>
</file>

<file path=ppt/slides/_rels/slide19.xml.rels><?xml version="1.0" encoding="UTF-8" standalone="yes"?>
<Relationships xmlns="http://schemas.openxmlformats.org/package/2006/relationships"><Relationship Id="rId9" Type="http://schemas.openxmlformats.org/officeDocument/2006/relationships/vmlDrawing" Target="../drawings/vmlDrawing11.vml"/><Relationship Id="rId8" Type="http://schemas.openxmlformats.org/officeDocument/2006/relationships/slideLayout" Target="../slideLayouts/slideLayout7.xml"/><Relationship Id="rId7" Type="http://schemas.openxmlformats.org/officeDocument/2006/relationships/image" Target="../media/image72.wmf"/><Relationship Id="rId6" Type="http://schemas.openxmlformats.org/officeDocument/2006/relationships/oleObject" Target="../embeddings/oleObject47.bin"/><Relationship Id="rId5" Type="http://schemas.openxmlformats.org/officeDocument/2006/relationships/image" Target="../media/image71.emf"/><Relationship Id="rId4" Type="http://schemas.openxmlformats.org/officeDocument/2006/relationships/image" Target="../media/image70.wmf"/><Relationship Id="rId3" Type="http://schemas.openxmlformats.org/officeDocument/2006/relationships/oleObject" Target="../embeddings/oleObject46.bin"/><Relationship Id="rId2" Type="http://schemas.openxmlformats.org/officeDocument/2006/relationships/image" Target="../media/image69.wmf"/><Relationship Id="rId1" Type="http://schemas.openxmlformats.org/officeDocument/2006/relationships/oleObject" Target="../embeddings/oleObject4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image" Target="../media/image78.emf"/><Relationship Id="rId7" Type="http://schemas.openxmlformats.org/officeDocument/2006/relationships/image" Target="../media/image77.emf"/><Relationship Id="rId6" Type="http://schemas.openxmlformats.org/officeDocument/2006/relationships/image" Target="../media/image76.emf"/><Relationship Id="rId5" Type="http://schemas.openxmlformats.org/officeDocument/2006/relationships/image" Target="../media/image75.wmf"/><Relationship Id="rId4" Type="http://schemas.openxmlformats.org/officeDocument/2006/relationships/oleObject" Target="../embeddings/oleObject49.bin"/><Relationship Id="rId3" Type="http://schemas.openxmlformats.org/officeDocument/2006/relationships/image" Target="../media/image74.wmf"/><Relationship Id="rId2" Type="http://schemas.openxmlformats.org/officeDocument/2006/relationships/oleObject" Target="../embeddings/oleObject48.bin"/><Relationship Id="rId12" Type="http://schemas.openxmlformats.org/officeDocument/2006/relationships/vmlDrawing" Target="../drawings/vmlDrawing12.vml"/><Relationship Id="rId11" Type="http://schemas.openxmlformats.org/officeDocument/2006/relationships/slideLayout" Target="../slideLayouts/slideLayout7.xml"/><Relationship Id="rId10" Type="http://schemas.openxmlformats.org/officeDocument/2006/relationships/image" Target="../media/image79.wmf"/><Relationship Id="rId1" Type="http://schemas.openxmlformats.org/officeDocument/2006/relationships/image" Target="../media/image73.png"/></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3.wmf"/><Relationship Id="rId7" Type="http://schemas.openxmlformats.org/officeDocument/2006/relationships/oleObject" Target="../embeddings/oleObject54.bin"/><Relationship Id="rId6" Type="http://schemas.openxmlformats.org/officeDocument/2006/relationships/image" Target="../media/image82.wmf"/><Relationship Id="rId5" Type="http://schemas.openxmlformats.org/officeDocument/2006/relationships/oleObject" Target="../embeddings/oleObject53.bin"/><Relationship Id="rId4" Type="http://schemas.openxmlformats.org/officeDocument/2006/relationships/image" Target="../media/image81.wmf"/><Relationship Id="rId3" Type="http://schemas.openxmlformats.org/officeDocument/2006/relationships/oleObject" Target="../embeddings/oleObject52.bin"/><Relationship Id="rId2" Type="http://schemas.openxmlformats.org/officeDocument/2006/relationships/image" Target="../media/image80.wmf"/><Relationship Id="rId10" Type="http://schemas.openxmlformats.org/officeDocument/2006/relationships/vmlDrawing" Target="../drawings/vmlDrawing13.vml"/><Relationship Id="rId1" Type="http://schemas.openxmlformats.org/officeDocument/2006/relationships/oleObject" Target="../embeddings/oleObject51.bin"/></Relationships>
</file>

<file path=ppt/slides/_rels/slide22.xml.rels><?xml version="1.0" encoding="UTF-8" standalone="yes"?>
<Relationships xmlns="http://schemas.openxmlformats.org/package/2006/relationships"><Relationship Id="rId9" Type="http://schemas.openxmlformats.org/officeDocument/2006/relationships/image" Target="../media/image88.wmf"/><Relationship Id="rId8" Type="http://schemas.openxmlformats.org/officeDocument/2006/relationships/oleObject" Target="../embeddings/oleObject58.bin"/><Relationship Id="rId7" Type="http://schemas.openxmlformats.org/officeDocument/2006/relationships/image" Target="../media/image87.wmf"/><Relationship Id="rId6" Type="http://schemas.openxmlformats.org/officeDocument/2006/relationships/oleObject" Target="../embeddings/oleObject57.bin"/><Relationship Id="rId5" Type="http://schemas.openxmlformats.org/officeDocument/2006/relationships/image" Target="../media/image86.wmf"/><Relationship Id="rId4" Type="http://schemas.openxmlformats.org/officeDocument/2006/relationships/oleObject" Target="../embeddings/oleObject56.bin"/><Relationship Id="rId3" Type="http://schemas.openxmlformats.org/officeDocument/2006/relationships/image" Target="../media/image85.wmf"/><Relationship Id="rId27" Type="http://schemas.openxmlformats.org/officeDocument/2006/relationships/vmlDrawing" Target="../drawings/vmlDrawing14.vml"/><Relationship Id="rId26" Type="http://schemas.openxmlformats.org/officeDocument/2006/relationships/slideLayout" Target="../slideLayouts/slideLayout7.xml"/><Relationship Id="rId25" Type="http://schemas.openxmlformats.org/officeDocument/2006/relationships/image" Target="../media/image96.wmf"/><Relationship Id="rId24" Type="http://schemas.openxmlformats.org/officeDocument/2006/relationships/oleObject" Target="../embeddings/oleObject66.bin"/><Relationship Id="rId23" Type="http://schemas.openxmlformats.org/officeDocument/2006/relationships/image" Target="../media/image95.wmf"/><Relationship Id="rId22" Type="http://schemas.openxmlformats.org/officeDocument/2006/relationships/oleObject" Target="../embeddings/oleObject65.bin"/><Relationship Id="rId21" Type="http://schemas.openxmlformats.org/officeDocument/2006/relationships/image" Target="../media/image94.wmf"/><Relationship Id="rId20" Type="http://schemas.openxmlformats.org/officeDocument/2006/relationships/oleObject" Target="../embeddings/oleObject64.bin"/><Relationship Id="rId2" Type="http://schemas.openxmlformats.org/officeDocument/2006/relationships/oleObject" Target="../embeddings/oleObject55.bin"/><Relationship Id="rId19" Type="http://schemas.openxmlformats.org/officeDocument/2006/relationships/image" Target="../media/image93.wmf"/><Relationship Id="rId18" Type="http://schemas.openxmlformats.org/officeDocument/2006/relationships/oleObject" Target="../embeddings/oleObject63.bin"/><Relationship Id="rId17" Type="http://schemas.openxmlformats.org/officeDocument/2006/relationships/image" Target="../media/image92.wmf"/><Relationship Id="rId16" Type="http://schemas.openxmlformats.org/officeDocument/2006/relationships/oleObject" Target="../embeddings/oleObject62.bin"/><Relationship Id="rId15" Type="http://schemas.openxmlformats.org/officeDocument/2006/relationships/image" Target="../media/image91.wmf"/><Relationship Id="rId14" Type="http://schemas.openxmlformats.org/officeDocument/2006/relationships/oleObject" Target="../embeddings/oleObject61.bin"/><Relationship Id="rId13" Type="http://schemas.openxmlformats.org/officeDocument/2006/relationships/image" Target="../media/image90.wmf"/><Relationship Id="rId12" Type="http://schemas.openxmlformats.org/officeDocument/2006/relationships/oleObject" Target="../embeddings/oleObject60.bin"/><Relationship Id="rId11" Type="http://schemas.openxmlformats.org/officeDocument/2006/relationships/image" Target="../media/image89.wmf"/><Relationship Id="rId10" Type="http://schemas.openxmlformats.org/officeDocument/2006/relationships/oleObject" Target="../embeddings/oleObject59.bin"/><Relationship Id="rId1" Type="http://schemas.openxmlformats.org/officeDocument/2006/relationships/image" Target="../media/image84.png"/></Relationships>
</file>

<file path=ppt/slides/_rels/slide23.xml.rels><?xml version="1.0" encoding="UTF-8" standalone="yes"?>
<Relationships xmlns="http://schemas.openxmlformats.org/package/2006/relationships"><Relationship Id="rId7" Type="http://schemas.openxmlformats.org/officeDocument/2006/relationships/vmlDrawing" Target="../drawings/vmlDrawing15.vml"/><Relationship Id="rId6" Type="http://schemas.openxmlformats.org/officeDocument/2006/relationships/slideLayout" Target="../slideLayouts/slideLayout7.xml"/><Relationship Id="rId5" Type="http://schemas.openxmlformats.org/officeDocument/2006/relationships/image" Target="../media/image100.png"/><Relationship Id="rId4" Type="http://schemas.openxmlformats.org/officeDocument/2006/relationships/image" Target="../media/image99.emf"/><Relationship Id="rId3" Type="http://schemas.openxmlformats.org/officeDocument/2006/relationships/image" Target="../media/image98.emf"/><Relationship Id="rId2" Type="http://schemas.openxmlformats.org/officeDocument/2006/relationships/image" Target="../media/image97.wmf"/><Relationship Id="rId1" Type="http://schemas.openxmlformats.org/officeDocument/2006/relationships/oleObject" Target="../embeddings/oleObject67.bin"/></Relationships>
</file>

<file path=ppt/slides/_rels/slide24.xml.rels><?xml version="1.0" encoding="UTF-8" standalone="yes"?>
<Relationships xmlns="http://schemas.openxmlformats.org/package/2006/relationships"><Relationship Id="rId7" Type="http://schemas.openxmlformats.org/officeDocument/2006/relationships/vmlDrawing" Target="../drawings/vmlDrawing16.vml"/><Relationship Id="rId6" Type="http://schemas.openxmlformats.org/officeDocument/2006/relationships/slideLayout" Target="../slideLayouts/slideLayout7.xml"/><Relationship Id="rId5" Type="http://schemas.openxmlformats.org/officeDocument/2006/relationships/image" Target="../media/image103.wmf"/><Relationship Id="rId4" Type="http://schemas.openxmlformats.org/officeDocument/2006/relationships/oleObject" Target="../embeddings/oleObject69.bin"/><Relationship Id="rId3" Type="http://schemas.openxmlformats.org/officeDocument/2006/relationships/image" Target="../media/image102.wmf"/><Relationship Id="rId2" Type="http://schemas.openxmlformats.org/officeDocument/2006/relationships/oleObject" Target="../embeddings/oleObject68.bin"/><Relationship Id="rId1" Type="http://schemas.openxmlformats.org/officeDocument/2006/relationships/image" Target="../media/image101.png"/></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7.wmf"/><Relationship Id="rId7" Type="http://schemas.openxmlformats.org/officeDocument/2006/relationships/oleObject" Target="../embeddings/oleObject73.bin"/><Relationship Id="rId6" Type="http://schemas.openxmlformats.org/officeDocument/2006/relationships/image" Target="../media/image106.wmf"/><Relationship Id="rId5" Type="http://schemas.openxmlformats.org/officeDocument/2006/relationships/oleObject" Target="../embeddings/oleObject72.bin"/><Relationship Id="rId4" Type="http://schemas.openxmlformats.org/officeDocument/2006/relationships/image" Target="../media/image105.wmf"/><Relationship Id="rId3" Type="http://schemas.openxmlformats.org/officeDocument/2006/relationships/oleObject" Target="../embeddings/oleObject71.bin"/><Relationship Id="rId2" Type="http://schemas.openxmlformats.org/officeDocument/2006/relationships/image" Target="../media/image104.png"/><Relationship Id="rId10" Type="http://schemas.openxmlformats.org/officeDocument/2006/relationships/vmlDrawing" Target="../drawings/vmlDrawing17.vml"/><Relationship Id="rId1" Type="http://schemas.openxmlformats.org/officeDocument/2006/relationships/oleObject" Target="../embeddings/oleObject70.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78.bin"/><Relationship Id="rId8" Type="http://schemas.openxmlformats.org/officeDocument/2006/relationships/image" Target="../media/image111.png"/><Relationship Id="rId7" Type="http://schemas.openxmlformats.org/officeDocument/2006/relationships/oleObject" Target="../embeddings/oleObject77.bin"/><Relationship Id="rId6" Type="http://schemas.openxmlformats.org/officeDocument/2006/relationships/image" Target="../media/image110.wmf"/><Relationship Id="rId5" Type="http://schemas.openxmlformats.org/officeDocument/2006/relationships/oleObject" Target="../embeddings/oleObject76.bin"/><Relationship Id="rId4" Type="http://schemas.openxmlformats.org/officeDocument/2006/relationships/image" Target="../media/image109.wmf"/><Relationship Id="rId3" Type="http://schemas.openxmlformats.org/officeDocument/2006/relationships/oleObject" Target="../embeddings/oleObject75.bin"/><Relationship Id="rId2" Type="http://schemas.openxmlformats.org/officeDocument/2006/relationships/image" Target="../media/image108.wmf"/><Relationship Id="rId14" Type="http://schemas.openxmlformats.org/officeDocument/2006/relationships/vmlDrawing" Target="../drawings/vmlDrawing18.vml"/><Relationship Id="rId13" Type="http://schemas.openxmlformats.org/officeDocument/2006/relationships/slideLayout" Target="../slideLayouts/slideLayout7.xml"/><Relationship Id="rId12" Type="http://schemas.openxmlformats.org/officeDocument/2006/relationships/image" Target="../media/image101.png"/><Relationship Id="rId11" Type="http://schemas.openxmlformats.org/officeDocument/2006/relationships/image" Target="../media/image113.png"/><Relationship Id="rId10" Type="http://schemas.openxmlformats.org/officeDocument/2006/relationships/image" Target="../media/image112.wmf"/><Relationship Id="rId1" Type="http://schemas.openxmlformats.org/officeDocument/2006/relationships/oleObject" Target="../embeddings/oleObject7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83.bin"/><Relationship Id="rId8" Type="http://schemas.openxmlformats.org/officeDocument/2006/relationships/image" Target="../media/image116.wmf"/><Relationship Id="rId7" Type="http://schemas.openxmlformats.org/officeDocument/2006/relationships/oleObject" Target="../embeddings/oleObject82.bin"/><Relationship Id="rId6" Type="http://schemas.openxmlformats.org/officeDocument/2006/relationships/image" Target="../media/image115.wmf"/><Relationship Id="rId5" Type="http://schemas.openxmlformats.org/officeDocument/2006/relationships/oleObject" Target="../embeddings/oleObject81.bin"/><Relationship Id="rId4" Type="http://schemas.openxmlformats.org/officeDocument/2006/relationships/image" Target="../media/image114.wmf"/><Relationship Id="rId3" Type="http://schemas.openxmlformats.org/officeDocument/2006/relationships/oleObject" Target="../embeddings/oleObject80.bin"/><Relationship Id="rId20" Type="http://schemas.openxmlformats.org/officeDocument/2006/relationships/vmlDrawing" Target="../drawings/vmlDrawing19.vml"/><Relationship Id="rId2" Type="http://schemas.openxmlformats.org/officeDocument/2006/relationships/image" Target="../media/image42.wmf"/><Relationship Id="rId19" Type="http://schemas.openxmlformats.org/officeDocument/2006/relationships/slideLayout" Target="../slideLayouts/slideLayout7.xml"/><Relationship Id="rId18" Type="http://schemas.openxmlformats.org/officeDocument/2006/relationships/image" Target="../media/image121.wmf"/><Relationship Id="rId17" Type="http://schemas.openxmlformats.org/officeDocument/2006/relationships/oleObject" Target="../embeddings/oleObject87.bin"/><Relationship Id="rId16" Type="http://schemas.openxmlformats.org/officeDocument/2006/relationships/image" Target="../media/image120.wmf"/><Relationship Id="rId15" Type="http://schemas.openxmlformats.org/officeDocument/2006/relationships/oleObject" Target="../embeddings/oleObject86.bin"/><Relationship Id="rId14" Type="http://schemas.openxmlformats.org/officeDocument/2006/relationships/image" Target="../media/image119.wmf"/><Relationship Id="rId13" Type="http://schemas.openxmlformats.org/officeDocument/2006/relationships/oleObject" Target="../embeddings/oleObject85.bin"/><Relationship Id="rId12" Type="http://schemas.openxmlformats.org/officeDocument/2006/relationships/image" Target="../media/image118.wmf"/><Relationship Id="rId11" Type="http://schemas.openxmlformats.org/officeDocument/2006/relationships/oleObject" Target="../embeddings/oleObject84.bin"/><Relationship Id="rId10" Type="http://schemas.openxmlformats.org/officeDocument/2006/relationships/image" Target="../media/image117.wmf"/><Relationship Id="rId1" Type="http://schemas.openxmlformats.org/officeDocument/2006/relationships/oleObject" Target="../embeddings/oleObject79.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7.xml"/><Relationship Id="rId2" Type="http://schemas.openxmlformats.org/officeDocument/2006/relationships/image" Target="../media/image122.wmf"/><Relationship Id="rId1" Type="http://schemas.openxmlformats.org/officeDocument/2006/relationships/oleObject" Target="../embeddings/oleObject8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7.xml"/><Relationship Id="rId4" Type="http://schemas.openxmlformats.org/officeDocument/2006/relationships/image" Target="../media/image124.wmf"/><Relationship Id="rId3" Type="http://schemas.openxmlformats.org/officeDocument/2006/relationships/oleObject" Target="../embeddings/oleObject90.bin"/><Relationship Id="rId2" Type="http://schemas.openxmlformats.org/officeDocument/2006/relationships/image" Target="../media/image123.wmf"/><Relationship Id="rId1" Type="http://schemas.openxmlformats.org/officeDocument/2006/relationships/oleObject" Target="../embeddings/oleObject89.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7.xml"/><Relationship Id="rId4" Type="http://schemas.openxmlformats.org/officeDocument/2006/relationships/image" Target="../media/image126.wmf"/><Relationship Id="rId3" Type="http://schemas.openxmlformats.org/officeDocument/2006/relationships/oleObject" Target="../embeddings/oleObject92.bin"/><Relationship Id="rId2" Type="http://schemas.openxmlformats.org/officeDocument/2006/relationships/image" Target="../media/image125.wmf"/><Relationship Id="rId1" Type="http://schemas.openxmlformats.org/officeDocument/2006/relationships/oleObject" Target="../embeddings/oleObject91.bin"/></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5" Type="http://schemas.openxmlformats.org/officeDocument/2006/relationships/vmlDrawing" Target="../drawings/vmlDrawing23.vml"/><Relationship Id="rId4" Type="http://schemas.openxmlformats.org/officeDocument/2006/relationships/slideLayout" Target="../slideLayouts/slideLayout7.xml"/><Relationship Id="rId3" Type="http://schemas.openxmlformats.org/officeDocument/2006/relationships/image" Target="../media/image129.wmf"/><Relationship Id="rId2" Type="http://schemas.openxmlformats.org/officeDocument/2006/relationships/oleObject" Target="../embeddings/oleObject93.bin"/><Relationship Id="rId1" Type="http://schemas.openxmlformats.org/officeDocument/2006/relationships/image" Target="../media/image128.png"/></Relationships>
</file>

<file path=ppt/slides/_rels/slide36.xml.rels><?xml version="1.0" encoding="UTF-8" standalone="yes"?>
<Relationships xmlns="http://schemas.openxmlformats.org/package/2006/relationships"><Relationship Id="rId8" Type="http://schemas.openxmlformats.org/officeDocument/2006/relationships/vmlDrawing" Target="../drawings/vmlDrawing24.vml"/><Relationship Id="rId7" Type="http://schemas.openxmlformats.org/officeDocument/2006/relationships/slideLayout" Target="../slideLayouts/slideLayout7.xml"/><Relationship Id="rId6" Type="http://schemas.openxmlformats.org/officeDocument/2006/relationships/image" Target="../media/image132.wmf"/><Relationship Id="rId5" Type="http://schemas.openxmlformats.org/officeDocument/2006/relationships/oleObject" Target="../embeddings/oleObject96.bin"/><Relationship Id="rId4" Type="http://schemas.openxmlformats.org/officeDocument/2006/relationships/image" Target="../media/image131.wmf"/><Relationship Id="rId3" Type="http://schemas.openxmlformats.org/officeDocument/2006/relationships/oleObject" Target="../embeddings/oleObject95.bin"/><Relationship Id="rId2" Type="http://schemas.openxmlformats.org/officeDocument/2006/relationships/image" Target="../media/image130.wmf"/><Relationship Id="rId1" Type="http://schemas.openxmlformats.org/officeDocument/2006/relationships/oleObject" Target="../embeddings/oleObject94.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3.png"/></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7.wmf"/><Relationship Id="rId7" Type="http://schemas.openxmlformats.org/officeDocument/2006/relationships/oleObject" Target="../embeddings/oleObject100.bin"/><Relationship Id="rId6" Type="http://schemas.openxmlformats.org/officeDocument/2006/relationships/image" Target="../media/image136.wmf"/><Relationship Id="rId5" Type="http://schemas.openxmlformats.org/officeDocument/2006/relationships/oleObject" Target="../embeddings/oleObject99.bin"/><Relationship Id="rId4" Type="http://schemas.openxmlformats.org/officeDocument/2006/relationships/image" Target="../media/image135.wmf"/><Relationship Id="rId3" Type="http://schemas.openxmlformats.org/officeDocument/2006/relationships/oleObject" Target="../embeddings/oleObject98.bin"/><Relationship Id="rId2" Type="http://schemas.openxmlformats.org/officeDocument/2006/relationships/image" Target="../media/image134.wmf"/><Relationship Id="rId10" Type="http://schemas.openxmlformats.org/officeDocument/2006/relationships/vmlDrawing" Target="../drawings/vmlDrawing25.vml"/><Relationship Id="rId1" Type="http://schemas.openxmlformats.org/officeDocument/2006/relationships/oleObject" Target="../embeddings/oleObject97.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9.png"/><Relationship Id="rId1" Type="http://schemas.openxmlformats.org/officeDocument/2006/relationships/image" Target="../media/image138.png"/></Relationships>
</file>

<file path=ppt/slides/_rels/slide4.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3" Type="http://schemas.openxmlformats.org/officeDocument/2006/relationships/slideLayout" Target="../slideLayouts/slideLayout7.xml"/><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7.xml"/><Relationship Id="rId6" Type="http://schemas.openxmlformats.org/officeDocument/2006/relationships/image" Target="../media/image142.wmf"/><Relationship Id="rId5" Type="http://schemas.openxmlformats.org/officeDocument/2006/relationships/oleObject" Target="../embeddings/oleObject103.bin"/><Relationship Id="rId4" Type="http://schemas.openxmlformats.org/officeDocument/2006/relationships/image" Target="../media/image141.wmf"/><Relationship Id="rId3" Type="http://schemas.openxmlformats.org/officeDocument/2006/relationships/oleObject" Target="../embeddings/oleObject102.bin"/><Relationship Id="rId2" Type="http://schemas.openxmlformats.org/officeDocument/2006/relationships/image" Target="../media/image140.wmf"/><Relationship Id="rId1" Type="http://schemas.openxmlformats.org/officeDocument/2006/relationships/oleObject" Target="../embeddings/oleObject10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9" Type="http://schemas.openxmlformats.org/officeDocument/2006/relationships/vmlDrawing" Target="../drawings/vmlDrawing27.vml"/><Relationship Id="rId8" Type="http://schemas.openxmlformats.org/officeDocument/2006/relationships/slideLayout" Target="../slideLayouts/slideLayout7.xml"/><Relationship Id="rId7" Type="http://schemas.openxmlformats.org/officeDocument/2006/relationships/image" Target="../media/image146.png"/><Relationship Id="rId6" Type="http://schemas.openxmlformats.org/officeDocument/2006/relationships/image" Target="../media/image145.wmf"/><Relationship Id="rId5" Type="http://schemas.openxmlformats.org/officeDocument/2006/relationships/oleObject" Target="../embeddings/oleObject106.bin"/><Relationship Id="rId4" Type="http://schemas.openxmlformats.org/officeDocument/2006/relationships/image" Target="../media/image144.wmf"/><Relationship Id="rId3" Type="http://schemas.openxmlformats.org/officeDocument/2006/relationships/oleObject" Target="../embeddings/oleObject105.bin"/><Relationship Id="rId2" Type="http://schemas.openxmlformats.org/officeDocument/2006/relationships/image" Target="../media/image143.wmf"/><Relationship Id="rId1" Type="http://schemas.openxmlformats.org/officeDocument/2006/relationships/oleObject" Target="../embeddings/oleObject104.bin"/></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7.xml"/><Relationship Id="rId4" Type="http://schemas.openxmlformats.org/officeDocument/2006/relationships/image" Target="../media/image149.jpeg"/><Relationship Id="rId3" Type="http://schemas.openxmlformats.org/officeDocument/2006/relationships/image" Target="../media/image148.wmf"/><Relationship Id="rId2" Type="http://schemas.openxmlformats.org/officeDocument/2006/relationships/oleObject" Target="../embeddings/oleObject107.bin"/><Relationship Id="rId1" Type="http://schemas.openxmlformats.org/officeDocument/2006/relationships/image" Target="../media/image147.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7.xml"/><Relationship Id="rId2" Type="http://schemas.openxmlformats.org/officeDocument/2006/relationships/image" Target="../media/image150.wmf"/><Relationship Id="rId1" Type="http://schemas.openxmlformats.org/officeDocument/2006/relationships/oleObject" Target="../embeddings/oleObject108.bin"/></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30.vml"/><Relationship Id="rId5" Type="http://schemas.openxmlformats.org/officeDocument/2006/relationships/slideLayout" Target="../slideLayouts/slideLayout7.xml"/><Relationship Id="rId4" Type="http://schemas.openxmlformats.org/officeDocument/2006/relationships/image" Target="../media/image152.wmf"/><Relationship Id="rId3" Type="http://schemas.openxmlformats.org/officeDocument/2006/relationships/oleObject" Target="../embeddings/oleObject110.bin"/><Relationship Id="rId2" Type="http://schemas.openxmlformats.org/officeDocument/2006/relationships/image" Target="../media/image151.wmf"/><Relationship Id="rId1" Type="http://schemas.openxmlformats.org/officeDocument/2006/relationships/oleObject" Target="../embeddings/oleObject109.bin"/></Relationships>
</file>

<file path=ppt/slides/_rels/slide47.xml.rels><?xml version="1.0" encoding="UTF-8" standalone="yes"?>
<Relationships xmlns="http://schemas.openxmlformats.org/package/2006/relationships"><Relationship Id="rId8" Type="http://schemas.openxmlformats.org/officeDocument/2006/relationships/vmlDrawing" Target="../drawings/vmlDrawing31.vml"/><Relationship Id="rId7" Type="http://schemas.openxmlformats.org/officeDocument/2006/relationships/slideLayout" Target="../slideLayouts/slideLayout7.xml"/><Relationship Id="rId6" Type="http://schemas.openxmlformats.org/officeDocument/2006/relationships/image" Target="../media/image155.wmf"/><Relationship Id="rId5" Type="http://schemas.openxmlformats.org/officeDocument/2006/relationships/oleObject" Target="../embeddings/oleObject113.bin"/><Relationship Id="rId4" Type="http://schemas.openxmlformats.org/officeDocument/2006/relationships/image" Target="../media/image154.wmf"/><Relationship Id="rId3" Type="http://schemas.openxmlformats.org/officeDocument/2006/relationships/oleObject" Target="../embeddings/oleObject112.bin"/><Relationship Id="rId2" Type="http://schemas.openxmlformats.org/officeDocument/2006/relationships/image" Target="../media/image153.wmf"/><Relationship Id="rId1" Type="http://schemas.openxmlformats.org/officeDocument/2006/relationships/oleObject" Target="../embeddings/oleObject111.bin"/></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32.vml"/><Relationship Id="rId5" Type="http://schemas.openxmlformats.org/officeDocument/2006/relationships/slideLayout" Target="../slideLayouts/slideLayout7.xml"/><Relationship Id="rId4" Type="http://schemas.openxmlformats.org/officeDocument/2006/relationships/image" Target="../media/image157.wmf"/><Relationship Id="rId3" Type="http://schemas.openxmlformats.org/officeDocument/2006/relationships/oleObject" Target="../embeddings/oleObject115.bin"/><Relationship Id="rId2" Type="http://schemas.openxmlformats.org/officeDocument/2006/relationships/image" Target="../media/image156.wmf"/><Relationship Id="rId1" Type="http://schemas.openxmlformats.org/officeDocument/2006/relationships/oleObject" Target="../embeddings/oleObject114.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120.bin"/><Relationship Id="rId8" Type="http://schemas.openxmlformats.org/officeDocument/2006/relationships/image" Target="../media/image161.wmf"/><Relationship Id="rId7" Type="http://schemas.openxmlformats.org/officeDocument/2006/relationships/oleObject" Target="../embeddings/oleObject119.bin"/><Relationship Id="rId6" Type="http://schemas.openxmlformats.org/officeDocument/2006/relationships/image" Target="../media/image160.wmf"/><Relationship Id="rId5" Type="http://schemas.openxmlformats.org/officeDocument/2006/relationships/oleObject" Target="../embeddings/oleObject118.bin"/><Relationship Id="rId4" Type="http://schemas.openxmlformats.org/officeDocument/2006/relationships/image" Target="../media/image159.wmf"/><Relationship Id="rId3" Type="http://schemas.openxmlformats.org/officeDocument/2006/relationships/oleObject" Target="../embeddings/oleObject117.bin"/><Relationship Id="rId2" Type="http://schemas.openxmlformats.org/officeDocument/2006/relationships/image" Target="../media/image158.wmf"/><Relationship Id="rId12" Type="http://schemas.openxmlformats.org/officeDocument/2006/relationships/vmlDrawing" Target="../drawings/vmlDrawing33.vml"/><Relationship Id="rId11" Type="http://schemas.openxmlformats.org/officeDocument/2006/relationships/slideLayout" Target="../slideLayouts/slideLayout7.xml"/><Relationship Id="rId10" Type="http://schemas.openxmlformats.org/officeDocument/2006/relationships/image" Target="../media/image162.wmf"/><Relationship Id="rId1" Type="http://schemas.openxmlformats.org/officeDocument/2006/relationships/oleObject" Target="../embeddings/oleObject116.bin"/></Relationships>
</file>

<file path=ppt/slides/_rels/slide5.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4.bin"/><Relationship Id="rId7" Type="http://schemas.openxmlformats.org/officeDocument/2006/relationships/image" Target="../media/image19.wmf"/><Relationship Id="rId6" Type="http://schemas.openxmlformats.org/officeDocument/2006/relationships/oleObject" Target="../embeddings/oleObject3.bin"/><Relationship Id="rId5" Type="http://schemas.openxmlformats.org/officeDocument/2006/relationships/image" Target="../media/image18.wmf"/><Relationship Id="rId4" Type="http://schemas.openxmlformats.org/officeDocument/2006/relationships/oleObject" Target="../embeddings/oleObject2.bin"/><Relationship Id="rId3" Type="http://schemas.openxmlformats.org/officeDocument/2006/relationships/image" Target="../media/image17.emf"/><Relationship Id="rId2" Type="http://schemas.openxmlformats.org/officeDocument/2006/relationships/image" Target="../media/image16.wmf"/><Relationship Id="rId11" Type="http://schemas.openxmlformats.org/officeDocument/2006/relationships/vmlDrawing" Target="../drawings/vmlDrawing1.vml"/><Relationship Id="rId10" Type="http://schemas.openxmlformats.org/officeDocument/2006/relationships/slideLayout" Target="../slideLayouts/slideLayout7.xml"/><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vmlDrawing" Target="../drawings/vmlDrawing34.vml"/><Relationship Id="rId7" Type="http://schemas.openxmlformats.org/officeDocument/2006/relationships/slideLayout" Target="../slideLayouts/slideLayout7.xml"/><Relationship Id="rId6" Type="http://schemas.openxmlformats.org/officeDocument/2006/relationships/image" Target="../media/image165.wmf"/><Relationship Id="rId5" Type="http://schemas.openxmlformats.org/officeDocument/2006/relationships/oleObject" Target="../embeddings/oleObject123.bin"/><Relationship Id="rId4" Type="http://schemas.openxmlformats.org/officeDocument/2006/relationships/image" Target="../media/image164.wmf"/><Relationship Id="rId3" Type="http://schemas.openxmlformats.org/officeDocument/2006/relationships/oleObject" Target="../embeddings/oleObject122.bin"/><Relationship Id="rId2" Type="http://schemas.openxmlformats.org/officeDocument/2006/relationships/image" Target="../media/image163.wmf"/><Relationship Id="rId1" Type="http://schemas.openxmlformats.org/officeDocument/2006/relationships/oleObject" Target="../embeddings/oleObject121.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22.wmf"/><Relationship Id="rId3" Type="http://schemas.openxmlformats.org/officeDocument/2006/relationships/oleObject" Target="../embeddings/oleObject6.bin"/><Relationship Id="rId2" Type="http://schemas.openxmlformats.org/officeDocument/2006/relationships/image" Target="../media/image21.w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26.wmf"/><Relationship Id="rId7" Type="http://schemas.openxmlformats.org/officeDocument/2006/relationships/oleObject" Target="../embeddings/oleObject10.bin"/><Relationship Id="rId6" Type="http://schemas.openxmlformats.org/officeDocument/2006/relationships/image" Target="../media/image25.wmf"/><Relationship Id="rId5" Type="http://schemas.openxmlformats.org/officeDocument/2006/relationships/oleObject" Target="../embeddings/oleObject9.bin"/><Relationship Id="rId4" Type="http://schemas.openxmlformats.org/officeDocument/2006/relationships/image" Target="../media/image24.wmf"/><Relationship Id="rId3" Type="http://schemas.openxmlformats.org/officeDocument/2006/relationships/oleObject" Target="../embeddings/oleObject8.bin"/><Relationship Id="rId2" Type="http://schemas.openxmlformats.org/officeDocument/2006/relationships/image" Target="../media/image23.wmf"/><Relationship Id="rId11" Type="http://schemas.openxmlformats.org/officeDocument/2006/relationships/vmlDrawing" Target="../drawings/vmlDrawing3.vml"/><Relationship Id="rId10" Type="http://schemas.openxmlformats.org/officeDocument/2006/relationships/slideLayout" Target="../slideLayouts/slideLayout7.xml"/><Relationship Id="rId1"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30.wmf"/><Relationship Id="rId7" Type="http://schemas.openxmlformats.org/officeDocument/2006/relationships/oleObject" Target="../embeddings/oleObject15.bin"/><Relationship Id="rId6" Type="http://schemas.openxmlformats.org/officeDocument/2006/relationships/image" Target="../media/image29.wmf"/><Relationship Id="rId5" Type="http://schemas.openxmlformats.org/officeDocument/2006/relationships/oleObject" Target="../embeddings/oleObject14.bin"/><Relationship Id="rId4" Type="http://schemas.openxmlformats.org/officeDocument/2006/relationships/image" Target="../media/image28.wmf"/><Relationship Id="rId3" Type="http://schemas.openxmlformats.org/officeDocument/2006/relationships/oleObject" Target="../embeddings/oleObject13.bin"/><Relationship Id="rId2" Type="http://schemas.openxmlformats.org/officeDocument/2006/relationships/image" Target="../media/image27.wmf"/><Relationship Id="rId16" Type="http://schemas.openxmlformats.org/officeDocument/2006/relationships/vmlDrawing" Target="../drawings/vmlDrawing4.vml"/><Relationship Id="rId15" Type="http://schemas.openxmlformats.org/officeDocument/2006/relationships/slideLayout" Target="../slideLayouts/slideLayout7.xml"/><Relationship Id="rId14" Type="http://schemas.openxmlformats.org/officeDocument/2006/relationships/image" Target="../media/image33.emf"/><Relationship Id="rId13" Type="http://schemas.openxmlformats.org/officeDocument/2006/relationships/oleObject" Target="../embeddings/oleObject18.bin"/><Relationship Id="rId12" Type="http://schemas.openxmlformats.org/officeDocument/2006/relationships/image" Target="../media/image32.wmf"/><Relationship Id="rId11" Type="http://schemas.openxmlformats.org/officeDocument/2006/relationships/oleObject" Target="../embeddings/oleObject17.bin"/><Relationship Id="rId10" Type="http://schemas.openxmlformats.org/officeDocument/2006/relationships/image" Target="../media/image31.wmf"/><Relationship Id="rId1"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7"/>
          <p:cNvSpPr>
            <a:spLocks noChangeArrowheads="1"/>
          </p:cNvSpPr>
          <p:nvPr/>
        </p:nvSpPr>
        <p:spPr bwMode="auto">
          <a:xfrm>
            <a:off x="637992" y="764704"/>
            <a:ext cx="10585176" cy="4330994"/>
          </a:xfrm>
          <a:prstGeom prst="rect">
            <a:avLst/>
          </a:prstGeom>
          <a:noFill/>
          <a:ln w="28575">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algn="ctr" eaLnBrk="1" hangingPunct="1">
              <a:lnSpc>
                <a:spcPct val="150000"/>
              </a:lnSpc>
              <a:spcBef>
                <a:spcPct val="0"/>
              </a:spcBef>
              <a:buNone/>
              <a:defRPr/>
            </a:pPr>
            <a:r>
              <a:rPr kumimoji="1" lang="zh-CN" altLang="en-US" sz="4800" b="1"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第五章 控制系统的频域分析法</a:t>
            </a:r>
            <a:endParaRPr kumimoji="1" lang="en-US" altLang="zh-CN" sz="4800" b="1"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3239770" eaLnBrk="1" hangingPunct="1">
              <a:spcBef>
                <a:spcPct val="0"/>
              </a:spcBef>
              <a:buNone/>
              <a:defRPr/>
            </a:pPr>
            <a:r>
              <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 </a:t>
            </a:r>
            <a:r>
              <a:rPr kumimoji="1" lang="en-US" altLang="zh-CN"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5.1 </a:t>
            </a:r>
            <a:r>
              <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频率特性</a:t>
            </a:r>
            <a:endPar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3239770" eaLnBrk="1" hangingPunct="1">
              <a:spcBef>
                <a:spcPct val="0"/>
              </a:spcBef>
              <a:buNone/>
              <a:defRPr/>
            </a:pPr>
            <a:r>
              <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 </a:t>
            </a:r>
            <a:r>
              <a:rPr kumimoji="1" lang="en-US" altLang="zh-CN"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5.2 </a:t>
            </a:r>
            <a:r>
              <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控制系统的幅相特性图</a:t>
            </a:r>
            <a:endPar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3239770" eaLnBrk="1" hangingPunct="1">
              <a:spcBef>
                <a:spcPct val="0"/>
              </a:spcBef>
              <a:buNone/>
              <a:defRPr/>
            </a:pPr>
            <a:r>
              <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 </a:t>
            </a:r>
            <a:r>
              <a:rPr kumimoji="1" lang="en-US" altLang="zh-CN"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5.3 </a:t>
            </a:r>
            <a:r>
              <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控制系统的对数频率特性图 </a:t>
            </a:r>
            <a:endPar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3239770" eaLnBrk="1" hangingPunct="1">
              <a:spcBef>
                <a:spcPct val="0"/>
              </a:spcBef>
              <a:buNone/>
              <a:defRPr/>
            </a:pPr>
            <a:r>
              <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 </a:t>
            </a:r>
            <a:r>
              <a:rPr kumimoji="1" lang="en-US" altLang="zh-CN"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5.4 </a:t>
            </a:r>
            <a:r>
              <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频域稳定判据 </a:t>
            </a:r>
            <a:endPar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3239770" eaLnBrk="1" hangingPunct="1">
              <a:spcBef>
                <a:spcPct val="0"/>
              </a:spcBef>
              <a:buNone/>
              <a:defRPr/>
            </a:pPr>
            <a:r>
              <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 </a:t>
            </a:r>
            <a:r>
              <a:rPr kumimoji="1" lang="en-US" altLang="zh-CN"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5.5 </a:t>
            </a:r>
            <a:r>
              <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稳定裕度</a:t>
            </a:r>
            <a:endPar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3239770" eaLnBrk="1" hangingPunct="1">
              <a:spcBef>
                <a:spcPct val="0"/>
              </a:spcBef>
              <a:buNone/>
              <a:defRPr/>
            </a:pPr>
            <a:r>
              <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 </a:t>
            </a:r>
            <a:r>
              <a:rPr kumimoji="1" lang="en-US" altLang="zh-CN"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5.6 </a:t>
            </a:r>
            <a:r>
              <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频率特性分析</a:t>
            </a:r>
            <a:endPar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lgn="ctr" eaLnBrk="1" hangingPunct="1">
              <a:lnSpc>
                <a:spcPct val="150000"/>
              </a:lnSpc>
              <a:spcBef>
                <a:spcPct val="0"/>
              </a:spcBef>
              <a:buNone/>
              <a:defRPr/>
            </a:pPr>
            <a:endParaRPr kumimoji="1" lang="zh-CN" altLang="en-US" sz="2800" b="1" dirty="0">
              <a:solidFill>
                <a:srgbClr val="000099"/>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3312368"/>
            <a:ext cx="12192000" cy="3573016"/>
          </a:xfrm>
          <a:prstGeom prst="rect">
            <a:avLst/>
          </a:prstGeom>
          <a:ln>
            <a:noFill/>
          </a:ln>
          <a:effectLst>
            <a:softEdge rad="112500"/>
          </a:effectLst>
        </p:spPr>
      </p:pic>
      <p:sp>
        <p:nvSpPr>
          <p:cNvPr id="2" name="文本框 1"/>
          <p:cNvSpPr txBox="1"/>
          <p:nvPr/>
        </p:nvSpPr>
        <p:spPr>
          <a:xfrm>
            <a:off x="8832304" y="4149080"/>
            <a:ext cx="2736304" cy="523220"/>
          </a:xfrm>
          <a:prstGeom prst="rect">
            <a:avLst/>
          </a:prstGeom>
          <a:noFill/>
        </p:spPr>
        <p:txBody>
          <a:bodyPr wrap="square" rtlCol="0">
            <a:spAutoFit/>
          </a:bodyPr>
          <a:lstStyle/>
          <a:p>
            <a:r>
              <a:rPr lang="zh-CN" altLang="en-US" sz="2800" b="1" dirty="0">
                <a:solidFill>
                  <a:srgbClr val="FF0000"/>
                </a:solidFill>
              </a:rPr>
              <a:t>授课人：许丽佳</a:t>
            </a:r>
            <a:endParaRPr lang="zh-CN" altLang="en-US" sz="2800" b="1" dirty="0">
              <a:solidFill>
                <a:srgbClr val="FF0000"/>
              </a:solidFill>
            </a:endParaRP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7"/>
          <p:cNvSpPr txBox="1">
            <a:spLocks noChangeArrowheads="1"/>
          </p:cNvSpPr>
          <p:nvPr/>
        </p:nvSpPr>
        <p:spPr bwMode="auto">
          <a:xfrm>
            <a:off x="768351" y="1399118"/>
            <a:ext cx="6096000" cy="2574744"/>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eaLnBrk="1" hangingPunct="1">
              <a:spcBef>
                <a:spcPct val="50000"/>
              </a:spcBef>
              <a:buFont typeface="Wingdings" panose="05000000000000000000" pitchFamily="2" charset="2"/>
              <a:buChar char="l"/>
              <a:defRPr/>
            </a:pPr>
            <a:r>
              <a:rPr lang="zh-CN" altLang="en-US" sz="29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幅相频率特性图又称</a:t>
            </a:r>
            <a:r>
              <a:rPr lang="zh-CN" altLang="en-US" sz="2935"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极坐标图</a:t>
            </a:r>
            <a:r>
              <a:rPr lang="zh-CN" altLang="en-US" sz="29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，或称</a:t>
            </a:r>
            <a:r>
              <a:rPr lang="zh-CN" altLang="en-US" sz="2935"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奈奎斯特(Nyquist)曲线</a:t>
            </a:r>
            <a:r>
              <a:rPr lang="zh-CN" altLang="en-US" sz="29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endParaRPr lang="en-US" altLang="zh-CN" sz="29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marL="457200" indent="-457200" eaLnBrk="1" hangingPunct="1">
              <a:spcBef>
                <a:spcPct val="50000"/>
              </a:spcBef>
              <a:buFont typeface="Wingdings" panose="05000000000000000000" pitchFamily="2" charset="2"/>
              <a:buChar char="l"/>
              <a:defRPr/>
            </a:pPr>
            <a:r>
              <a:rPr lang="zh-CN" altLang="en-US" sz="29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频率为参变量，当</a:t>
            </a:r>
            <a:r>
              <a:rPr lang="en-US" altLang="zh-CN" sz="2935" b="1" i="1" dirty="0">
                <a:effectLst>
                  <a:outerShdw blurRad="38100" dist="38100" dir="2700000" algn="tl">
                    <a:srgbClr val="000000">
                      <a:alpha val="43137"/>
                    </a:srgbClr>
                  </a:outerShdw>
                </a:effectLst>
                <a:ea typeface="黑体" panose="02010609060101010101" pitchFamily="2" charset="-122"/>
                <a:cs typeface="Times New Roman" panose="02020603050405020304" pitchFamily="18" charset="0"/>
              </a:rPr>
              <a:t>W</a:t>
            </a:r>
            <a:r>
              <a:rPr lang="zh-CN" altLang="en-US" sz="29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从</a:t>
            </a:r>
            <a:r>
              <a:rPr lang="en-US" altLang="zh-CN" sz="29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0</a:t>
            </a:r>
            <a:r>
              <a:rPr lang="zh-CN" altLang="en-US" sz="29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变化至无穷大时，将幅频特性和相频特性同时绘制在复数平面上。</a:t>
            </a:r>
            <a:endParaRPr lang="zh-CN" altLang="en-US" sz="29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9" name="Rectangle 9"/>
          <p:cNvSpPr>
            <a:spLocks noChangeArrowheads="1"/>
          </p:cNvSpPr>
          <p:nvPr/>
        </p:nvSpPr>
        <p:spPr bwMode="auto">
          <a:xfrm>
            <a:off x="772584" y="4490732"/>
            <a:ext cx="6091767" cy="1752600"/>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defRPr/>
            </a:pPr>
            <a:r>
              <a:rPr sz="2935" b="1" dirty="0" err="1">
                <a:effectLst>
                  <a:outerShdw blurRad="38100" dist="38100" dir="2700000" algn="tl">
                    <a:srgbClr val="000000">
                      <a:alpha val="43137"/>
                    </a:srgbClr>
                  </a:outerShdw>
                </a:effectLst>
              </a:rPr>
              <a:t>绘制幅相曲线，</a:t>
            </a:r>
            <a:r>
              <a:rPr lang="en-US" sz="2935" b="1" i="1" dirty="0" err="1">
                <a:effectLst>
                  <a:outerShdw blurRad="38100" dist="38100" dir="2700000" algn="tl">
                    <a:srgbClr val="000000">
                      <a:alpha val="43137"/>
                    </a:srgbClr>
                  </a:outerShdw>
                </a:effectLst>
              </a:rPr>
              <a:t>W</a:t>
            </a:r>
            <a:r>
              <a:rPr sz="2935" b="1" dirty="0" err="1">
                <a:effectLst>
                  <a:outerShdw blurRad="38100" dist="38100" dir="2700000" algn="tl">
                    <a:srgbClr val="000000">
                      <a:alpha val="43137"/>
                    </a:srgbClr>
                  </a:outerShdw>
                </a:effectLst>
              </a:rPr>
              <a:t>作为参变量，一般用小箭头</a:t>
            </a:r>
            <a:r>
              <a:rPr sz="2935" b="1" dirty="0">
                <a:effectLst>
                  <a:outerShdw blurRad="38100" dist="38100" dir="2700000" algn="tl">
                    <a:srgbClr val="000000">
                      <a:alpha val="43137"/>
                    </a:srgbClr>
                  </a:outerShdw>
                </a:effectLst>
              </a:rPr>
              <a:t> </a:t>
            </a:r>
            <a:r>
              <a:rPr sz="2935" b="1" dirty="0" err="1">
                <a:effectLst>
                  <a:outerShdw blurRad="38100" dist="38100" dir="2700000" algn="tl">
                    <a:srgbClr val="000000">
                      <a:alpha val="43137"/>
                    </a:srgbClr>
                  </a:outerShdw>
                </a:effectLst>
              </a:rPr>
              <a:t>表示</a:t>
            </a:r>
            <a:r>
              <a:rPr lang="en-US" sz="2935" b="1" dirty="0">
                <a:effectLst>
                  <a:outerShdw blurRad="38100" dist="38100" dir="2700000" algn="tl">
                    <a:srgbClr val="000000">
                      <a:alpha val="43137"/>
                    </a:srgbClr>
                  </a:outerShdw>
                </a:effectLst>
              </a:rPr>
              <a:t>  </a:t>
            </a:r>
            <a:r>
              <a:rPr lang="en-US" altLang="zh-CN" sz="2935" b="1" i="1" dirty="0" err="1">
                <a:effectLst>
                  <a:outerShdw blurRad="38100" dist="38100" dir="2700000" algn="tl">
                    <a:srgbClr val="000000">
                      <a:alpha val="43137"/>
                    </a:srgbClr>
                  </a:outerShdw>
                </a:effectLst>
              </a:rPr>
              <a:t>W</a:t>
            </a:r>
            <a:r>
              <a:rPr sz="2935" b="1" dirty="0" err="1">
                <a:effectLst>
                  <a:outerShdw blurRad="38100" dist="38100" dir="2700000" algn="tl">
                    <a:srgbClr val="000000">
                      <a:alpha val="43137"/>
                    </a:srgbClr>
                  </a:outerShdw>
                </a:effectLst>
              </a:rPr>
              <a:t>增大时幅相曲线的变化方向</a:t>
            </a:r>
            <a:r>
              <a:rPr sz="2935" b="1" dirty="0">
                <a:effectLst>
                  <a:outerShdw blurRad="38100" dist="38100" dir="2700000" algn="tl">
                    <a:srgbClr val="000000">
                      <a:alpha val="43137"/>
                    </a:srgbClr>
                  </a:outerShdw>
                </a:effectLst>
              </a:rPr>
              <a:t>。</a:t>
            </a:r>
            <a:endParaRPr sz="2935" b="1" dirty="0">
              <a:effectLst>
                <a:outerShdw blurRad="38100" dist="38100" dir="2700000" algn="tl">
                  <a:srgbClr val="000000">
                    <a:alpha val="43137"/>
                  </a:srgbClr>
                </a:outerShdw>
              </a:effectLst>
            </a:endParaRPr>
          </a:p>
        </p:txBody>
      </p:sp>
      <p:sp>
        <p:nvSpPr>
          <p:cNvPr id="20" name="Text Box 4"/>
          <p:cNvSpPr txBox="1">
            <a:spLocks noChangeArrowheads="1"/>
          </p:cNvSpPr>
          <p:nvPr/>
        </p:nvSpPr>
        <p:spPr bwMode="auto">
          <a:xfrm>
            <a:off x="407368" y="244485"/>
            <a:ext cx="4650316" cy="58477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2.</a:t>
            </a:r>
            <a:r>
              <a:rPr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a:t>
            </a:r>
            <a:r>
              <a:rPr 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a:t>
            </a:r>
            <a:r>
              <a:rPr sz="3200" b="1" dirty="0" err="1">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幅相频率特性图</a:t>
            </a:r>
            <a:endParaRPr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pic>
        <p:nvPicPr>
          <p:cNvPr id="12293" name="图片 30" descr="5-0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31609" y="1221318"/>
            <a:ext cx="4825031" cy="439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图片 268" descr="5-06"/>
          <p:cNvPicPr>
            <a:picLocks noChangeAspect="1" noChangeArrowheads="1"/>
          </p:cNvPicPr>
          <p:nvPr/>
        </p:nvPicPr>
        <p:blipFill rotWithShape="1">
          <a:blip r:embed="rId1">
            <a:extLst>
              <a:ext uri="{28A0092B-C50C-407E-A947-70E740481C1C}">
                <a14:useLocalDpi xmlns:a14="http://schemas.microsoft.com/office/drawing/2010/main" val="0"/>
              </a:ext>
            </a:extLst>
          </a:blip>
          <a:srcRect t="1616"/>
          <a:stretch>
            <a:fillRect/>
          </a:stretch>
        </p:blipFill>
        <p:spPr bwMode="auto">
          <a:xfrm>
            <a:off x="6407151" y="1052735"/>
            <a:ext cx="5285849" cy="4934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Text Box 7"/>
          <p:cNvSpPr txBox="1">
            <a:spLocks noChangeArrowheads="1"/>
          </p:cNvSpPr>
          <p:nvPr/>
        </p:nvSpPr>
        <p:spPr bwMode="auto">
          <a:xfrm>
            <a:off x="664634" y="1411817"/>
            <a:ext cx="5473700" cy="255454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频率特性的对数幅值20lg    与频率  </a:t>
            </a:r>
            <a:r>
              <a:rPr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相位    与  之间关系的曲线称为对数频率特性曲线，也称为对数频率特性图或</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伯德(Bode)图</a:t>
            </a: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endPar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9" name="Rectangle 9"/>
          <p:cNvSpPr>
            <a:spLocks noChangeArrowheads="1"/>
          </p:cNvSpPr>
          <p:nvPr/>
        </p:nvSpPr>
        <p:spPr bwMode="auto">
          <a:xfrm>
            <a:off x="664633" y="5253567"/>
            <a:ext cx="5623984" cy="1418167"/>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defRPr/>
            </a:pPr>
            <a:r>
              <a:rPr sz="2800" b="1" dirty="0" err="1">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幅频特性的乘除法转化为加减法，横坐标采用对数刻度，在较宽的频段范围中分析频率特性</a:t>
            </a:r>
            <a:r>
              <a:rPr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endParaRPr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20" name="Text Box 4"/>
          <p:cNvSpPr txBox="1">
            <a:spLocks noChangeArrowheads="1"/>
          </p:cNvSpPr>
          <p:nvPr/>
        </p:nvSpPr>
        <p:spPr bwMode="auto">
          <a:xfrm>
            <a:off x="711201" y="300567"/>
            <a:ext cx="4016647"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2</a:t>
            </a:r>
            <a:r>
              <a:rPr 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.2</a:t>
            </a:r>
            <a:r>
              <a:rPr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.对数频率特性图</a:t>
            </a:r>
            <a:endParaRPr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13317" name="对象 234"/>
          <p:cNvGraphicFramePr>
            <a:graphicFrameLocks noChangeAspect="1"/>
          </p:cNvGraphicFramePr>
          <p:nvPr/>
        </p:nvGraphicFramePr>
        <p:xfrm>
          <a:off x="4607405" y="1988840"/>
          <a:ext cx="480483" cy="440267"/>
        </p:xfrm>
        <a:graphic>
          <a:graphicData uri="http://schemas.openxmlformats.org/presentationml/2006/ole">
            <mc:AlternateContent xmlns:mc="http://schemas.openxmlformats.org/markup-compatibility/2006">
              <mc:Choice xmlns:v="urn:schemas-microsoft-com:vml" Requires="v">
                <p:oleObj spid="_x0000_s5137" name="" r:id="rId2" imgW="153035" imgH="140335" progId="Equation.DSMT4">
                  <p:embed/>
                </p:oleObj>
              </mc:Choice>
              <mc:Fallback>
                <p:oleObj name="" r:id="rId2" imgW="153035" imgH="140335" progId="Equation.DSMT4">
                  <p:embed/>
                  <p:pic>
                    <p:nvPicPr>
                      <p:cNvPr id="0" name="对象 2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405" y="1988840"/>
                        <a:ext cx="480483" cy="440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9" name="对象 256"/>
          <p:cNvGraphicFramePr>
            <a:graphicFrameLocks noChangeAspect="1"/>
          </p:cNvGraphicFramePr>
          <p:nvPr/>
        </p:nvGraphicFramePr>
        <p:xfrm>
          <a:off x="5272618" y="1555751"/>
          <a:ext cx="817033" cy="467783"/>
        </p:xfrm>
        <a:graphic>
          <a:graphicData uri="http://schemas.openxmlformats.org/presentationml/2006/ole">
            <mc:AlternateContent xmlns:mc="http://schemas.openxmlformats.org/markup-compatibility/2006">
              <mc:Choice xmlns:v="urn:schemas-microsoft-com:vml" Requires="v">
                <p:oleObj spid="_x0000_s5138" name="" r:id="rId4" imgW="356235" imgH="203835" progId="Equation.3">
                  <p:embed/>
                </p:oleObj>
              </mc:Choice>
              <mc:Fallback>
                <p:oleObj name="" r:id="rId4" imgW="356235" imgH="203835" progId="Equation.3">
                  <p:embed/>
                  <p:pic>
                    <p:nvPicPr>
                      <p:cNvPr id="0" name="对象 2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2618" y="1555751"/>
                        <a:ext cx="817033" cy="46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20" name="对象 257"/>
          <p:cNvGraphicFramePr>
            <a:graphicFrameLocks noChangeAspect="1"/>
          </p:cNvGraphicFramePr>
          <p:nvPr/>
        </p:nvGraphicFramePr>
        <p:xfrm>
          <a:off x="1991544" y="1988840"/>
          <a:ext cx="512275" cy="472869"/>
        </p:xfrm>
        <a:graphic>
          <a:graphicData uri="http://schemas.openxmlformats.org/presentationml/2006/ole">
            <mc:AlternateContent xmlns:mc="http://schemas.openxmlformats.org/markup-compatibility/2006">
              <mc:Choice xmlns:v="urn:schemas-microsoft-com:vml" Requires="v">
                <p:oleObj spid="_x0000_s5139" name="" r:id="rId6" imgW="153035" imgH="140335" progId="Equation.3">
                  <p:embed/>
                </p:oleObj>
              </mc:Choice>
              <mc:Fallback>
                <p:oleObj name="" r:id="rId6" imgW="153035" imgH="140335" progId="Equation.3">
                  <p:embed/>
                  <p:pic>
                    <p:nvPicPr>
                      <p:cNvPr id="0" name="对象 2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1544" y="1988840"/>
                        <a:ext cx="512275" cy="472869"/>
                      </a:xfrm>
                      <a:prstGeom prst="rect">
                        <a:avLst/>
                      </a:prstGeom>
                      <a:noFill/>
                      <a:ln>
                        <a:noFill/>
                      </a:ln>
                    </p:spPr>
                  </p:pic>
                </p:oleObj>
              </mc:Fallback>
            </mc:AlternateContent>
          </a:graphicData>
        </a:graphic>
      </p:graphicFrame>
      <p:graphicFrame>
        <p:nvGraphicFramePr>
          <p:cNvPr id="13321" name="对象 258"/>
          <p:cNvGraphicFramePr>
            <a:graphicFrameLocks noChangeAspect="1"/>
          </p:cNvGraphicFramePr>
          <p:nvPr/>
        </p:nvGraphicFramePr>
        <p:xfrm>
          <a:off x="3359696" y="1945227"/>
          <a:ext cx="937139" cy="535508"/>
        </p:xfrm>
        <a:graphic>
          <a:graphicData uri="http://schemas.openxmlformats.org/presentationml/2006/ole">
            <mc:AlternateContent xmlns:mc="http://schemas.openxmlformats.org/markup-compatibility/2006">
              <mc:Choice xmlns:v="urn:schemas-microsoft-com:vml" Requires="v">
                <p:oleObj spid="_x0000_s5140" name="" r:id="rId8" imgW="356235" imgH="203835" progId="Equation.3">
                  <p:embed/>
                </p:oleObj>
              </mc:Choice>
              <mc:Fallback>
                <p:oleObj name="" r:id="rId8" imgW="356235" imgH="203835" progId="Equation.3">
                  <p:embed/>
                  <p:pic>
                    <p:nvPicPr>
                      <p:cNvPr id="0" name="对象 2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9696" y="1945227"/>
                        <a:ext cx="937139" cy="535508"/>
                      </a:xfrm>
                      <a:prstGeom prst="rect">
                        <a:avLst/>
                      </a:prstGeom>
                      <a:noFill/>
                      <a:ln>
                        <a:noFill/>
                      </a:ln>
                    </p:spPr>
                  </p:pic>
                </p:oleObj>
              </mc:Fallback>
            </mc:AlternateContent>
          </a:graphicData>
        </a:graphic>
      </p:graphicFrame>
      <p:graphicFrame>
        <p:nvGraphicFramePr>
          <p:cNvPr id="13322" name="对象 263"/>
          <p:cNvGraphicFramePr>
            <a:graphicFrameLocks noChangeAspect="1"/>
          </p:cNvGraphicFramePr>
          <p:nvPr/>
        </p:nvGraphicFramePr>
        <p:xfrm>
          <a:off x="683685" y="4292600"/>
          <a:ext cx="5507567" cy="685800"/>
        </p:xfrm>
        <a:graphic>
          <a:graphicData uri="http://schemas.openxmlformats.org/presentationml/2006/ole">
            <mc:AlternateContent xmlns:mc="http://schemas.openxmlformats.org/markup-compatibility/2006">
              <mc:Choice xmlns:v="urn:schemas-microsoft-com:vml" Requires="v">
                <p:oleObj spid="_x0000_s5141" name="" r:id="rId10" imgW="2044065" imgH="254000" progId="Equation.DSMT4">
                  <p:embed/>
                </p:oleObj>
              </mc:Choice>
              <mc:Fallback>
                <p:oleObj name="" r:id="rId10" imgW="2044065" imgH="254000" progId="Equation.DSMT4">
                  <p:embed/>
                  <p:pic>
                    <p:nvPicPr>
                      <p:cNvPr id="0" name="对象 26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3685" y="4292600"/>
                        <a:ext cx="550756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矩形 1"/>
          <p:cNvSpPr/>
          <p:nvPr/>
        </p:nvSpPr>
        <p:spPr>
          <a:xfrm>
            <a:off x="7320136" y="6021288"/>
            <a:ext cx="3744936" cy="46166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eaLnBrk="1" hangingPunct="1">
              <a:buFont typeface="Arial" panose="020B0604020202020204" pitchFamily="34" charset="0"/>
              <a:buNone/>
              <a:defRPr/>
            </a:pPr>
            <a:r>
              <a:rPr lang="en-US" altLang="zh-CN" sz="2400" b="1" kern="100" dirty="0">
                <a:solidFill>
                  <a:srgbClr val="000000"/>
                </a:solidFill>
                <a:latin typeface="黑体" panose="02010609060101010101" pitchFamily="2" charset="-122"/>
                <a:ea typeface="黑体" panose="02010609060101010101" pitchFamily="2" charset="-122"/>
              </a:rPr>
              <a:t>R-C</a:t>
            </a:r>
            <a:r>
              <a:rPr lang="zh-CN" altLang="zh-CN" sz="2400" b="1" kern="100" dirty="0">
                <a:solidFill>
                  <a:srgbClr val="000000"/>
                </a:solidFill>
                <a:latin typeface="黑体" panose="02010609060101010101" pitchFamily="2" charset="-122"/>
                <a:ea typeface="黑体" panose="02010609060101010101" pitchFamily="2" charset="-122"/>
                <a:cs typeface="Times New Roman" panose="02020603050405020304"/>
              </a:rPr>
              <a:t>电路的对数</a:t>
            </a:r>
            <a:r>
              <a:rPr lang="zh-CN" altLang="zh-CN" sz="2400" b="1" kern="100" dirty="0">
                <a:latin typeface="黑体" panose="02010609060101010101" pitchFamily="2" charset="-122"/>
                <a:ea typeface="黑体" panose="02010609060101010101" pitchFamily="2" charset="-122"/>
                <a:cs typeface="Times New Roman" panose="02020603050405020304"/>
              </a:rPr>
              <a:t>频率特性图</a:t>
            </a:r>
            <a:endParaRPr lang="zh-CN" altLang="en-US" sz="2400" b="1" dirty="0">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7"/>
          <p:cNvSpPr txBox="1">
            <a:spLocks noChangeArrowheads="1"/>
          </p:cNvSpPr>
          <p:nvPr/>
        </p:nvSpPr>
        <p:spPr bwMode="auto">
          <a:xfrm>
            <a:off x="664633" y="1509185"/>
            <a:ext cx="5623984" cy="206210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对数幅相特性曲线又称尼柯尔斯(Nichols)曲线，是由对数幅频特性和对数相频特性合并而成的曲线。</a:t>
            </a:r>
            <a:endPar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9" name="Rectangle 9"/>
          <p:cNvSpPr>
            <a:spLocks noChangeArrowheads="1"/>
          </p:cNvSpPr>
          <p:nvPr/>
        </p:nvSpPr>
        <p:spPr bwMode="auto">
          <a:xfrm>
            <a:off x="664633" y="4197351"/>
            <a:ext cx="5623984" cy="2097616"/>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defRPr/>
            </a:pPr>
            <a:r>
              <a:rPr sz="3200" b="1" dirty="0" err="1">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采用对数幅相特性可以利用尼柯尔斯图线方便地求得系统的闭环频率特性及其有关的特性参数</a:t>
            </a:r>
            <a:r>
              <a:rPr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endParaRPr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20" name="Text Box 4"/>
          <p:cNvSpPr txBox="1">
            <a:spLocks noChangeArrowheads="1"/>
          </p:cNvSpPr>
          <p:nvPr/>
        </p:nvSpPr>
        <p:spPr bwMode="auto">
          <a:xfrm>
            <a:off x="407368" y="328109"/>
            <a:ext cx="324576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2.</a:t>
            </a:r>
            <a:r>
              <a:rPr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3</a:t>
            </a:r>
            <a:r>
              <a:rPr 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a:t>
            </a:r>
            <a:r>
              <a:rPr sz="3200" b="1" dirty="0" err="1">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对数幅相图</a:t>
            </a:r>
            <a:endParaRPr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pic>
        <p:nvPicPr>
          <p:cNvPr id="14341" name="图片 29" descr="5-0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28048" y="1052736"/>
            <a:ext cx="5146014" cy="549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359569" y="782987"/>
            <a:ext cx="3864223"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23392" y="201827"/>
            <a:ext cx="2351926" cy="523220"/>
          </a:xfrm>
          <a:prstGeom prst="rect">
            <a:avLst/>
          </a:prstGeom>
        </p:spPr>
        <p:txBody>
          <a:bodyPr wrap="none">
            <a:spAutoFit/>
          </a:bodyPr>
          <a:lstStyle/>
          <a:p>
            <a:pPr>
              <a:defRPr/>
            </a:pPr>
            <a:r>
              <a:rPr lang="en-US" altLang="zh-CN" sz="2800" b="1" dirty="0">
                <a:solidFill>
                  <a:srgbClr val="FF0000"/>
                </a:solidFill>
                <a:latin typeface="楷体" panose="02010609060101010101" pitchFamily="49" charset="-122"/>
                <a:ea typeface="楷体" panose="02010609060101010101" pitchFamily="49" charset="-122"/>
              </a:rPr>
              <a:t>5.1 </a:t>
            </a:r>
            <a:r>
              <a:rPr lang="zh-CN" altLang="en-US" sz="2800" b="1" dirty="0">
                <a:solidFill>
                  <a:srgbClr val="FF0000"/>
                </a:solidFill>
                <a:latin typeface="楷体" panose="02010609060101010101" pitchFamily="49" charset="-122"/>
                <a:ea typeface="楷体" panose="02010609060101010101" pitchFamily="49" charset="-122"/>
              </a:rPr>
              <a:t>频率特性</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7" name="Text Box 27"/>
          <p:cNvSpPr txBox="1">
            <a:spLocks noChangeArrowheads="1"/>
          </p:cNvSpPr>
          <p:nvPr/>
        </p:nvSpPr>
        <p:spPr bwMode="auto">
          <a:xfrm>
            <a:off x="1055440" y="1631287"/>
            <a:ext cx="9289032" cy="277576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lvl="0" eaLnBrk="1" hangingPunct="1">
              <a:lnSpc>
                <a:spcPct val="150000"/>
              </a:lnSpc>
              <a:spcBef>
                <a:spcPts val="0"/>
              </a:spcBef>
              <a:buNone/>
              <a:defRPr/>
            </a:pPr>
            <a:r>
              <a:rPr lang="en-US" altLang="zh-CN" b="1" dirty="0">
                <a:solidFill>
                  <a:schemeClr val="tx1"/>
                </a:solidFill>
                <a:latin typeface="楷体" panose="02010609060101010101" pitchFamily="49" charset="-122"/>
                <a:ea typeface="楷体" panose="02010609060101010101" pitchFamily="49" charset="-122"/>
              </a:rPr>
              <a:t>1.</a:t>
            </a:r>
            <a:r>
              <a:rPr lang="zh-CN" altLang="en-US" b="1" dirty="0">
                <a:solidFill>
                  <a:schemeClr val="tx1"/>
                </a:solidFill>
                <a:latin typeface="楷体" panose="02010609060101010101" pitchFamily="49" charset="-122"/>
                <a:ea typeface="楷体" panose="02010609060101010101" pitchFamily="49" charset="-122"/>
              </a:rPr>
              <a:t>以下选项中中，不属于频率特性的表示方法的为（ </a:t>
            </a:r>
            <a:r>
              <a:rPr lang="en-US" altLang="zh-CN" b="1" dirty="0">
                <a:solidFill>
                  <a:schemeClr val="tx1"/>
                </a:solidFill>
                <a:latin typeface="楷体" panose="02010609060101010101" pitchFamily="49" charset="-122"/>
                <a:ea typeface="楷体" panose="02010609060101010101" pitchFamily="49" charset="-122"/>
              </a:rPr>
              <a:t>  </a:t>
            </a:r>
            <a:r>
              <a:rPr lang="zh-CN" altLang="en-US" b="1" dirty="0">
                <a:solidFill>
                  <a:schemeClr val="tx1"/>
                </a:solidFill>
                <a:latin typeface="楷体" panose="02010609060101010101" pitchFamily="49" charset="-122"/>
                <a:ea typeface="楷体" panose="02010609060101010101" pitchFamily="49" charset="-122"/>
              </a:rPr>
              <a:t>）</a:t>
            </a:r>
            <a:endParaRPr lang="en-US" altLang="zh-CN" b="1" dirty="0">
              <a:solidFill>
                <a:schemeClr val="tx1"/>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A.</a:t>
            </a:r>
            <a:r>
              <a:rPr lang="zh-CN" altLang="en-US" b="1" dirty="0">
                <a:solidFill>
                  <a:srgbClr val="0033CC"/>
                </a:solidFill>
                <a:latin typeface="楷体" panose="02010609060101010101" pitchFamily="49" charset="-122"/>
                <a:ea typeface="楷体" panose="02010609060101010101" pitchFamily="49" charset="-122"/>
              </a:rPr>
              <a:t>对数频率图</a:t>
            </a:r>
            <a:endParaRPr lang="zh-CN" altLang="en-US" b="1" dirty="0">
              <a:solidFill>
                <a:srgbClr val="0033CC"/>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B.</a:t>
            </a:r>
            <a:r>
              <a:rPr lang="zh-CN" altLang="en-US" b="1" dirty="0">
                <a:solidFill>
                  <a:srgbClr val="0033CC"/>
                </a:solidFill>
                <a:latin typeface="楷体" panose="02010609060101010101" pitchFamily="49" charset="-122"/>
                <a:ea typeface="楷体" panose="02010609060101010101" pitchFamily="49" charset="-122"/>
              </a:rPr>
              <a:t>根轨迹</a:t>
            </a:r>
            <a:endParaRPr lang="zh-CN" altLang="en-US" b="1" dirty="0">
              <a:solidFill>
                <a:srgbClr val="0033CC"/>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C.</a:t>
            </a:r>
            <a:r>
              <a:rPr lang="zh-CN" altLang="en-US" b="1" dirty="0">
                <a:solidFill>
                  <a:srgbClr val="0033CC"/>
                </a:solidFill>
                <a:latin typeface="楷体" panose="02010609060101010101" pitchFamily="49" charset="-122"/>
                <a:ea typeface="楷体" panose="02010609060101010101" pitchFamily="49" charset="-122"/>
              </a:rPr>
              <a:t>尼柯尔斯</a:t>
            </a:r>
            <a:r>
              <a:rPr lang="en-US" altLang="zh-CN" b="1" dirty="0">
                <a:solidFill>
                  <a:srgbClr val="0033CC"/>
                </a:solidFill>
                <a:latin typeface="楷体" panose="02010609060101010101" pitchFamily="49" charset="-122"/>
                <a:ea typeface="楷体" panose="02010609060101010101" pitchFamily="49" charset="-122"/>
              </a:rPr>
              <a:t>(Nichols)</a:t>
            </a:r>
            <a:r>
              <a:rPr lang="zh-CN" altLang="en-US" b="1" dirty="0">
                <a:solidFill>
                  <a:srgbClr val="0033CC"/>
                </a:solidFill>
                <a:latin typeface="楷体" panose="02010609060101010101" pitchFamily="49" charset="-122"/>
                <a:ea typeface="楷体" panose="02010609060101010101" pitchFamily="49" charset="-122"/>
              </a:rPr>
              <a:t>曲线</a:t>
            </a:r>
            <a:endParaRPr lang="zh-CN" altLang="en-US" b="1" dirty="0">
              <a:solidFill>
                <a:srgbClr val="0033CC"/>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D.</a:t>
            </a:r>
            <a:r>
              <a:rPr lang="zh-CN" altLang="en-US" b="1" dirty="0">
                <a:solidFill>
                  <a:srgbClr val="0033CC"/>
                </a:solidFill>
                <a:latin typeface="楷体" panose="02010609060101010101" pitchFamily="49" charset="-122"/>
                <a:ea typeface="楷体" panose="02010609060101010101" pitchFamily="49" charset="-122"/>
              </a:rPr>
              <a:t>称奈奎斯特</a:t>
            </a:r>
            <a:r>
              <a:rPr lang="en-US" altLang="zh-CN" b="1" dirty="0">
                <a:solidFill>
                  <a:srgbClr val="0033CC"/>
                </a:solidFill>
                <a:latin typeface="楷体" panose="02010609060101010101" pitchFamily="49" charset="-122"/>
                <a:ea typeface="楷体" panose="02010609060101010101" pitchFamily="49" charset="-122"/>
              </a:rPr>
              <a:t>(Nyquist)</a:t>
            </a:r>
            <a:r>
              <a:rPr lang="zh-CN" altLang="en-US" b="1" dirty="0">
                <a:solidFill>
                  <a:srgbClr val="0033CC"/>
                </a:solidFill>
                <a:latin typeface="楷体" panose="02010609060101010101" pitchFamily="49" charset="-122"/>
                <a:ea typeface="楷体" panose="02010609060101010101" pitchFamily="49" charset="-122"/>
              </a:rPr>
              <a:t>曲线</a:t>
            </a:r>
            <a:endParaRPr lang="zh-CN" altLang="en-US" b="1" dirty="0">
              <a:solidFill>
                <a:srgbClr val="0033CC"/>
              </a:solidFill>
              <a:latin typeface="楷体" panose="02010609060101010101" pitchFamily="49" charset="-122"/>
              <a:ea typeface="楷体" panose="02010609060101010101" pitchFamily="49" charset="-122"/>
            </a:endParaRPr>
          </a:p>
        </p:txBody>
      </p:sp>
      <p:sp>
        <p:nvSpPr>
          <p:cNvPr id="8" name="Text Box 27"/>
          <p:cNvSpPr txBox="1">
            <a:spLocks noChangeArrowheads="1"/>
          </p:cNvSpPr>
          <p:nvPr/>
        </p:nvSpPr>
        <p:spPr bwMode="auto">
          <a:xfrm>
            <a:off x="1055440" y="4509120"/>
            <a:ext cx="9289032" cy="166776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lvl="0" eaLnBrk="1" hangingPunct="1">
              <a:lnSpc>
                <a:spcPct val="150000"/>
              </a:lnSpc>
              <a:spcBef>
                <a:spcPts val="0"/>
              </a:spcBef>
              <a:buNone/>
              <a:defRPr/>
            </a:pPr>
            <a:r>
              <a:rPr lang="en-US" altLang="zh-CN" b="1" dirty="0">
                <a:solidFill>
                  <a:schemeClr val="tx1"/>
                </a:solidFill>
                <a:latin typeface="楷体" panose="02010609060101010101" pitchFamily="49" charset="-122"/>
                <a:ea typeface="楷体" panose="02010609060101010101" pitchFamily="49" charset="-122"/>
              </a:rPr>
              <a:t>2.</a:t>
            </a:r>
            <a:r>
              <a:rPr lang="zh-CN" altLang="en-US" b="1" dirty="0">
                <a:solidFill>
                  <a:schemeClr val="tx1"/>
                </a:solidFill>
                <a:latin typeface="楷体" panose="02010609060101010101" pitchFamily="49" charset="-122"/>
                <a:ea typeface="楷体" panose="02010609060101010101" pitchFamily="49" charset="-122"/>
              </a:rPr>
              <a:t>在实验法求取系统的幅频特性时，一般是通过改变输入信号的（ </a:t>
            </a:r>
            <a:r>
              <a:rPr lang="en-US" altLang="zh-CN" b="1" dirty="0">
                <a:solidFill>
                  <a:schemeClr val="tx1"/>
                </a:solidFill>
                <a:latin typeface="楷体" panose="02010609060101010101" pitchFamily="49" charset="-122"/>
                <a:ea typeface="楷体" panose="02010609060101010101" pitchFamily="49" charset="-122"/>
              </a:rPr>
              <a:t>  </a:t>
            </a:r>
            <a:r>
              <a:rPr lang="zh-CN" altLang="en-US" b="1" dirty="0">
                <a:solidFill>
                  <a:schemeClr val="tx1"/>
                </a:solidFill>
                <a:latin typeface="楷体" panose="02010609060101010101" pitchFamily="49" charset="-122"/>
                <a:ea typeface="楷体" panose="02010609060101010101" pitchFamily="49" charset="-122"/>
              </a:rPr>
              <a:t>）来求得输出信号的幅值 </a:t>
            </a:r>
            <a:endParaRPr lang="en-US" altLang="zh-CN" b="1" dirty="0">
              <a:solidFill>
                <a:schemeClr val="tx1"/>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A</a:t>
            </a:r>
            <a:r>
              <a:rPr lang="zh-CN" altLang="en-US" b="1" dirty="0">
                <a:solidFill>
                  <a:srgbClr val="0033CC"/>
                </a:solidFill>
                <a:latin typeface="楷体" panose="02010609060101010101" pitchFamily="49" charset="-122"/>
                <a:ea typeface="楷体" panose="02010609060101010101" pitchFamily="49" charset="-122"/>
              </a:rPr>
              <a:t>．相位</a:t>
            </a:r>
            <a:r>
              <a:rPr lang="en-US" altLang="zh-CN" b="1" dirty="0">
                <a:solidFill>
                  <a:srgbClr val="0033CC"/>
                </a:solidFill>
                <a:latin typeface="楷体" panose="02010609060101010101" pitchFamily="49" charset="-122"/>
                <a:ea typeface="楷体" panose="02010609060101010101" pitchFamily="49" charset="-122"/>
              </a:rPr>
              <a:t>		B.</a:t>
            </a:r>
            <a:r>
              <a:rPr lang="zh-CN" altLang="en-US" b="1" dirty="0">
                <a:solidFill>
                  <a:srgbClr val="0033CC"/>
                </a:solidFill>
                <a:latin typeface="楷体" panose="02010609060101010101" pitchFamily="49" charset="-122"/>
                <a:ea typeface="楷体" panose="02010609060101010101" pitchFamily="49" charset="-122"/>
              </a:rPr>
              <a:t>频率</a:t>
            </a:r>
            <a:r>
              <a:rPr lang="en-US" altLang="zh-CN" b="1" dirty="0">
                <a:solidFill>
                  <a:srgbClr val="0033CC"/>
                </a:solidFill>
                <a:latin typeface="楷体" panose="02010609060101010101" pitchFamily="49" charset="-122"/>
                <a:ea typeface="楷体" panose="02010609060101010101" pitchFamily="49" charset="-122"/>
              </a:rPr>
              <a:t>		C.</a:t>
            </a:r>
            <a:r>
              <a:rPr lang="zh-CN" altLang="en-US" b="1" dirty="0">
                <a:solidFill>
                  <a:srgbClr val="0033CC"/>
                </a:solidFill>
                <a:latin typeface="楷体" panose="02010609060101010101" pitchFamily="49" charset="-122"/>
                <a:ea typeface="楷体" panose="02010609060101010101" pitchFamily="49" charset="-122"/>
              </a:rPr>
              <a:t>稳定裕量</a:t>
            </a:r>
            <a:r>
              <a:rPr lang="en-US" altLang="zh-CN" b="1" dirty="0">
                <a:solidFill>
                  <a:srgbClr val="0033CC"/>
                </a:solidFill>
                <a:latin typeface="楷体" panose="02010609060101010101" pitchFamily="49" charset="-122"/>
                <a:ea typeface="楷体" panose="02010609060101010101" pitchFamily="49" charset="-122"/>
              </a:rPr>
              <a:t>		D.</a:t>
            </a:r>
            <a:r>
              <a:rPr lang="zh-CN" altLang="en-US" b="1" dirty="0">
                <a:solidFill>
                  <a:srgbClr val="0033CC"/>
                </a:solidFill>
                <a:latin typeface="楷体" panose="02010609060101010101" pitchFamily="49" charset="-122"/>
                <a:ea typeface="楷体" panose="02010609060101010101" pitchFamily="49" charset="-122"/>
              </a:rPr>
              <a:t>时间常数</a:t>
            </a:r>
            <a:endParaRPr lang="zh-CN" altLang="en-US" b="1" dirty="0">
              <a:solidFill>
                <a:srgbClr val="0033CC"/>
              </a:solidFill>
              <a:latin typeface="楷体" panose="02010609060101010101" pitchFamily="49" charset="-122"/>
              <a:ea typeface="楷体" panose="02010609060101010101" pitchFamily="49" charset="-122"/>
            </a:endParaRPr>
          </a:p>
        </p:txBody>
      </p:sp>
      <p:sp>
        <p:nvSpPr>
          <p:cNvPr id="3" name="矩形 2"/>
          <p:cNvSpPr/>
          <p:nvPr/>
        </p:nvSpPr>
        <p:spPr>
          <a:xfrm>
            <a:off x="650112" y="899756"/>
            <a:ext cx="2664296" cy="7920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t>线上作答</a:t>
            </a:r>
            <a:endParaRPr lang="zh-CN" altLang="en-US" sz="28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nodeType="withEffect">
                                  <p:stCondLst>
                                    <p:cond delay="1000"/>
                                  </p:stCondLst>
                                  <p:childTnLst>
                                    <p:set>
                                      <p:cBhvr>
                                        <p:cTn id="6" dur="1" fill="hold">
                                          <p:stCondLst>
                                            <p:cond delay="0"/>
                                          </p:stCondLst>
                                        </p:cTn>
                                        <p:tgtEl>
                                          <p:spTgt spid="9"/>
                                        </p:tgtEl>
                                        <p:attrNameLst>
                                          <p:attrName>style.visibility</p:attrName>
                                        </p:attrNameLst>
                                      </p:cBhvr>
                                      <p:to>
                                        <p:strVal val="visible"/>
                                      </p:to>
                                    </p:set>
                                    <p:anim calcmode="lin" valueType="num">
                                      <p:cBhvr>
                                        <p:cTn id="7" dur="300" fill="hold"/>
                                        <p:tgtEl>
                                          <p:spTgt spid="9"/>
                                        </p:tgtEl>
                                        <p:attrNameLst>
                                          <p:attrName>ppt_x</p:attrName>
                                        </p:attrNameLst>
                                      </p:cBhvr>
                                      <p:tavLst>
                                        <p:tav tm="0">
                                          <p:val>
                                            <p:strVal val="#ppt_x+#ppt_w/2"/>
                                          </p:val>
                                        </p:tav>
                                        <p:tav tm="100000">
                                          <p:val>
                                            <p:strVal val="#ppt_x"/>
                                          </p:val>
                                        </p:tav>
                                      </p:tavLst>
                                    </p:anim>
                                    <p:anim calcmode="lin" valueType="num">
                                      <p:cBhvr>
                                        <p:cTn id="8" dur="300" fill="hold"/>
                                        <p:tgtEl>
                                          <p:spTgt spid="9"/>
                                        </p:tgtEl>
                                        <p:attrNameLst>
                                          <p:attrName>ppt_y</p:attrName>
                                        </p:attrNameLst>
                                      </p:cBhvr>
                                      <p:tavLst>
                                        <p:tav tm="0">
                                          <p:val>
                                            <p:strVal val="#ppt_y"/>
                                          </p:val>
                                        </p:tav>
                                        <p:tav tm="100000">
                                          <p:val>
                                            <p:strVal val="#ppt_y"/>
                                          </p:val>
                                        </p:tav>
                                      </p:tavLst>
                                    </p:anim>
                                    <p:anim calcmode="lin" valueType="num">
                                      <p:cBhvr>
                                        <p:cTn id="9" dur="300" fill="hold"/>
                                        <p:tgtEl>
                                          <p:spTgt spid="9"/>
                                        </p:tgtEl>
                                        <p:attrNameLst>
                                          <p:attrName>ppt_w</p:attrName>
                                        </p:attrNameLst>
                                      </p:cBhvr>
                                      <p:tavLst>
                                        <p:tav tm="0">
                                          <p:val>
                                            <p:fltVal val="0"/>
                                          </p:val>
                                        </p:tav>
                                        <p:tav tm="100000">
                                          <p:val>
                                            <p:strVal val="#ppt_w"/>
                                          </p:val>
                                        </p:tav>
                                      </p:tavLst>
                                    </p:anim>
                                    <p:anim calcmode="lin" valueType="num">
                                      <p:cBhvr>
                                        <p:cTn id="10" dur="3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9337" y="216555"/>
            <a:ext cx="7920880" cy="707886"/>
          </a:xfrm>
          <a:prstGeom prst="rect">
            <a:avLst/>
          </a:prstGeom>
        </p:spPr>
        <p:txBody>
          <a:bodyPr wrap="square">
            <a:spAutoFit/>
          </a:bodyPr>
          <a:lstStyle/>
          <a:p>
            <a:pPr eaLnBrk="1" hangingPunct="1">
              <a:defRPr/>
            </a:pPr>
            <a:r>
              <a:rPr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5.2</a:t>
            </a:r>
            <a:r>
              <a:rPr lang="en-US"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 </a:t>
            </a:r>
            <a:r>
              <a:rPr lang="zh-CN" altLang="en-US"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典型环节的极坐标图和</a:t>
            </a:r>
            <a:r>
              <a:rPr lang="en-US" altLang="zh-CN"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Bode</a:t>
            </a:r>
            <a:r>
              <a:rPr lang="zh-CN" altLang="en-US"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图</a:t>
            </a:r>
            <a:endParaRPr lang="zh-CN" altLang="en-US"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2293" name="矩形 2"/>
          <p:cNvSpPr>
            <a:spLocks noChangeArrowheads="1"/>
          </p:cNvSpPr>
          <p:nvPr/>
        </p:nvSpPr>
        <p:spPr bwMode="auto">
          <a:xfrm>
            <a:off x="1540934" y="1892300"/>
            <a:ext cx="8928100" cy="1454244"/>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eaLnBrk="1" hangingPunct="1">
              <a:lnSpc>
                <a:spcPct val="150000"/>
              </a:lnSpc>
              <a:buFont typeface="Wingdings" panose="05000000000000000000" pitchFamily="2" charset="2"/>
              <a:buChar char="l"/>
              <a:defRPr/>
            </a:pPr>
            <a:r>
              <a:rPr lang="zh-CN" altLang="en-US" sz="3200" b="1" dirty="0">
                <a:solidFill>
                  <a:srgbClr val="000000"/>
                </a:solidFill>
                <a:latin typeface="黑体" panose="02010609060101010101" pitchFamily="2" charset="-122"/>
                <a:ea typeface="黑体" panose="02010609060101010101" pitchFamily="2" charset="-122"/>
              </a:rPr>
              <a:t>在典型环节或开环系统的传递函数中，令      ，即得到相应的频率特性。</a:t>
            </a:r>
            <a:endParaRPr lang="zh-CN" altLang="en-US" sz="3200" b="1" dirty="0">
              <a:solidFill>
                <a:srgbClr val="000000"/>
              </a:solidFill>
              <a:latin typeface="黑体" panose="02010609060101010101" pitchFamily="2" charset="-122"/>
              <a:ea typeface="黑体" panose="02010609060101010101" pitchFamily="2" charset="-122"/>
            </a:endParaRPr>
          </a:p>
        </p:txBody>
      </p:sp>
      <p:sp>
        <p:nvSpPr>
          <p:cNvPr id="30" name="Rectangle 11"/>
          <p:cNvSpPr>
            <a:spLocks noChangeArrowheads="1"/>
          </p:cNvSpPr>
          <p:nvPr/>
        </p:nvSpPr>
        <p:spPr bwMode="auto">
          <a:xfrm>
            <a:off x="1583268" y="4005064"/>
            <a:ext cx="9006417" cy="2192908"/>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457200" indent="-457200">
              <a:lnSpc>
                <a:spcPct val="150000"/>
              </a:lnSpc>
              <a:buFont typeface="Wingdings" panose="05000000000000000000" pitchFamily="2" charset="2"/>
              <a:buChar char="l"/>
              <a:defRPr/>
            </a:pPr>
            <a:r>
              <a:rPr kumimoji="1" lang="zh-CN" altLang="en-US" sz="3200" b="1" dirty="0">
                <a:solidFill>
                  <a:srgbClr val="000000"/>
                </a:solidFill>
                <a:latin typeface="黑体" panose="02010609060101010101" pitchFamily="2" charset="-122"/>
                <a:ea typeface="黑体" panose="02010609060101010101" pitchFamily="2" charset="-122"/>
                <a:sym typeface="+mn-ea"/>
              </a:rPr>
              <a:t>令   由小到无穷大取值，计算相应的幅值    和相角    ，在  平面绘图，就可以得到典型环节或开环系统的幅相特性曲线。</a:t>
            </a:r>
            <a:endParaRPr kumimoji="1" lang="zh-CN" altLang="en-US" sz="3200"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15365" name="对象 276"/>
          <p:cNvGraphicFramePr>
            <a:graphicFrameLocks noChangeAspect="1"/>
          </p:cNvGraphicFramePr>
          <p:nvPr/>
        </p:nvGraphicFramePr>
        <p:xfrm>
          <a:off x="2457451" y="2846504"/>
          <a:ext cx="1350433" cy="548216"/>
        </p:xfrm>
        <a:graphic>
          <a:graphicData uri="http://schemas.openxmlformats.org/presentationml/2006/ole">
            <mc:AlternateContent xmlns:mc="http://schemas.openxmlformats.org/markup-compatibility/2006">
              <mc:Choice xmlns:v="urn:schemas-microsoft-com:vml" Requires="v">
                <p:oleObj spid="_x0000_s6161" name="" r:id="rId1" imgW="471170" imgH="191135" progId="Equation.3">
                  <p:embed/>
                </p:oleObj>
              </mc:Choice>
              <mc:Fallback>
                <p:oleObj name="" r:id="rId1" imgW="471170" imgH="191135" progId="Equation.3">
                  <p:embed/>
                  <p:pic>
                    <p:nvPicPr>
                      <p:cNvPr id="0" name="对象 2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1" y="2846504"/>
                        <a:ext cx="1350433" cy="548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6" name="对象 277"/>
          <p:cNvGraphicFramePr>
            <a:graphicFrameLocks noChangeAspect="1"/>
          </p:cNvGraphicFramePr>
          <p:nvPr/>
        </p:nvGraphicFramePr>
        <p:xfrm>
          <a:off x="2639485" y="4221789"/>
          <a:ext cx="493183" cy="455084"/>
        </p:xfrm>
        <a:graphic>
          <a:graphicData uri="http://schemas.openxmlformats.org/presentationml/2006/ole">
            <mc:AlternateContent xmlns:mc="http://schemas.openxmlformats.org/markup-compatibility/2006">
              <mc:Choice xmlns:v="urn:schemas-microsoft-com:vml" Requires="v">
                <p:oleObj spid="_x0000_s6162" name="" r:id="rId3" imgW="153035" imgH="140335" progId="Equation.3">
                  <p:embed/>
                </p:oleObj>
              </mc:Choice>
              <mc:Fallback>
                <p:oleObj name="" r:id="rId3" imgW="153035" imgH="140335" progId="Equation.3">
                  <p:embed/>
                  <p:pic>
                    <p:nvPicPr>
                      <p:cNvPr id="0" name="对象 2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485" y="4221789"/>
                        <a:ext cx="493183" cy="455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7" name="对象 278"/>
          <p:cNvGraphicFramePr>
            <a:graphicFrameLocks noChangeAspect="1"/>
          </p:cNvGraphicFramePr>
          <p:nvPr/>
        </p:nvGraphicFramePr>
        <p:xfrm>
          <a:off x="9726084" y="4200622"/>
          <a:ext cx="863600" cy="476251"/>
        </p:xfrm>
        <a:graphic>
          <a:graphicData uri="http://schemas.openxmlformats.org/presentationml/2006/ole">
            <mc:AlternateContent xmlns:mc="http://schemas.openxmlformats.org/markup-compatibility/2006">
              <mc:Choice xmlns:v="urn:schemas-microsoft-com:vml" Requires="v">
                <p:oleObj spid="_x0000_s6163" name="" r:id="rId5" imgW="368935" imgH="203835" progId="Equation.3">
                  <p:embed/>
                </p:oleObj>
              </mc:Choice>
              <mc:Fallback>
                <p:oleObj name="" r:id="rId5" imgW="368935" imgH="203835" progId="Equation.3">
                  <p:embed/>
                  <p:pic>
                    <p:nvPicPr>
                      <p:cNvPr id="0" name="对象 2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26084" y="4200622"/>
                        <a:ext cx="863600"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8" name="对象 279"/>
          <p:cNvGraphicFramePr>
            <a:graphicFrameLocks noChangeAspect="1"/>
          </p:cNvGraphicFramePr>
          <p:nvPr/>
        </p:nvGraphicFramePr>
        <p:xfrm>
          <a:off x="3390900" y="4990594"/>
          <a:ext cx="833967" cy="478367"/>
        </p:xfrm>
        <a:graphic>
          <a:graphicData uri="http://schemas.openxmlformats.org/presentationml/2006/ole">
            <mc:AlternateContent xmlns:mc="http://schemas.openxmlformats.org/markup-compatibility/2006">
              <mc:Choice xmlns:v="urn:schemas-microsoft-com:vml" Requires="v">
                <p:oleObj spid="_x0000_s6164" name="" r:id="rId7" imgW="356235" imgH="203835" progId="Equation.3">
                  <p:embed/>
                </p:oleObj>
              </mc:Choice>
              <mc:Fallback>
                <p:oleObj name="" r:id="rId7" imgW="356235" imgH="203835" progId="Equation.3">
                  <p:embed/>
                  <p:pic>
                    <p:nvPicPr>
                      <p:cNvPr id="0" name="对象 2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0900" y="4990594"/>
                        <a:ext cx="833967" cy="47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9" name="对象 280"/>
          <p:cNvGraphicFramePr>
            <a:graphicFrameLocks noChangeAspect="1"/>
          </p:cNvGraphicFramePr>
          <p:nvPr/>
        </p:nvGraphicFramePr>
        <p:xfrm>
          <a:off x="5015880" y="4948220"/>
          <a:ext cx="419100" cy="448733"/>
        </p:xfrm>
        <a:graphic>
          <a:graphicData uri="http://schemas.openxmlformats.org/presentationml/2006/ole">
            <mc:AlternateContent xmlns:mc="http://schemas.openxmlformats.org/markup-compatibility/2006">
              <mc:Choice xmlns:v="urn:schemas-microsoft-com:vml" Requires="v">
                <p:oleObj spid="_x0000_s6165" name="" r:id="rId9" imgW="165735" imgH="178435" progId="Equation.3">
                  <p:embed/>
                </p:oleObj>
              </mc:Choice>
              <mc:Fallback>
                <p:oleObj name="" r:id="rId9" imgW="165735" imgH="178435" progId="Equation.3">
                  <p:embed/>
                  <p:pic>
                    <p:nvPicPr>
                      <p:cNvPr id="0" name="对象 2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5880" y="4948220"/>
                        <a:ext cx="419100" cy="448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8064500" y="3251201"/>
            <a:ext cx="3888317" cy="296121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solidFill>
                <a:prstClr val="black"/>
              </a:solidFill>
            </a:endParaRPr>
          </a:p>
        </p:txBody>
      </p:sp>
      <p:sp>
        <p:nvSpPr>
          <p:cNvPr id="2" name="圆角矩形 1"/>
          <p:cNvSpPr/>
          <p:nvPr/>
        </p:nvSpPr>
        <p:spPr>
          <a:xfrm>
            <a:off x="239184" y="3075518"/>
            <a:ext cx="6720416" cy="3329516"/>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solidFill>
                <a:prstClr val="black"/>
              </a:solidFill>
            </a:endParaRPr>
          </a:p>
        </p:txBody>
      </p:sp>
      <p:sp>
        <p:nvSpPr>
          <p:cNvPr id="4" name="Rectangle 11"/>
          <p:cNvSpPr>
            <a:spLocks noChangeArrowheads="1"/>
          </p:cNvSpPr>
          <p:nvPr/>
        </p:nvSpPr>
        <p:spPr bwMode="auto">
          <a:xfrm>
            <a:off x="506003" y="360370"/>
            <a:ext cx="2231388" cy="57304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eaLnBrk="1" hangingPunct="1">
              <a:lnSpc>
                <a:spcPct val="130000"/>
              </a:lnSpc>
              <a:buFont typeface="Wingdings" panose="05000000000000000000" pitchFamily="2" charset="2"/>
              <a:buNone/>
              <a:defRPr/>
            </a:pPr>
            <a:r>
              <a:rPr kumimoji="1" sz="28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 比例环节</a:t>
            </a:r>
            <a:endParaRPr kumimoji="1" sz="28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16389" name="对象 283"/>
          <p:cNvGraphicFramePr>
            <a:graphicFrameLocks noChangeAspect="1"/>
          </p:cNvGraphicFramePr>
          <p:nvPr/>
        </p:nvGraphicFramePr>
        <p:xfrm>
          <a:off x="5949951" y="584200"/>
          <a:ext cx="6098116" cy="637117"/>
        </p:xfrm>
        <a:graphic>
          <a:graphicData uri="http://schemas.openxmlformats.org/presentationml/2006/ole">
            <mc:AlternateContent xmlns:mc="http://schemas.openxmlformats.org/markup-compatibility/2006">
              <mc:Choice xmlns:v="urn:schemas-microsoft-com:vml" Requires="v">
                <p:oleObj spid="_x0000_s7182" name="" r:id="rId1" imgW="2702560" imgH="254000" progId="Equation.DSMT4">
                  <p:embed/>
                </p:oleObj>
              </mc:Choice>
              <mc:Fallback>
                <p:oleObj name="" r:id="rId1" imgW="2702560" imgH="254000" progId="Equation.DSMT4">
                  <p:embed/>
                  <p:pic>
                    <p:nvPicPr>
                      <p:cNvPr id="0" name="对象 2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9951" y="584200"/>
                        <a:ext cx="6098116" cy="637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5"/>
          <p:cNvSpPr txBox="1">
            <a:spLocks noChangeArrowheads="1"/>
          </p:cNvSpPr>
          <p:nvPr/>
        </p:nvSpPr>
        <p:spPr bwMode="auto">
          <a:xfrm>
            <a:off x="946151" y="1604434"/>
            <a:ext cx="9446683" cy="646331"/>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hangingPunct="1">
              <a:spcBef>
                <a:spcPct val="50000"/>
              </a:spcBef>
              <a:defRPr/>
            </a:pPr>
            <a:r>
              <a:rPr kumimoji="1" lang="zh-C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rPr>
              <a:t>若</a:t>
            </a:r>
            <a:r>
              <a:rPr kumimoji="1" lang="en-US" altLang="zh-CN" sz="3600" i="1" dirty="0">
                <a:solidFill>
                  <a:srgbClr val="000000"/>
                </a:solidFill>
                <a:effectLst>
                  <a:outerShdw blurRad="38100" dist="38100" dir="2700000" algn="tl">
                    <a:srgbClr val="000000">
                      <a:alpha val="43137"/>
                    </a:srgbClr>
                  </a:outerShdw>
                </a:effectLst>
                <a:latin typeface="Times New Roman" panose="02020603050405020304" pitchFamily="18" charset="0"/>
              </a:rPr>
              <a:t>K</a:t>
            </a:r>
            <a:r>
              <a:rPr kumimoji="1" lang="en-US" altLang="zh-CN" sz="3600" dirty="0">
                <a:solidFill>
                  <a:srgbClr val="000000"/>
                </a:solidFill>
                <a:effectLst>
                  <a:outerShdw blurRad="38100" dist="38100" dir="2700000" algn="tl">
                    <a:srgbClr val="000000">
                      <a:alpha val="43137"/>
                    </a:srgbClr>
                  </a:outerShdw>
                </a:effectLst>
                <a:latin typeface="Times New Roman" panose="02020603050405020304" pitchFamily="18" charset="0"/>
              </a:rPr>
              <a:t> = 10   </a:t>
            </a:r>
            <a:endParaRPr kumimoji="1" lang="en-US" altLang="zh-CN" sz="3600" dirty="0">
              <a:solidFill>
                <a:srgbClr val="000000"/>
              </a:solidFill>
              <a:effectLst>
                <a:outerShdw blurRad="38100" dist="38100" dir="2700000" algn="tl">
                  <a:srgbClr val="000000">
                    <a:alpha val="43137"/>
                  </a:srgbClr>
                </a:outerShdw>
              </a:effectLst>
              <a:latin typeface="Times New Roman" panose="02020603050405020304" pitchFamily="18" charset="0"/>
            </a:endParaRPr>
          </a:p>
        </p:txBody>
      </p:sp>
      <p:graphicFrame>
        <p:nvGraphicFramePr>
          <p:cNvPr id="16391" name="Object 6"/>
          <p:cNvGraphicFramePr>
            <a:graphicFrameLocks noChangeAspect="1"/>
          </p:cNvGraphicFramePr>
          <p:nvPr/>
        </p:nvGraphicFramePr>
        <p:xfrm>
          <a:off x="3024718" y="1500718"/>
          <a:ext cx="7131050" cy="831850"/>
        </p:xfrm>
        <a:graphic>
          <a:graphicData uri="http://schemas.openxmlformats.org/presentationml/2006/ole">
            <mc:AlternateContent xmlns:mc="http://schemas.openxmlformats.org/markup-compatibility/2006">
              <mc:Choice xmlns:v="urn:schemas-microsoft-com:vml" Requires="v">
                <p:oleObj spid="_x0000_s7183" name="Equation" r:id="rId3" imgW="2641600" imgH="317500" progId="Equation.3">
                  <p:embed/>
                </p:oleObj>
              </mc:Choice>
              <mc:Fallback>
                <p:oleObj name="Equation" r:id="rId3" imgW="2641600" imgH="3175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718" y="1500718"/>
                        <a:ext cx="71310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a:spLocks noChangeArrowheads="1"/>
          </p:cNvSpPr>
          <p:nvPr/>
        </p:nvSpPr>
        <p:spPr bwMode="auto">
          <a:xfrm>
            <a:off x="2567608" y="2427575"/>
            <a:ext cx="1782233" cy="461665"/>
          </a:xfrm>
          <a:prstGeom prst="rect">
            <a:avLst/>
          </a:prstGeom>
        </p:spPr>
        <p:style>
          <a:lnRef idx="1">
            <a:schemeClr val="dk1"/>
          </a:lnRef>
          <a:fillRef idx="3">
            <a:schemeClr val="dk1"/>
          </a:fillRef>
          <a:effectRef idx="2">
            <a:schemeClr val="dk1"/>
          </a:effectRef>
          <a:fontRef idx="minor">
            <a:schemeClr val="lt1"/>
          </a:fontRef>
        </p:style>
        <p:txBody>
          <a:bodyPr>
            <a:spAutoFit/>
          </a:bodyPr>
          <a:lstStyle/>
          <a:p>
            <a:pPr algn="ctr" eaLnBrk="1" hangingPunct="1">
              <a:defRPr/>
            </a:pPr>
            <a:r>
              <a:rPr kumimoji="1" lang="en-US" altLang="zh-CN" sz="2400" b="1" dirty="0">
                <a:solidFill>
                  <a:prstClr val="white"/>
                </a:solidFill>
                <a:latin typeface="黑体" panose="02010609060101010101" pitchFamily="2" charset="-122"/>
                <a:ea typeface="黑体" panose="02010609060101010101" pitchFamily="2" charset="-122"/>
              </a:rPr>
              <a:t>Bode</a:t>
            </a:r>
            <a:r>
              <a:rPr kumimoji="1" lang="zh-CN" altLang="en-US" sz="2400" b="1" dirty="0">
                <a:solidFill>
                  <a:prstClr val="white"/>
                </a:solidFill>
                <a:latin typeface="黑体" panose="02010609060101010101" pitchFamily="2" charset="-122"/>
                <a:ea typeface="黑体" panose="02010609060101010101" pitchFamily="2" charset="-122"/>
              </a:rPr>
              <a:t>图</a:t>
            </a:r>
            <a:endParaRPr kumimoji="1" lang="zh-CN" altLang="en-US" sz="2400" b="1" dirty="0">
              <a:solidFill>
                <a:prstClr val="white"/>
              </a:solidFill>
              <a:latin typeface="黑体" panose="02010609060101010101" pitchFamily="2" charset="-122"/>
              <a:ea typeface="黑体" panose="02010609060101010101" pitchFamily="2" charset="-122"/>
            </a:endParaRPr>
          </a:p>
        </p:txBody>
      </p:sp>
      <p:grpSp>
        <p:nvGrpSpPr>
          <p:cNvPr id="16393" name="Group 11"/>
          <p:cNvGrpSpPr/>
          <p:nvPr/>
        </p:nvGrpSpPr>
        <p:grpSpPr bwMode="auto">
          <a:xfrm>
            <a:off x="455084" y="3130551"/>
            <a:ext cx="6314016" cy="3335867"/>
            <a:chOff x="960" y="2082"/>
            <a:chExt cx="2976" cy="2046"/>
          </a:xfrm>
        </p:grpSpPr>
        <p:graphicFrame>
          <p:nvGraphicFramePr>
            <p:cNvPr id="16399" name="Object 7"/>
            <p:cNvGraphicFramePr>
              <a:graphicFrameLocks noChangeAspect="1"/>
            </p:cNvGraphicFramePr>
            <p:nvPr/>
          </p:nvGraphicFramePr>
          <p:xfrm>
            <a:off x="1065" y="3090"/>
            <a:ext cx="2871" cy="1038"/>
          </p:xfrm>
          <a:graphic>
            <a:graphicData uri="http://schemas.openxmlformats.org/presentationml/2006/ole">
              <mc:AlternateContent xmlns:mc="http://schemas.openxmlformats.org/markup-compatibility/2006">
                <mc:Choice xmlns:v="urn:schemas-microsoft-com:vml" Requires="v">
                  <p:oleObj spid="_x0000_s7184" name="VISIO" r:id="rId5" imgW="5761990" imgH="1329055" progId="Visio.Drawing.6">
                    <p:embed/>
                  </p:oleObj>
                </mc:Choice>
                <mc:Fallback>
                  <p:oleObj name="VISIO" r:id="rId5" imgW="5761990" imgH="1329055" progId="Visio.Drawing.6">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5" y="3090"/>
                          <a:ext cx="2871"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0" name="Object 8"/>
            <p:cNvGraphicFramePr>
              <a:graphicFrameLocks noChangeAspect="1"/>
            </p:cNvGraphicFramePr>
            <p:nvPr/>
          </p:nvGraphicFramePr>
          <p:xfrm>
            <a:off x="1025" y="2082"/>
            <a:ext cx="2911" cy="942"/>
          </p:xfrm>
          <a:graphic>
            <a:graphicData uri="http://schemas.openxmlformats.org/presentationml/2006/ole">
              <mc:AlternateContent xmlns:mc="http://schemas.openxmlformats.org/markup-compatibility/2006">
                <mc:Choice xmlns:v="urn:schemas-microsoft-com:vml" Requires="v">
                  <p:oleObj spid="_x0000_s7185" name="VISIO" r:id="rId7" imgW="5890260" imgH="1494790" progId="Visio.Drawing.6">
                    <p:embed/>
                  </p:oleObj>
                </mc:Choice>
                <mc:Fallback>
                  <p:oleObj name="VISIO" r:id="rId7" imgW="5890260" imgH="1494790" progId="Visio.Drawing.6">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 y="2082"/>
                          <a:ext cx="2911" cy="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AutoShape 10"/>
            <p:cNvSpPr/>
            <p:nvPr/>
          </p:nvSpPr>
          <p:spPr bwMode="auto">
            <a:xfrm>
              <a:off x="960" y="2256"/>
              <a:ext cx="48" cy="1296"/>
            </a:xfrm>
            <a:prstGeom prst="leftBrace">
              <a:avLst>
                <a:gd name="adj1" fmla="val 225000"/>
                <a:gd name="adj2" fmla="val 51005"/>
              </a:avLst>
            </a:prstGeom>
            <a:noFill/>
            <a:ln w="1905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kumimoji="1" lang="zh-CN" altLang="en-US" sz="2400" kern="0">
                <a:solidFill>
                  <a:srgbClr val="000000"/>
                </a:solidFill>
                <a:latin typeface="Times New Roman" panose="02020603050405020304" pitchFamily="18" charset="0"/>
              </a:endParaRPr>
            </a:p>
          </p:txBody>
        </p:sp>
      </p:grpSp>
      <p:sp>
        <p:nvSpPr>
          <p:cNvPr id="16" name="Rectangle 12"/>
          <p:cNvSpPr>
            <a:spLocks noChangeArrowheads="1"/>
          </p:cNvSpPr>
          <p:nvPr/>
        </p:nvSpPr>
        <p:spPr bwMode="auto">
          <a:xfrm>
            <a:off x="8892116" y="2466435"/>
            <a:ext cx="2233084" cy="461665"/>
          </a:xfrm>
          <a:prstGeom prst="rect">
            <a:avLst/>
          </a:prstGeom>
        </p:spPr>
        <p:style>
          <a:lnRef idx="1">
            <a:schemeClr val="dk1"/>
          </a:lnRef>
          <a:fillRef idx="3">
            <a:schemeClr val="dk1"/>
          </a:fillRef>
          <a:effectRef idx="2">
            <a:schemeClr val="dk1"/>
          </a:effectRef>
          <a:fontRef idx="minor">
            <a:schemeClr val="lt1"/>
          </a:fontRef>
        </p:style>
        <p:txBody>
          <a:bodyPr>
            <a:spAutoFit/>
          </a:bodyPr>
          <a:lstStyle/>
          <a:p>
            <a:pPr algn="ctr">
              <a:defRPr/>
            </a:pPr>
            <a:r>
              <a:rPr kumimoji="1" lang="zh-CN" altLang="en-US" sz="2400" b="1" kern="0" dirty="0">
                <a:solidFill>
                  <a:prstClr val="white"/>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极坐标图</a:t>
            </a:r>
            <a:endParaRPr kumimoji="1" lang="zh-CN" altLang="en-US" sz="2400" kern="0" dirty="0">
              <a:solidFill>
                <a:srgbClr val="000000"/>
              </a:solidFill>
              <a:latin typeface="Times New Roman" panose="02020603050405020304" pitchFamily="18" charset="0"/>
            </a:endParaRPr>
          </a:p>
        </p:txBody>
      </p:sp>
      <p:sp>
        <p:nvSpPr>
          <p:cNvPr id="16395" name="Line 20"/>
          <p:cNvSpPr>
            <a:spLocks noChangeShapeType="1"/>
          </p:cNvSpPr>
          <p:nvPr/>
        </p:nvSpPr>
        <p:spPr bwMode="auto">
          <a:xfrm>
            <a:off x="7465484" y="2616200"/>
            <a:ext cx="0" cy="3420533"/>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 name="矩形 2"/>
          <p:cNvSpPr/>
          <p:nvPr/>
        </p:nvSpPr>
        <p:spPr>
          <a:xfrm>
            <a:off x="3850218" y="518584"/>
            <a:ext cx="1866217" cy="666786"/>
          </a:xfrm>
          <a:prstGeom prst="rect">
            <a:avLst/>
          </a:prstGeom>
        </p:spPr>
        <p:txBody>
          <a:bodyPr wrap="none">
            <a:spAutoFit/>
          </a:bodyPr>
          <a:lstStyle/>
          <a:p>
            <a:pPr>
              <a:defRPr/>
            </a:pPr>
            <a:r>
              <a:rPr kumimoji="1" lang="en-US" altLang="zh-CN" sz="3735" b="1" i="1" kern="0" dirty="0">
                <a:solidFill>
                  <a:srgbClr val="FF0000"/>
                </a:solidFill>
                <a:effectLst>
                  <a:outerShdw blurRad="38100" dist="38100" dir="2700000" algn="tl">
                    <a:srgbClr val="000000">
                      <a:alpha val="43137"/>
                    </a:srgbClr>
                  </a:outerShdw>
                </a:effectLst>
                <a:latin typeface="Times New Roman" panose="02020603050405020304" pitchFamily="18" charset="0"/>
              </a:rPr>
              <a:t>G</a:t>
            </a:r>
            <a:r>
              <a:rPr kumimoji="1" lang="en-US" altLang="zh-CN" sz="3735" b="1" kern="0" dirty="0">
                <a:solidFill>
                  <a:srgbClr val="FF0000"/>
                </a:solidFill>
                <a:effectLst>
                  <a:outerShdw blurRad="38100" dist="38100" dir="2700000" algn="tl">
                    <a:srgbClr val="000000">
                      <a:alpha val="43137"/>
                    </a:srgbClr>
                  </a:outerShdw>
                </a:effectLst>
                <a:latin typeface="Times New Roman" panose="02020603050405020304" pitchFamily="18" charset="0"/>
              </a:rPr>
              <a:t>(</a:t>
            </a:r>
            <a:r>
              <a:rPr kumimoji="1" lang="en-US" altLang="zh-CN" sz="3735" b="1" i="1" kern="0" dirty="0">
                <a:solidFill>
                  <a:srgbClr val="FF0000"/>
                </a:solidFill>
                <a:effectLst>
                  <a:outerShdw blurRad="38100" dist="38100" dir="2700000" algn="tl">
                    <a:srgbClr val="000000">
                      <a:alpha val="43137"/>
                    </a:srgbClr>
                  </a:outerShdw>
                </a:effectLst>
                <a:latin typeface="Times New Roman" panose="02020603050405020304" pitchFamily="18" charset="0"/>
              </a:rPr>
              <a:t>s</a:t>
            </a:r>
            <a:r>
              <a:rPr kumimoji="1" lang="en-US" altLang="zh-CN" sz="3735" b="1" kern="0" dirty="0">
                <a:solidFill>
                  <a:srgbClr val="FF0000"/>
                </a:solidFill>
                <a:effectLst>
                  <a:outerShdw blurRad="38100" dist="38100" dir="2700000" algn="tl">
                    <a:srgbClr val="000000">
                      <a:alpha val="43137"/>
                    </a:srgbClr>
                  </a:outerShdw>
                </a:effectLst>
                <a:latin typeface="Times New Roman" panose="02020603050405020304" pitchFamily="18" charset="0"/>
              </a:rPr>
              <a:t>) = </a:t>
            </a:r>
            <a:r>
              <a:rPr kumimoji="1" lang="en-US" altLang="zh-CN" sz="3735" b="1" i="1" kern="0" dirty="0">
                <a:solidFill>
                  <a:srgbClr val="FF0000"/>
                </a:solidFill>
                <a:effectLst>
                  <a:outerShdw blurRad="38100" dist="38100" dir="2700000" algn="tl">
                    <a:srgbClr val="000000">
                      <a:alpha val="43137"/>
                    </a:srgbClr>
                  </a:outerShdw>
                </a:effectLst>
                <a:latin typeface="Times New Roman" panose="02020603050405020304" pitchFamily="18" charset="0"/>
              </a:rPr>
              <a:t>K</a:t>
            </a:r>
            <a:endParaRPr lang="zh-CN" altLang="en-US" sz="2400" b="1" kern="0" dirty="0">
              <a:solidFill>
                <a:srgbClr val="FF0000"/>
              </a:solidFill>
              <a:effectLst>
                <a:outerShdw blurRad="38100" dist="38100" dir="2700000" algn="tl">
                  <a:srgbClr val="000000">
                    <a:alpha val="43137"/>
                  </a:srgbClr>
                </a:outerShdw>
              </a:effectLst>
            </a:endParaRPr>
          </a:p>
        </p:txBody>
      </p:sp>
      <p:pic>
        <p:nvPicPr>
          <p:cNvPr id="16397" name="图片 23"/>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8185" y="3975100"/>
            <a:ext cx="3043767" cy="155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8" name="图片 24"/>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64851" y="4665134"/>
            <a:ext cx="228600" cy="20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矩形 2"/>
          <p:cNvSpPr>
            <a:spLocks noChangeArrowheads="1"/>
          </p:cNvSpPr>
          <p:nvPr/>
        </p:nvSpPr>
        <p:spPr bwMode="auto">
          <a:xfrm>
            <a:off x="541867" y="5251449"/>
            <a:ext cx="6170084" cy="105779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altLang="en-US" sz="2800" b="1" dirty="0">
                <a:solidFill>
                  <a:srgbClr val="000000"/>
                </a:solidFill>
                <a:latin typeface="黑体" panose="02010609060101010101" pitchFamily="2" charset="-122"/>
                <a:ea typeface="黑体" panose="02010609060101010101" pitchFamily="2" charset="-122"/>
              </a:rPr>
              <a:t>微分环节的幅值与  成正比，相角为    。如图曲线①所示。</a:t>
            </a:r>
            <a:r>
              <a:rPr lang="zh-CN" altLang="en-US" sz="2800" dirty="0">
                <a:solidFill>
                  <a:srgbClr val="000000"/>
                </a:solidFill>
                <a:latin typeface="黑体" panose="02010609060101010101" pitchFamily="2" charset="-122"/>
                <a:ea typeface="黑体" panose="02010609060101010101" pitchFamily="2" charset="-122"/>
              </a:rPr>
              <a:t> </a:t>
            </a:r>
            <a:endParaRPr lang="zh-CN" altLang="en-US" sz="2800" dirty="0">
              <a:solidFill>
                <a:srgbClr val="000000"/>
              </a:solidFill>
              <a:latin typeface="黑体" panose="02010609060101010101" pitchFamily="2" charset="-122"/>
              <a:ea typeface="黑体" panose="02010609060101010101" pitchFamily="2" charset="-122"/>
            </a:endParaRPr>
          </a:p>
        </p:txBody>
      </p:sp>
      <p:graphicFrame>
        <p:nvGraphicFramePr>
          <p:cNvPr id="17411" name="对象 287"/>
          <p:cNvGraphicFramePr>
            <a:graphicFrameLocks noChangeAspect="1"/>
          </p:cNvGraphicFramePr>
          <p:nvPr/>
        </p:nvGraphicFramePr>
        <p:xfrm>
          <a:off x="1072092" y="4320660"/>
          <a:ext cx="4891617" cy="698500"/>
        </p:xfrm>
        <a:graphic>
          <a:graphicData uri="http://schemas.openxmlformats.org/presentationml/2006/ole">
            <mc:AlternateContent xmlns:mc="http://schemas.openxmlformats.org/markup-compatibility/2006">
              <mc:Choice xmlns:v="urn:schemas-microsoft-com:vml" Requires="v">
                <p:oleObj spid="_x0000_s8212" name="" r:id="rId1" imgW="1423035" imgH="203200" progId="Equation.DSMT4">
                  <p:embed/>
                </p:oleObj>
              </mc:Choice>
              <mc:Fallback>
                <p:oleObj name="" r:id="rId1" imgW="1423035" imgH="203200" progId="Equation.DSMT4">
                  <p:embed/>
                  <p:pic>
                    <p:nvPicPr>
                      <p:cNvPr id="0" name="对象 2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092" y="4320660"/>
                        <a:ext cx="489161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2" name="对象 288"/>
          <p:cNvGraphicFramePr>
            <a:graphicFrameLocks noChangeAspect="1"/>
          </p:cNvGraphicFramePr>
          <p:nvPr/>
        </p:nvGraphicFramePr>
        <p:xfrm>
          <a:off x="3695701" y="5452534"/>
          <a:ext cx="410633" cy="376767"/>
        </p:xfrm>
        <a:graphic>
          <a:graphicData uri="http://schemas.openxmlformats.org/presentationml/2006/ole">
            <mc:AlternateContent xmlns:mc="http://schemas.openxmlformats.org/markup-compatibility/2006">
              <mc:Choice xmlns:v="urn:schemas-microsoft-com:vml" Requires="v">
                <p:oleObj spid="_x0000_s8213" name="" r:id="rId3" imgW="153035" imgH="140335" progId="Equation.3">
                  <p:embed/>
                </p:oleObj>
              </mc:Choice>
              <mc:Fallback>
                <p:oleObj name="" r:id="rId3" imgW="153035" imgH="140335" progId="Equation.3">
                  <p:embed/>
                  <p:pic>
                    <p:nvPicPr>
                      <p:cNvPr id="0" name="对象 2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701" y="5452534"/>
                        <a:ext cx="410633" cy="37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3" name="对象 289"/>
          <p:cNvGraphicFramePr>
            <a:graphicFrameLocks noChangeAspect="1"/>
          </p:cNvGraphicFramePr>
          <p:nvPr/>
        </p:nvGraphicFramePr>
        <p:xfrm>
          <a:off x="1295400" y="5913967"/>
          <a:ext cx="592667" cy="412751"/>
        </p:xfrm>
        <a:graphic>
          <a:graphicData uri="http://schemas.openxmlformats.org/presentationml/2006/ole">
            <mc:AlternateContent xmlns:mc="http://schemas.openxmlformats.org/markup-compatibility/2006">
              <mc:Choice xmlns:v="urn:schemas-microsoft-com:vml" Requires="v">
                <p:oleObj spid="_x0000_s8214" name="" r:id="rId5" imgW="254635" imgH="178435" progId="Equation.3">
                  <p:embed/>
                </p:oleObj>
              </mc:Choice>
              <mc:Fallback>
                <p:oleObj name="" r:id="rId5" imgW="254635" imgH="178435" progId="Equation.3">
                  <p:embed/>
                  <p:pic>
                    <p:nvPicPr>
                      <p:cNvPr id="0" name="对象 2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5913967"/>
                        <a:ext cx="592667" cy="412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7414" name="图片 33" descr="5-9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47467" y="1871134"/>
            <a:ext cx="4375151" cy="424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p:nvSpPr>
        <p:spPr bwMode="auto">
          <a:xfrm>
            <a:off x="541867" y="294769"/>
            <a:ext cx="3887571" cy="57304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eaLnBrk="1" hangingPunct="1">
              <a:lnSpc>
                <a:spcPct val="130000"/>
              </a:lnSpc>
              <a:buFont typeface="Wingdings" panose="05000000000000000000" pitchFamily="2" charset="2"/>
              <a:buNone/>
              <a:defRPr/>
            </a:pPr>
            <a:r>
              <a:rPr kumimoji="1" 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2</a:t>
            </a:r>
            <a:r>
              <a:rPr kumimoji="1"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kumimoji="1"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积分环节和微分环节</a:t>
            </a:r>
            <a:endParaRPr kumimoji="1"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3" name="Rectangle 12"/>
          <p:cNvSpPr>
            <a:spLocks noChangeArrowheads="1"/>
          </p:cNvSpPr>
          <p:nvPr/>
        </p:nvSpPr>
        <p:spPr bwMode="auto">
          <a:xfrm>
            <a:off x="8184232" y="1241310"/>
            <a:ext cx="2233083" cy="461665"/>
          </a:xfrm>
          <a:prstGeom prst="rect">
            <a:avLst/>
          </a:prstGeom>
        </p:spPr>
        <p:style>
          <a:lnRef idx="1">
            <a:schemeClr val="dk1"/>
          </a:lnRef>
          <a:fillRef idx="3">
            <a:schemeClr val="dk1"/>
          </a:fillRef>
          <a:effectRef idx="2">
            <a:schemeClr val="dk1"/>
          </a:effectRef>
          <a:fontRef idx="minor">
            <a:schemeClr val="lt1"/>
          </a:fontRef>
        </p:style>
        <p:txBody>
          <a:bodyPr>
            <a:spAutoFit/>
          </a:bodyPr>
          <a:lstStyle/>
          <a:p>
            <a:pPr algn="ctr">
              <a:defRPr/>
            </a:pPr>
            <a:r>
              <a:rPr kumimoji="1" lang="zh-CN" altLang="en-US" sz="2400" b="1" kern="0" dirty="0">
                <a:solidFill>
                  <a:prstClr val="white"/>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极坐标图</a:t>
            </a:r>
            <a:endParaRPr kumimoji="1" lang="zh-CN" altLang="en-US" sz="2400" kern="0" dirty="0">
              <a:solidFill>
                <a:srgbClr val="000000"/>
              </a:solidFill>
              <a:latin typeface="Times New Roman" panose="02020603050405020304" pitchFamily="18" charset="0"/>
            </a:endParaRPr>
          </a:p>
        </p:txBody>
      </p:sp>
      <p:sp>
        <p:nvSpPr>
          <p:cNvPr id="14" name="矩形 2"/>
          <p:cNvSpPr>
            <a:spLocks noChangeArrowheads="1"/>
          </p:cNvSpPr>
          <p:nvPr/>
        </p:nvSpPr>
        <p:spPr bwMode="auto">
          <a:xfrm>
            <a:off x="541867" y="2853267"/>
            <a:ext cx="6170084" cy="105779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altLang="en-US" sz="2800" b="1" dirty="0">
                <a:solidFill>
                  <a:srgbClr val="000000"/>
                </a:solidFill>
                <a:latin typeface="黑体" panose="02010609060101010101" pitchFamily="2" charset="-122"/>
                <a:ea typeface="黑体" panose="02010609060101010101" pitchFamily="2" charset="-122"/>
              </a:rPr>
              <a:t>积分环节的幅值与  成反比，相角为-   。如图曲线②所示。</a:t>
            </a:r>
            <a:r>
              <a:rPr lang="zh-CN" altLang="en-US" sz="2800" dirty="0">
                <a:solidFill>
                  <a:srgbClr val="000000"/>
                </a:solidFill>
                <a:latin typeface="黑体" panose="02010609060101010101" pitchFamily="2" charset="-122"/>
                <a:ea typeface="黑体" panose="02010609060101010101" pitchFamily="2" charset="-122"/>
              </a:rPr>
              <a:t> </a:t>
            </a:r>
            <a:endParaRPr lang="zh-CN" altLang="en-US" sz="2800" dirty="0">
              <a:solidFill>
                <a:srgbClr val="000000"/>
              </a:solidFill>
              <a:latin typeface="黑体" panose="02010609060101010101" pitchFamily="2" charset="-122"/>
              <a:ea typeface="黑体" panose="02010609060101010101" pitchFamily="2" charset="-122"/>
            </a:endParaRPr>
          </a:p>
        </p:txBody>
      </p:sp>
      <p:graphicFrame>
        <p:nvGraphicFramePr>
          <p:cNvPr id="17418" name="对象 294"/>
          <p:cNvGraphicFramePr>
            <a:graphicFrameLocks noChangeAspect="1"/>
          </p:cNvGraphicFramePr>
          <p:nvPr/>
        </p:nvGraphicFramePr>
        <p:xfrm>
          <a:off x="1181101" y="1472143"/>
          <a:ext cx="4584700" cy="1155700"/>
        </p:xfrm>
        <a:graphic>
          <a:graphicData uri="http://schemas.openxmlformats.org/presentationml/2006/ole">
            <mc:AlternateContent xmlns:mc="http://schemas.openxmlformats.org/markup-compatibility/2006">
              <mc:Choice xmlns:v="urn:schemas-microsoft-com:vml" Requires="v">
                <p:oleObj spid="_x0000_s8215" name="" r:id="rId8" imgW="1562100" imgH="393700" progId="Equation.DSMT4">
                  <p:embed/>
                </p:oleObj>
              </mc:Choice>
              <mc:Fallback>
                <p:oleObj name="" r:id="rId8" imgW="1562100" imgH="393700" progId="Equation.DSMT4">
                  <p:embed/>
                  <p:pic>
                    <p:nvPicPr>
                      <p:cNvPr id="0" name="对象 2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1101" y="1472143"/>
                        <a:ext cx="45847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9" name="对象 289"/>
          <p:cNvGraphicFramePr>
            <a:graphicFrameLocks noChangeAspect="1"/>
          </p:cNvGraphicFramePr>
          <p:nvPr/>
        </p:nvGraphicFramePr>
        <p:xfrm>
          <a:off x="829733" y="3524251"/>
          <a:ext cx="594784" cy="414867"/>
        </p:xfrm>
        <a:graphic>
          <a:graphicData uri="http://schemas.openxmlformats.org/presentationml/2006/ole">
            <mc:AlternateContent xmlns:mc="http://schemas.openxmlformats.org/markup-compatibility/2006">
              <mc:Choice xmlns:v="urn:schemas-microsoft-com:vml" Requires="v">
                <p:oleObj spid="_x0000_s8216" name="" r:id="rId10" imgW="254635" imgH="178435" progId="Equation.3">
                  <p:embed/>
                </p:oleObj>
              </mc:Choice>
              <mc:Fallback>
                <p:oleObj name="" r:id="rId10" imgW="254635" imgH="178435" progId="Equation.3">
                  <p:embed/>
                  <p:pic>
                    <p:nvPicPr>
                      <p:cNvPr id="0" name="对象 2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9733" y="3524251"/>
                        <a:ext cx="594784" cy="41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20" name="对象 288"/>
          <p:cNvGraphicFramePr>
            <a:graphicFrameLocks noChangeAspect="1"/>
          </p:cNvGraphicFramePr>
          <p:nvPr/>
        </p:nvGraphicFramePr>
        <p:xfrm>
          <a:off x="3517901" y="2948517"/>
          <a:ext cx="412751" cy="378883"/>
        </p:xfrm>
        <a:graphic>
          <a:graphicData uri="http://schemas.openxmlformats.org/presentationml/2006/ole">
            <mc:AlternateContent xmlns:mc="http://schemas.openxmlformats.org/markup-compatibility/2006">
              <mc:Choice xmlns:v="urn:schemas-microsoft-com:vml" Requires="v">
                <p:oleObj spid="_x0000_s8217" name="" r:id="rId11" imgW="153035" imgH="140335" progId="Equation.3">
                  <p:embed/>
                </p:oleObj>
              </mc:Choice>
              <mc:Fallback>
                <p:oleObj name="" r:id="rId11" imgW="153035" imgH="140335" progId="Equation.3">
                  <p:embed/>
                  <p:pic>
                    <p:nvPicPr>
                      <p:cNvPr id="0" name="对象 2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7901" y="2948517"/>
                        <a:ext cx="412751" cy="37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239186" y="1989667"/>
            <a:ext cx="8475132" cy="4607984"/>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solidFill>
                <a:prstClr val="black"/>
              </a:solidFill>
            </a:endParaRPr>
          </a:p>
        </p:txBody>
      </p:sp>
      <p:sp>
        <p:nvSpPr>
          <p:cNvPr id="4" name="Rectangle 11"/>
          <p:cNvSpPr>
            <a:spLocks noChangeArrowheads="1"/>
          </p:cNvSpPr>
          <p:nvPr/>
        </p:nvSpPr>
        <p:spPr bwMode="auto">
          <a:xfrm>
            <a:off x="431800" y="533401"/>
            <a:ext cx="3826933" cy="57304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eaLnBrk="1" hangingPunct="1">
              <a:lnSpc>
                <a:spcPct val="130000"/>
              </a:lnSpc>
              <a:buFont typeface="Wingdings" panose="05000000000000000000" pitchFamily="2" charset="2"/>
              <a:buNone/>
              <a:defRPr/>
            </a:pPr>
            <a:r>
              <a:rPr kumimoji="1" 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2</a:t>
            </a:r>
            <a:r>
              <a:rPr kumimoji="1"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kumimoji="1"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积分环节和微分环节</a:t>
            </a:r>
            <a:endParaRPr kumimoji="1"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18436" name="对象 2"/>
          <p:cNvGraphicFramePr>
            <a:graphicFrameLocks noChangeAspect="1"/>
          </p:cNvGraphicFramePr>
          <p:nvPr/>
        </p:nvGraphicFramePr>
        <p:xfrm>
          <a:off x="5928851" y="884738"/>
          <a:ext cx="4714469" cy="1004387"/>
        </p:xfrm>
        <a:graphic>
          <a:graphicData uri="http://schemas.openxmlformats.org/presentationml/2006/ole">
            <mc:AlternateContent xmlns:mc="http://schemas.openxmlformats.org/markup-compatibility/2006">
              <mc:Choice xmlns:v="urn:schemas-microsoft-com:vml" Requires="v">
                <p:oleObj spid="_x0000_s9230" name="公式" r:id="rId1" imgW="2349500" imgH="431800" progId="Equation.3">
                  <p:embed/>
                </p:oleObj>
              </mc:Choice>
              <mc:Fallback>
                <p:oleObj name="公式" r:id="rId1" imgW="2349500" imgH="431800" progId="Equation.3">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8851" y="884738"/>
                        <a:ext cx="4714469" cy="1004387"/>
                      </a:xfrm>
                      <a:prstGeom prst="rect">
                        <a:avLst/>
                      </a:prstGeom>
                      <a:noFill/>
                      <a:ln>
                        <a:noFill/>
                      </a:ln>
                    </p:spPr>
                  </p:pic>
                </p:oleObj>
              </mc:Fallback>
            </mc:AlternateContent>
          </a:graphicData>
        </a:graphic>
      </p:graphicFrame>
      <p:graphicFrame>
        <p:nvGraphicFramePr>
          <p:cNvPr id="18437" name="Object 6"/>
          <p:cNvGraphicFramePr>
            <a:graphicFrameLocks noChangeAspect="1"/>
          </p:cNvGraphicFramePr>
          <p:nvPr/>
        </p:nvGraphicFramePr>
        <p:xfrm>
          <a:off x="469900" y="4193118"/>
          <a:ext cx="7899400" cy="2256367"/>
        </p:xfrm>
        <a:graphic>
          <a:graphicData uri="http://schemas.openxmlformats.org/presentationml/2006/ole">
            <mc:AlternateContent xmlns:mc="http://schemas.openxmlformats.org/markup-compatibility/2006">
              <mc:Choice xmlns:v="urn:schemas-microsoft-com:vml" Requires="v">
                <p:oleObj spid="_x0000_s9231" name="Visio" r:id="rId3" imgW="5925185" imgH="1692910" progId="Visio.Drawing.11">
                  <p:embed/>
                </p:oleObj>
              </mc:Choice>
              <mc:Fallback>
                <p:oleObj name="Visio" r:id="rId3" imgW="5925185" imgH="169291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00" y="4193118"/>
                        <a:ext cx="7899400" cy="2256367"/>
                      </a:xfrm>
                      <a:prstGeom prst="rect">
                        <a:avLst/>
                      </a:prstGeom>
                      <a:noFill/>
                      <a:ln>
                        <a:noFill/>
                      </a:ln>
                      <a:effectLst/>
                    </p:spPr>
                  </p:pic>
                </p:oleObj>
              </mc:Fallback>
            </mc:AlternateContent>
          </a:graphicData>
        </a:graphic>
      </p:graphicFrame>
      <p:graphicFrame>
        <p:nvGraphicFramePr>
          <p:cNvPr id="18438" name="Object 7"/>
          <p:cNvGraphicFramePr>
            <a:graphicFrameLocks noChangeAspect="1"/>
          </p:cNvGraphicFramePr>
          <p:nvPr/>
        </p:nvGraphicFramePr>
        <p:xfrm>
          <a:off x="522818" y="2180167"/>
          <a:ext cx="7852833" cy="2319867"/>
        </p:xfrm>
        <a:graphic>
          <a:graphicData uri="http://schemas.openxmlformats.org/presentationml/2006/ole">
            <mc:AlternateContent xmlns:mc="http://schemas.openxmlformats.org/markup-compatibility/2006">
              <mc:Choice xmlns:v="urn:schemas-microsoft-com:vml" Requires="v">
                <p:oleObj spid="_x0000_s9232" name="Visio" r:id="rId5" imgW="5890260" imgH="1740535" progId="Visio.Drawing.11">
                  <p:embed/>
                </p:oleObj>
              </mc:Choice>
              <mc:Fallback>
                <p:oleObj name="Visio" r:id="rId5" imgW="5890260" imgH="1740535"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818" y="2180167"/>
                        <a:ext cx="7852833" cy="2319867"/>
                      </a:xfrm>
                      <a:prstGeom prst="rect">
                        <a:avLst/>
                      </a:prstGeom>
                      <a:noFill/>
                      <a:ln>
                        <a:noFill/>
                      </a:ln>
                      <a:effectLst/>
                    </p:spPr>
                  </p:pic>
                </p:oleObj>
              </mc:Fallback>
            </mc:AlternateContent>
          </a:graphicData>
        </a:graphic>
      </p:graphicFrame>
      <p:sp>
        <p:nvSpPr>
          <p:cNvPr id="18439" name="Line 8"/>
          <p:cNvSpPr>
            <a:spLocks noChangeShapeType="1"/>
          </p:cNvSpPr>
          <p:nvPr/>
        </p:nvSpPr>
        <p:spPr bwMode="auto">
          <a:xfrm flipV="1">
            <a:off x="1718733" y="2715684"/>
            <a:ext cx="3759200" cy="14224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8440" name="Line 9"/>
          <p:cNvSpPr>
            <a:spLocks noChangeShapeType="1"/>
          </p:cNvSpPr>
          <p:nvPr/>
        </p:nvSpPr>
        <p:spPr bwMode="auto">
          <a:xfrm>
            <a:off x="1210733" y="5477933"/>
            <a:ext cx="5689600"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4" name="Line 9"/>
          <p:cNvSpPr>
            <a:spLocks noChangeShapeType="1"/>
          </p:cNvSpPr>
          <p:nvPr/>
        </p:nvSpPr>
        <p:spPr bwMode="auto">
          <a:xfrm>
            <a:off x="1210733" y="4764617"/>
            <a:ext cx="5689600" cy="0"/>
          </a:xfrm>
          <a:prstGeom prst="line">
            <a:avLst/>
          </a:prstGeom>
          <a:ln w="19050">
            <a:solidFill>
              <a:schemeClr val="tx1"/>
            </a:solidFill>
            <a:prstDash val="dash"/>
          </a:ln>
        </p:spPr>
        <p:style>
          <a:lnRef idx="1">
            <a:schemeClr val="dk1"/>
          </a:lnRef>
          <a:fillRef idx="0">
            <a:schemeClr val="dk1"/>
          </a:fillRef>
          <a:effectRef idx="0">
            <a:schemeClr val="dk1"/>
          </a:effectRef>
          <a:fontRef idx="minor">
            <a:schemeClr val="tx1"/>
          </a:fontRef>
        </p:style>
        <p:txBody>
          <a:bodyPr wrap="none"/>
          <a:lstStyle/>
          <a:p>
            <a:pPr eaLnBrk="1" hangingPunct="1">
              <a:buFont typeface="Arial" panose="020B0604020202020204" pitchFamily="34" charset="0"/>
              <a:buNone/>
              <a:defRPr/>
            </a:pPr>
            <a:endParaRPr lang="zh-CN" altLang="en-US" sz="2400"/>
          </a:p>
        </p:txBody>
      </p:sp>
      <p:sp>
        <p:nvSpPr>
          <p:cNvPr id="35" name="Rectangle 9"/>
          <p:cNvSpPr>
            <a:spLocks noChangeArrowheads="1"/>
          </p:cNvSpPr>
          <p:nvPr/>
        </p:nvSpPr>
        <p:spPr bwMode="auto">
          <a:xfrm>
            <a:off x="9429752" y="2673120"/>
            <a:ext cx="1782233" cy="461665"/>
          </a:xfrm>
          <a:prstGeom prst="rect">
            <a:avLst/>
          </a:prstGeom>
        </p:spPr>
        <p:style>
          <a:lnRef idx="1">
            <a:schemeClr val="dk1"/>
          </a:lnRef>
          <a:fillRef idx="3">
            <a:schemeClr val="dk1"/>
          </a:fillRef>
          <a:effectRef idx="2">
            <a:schemeClr val="dk1"/>
          </a:effectRef>
          <a:fontRef idx="minor">
            <a:schemeClr val="lt1"/>
          </a:fontRef>
        </p:style>
        <p:txBody>
          <a:bodyPr>
            <a:spAutoFit/>
          </a:bodyPr>
          <a:lstStyle/>
          <a:p>
            <a:pPr algn="ctr" eaLnBrk="1" hangingPunct="1">
              <a:defRPr/>
            </a:pPr>
            <a:r>
              <a:rPr kumimoji="1" lang="en-US" altLang="zh-CN" sz="2400" b="1" dirty="0">
                <a:solidFill>
                  <a:prstClr val="white"/>
                </a:solidFill>
                <a:latin typeface="黑体" panose="02010609060101010101" pitchFamily="2" charset="-122"/>
                <a:ea typeface="黑体" panose="02010609060101010101" pitchFamily="2" charset="-122"/>
              </a:rPr>
              <a:t>Bode</a:t>
            </a:r>
            <a:r>
              <a:rPr kumimoji="1" lang="zh-CN" altLang="en-US" sz="2400" b="1" dirty="0">
                <a:solidFill>
                  <a:prstClr val="white"/>
                </a:solidFill>
                <a:latin typeface="黑体" panose="02010609060101010101" pitchFamily="2" charset="-122"/>
                <a:ea typeface="黑体" panose="02010609060101010101" pitchFamily="2" charset="-122"/>
              </a:rPr>
              <a:t>图</a:t>
            </a:r>
            <a:endParaRPr kumimoji="1" lang="zh-CN" altLang="en-US" sz="2400" b="1" dirty="0">
              <a:solidFill>
                <a:prstClr val="white"/>
              </a:solidFill>
              <a:latin typeface="黑体" panose="02010609060101010101" pitchFamily="2" charset="-122"/>
              <a:ea typeface="黑体" panose="02010609060101010101" pitchFamily="2" charset="-122"/>
            </a:endParaRPr>
          </a:p>
        </p:txBody>
      </p:sp>
      <p:sp>
        <p:nvSpPr>
          <p:cNvPr id="38" name="Rectangle 9"/>
          <p:cNvSpPr>
            <a:spLocks noChangeArrowheads="1"/>
          </p:cNvSpPr>
          <p:nvPr/>
        </p:nvSpPr>
        <p:spPr bwMode="auto">
          <a:xfrm>
            <a:off x="9429752" y="4835387"/>
            <a:ext cx="1782233" cy="502766"/>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lgn="ctr" eaLnBrk="1" hangingPunct="1">
              <a:defRPr/>
            </a:pPr>
            <a:r>
              <a:rPr kumimoji="1" lang="zh-CN" altLang="en-US" sz="2665" b="1" dirty="0">
                <a:solidFill>
                  <a:srgbClr val="00B050"/>
                </a:solidFill>
                <a:latin typeface="黑体" panose="02010609060101010101" pitchFamily="2" charset="-122"/>
                <a:ea typeface="黑体" panose="02010609060101010101" pitchFamily="2" charset="-122"/>
              </a:rPr>
              <a:t>微分环节</a:t>
            </a:r>
            <a:endParaRPr kumimoji="1" lang="zh-CN" altLang="en-US" sz="2665" b="1" dirty="0">
              <a:solidFill>
                <a:srgbClr val="00B050"/>
              </a:solidFill>
              <a:latin typeface="黑体" panose="02010609060101010101" pitchFamily="2" charset="-122"/>
              <a:ea typeface="黑体" panose="02010609060101010101" pitchFamily="2" charset="-122"/>
            </a:endParaRPr>
          </a:p>
        </p:txBody>
      </p:sp>
      <p:sp>
        <p:nvSpPr>
          <p:cNvPr id="39" name="Rectangle 9"/>
          <p:cNvSpPr>
            <a:spLocks noChangeArrowheads="1"/>
          </p:cNvSpPr>
          <p:nvPr/>
        </p:nvSpPr>
        <p:spPr bwMode="auto">
          <a:xfrm>
            <a:off x="9429752" y="3581843"/>
            <a:ext cx="1782233" cy="502766"/>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a:spAutoFit/>
          </a:bodyPr>
          <a:lstStyle/>
          <a:p>
            <a:pPr algn="ctr" eaLnBrk="1" hangingPunct="1">
              <a:defRPr/>
            </a:pPr>
            <a:r>
              <a:rPr kumimoji="1" lang="zh-CN" altLang="en-US" sz="2665" b="1" dirty="0">
                <a:solidFill>
                  <a:srgbClr val="FF0000"/>
                </a:solidFill>
                <a:latin typeface="黑体" panose="02010609060101010101" pitchFamily="2" charset="-122"/>
                <a:ea typeface="黑体" panose="02010609060101010101" pitchFamily="2" charset="-122"/>
              </a:rPr>
              <a:t>积分环节</a:t>
            </a:r>
            <a:endParaRPr kumimoji="1" lang="zh-CN" altLang="en-US" sz="2665" b="1" dirty="0">
              <a:solidFill>
                <a:srgbClr val="FF0000"/>
              </a:solidFill>
              <a:latin typeface="黑体" panose="02010609060101010101" pitchFamily="2" charset="-122"/>
              <a:ea typeface="黑体" panose="02010609060101010101" pitchFamily="2" charset="-122"/>
            </a:endParaRPr>
          </a:p>
        </p:txBody>
      </p:sp>
      <p:graphicFrame>
        <p:nvGraphicFramePr>
          <p:cNvPr id="18445" name="对象 1"/>
          <p:cNvGraphicFramePr>
            <a:graphicFrameLocks noChangeAspect="1"/>
          </p:cNvGraphicFramePr>
          <p:nvPr/>
        </p:nvGraphicFramePr>
        <p:xfrm>
          <a:off x="5894984" y="1855261"/>
          <a:ext cx="5401733" cy="755649"/>
        </p:xfrm>
        <a:graphic>
          <a:graphicData uri="http://schemas.openxmlformats.org/presentationml/2006/ole">
            <mc:AlternateContent xmlns:mc="http://schemas.openxmlformats.org/markup-compatibility/2006">
              <mc:Choice xmlns:v="urn:schemas-microsoft-com:vml" Requires="v">
                <p:oleObj spid="_x0000_s9233" name="Equation" r:id="rId7" imgW="2272030" imgH="317500" progId="Equation.DSMT4">
                  <p:embed/>
                </p:oleObj>
              </mc:Choice>
              <mc:Fallback>
                <p:oleObj name="Equation" r:id="rId7" imgW="2272030" imgH="317500" progId="Equation.DSMT4">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94984" y="1855261"/>
                        <a:ext cx="5401733" cy="755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 name="直接连接符 4"/>
          <p:cNvCxnSpPr/>
          <p:nvPr/>
        </p:nvCxnSpPr>
        <p:spPr>
          <a:xfrm>
            <a:off x="5818785" y="1853143"/>
            <a:ext cx="5761567"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 name="直接连接符 2"/>
          <p:cNvCxnSpPr/>
          <p:nvPr/>
        </p:nvCxnSpPr>
        <p:spPr>
          <a:xfrm>
            <a:off x="1437218" y="2853267"/>
            <a:ext cx="4127500" cy="1651000"/>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210733" y="6038851"/>
            <a:ext cx="5689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9"/>
          <p:cNvSpPr>
            <a:spLocks noChangeArrowheads="1"/>
          </p:cNvSpPr>
          <p:nvPr/>
        </p:nvSpPr>
        <p:spPr bwMode="auto">
          <a:xfrm>
            <a:off x="5035551" y="3937000"/>
            <a:ext cx="884767" cy="420564"/>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algn="ctr" eaLnBrk="1" hangingPunct="1">
              <a:defRPr/>
            </a:pPr>
            <a:r>
              <a:rPr kumimoji="1" lang="en-US" altLang="zh-CN" sz="2135" b="1" dirty="0">
                <a:solidFill>
                  <a:schemeClr val="tx1"/>
                </a:solidFill>
                <a:latin typeface="黑体" panose="02010609060101010101" pitchFamily="2" charset="-122"/>
                <a:ea typeface="黑体" panose="02010609060101010101" pitchFamily="2" charset="-122"/>
              </a:rPr>
              <a:t>①</a:t>
            </a:r>
            <a:endParaRPr kumimoji="1" lang="zh-CN" altLang="en-US" sz="2135" b="1" dirty="0">
              <a:solidFill>
                <a:schemeClr val="tx1"/>
              </a:solidFill>
              <a:latin typeface="黑体" panose="02010609060101010101" pitchFamily="2" charset="-122"/>
              <a:ea typeface="黑体" panose="02010609060101010101" pitchFamily="2" charset="-122"/>
            </a:endParaRPr>
          </a:p>
        </p:txBody>
      </p:sp>
      <p:sp>
        <p:nvSpPr>
          <p:cNvPr id="25" name="Rectangle 9"/>
          <p:cNvSpPr>
            <a:spLocks noChangeArrowheads="1"/>
          </p:cNvSpPr>
          <p:nvPr/>
        </p:nvSpPr>
        <p:spPr bwMode="auto">
          <a:xfrm>
            <a:off x="3831167" y="4684184"/>
            <a:ext cx="783167" cy="420564"/>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algn="ctr" eaLnBrk="1" hangingPunct="1">
              <a:defRPr/>
            </a:pPr>
            <a:r>
              <a:rPr kumimoji="1" lang="en-US" altLang="zh-CN" sz="2135" b="1" dirty="0">
                <a:solidFill>
                  <a:schemeClr val="tx1"/>
                </a:solidFill>
                <a:latin typeface="黑体" panose="02010609060101010101" pitchFamily="2" charset="-122"/>
                <a:ea typeface="黑体" panose="02010609060101010101" pitchFamily="2" charset="-122"/>
              </a:rPr>
              <a:t>②</a:t>
            </a:r>
            <a:endParaRPr kumimoji="1" lang="zh-CN" altLang="en-US" sz="2135" b="1" dirty="0">
              <a:solidFill>
                <a:schemeClr val="tx1"/>
              </a:solidFill>
              <a:latin typeface="黑体" panose="02010609060101010101" pitchFamily="2" charset="-122"/>
              <a:ea typeface="黑体" panose="02010609060101010101" pitchFamily="2" charset="-122"/>
            </a:endParaRPr>
          </a:p>
        </p:txBody>
      </p:sp>
      <p:sp>
        <p:nvSpPr>
          <p:cNvPr id="26" name="Rectangle 9"/>
          <p:cNvSpPr>
            <a:spLocks noChangeArrowheads="1"/>
          </p:cNvSpPr>
          <p:nvPr/>
        </p:nvSpPr>
        <p:spPr bwMode="auto">
          <a:xfrm>
            <a:off x="3752851" y="5579533"/>
            <a:ext cx="884767" cy="420564"/>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algn="ctr" eaLnBrk="1" hangingPunct="1">
              <a:defRPr/>
            </a:pPr>
            <a:r>
              <a:rPr kumimoji="1" lang="en-US" altLang="zh-CN" sz="2135" b="1" dirty="0">
                <a:solidFill>
                  <a:schemeClr val="tx1"/>
                </a:solidFill>
                <a:latin typeface="黑体" panose="02010609060101010101" pitchFamily="2" charset="-122"/>
                <a:ea typeface="黑体" panose="02010609060101010101" pitchFamily="2" charset="-122"/>
              </a:rPr>
              <a:t>①</a:t>
            </a:r>
            <a:endParaRPr kumimoji="1" lang="zh-CN" altLang="en-US" sz="2135" b="1" dirty="0">
              <a:solidFill>
                <a:schemeClr val="tx1"/>
              </a:solidFill>
              <a:latin typeface="黑体" panose="02010609060101010101" pitchFamily="2" charset="-122"/>
              <a:ea typeface="黑体" panose="02010609060101010101" pitchFamily="2" charset="-122"/>
            </a:endParaRPr>
          </a:p>
        </p:txBody>
      </p:sp>
      <p:sp>
        <p:nvSpPr>
          <p:cNvPr id="27" name="Rectangle 9"/>
          <p:cNvSpPr>
            <a:spLocks noChangeArrowheads="1"/>
          </p:cNvSpPr>
          <p:nvPr/>
        </p:nvSpPr>
        <p:spPr bwMode="auto">
          <a:xfrm>
            <a:off x="4866218" y="2269067"/>
            <a:ext cx="783167" cy="420564"/>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algn="ctr" eaLnBrk="1" hangingPunct="1">
              <a:defRPr/>
            </a:pPr>
            <a:r>
              <a:rPr kumimoji="1" lang="en-US" altLang="zh-CN" sz="2135" b="1" dirty="0">
                <a:solidFill>
                  <a:schemeClr val="tx1"/>
                </a:solidFill>
                <a:latin typeface="黑体" panose="02010609060101010101" pitchFamily="2" charset="-122"/>
                <a:ea typeface="黑体" panose="02010609060101010101" pitchFamily="2" charset="-122"/>
              </a:rPr>
              <a:t>②</a:t>
            </a:r>
            <a:endParaRPr kumimoji="1" lang="zh-CN" altLang="en-US" sz="2135" b="1" dirty="0">
              <a:solidFill>
                <a:schemeClr val="tx1"/>
              </a:solidFill>
              <a:latin typeface="黑体" panose="02010609060101010101" pitchFamily="2" charset="-122"/>
              <a:ea typeface="黑体" panose="02010609060101010101" pitchFamily="2" charset="-122"/>
            </a:endParaRPr>
          </a:p>
        </p:txBody>
      </p:sp>
      <p:sp>
        <p:nvSpPr>
          <p:cNvPr id="2" name="矩形 1"/>
          <p:cNvSpPr/>
          <p:nvPr/>
        </p:nvSpPr>
        <p:spPr>
          <a:xfrm>
            <a:off x="630767" y="4193118"/>
            <a:ext cx="914400" cy="518583"/>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sz="2400"/>
          </a:p>
        </p:txBody>
      </p:sp>
      <p:sp>
        <p:nvSpPr>
          <p:cNvPr id="6" name="矩形 5"/>
          <p:cNvSpPr/>
          <p:nvPr/>
        </p:nvSpPr>
        <p:spPr>
          <a:xfrm>
            <a:off x="601134" y="2241551"/>
            <a:ext cx="944033" cy="474133"/>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sz="2400"/>
          </a:p>
        </p:txBody>
      </p:sp>
      <p:sp>
        <p:nvSpPr>
          <p:cNvPr id="28" name="矩形 27"/>
          <p:cNvSpPr>
            <a:spLocks noRot="1" noChangeAspect="1" noMove="1" noResize="1" noEditPoints="1" noAdjustHandles="1" noChangeArrowheads="1" noChangeShapeType="1" noTextEdit="1"/>
          </p:cNvSpPr>
          <p:nvPr/>
        </p:nvSpPr>
        <p:spPr>
          <a:xfrm>
            <a:off x="583985" y="2116633"/>
            <a:ext cx="1151896" cy="774767"/>
          </a:xfrm>
          <a:prstGeom prst="rect">
            <a:avLst/>
          </a:prstGeom>
          <a:blipFill rotWithShape="0">
            <a:blip r:embed="rId9"/>
            <a:stretch>
              <a:fillRect b="-3125"/>
            </a:stretch>
          </a:blipFill>
          <a:ln>
            <a:noFill/>
          </a:ln>
        </p:spPr>
        <p:txBody>
          <a:bodyPr/>
          <a:lstStyle/>
          <a:p>
            <a:pPr>
              <a:defRPr/>
            </a:pPr>
            <a:r>
              <a:rPr lang="zh-CN" altLang="en-US" sz="2400" i="1">
                <a:noFill/>
              </a:rPr>
              <a:t> </a:t>
            </a:r>
            <a:endParaRPr lang="zh-CN" altLang="en-US" sz="2400" i="1">
              <a:noFill/>
            </a:endParaRPr>
          </a:p>
        </p:txBody>
      </p:sp>
      <p:sp>
        <p:nvSpPr>
          <p:cNvPr id="29" name="矩形 28"/>
          <p:cNvSpPr>
            <a:spLocks noRot="1" noChangeAspect="1" noMove="1" noResize="1" noEditPoints="1" noAdjustHandles="1" noChangeArrowheads="1" noChangeShapeType="1" noTextEdit="1"/>
          </p:cNvSpPr>
          <p:nvPr/>
        </p:nvSpPr>
        <p:spPr>
          <a:xfrm>
            <a:off x="550119" y="4167683"/>
            <a:ext cx="1151896" cy="774767"/>
          </a:xfrm>
          <a:prstGeom prst="rect">
            <a:avLst/>
          </a:prstGeom>
          <a:blipFill rotWithShape="0">
            <a:blip r:embed="rId10"/>
            <a:stretch>
              <a:fillRect r="-709" b="-3158"/>
            </a:stretch>
          </a:blipFill>
          <a:ln>
            <a:noFill/>
          </a:ln>
        </p:spPr>
        <p:txBody>
          <a:bodyPr/>
          <a:lstStyle/>
          <a:p>
            <a:pPr>
              <a:defRPr/>
            </a:pPr>
            <a:r>
              <a:rPr lang="zh-CN" altLang="en-US" sz="2400">
                <a:noFill/>
                <a:latin typeface="Times New Roman" panose="02020603050405020304" pitchFamily="18" charset="0"/>
                <a:cs typeface="Times New Roman" panose="02020603050405020304" pitchFamily="18" charset="0"/>
              </a:rPr>
              <a:t> </a:t>
            </a:r>
            <a:endParaRPr lang="zh-CN" altLang="en-US" sz="2400">
              <a:noFill/>
              <a:latin typeface="Times New Roman" panose="02020603050405020304" pitchFamily="18" charset="0"/>
              <a:cs typeface="Times New Roman" panose="02020603050405020304" pitchFamily="18" charset="0"/>
            </a:endParaRPr>
          </a:p>
        </p:txBody>
      </p:sp>
      <p:sp>
        <p:nvSpPr>
          <p:cNvPr id="7" name="矩形 6"/>
          <p:cNvSpPr/>
          <p:nvPr/>
        </p:nvSpPr>
        <p:spPr>
          <a:xfrm>
            <a:off x="522818" y="5776385"/>
            <a:ext cx="1047749" cy="484716"/>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665" dirty="0">
                <a:latin typeface="Times New Roman" panose="02020603050405020304" pitchFamily="18" charset="0"/>
                <a:cs typeface="Times New Roman" panose="02020603050405020304" pitchFamily="18" charset="0"/>
              </a:rPr>
              <a:t>-90</a:t>
            </a:r>
            <a:r>
              <a:rPr lang="en-US" altLang="zh-CN" sz="2665" baseline="30000" dirty="0">
                <a:latin typeface="Times New Roman" panose="02020603050405020304" pitchFamily="18" charset="0"/>
                <a:cs typeface="Times New Roman" panose="02020603050405020304" pitchFamily="18" charset="0"/>
              </a:rPr>
              <a:t>0</a:t>
            </a:r>
            <a:endParaRPr lang="zh-CN" altLang="en-US" sz="2665" baseline="30000" dirty="0">
              <a:latin typeface="Times New Roman" panose="02020603050405020304" pitchFamily="18" charset="0"/>
              <a:cs typeface="Times New Roman" panose="02020603050405020304" pitchFamily="18" charset="0"/>
            </a:endParaRPr>
          </a:p>
        </p:txBody>
      </p:sp>
      <p:sp>
        <p:nvSpPr>
          <p:cNvPr id="30" name="矩形 29"/>
          <p:cNvSpPr/>
          <p:nvPr/>
        </p:nvSpPr>
        <p:spPr>
          <a:xfrm>
            <a:off x="586317" y="5060951"/>
            <a:ext cx="863600" cy="484716"/>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665" dirty="0">
                <a:latin typeface="Times New Roman" panose="02020603050405020304" pitchFamily="18" charset="0"/>
                <a:cs typeface="Times New Roman" panose="02020603050405020304" pitchFamily="18" charset="0"/>
              </a:rPr>
              <a:t>0</a:t>
            </a:r>
            <a:r>
              <a:rPr lang="en-US" altLang="zh-CN" sz="2665" baseline="30000" dirty="0">
                <a:latin typeface="Times New Roman" panose="02020603050405020304" pitchFamily="18" charset="0"/>
                <a:cs typeface="Times New Roman" panose="02020603050405020304" pitchFamily="18" charset="0"/>
              </a:rPr>
              <a:t>0</a:t>
            </a:r>
            <a:endParaRPr lang="zh-CN" altLang="en-US" sz="2665" baseline="30000" dirty="0">
              <a:latin typeface="Times New Roman" panose="02020603050405020304" pitchFamily="18" charset="0"/>
              <a:cs typeface="Times New Roman" panose="02020603050405020304" pitchFamily="18" charset="0"/>
            </a:endParaRPr>
          </a:p>
        </p:txBody>
      </p:sp>
      <p:sp>
        <p:nvSpPr>
          <p:cNvPr id="31" name="矩形 30"/>
          <p:cNvSpPr/>
          <p:nvPr/>
        </p:nvSpPr>
        <p:spPr>
          <a:xfrm>
            <a:off x="590551" y="4516967"/>
            <a:ext cx="954616" cy="484717"/>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665" dirty="0">
                <a:latin typeface="Times New Roman" panose="02020603050405020304" pitchFamily="18" charset="0"/>
                <a:cs typeface="Times New Roman" panose="02020603050405020304" pitchFamily="18" charset="0"/>
              </a:rPr>
              <a:t>90</a:t>
            </a:r>
            <a:r>
              <a:rPr lang="en-US" altLang="zh-CN" sz="2665" baseline="30000" dirty="0">
                <a:latin typeface="Times New Roman" panose="02020603050405020304" pitchFamily="18" charset="0"/>
                <a:cs typeface="Times New Roman" panose="02020603050405020304" pitchFamily="18" charset="0"/>
              </a:rPr>
              <a:t>0</a:t>
            </a:r>
            <a:endParaRPr lang="zh-CN" altLang="en-US" sz="2665" baseline="30000" dirty="0">
              <a:latin typeface="Times New Roman" panose="02020603050405020304" pitchFamily="18" charset="0"/>
              <a:cs typeface="Times New Roman" panose="02020603050405020304" pitchFamily="18" charset="0"/>
            </a:endParaRPr>
          </a:p>
        </p:txBody>
      </p:sp>
      <p:sp>
        <p:nvSpPr>
          <p:cNvPr id="8" name="矩形 7"/>
          <p:cNvSpPr/>
          <p:nvPr/>
        </p:nvSpPr>
        <p:spPr>
          <a:xfrm>
            <a:off x="624418" y="4152900"/>
            <a:ext cx="1009649" cy="431800"/>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l-GR" altLang="zh-CN" sz="2935" dirty="0">
                <a:latin typeface="Times New Roman" panose="02020603050405020304" pitchFamily="18" charset="0"/>
                <a:cs typeface="Times New Roman" panose="02020603050405020304" pitchFamily="18" charset="0"/>
              </a:rPr>
              <a:t>φ</a:t>
            </a:r>
            <a:r>
              <a:rPr lang="en-US" altLang="zh-CN" sz="2935" dirty="0">
                <a:latin typeface="Times New Roman" panose="02020603050405020304" pitchFamily="18" charset="0"/>
                <a:cs typeface="Times New Roman" panose="02020603050405020304" pitchFamily="18" charset="0"/>
              </a:rPr>
              <a:t>(</a:t>
            </a:r>
            <a:r>
              <a:rPr lang="el-GR" altLang="zh-CN" sz="2935" dirty="0">
                <a:latin typeface="Times New Roman" panose="02020603050405020304" pitchFamily="18" charset="0"/>
                <a:cs typeface="Times New Roman" panose="02020603050405020304" pitchFamily="18" charset="0"/>
              </a:rPr>
              <a:t>ω</a:t>
            </a:r>
            <a:r>
              <a:rPr lang="en-US" altLang="zh-CN" sz="2935" dirty="0">
                <a:latin typeface="Times New Roman" panose="02020603050405020304" pitchFamily="18" charset="0"/>
                <a:cs typeface="Times New Roman" panose="02020603050405020304" pitchFamily="18" charset="0"/>
              </a:rPr>
              <a:t>)</a:t>
            </a:r>
            <a:endParaRPr lang="zh-CN" altLang="en-US" sz="2935" dirty="0">
              <a:latin typeface="Times New Roman" panose="02020603050405020304" pitchFamily="18" charset="0"/>
              <a:cs typeface="Times New Roman" panose="02020603050405020304" pitchFamily="18" charset="0"/>
            </a:endParaRPr>
          </a:p>
        </p:txBody>
      </p:sp>
      <p:sp>
        <p:nvSpPr>
          <p:cNvPr id="32" name="矩形 31"/>
          <p:cNvSpPr/>
          <p:nvPr/>
        </p:nvSpPr>
        <p:spPr>
          <a:xfrm>
            <a:off x="660401" y="2220385"/>
            <a:ext cx="1011767" cy="433916"/>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935" i="1" dirty="0">
                <a:latin typeface="Times New Roman" panose="02020603050405020304" pitchFamily="18" charset="0"/>
                <a:cs typeface="Times New Roman" panose="02020603050405020304" pitchFamily="18" charset="0"/>
              </a:rPr>
              <a:t>L</a:t>
            </a:r>
            <a:r>
              <a:rPr lang="en-US" altLang="zh-CN" sz="2935" dirty="0">
                <a:latin typeface="Times New Roman" panose="02020603050405020304" pitchFamily="18" charset="0"/>
                <a:cs typeface="Times New Roman" panose="02020603050405020304" pitchFamily="18" charset="0"/>
              </a:rPr>
              <a:t>(</a:t>
            </a:r>
            <a:r>
              <a:rPr lang="el-GR" altLang="zh-CN" sz="2935" dirty="0">
                <a:latin typeface="Times New Roman" panose="02020603050405020304" pitchFamily="18" charset="0"/>
                <a:cs typeface="Times New Roman" panose="02020603050405020304" pitchFamily="18" charset="0"/>
              </a:rPr>
              <a:t>ω</a:t>
            </a:r>
            <a:r>
              <a:rPr lang="en-US" altLang="zh-CN" sz="2935" dirty="0">
                <a:latin typeface="Times New Roman" panose="02020603050405020304" pitchFamily="18" charset="0"/>
                <a:cs typeface="Times New Roman" panose="02020603050405020304" pitchFamily="18" charset="0"/>
              </a:rPr>
              <a:t>)</a:t>
            </a:r>
            <a:endParaRPr lang="zh-CN" altLang="en-US" sz="2935" dirty="0">
              <a:latin typeface="Times New Roman" panose="02020603050405020304" pitchFamily="18" charset="0"/>
              <a:cs typeface="Times New Roman" panose="02020603050405020304" pitchFamily="18" charset="0"/>
            </a:endParaRPr>
          </a:p>
        </p:txBody>
      </p:sp>
      <p:sp>
        <p:nvSpPr>
          <p:cNvPr id="9" name="矩形 8"/>
          <p:cNvSpPr/>
          <p:nvPr/>
        </p:nvSpPr>
        <p:spPr>
          <a:xfrm>
            <a:off x="2531533" y="2715685"/>
            <a:ext cx="1727200" cy="450849"/>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sz="2400"/>
          </a:p>
        </p:txBody>
      </p:sp>
      <p:sp>
        <p:nvSpPr>
          <p:cNvPr id="10" name="矩形 9"/>
          <p:cNvSpPr/>
          <p:nvPr/>
        </p:nvSpPr>
        <p:spPr>
          <a:xfrm>
            <a:off x="4049184" y="2656418"/>
            <a:ext cx="431800" cy="478367"/>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sz="2400"/>
          </a:p>
        </p:txBody>
      </p:sp>
      <p:sp>
        <p:nvSpPr>
          <p:cNvPr id="33" name="矩形 32"/>
          <p:cNvSpPr/>
          <p:nvPr/>
        </p:nvSpPr>
        <p:spPr>
          <a:xfrm>
            <a:off x="1655234" y="2290234"/>
            <a:ext cx="789517" cy="480484"/>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i="1" dirty="0"/>
              <a:t>dB</a:t>
            </a:r>
            <a:endParaRPr lang="zh-CN" altLang="en-US" sz="2400" i="1" dirty="0"/>
          </a:p>
        </p:txBody>
      </p:sp>
      <p:sp>
        <p:nvSpPr>
          <p:cNvPr id="37" name="矩形 36"/>
          <p:cNvSpPr/>
          <p:nvPr/>
        </p:nvSpPr>
        <p:spPr>
          <a:xfrm>
            <a:off x="1949451" y="2738967"/>
            <a:ext cx="1758949" cy="48048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i="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20</a:t>
            </a:r>
            <a:r>
              <a:rPr lang="en-US" altLang="zh-CN" sz="2400" i="1" dirty="0">
                <a:latin typeface="Times New Roman" panose="02020603050405020304" pitchFamily="18" charset="0"/>
                <a:cs typeface="Times New Roman" panose="02020603050405020304" pitchFamily="18" charset="0"/>
              </a:rPr>
              <a:t>dB/dec</a:t>
            </a:r>
            <a:endParaRPr lang="zh-CN" altLang="en-US" sz="2400" i="1" dirty="0">
              <a:latin typeface="Times New Roman" panose="02020603050405020304" pitchFamily="18" charset="0"/>
              <a:cs typeface="Times New Roman" panose="02020603050405020304" pitchFamily="18" charset="0"/>
            </a:endParaRPr>
          </a:p>
        </p:txBody>
      </p:sp>
      <p:sp>
        <p:nvSpPr>
          <p:cNvPr id="14" name="矩形 13"/>
          <p:cNvSpPr/>
          <p:nvPr/>
        </p:nvSpPr>
        <p:spPr>
          <a:xfrm>
            <a:off x="6900334" y="3467101"/>
            <a:ext cx="347133" cy="158751"/>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sz="2400"/>
          </a:p>
        </p:txBody>
      </p:sp>
      <p:sp>
        <p:nvSpPr>
          <p:cNvPr id="41" name="矩形 40"/>
          <p:cNvSpPr/>
          <p:nvPr/>
        </p:nvSpPr>
        <p:spPr>
          <a:xfrm>
            <a:off x="7016751" y="5647267"/>
            <a:ext cx="347133" cy="158751"/>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sz="2400"/>
          </a:p>
        </p:txBody>
      </p:sp>
      <p:sp>
        <p:nvSpPr>
          <p:cNvPr id="42" name="矩形 41"/>
          <p:cNvSpPr/>
          <p:nvPr/>
        </p:nvSpPr>
        <p:spPr>
          <a:xfrm>
            <a:off x="6779685" y="5253567"/>
            <a:ext cx="349249" cy="158751"/>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sz="2400"/>
          </a:p>
        </p:txBody>
      </p:sp>
      <p:cxnSp>
        <p:nvCxnSpPr>
          <p:cNvPr id="43" name="直接箭头连接符 42"/>
          <p:cNvCxnSpPr/>
          <p:nvPr/>
        </p:nvCxnSpPr>
        <p:spPr>
          <a:xfrm>
            <a:off x="6625745" y="5325533"/>
            <a:ext cx="4783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6610351" y="3547533"/>
            <a:ext cx="4804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p:nvPr/>
        </p:nvCxnSpPr>
        <p:spPr>
          <a:xfrm flipH="1" flipV="1">
            <a:off x="1708151" y="2393951"/>
            <a:ext cx="2116" cy="402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矩形 20"/>
          <p:cNvSpPr/>
          <p:nvPr/>
        </p:nvSpPr>
        <p:spPr>
          <a:xfrm>
            <a:off x="1521885" y="4552952"/>
            <a:ext cx="198967" cy="156633"/>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sz="2400"/>
          </a:p>
        </p:txBody>
      </p:sp>
      <p:cxnSp>
        <p:nvCxnSpPr>
          <p:cNvPr id="16" name="直接箭头连接符 15"/>
          <p:cNvCxnSpPr/>
          <p:nvPr/>
        </p:nvCxnSpPr>
        <p:spPr>
          <a:xfrm flipH="1" flipV="1">
            <a:off x="1629834" y="4485218"/>
            <a:ext cx="4233" cy="402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矩形 48"/>
          <p:cNvSpPr/>
          <p:nvPr/>
        </p:nvSpPr>
        <p:spPr>
          <a:xfrm>
            <a:off x="7112000" y="5069417"/>
            <a:ext cx="1602317" cy="431800"/>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l-GR" altLang="zh-CN" sz="2935" i="1" dirty="0">
                <a:latin typeface="Times New Roman" panose="02020603050405020304" pitchFamily="18" charset="0"/>
                <a:cs typeface="Times New Roman" panose="02020603050405020304" pitchFamily="18" charset="0"/>
              </a:rPr>
              <a:t>ω</a:t>
            </a:r>
            <a:r>
              <a:rPr lang="en-US" altLang="zh-CN" sz="2935"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rad/s</a:t>
            </a:r>
            <a:r>
              <a:rPr lang="en-US" altLang="zh-CN" sz="2935" dirty="0">
                <a:latin typeface="Times New Roman" panose="02020603050405020304" pitchFamily="18" charset="0"/>
                <a:cs typeface="Times New Roman" panose="02020603050405020304" pitchFamily="18" charset="0"/>
              </a:rPr>
              <a:t>)</a:t>
            </a:r>
            <a:endParaRPr lang="zh-CN" altLang="en-US" sz="2935" dirty="0">
              <a:latin typeface="Times New Roman" panose="02020603050405020304" pitchFamily="18" charset="0"/>
              <a:cs typeface="Times New Roman" panose="02020603050405020304" pitchFamily="18" charset="0"/>
            </a:endParaRPr>
          </a:p>
        </p:txBody>
      </p:sp>
      <p:sp>
        <p:nvSpPr>
          <p:cNvPr id="51" name="矩形 50"/>
          <p:cNvSpPr/>
          <p:nvPr/>
        </p:nvSpPr>
        <p:spPr>
          <a:xfrm>
            <a:off x="6565900" y="2935818"/>
            <a:ext cx="569384" cy="478367"/>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sz="2400"/>
          </a:p>
        </p:txBody>
      </p:sp>
      <p:sp>
        <p:nvSpPr>
          <p:cNvPr id="52" name="矩形 51"/>
          <p:cNvSpPr/>
          <p:nvPr/>
        </p:nvSpPr>
        <p:spPr>
          <a:xfrm>
            <a:off x="7090834" y="3261784"/>
            <a:ext cx="1602317" cy="431800"/>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l-GR" altLang="zh-CN" sz="2935" i="1" dirty="0">
                <a:latin typeface="Times New Roman" panose="02020603050405020304" pitchFamily="18" charset="0"/>
                <a:cs typeface="Times New Roman" panose="02020603050405020304" pitchFamily="18" charset="0"/>
              </a:rPr>
              <a:t>ω</a:t>
            </a:r>
            <a:r>
              <a:rPr lang="en-US" altLang="zh-CN" sz="2935"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rad/s</a:t>
            </a:r>
            <a:r>
              <a:rPr lang="en-US" altLang="zh-CN" sz="2935" dirty="0">
                <a:latin typeface="Times New Roman" panose="02020603050405020304" pitchFamily="18" charset="0"/>
                <a:cs typeface="Times New Roman" panose="02020603050405020304" pitchFamily="18" charset="0"/>
              </a:rPr>
              <a:t>)</a:t>
            </a:r>
            <a:endParaRPr lang="zh-CN" altLang="en-US" sz="2935" dirty="0">
              <a:latin typeface="Times New Roman" panose="02020603050405020304" pitchFamily="18" charset="0"/>
              <a:cs typeface="Times New Roman" panose="02020603050405020304" pitchFamily="18" charset="0"/>
            </a:endParaRPr>
          </a:p>
        </p:txBody>
      </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矩形 2"/>
          <p:cNvSpPr>
            <a:spLocks noChangeArrowheads="1"/>
          </p:cNvSpPr>
          <p:nvPr/>
        </p:nvSpPr>
        <p:spPr bwMode="auto">
          <a:xfrm>
            <a:off x="624417" y="4938185"/>
            <a:ext cx="6170083" cy="105779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altLang="en-US" sz="2800" b="1" dirty="0">
                <a:solidFill>
                  <a:srgbClr val="000000"/>
                </a:solidFill>
                <a:latin typeface="黑体" panose="02010609060101010101" pitchFamily="2" charset="-122"/>
                <a:ea typeface="黑体" panose="02010609060101010101" pitchFamily="2" charset="-122"/>
              </a:rPr>
              <a:t>惯性环节的幅相特性是一个以(1／2，j0)为圆心、1／2为半径的半圆。</a:t>
            </a:r>
            <a:r>
              <a:rPr lang="zh-CN" altLang="en-US" sz="2800" dirty="0">
                <a:solidFill>
                  <a:srgbClr val="000000"/>
                </a:solidFill>
                <a:latin typeface="黑体" panose="02010609060101010101" pitchFamily="2" charset="-122"/>
                <a:ea typeface="黑体" panose="02010609060101010101" pitchFamily="2" charset="-122"/>
              </a:rPr>
              <a:t> </a:t>
            </a:r>
            <a:endParaRPr lang="zh-CN" altLang="en-US" sz="2800" dirty="0">
              <a:solidFill>
                <a:srgbClr val="000000"/>
              </a:solidFill>
              <a:latin typeface="黑体" panose="02010609060101010101" pitchFamily="2" charset="-122"/>
              <a:ea typeface="黑体" panose="02010609060101010101" pitchFamily="2" charset="-122"/>
            </a:endParaRPr>
          </a:p>
        </p:txBody>
      </p:sp>
      <p:sp>
        <p:nvSpPr>
          <p:cNvPr id="4" name="Rectangle 11"/>
          <p:cNvSpPr>
            <a:spLocks noChangeArrowheads="1"/>
          </p:cNvSpPr>
          <p:nvPr/>
        </p:nvSpPr>
        <p:spPr bwMode="auto">
          <a:xfrm>
            <a:off x="386253" y="288983"/>
            <a:ext cx="2351832" cy="57304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eaLnBrk="1" hangingPunct="1">
              <a:lnSpc>
                <a:spcPct val="130000"/>
              </a:lnSpc>
              <a:buFont typeface="Wingdings" panose="05000000000000000000" pitchFamily="2" charset="2"/>
              <a:buNone/>
              <a:defRPr/>
            </a:pPr>
            <a:r>
              <a:rPr kumimoji="1" 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3</a:t>
            </a:r>
            <a:r>
              <a:rPr kumimoji="1"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惯性环节</a:t>
            </a:r>
            <a:endParaRPr kumimoji="1"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19460" name="对象 302"/>
          <p:cNvGraphicFramePr>
            <a:graphicFrameLocks noChangeAspect="1"/>
          </p:cNvGraphicFramePr>
          <p:nvPr/>
        </p:nvGraphicFramePr>
        <p:xfrm>
          <a:off x="431801" y="2180167"/>
          <a:ext cx="6237817" cy="1087967"/>
        </p:xfrm>
        <a:graphic>
          <a:graphicData uri="http://schemas.openxmlformats.org/presentationml/2006/ole">
            <mc:AlternateContent xmlns:mc="http://schemas.openxmlformats.org/markup-compatibility/2006">
              <mc:Choice xmlns:v="urn:schemas-microsoft-com:vml" Requires="v">
                <p:oleObj spid="_x0000_s10248" name="" r:id="rId1" imgW="2476500" imgH="431800" progId="Equation.DSMT4">
                  <p:embed/>
                </p:oleObj>
              </mc:Choice>
              <mc:Fallback>
                <p:oleObj name="" r:id="rId1" imgW="2476500" imgH="431800" progId="Equation.DSMT4">
                  <p:embed/>
                  <p:pic>
                    <p:nvPicPr>
                      <p:cNvPr id="0" name="对象 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1" y="2180167"/>
                        <a:ext cx="6237817" cy="1087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9461" name="图片 32" descr="5-10g1"/>
          <p:cNvPicPr>
            <a:picLocks noChangeAspect="1" noChangeArrowheads="1"/>
          </p:cNvPicPr>
          <p:nvPr/>
        </p:nvPicPr>
        <p:blipFill>
          <a:blip r:embed="rId3">
            <a:extLst>
              <a:ext uri="{28A0092B-C50C-407E-A947-70E740481C1C}">
                <a14:useLocalDpi xmlns:a14="http://schemas.microsoft.com/office/drawing/2010/main" val="0"/>
              </a:ext>
            </a:extLst>
          </a:blip>
          <a:srcRect l="7719" b="12602"/>
          <a:stretch>
            <a:fillRect/>
          </a:stretch>
        </p:blipFill>
        <p:spPr bwMode="auto">
          <a:xfrm>
            <a:off x="6893982" y="1904789"/>
            <a:ext cx="4866217"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p:nvSpPr>
        <p:spPr bwMode="auto">
          <a:xfrm>
            <a:off x="8335432" y="1089873"/>
            <a:ext cx="2233083" cy="461665"/>
          </a:xfrm>
          <a:prstGeom prst="rect">
            <a:avLst/>
          </a:prstGeom>
        </p:spPr>
        <p:style>
          <a:lnRef idx="1">
            <a:schemeClr val="dk1"/>
          </a:lnRef>
          <a:fillRef idx="3">
            <a:schemeClr val="dk1"/>
          </a:fillRef>
          <a:effectRef idx="2">
            <a:schemeClr val="dk1"/>
          </a:effectRef>
          <a:fontRef idx="minor">
            <a:schemeClr val="lt1"/>
          </a:fontRef>
        </p:style>
        <p:txBody>
          <a:bodyPr>
            <a:spAutoFit/>
          </a:bodyPr>
          <a:lstStyle/>
          <a:p>
            <a:pPr algn="ctr">
              <a:defRPr/>
            </a:pPr>
            <a:r>
              <a:rPr kumimoji="1" lang="zh-CN" altLang="en-US" sz="2400" b="1" kern="0" dirty="0">
                <a:solidFill>
                  <a:prstClr val="white"/>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极坐标图</a:t>
            </a:r>
            <a:endParaRPr kumimoji="1" lang="zh-CN" altLang="en-US" sz="2400" kern="0" dirty="0">
              <a:solidFill>
                <a:srgbClr val="000000"/>
              </a:solidFill>
              <a:latin typeface="Times New Roman" panose="02020603050405020304" pitchFamily="18" charset="0"/>
            </a:endParaRPr>
          </a:p>
        </p:txBody>
      </p:sp>
      <p:pic>
        <p:nvPicPr>
          <p:cNvPr id="19463" name="Picture 19" descr="C:\Users\Administrator\AppData\Roaming\Tencent\Users\583458957\QQ\WinTemp\RichOle\27KU]T3{EC`$`6T]U4OO6{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418" y="3496734"/>
            <a:ext cx="5822949" cy="499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20" descr="C:\Users\Administrator\AppData\Roaming\Tencent\Users\583458957\QQ\WinTemp\RichOle\M3@ZXTOK)Y2`3@T@_D_]12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367" y="4102101"/>
            <a:ext cx="6159500" cy="47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465" name="对象 1"/>
          <p:cNvGraphicFramePr>
            <a:graphicFrameLocks noChangeAspect="1"/>
          </p:cNvGraphicFramePr>
          <p:nvPr/>
        </p:nvGraphicFramePr>
        <p:xfrm>
          <a:off x="4252385" y="429684"/>
          <a:ext cx="2542116" cy="1143000"/>
        </p:xfrm>
        <a:graphic>
          <a:graphicData uri="http://schemas.openxmlformats.org/presentationml/2006/ole">
            <mc:AlternateContent xmlns:mc="http://schemas.openxmlformats.org/markup-compatibility/2006">
              <mc:Choice xmlns:v="urn:schemas-microsoft-com:vml" Requires="v">
                <p:oleObj spid="_x0000_s10249" name="Equation" r:id="rId6" imgW="875665" imgH="393700" progId="Equation.3">
                  <p:embed/>
                </p:oleObj>
              </mc:Choice>
              <mc:Fallback>
                <p:oleObj name="Equation" r:id="rId6" imgW="875665" imgH="393700" progId="Equation.3">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2385" y="429684"/>
                        <a:ext cx="254211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矩形 2"/>
          <p:cNvSpPr>
            <a:spLocks noChangeArrowheads="1"/>
          </p:cNvSpPr>
          <p:nvPr/>
        </p:nvSpPr>
        <p:spPr bwMode="auto">
          <a:xfrm>
            <a:off x="239184" y="3621618"/>
            <a:ext cx="6170083" cy="105779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altLang="en-US" sz="2800" b="1" dirty="0">
                <a:solidFill>
                  <a:srgbClr val="000000"/>
                </a:solidFill>
                <a:latin typeface="黑体" panose="02010609060101010101" pitchFamily="2" charset="-122"/>
                <a:ea typeface="黑体" panose="02010609060101010101" pitchFamily="2" charset="-122"/>
              </a:rPr>
              <a:t>一阶微分环节幅相特性的实部为常数1，虚部与   成正比。</a:t>
            </a:r>
            <a:r>
              <a:rPr lang="zh-CN" altLang="en-US" sz="2800" dirty="0">
                <a:solidFill>
                  <a:srgbClr val="000000"/>
                </a:solidFill>
                <a:latin typeface="黑体" panose="02010609060101010101" pitchFamily="2" charset="-122"/>
                <a:ea typeface="黑体" panose="02010609060101010101" pitchFamily="2" charset="-122"/>
              </a:rPr>
              <a:t> </a:t>
            </a:r>
            <a:endParaRPr lang="zh-CN" altLang="en-US" sz="2800" dirty="0">
              <a:solidFill>
                <a:srgbClr val="000000"/>
              </a:solidFill>
              <a:latin typeface="黑体" panose="02010609060101010101" pitchFamily="2" charset="-122"/>
              <a:ea typeface="黑体" panose="02010609060101010101" pitchFamily="2" charset="-122"/>
            </a:endParaRPr>
          </a:p>
        </p:txBody>
      </p:sp>
      <p:sp>
        <p:nvSpPr>
          <p:cNvPr id="4" name="Rectangle 11"/>
          <p:cNvSpPr>
            <a:spLocks noChangeArrowheads="1"/>
          </p:cNvSpPr>
          <p:nvPr/>
        </p:nvSpPr>
        <p:spPr bwMode="auto">
          <a:xfrm>
            <a:off x="318773" y="216476"/>
            <a:ext cx="2737230" cy="57304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eaLnBrk="1" hangingPunct="1">
              <a:lnSpc>
                <a:spcPct val="130000"/>
              </a:lnSpc>
              <a:buFont typeface="Wingdings" panose="05000000000000000000" pitchFamily="2" charset="2"/>
              <a:buNone/>
              <a:defRPr/>
            </a:pPr>
            <a:r>
              <a:rPr kumimoji="1" 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4</a:t>
            </a:r>
            <a:r>
              <a:rPr kumimoji="1"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.一阶微分环节</a:t>
            </a:r>
            <a:endParaRPr kumimoji="1"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20484" name="对象 313"/>
          <p:cNvGraphicFramePr>
            <a:graphicFrameLocks noChangeAspect="1"/>
          </p:cNvGraphicFramePr>
          <p:nvPr/>
        </p:nvGraphicFramePr>
        <p:xfrm>
          <a:off x="1485900" y="4292601"/>
          <a:ext cx="457200" cy="419100"/>
        </p:xfrm>
        <a:graphic>
          <a:graphicData uri="http://schemas.openxmlformats.org/presentationml/2006/ole">
            <mc:AlternateContent xmlns:mc="http://schemas.openxmlformats.org/markup-compatibility/2006">
              <mc:Choice xmlns:v="urn:schemas-microsoft-com:vml" Requires="v">
                <p:oleObj spid="_x0000_s11275" name="" r:id="rId1" imgW="153035" imgH="140335" progId="Equation.3">
                  <p:embed/>
                </p:oleObj>
              </mc:Choice>
              <mc:Fallback>
                <p:oleObj name="" r:id="rId1" imgW="153035" imgH="140335" progId="Equation.3">
                  <p:embed/>
                  <p:pic>
                    <p:nvPicPr>
                      <p:cNvPr id="0" name="对象 3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4292601"/>
                        <a:ext cx="457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85" name="对象 311"/>
          <p:cNvGraphicFramePr>
            <a:graphicFrameLocks noChangeAspect="1"/>
          </p:cNvGraphicFramePr>
          <p:nvPr/>
        </p:nvGraphicFramePr>
        <p:xfrm>
          <a:off x="334434" y="2277534"/>
          <a:ext cx="6301317" cy="723900"/>
        </p:xfrm>
        <a:graphic>
          <a:graphicData uri="http://schemas.openxmlformats.org/presentationml/2006/ole">
            <mc:AlternateContent xmlns:mc="http://schemas.openxmlformats.org/markup-compatibility/2006">
              <mc:Choice xmlns:v="urn:schemas-microsoft-com:vml" Requires="v">
                <p:oleObj spid="_x0000_s11276" name="" r:id="rId3" imgW="2322195" imgH="266700" progId="Equation.DSMT4">
                  <p:embed/>
                </p:oleObj>
              </mc:Choice>
              <mc:Fallback>
                <p:oleObj name="" r:id="rId3" imgW="2322195" imgH="266700" progId="Equation.DSMT4">
                  <p:embed/>
                  <p:pic>
                    <p:nvPicPr>
                      <p:cNvPr id="0" name="对象 3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434" y="2277534"/>
                        <a:ext cx="630131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486" name="图片 3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44834" y="1604434"/>
            <a:ext cx="4474633" cy="350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2"/>
          <p:cNvSpPr>
            <a:spLocks noChangeArrowheads="1"/>
          </p:cNvSpPr>
          <p:nvPr/>
        </p:nvSpPr>
        <p:spPr bwMode="auto">
          <a:xfrm>
            <a:off x="8401051" y="789518"/>
            <a:ext cx="2233083" cy="461665"/>
          </a:xfrm>
          <a:prstGeom prst="rect">
            <a:avLst/>
          </a:prstGeom>
        </p:spPr>
        <p:style>
          <a:lnRef idx="1">
            <a:schemeClr val="dk1"/>
          </a:lnRef>
          <a:fillRef idx="3">
            <a:schemeClr val="dk1"/>
          </a:fillRef>
          <a:effectRef idx="2">
            <a:schemeClr val="dk1"/>
          </a:effectRef>
          <a:fontRef idx="minor">
            <a:schemeClr val="lt1"/>
          </a:fontRef>
        </p:style>
        <p:txBody>
          <a:bodyPr>
            <a:spAutoFit/>
          </a:bodyPr>
          <a:lstStyle/>
          <a:p>
            <a:pPr algn="ctr">
              <a:defRPr/>
            </a:pPr>
            <a:r>
              <a:rPr kumimoji="1" lang="zh-CN" altLang="en-US" sz="2400" b="1" kern="0" dirty="0">
                <a:solidFill>
                  <a:prstClr val="white"/>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极坐标图</a:t>
            </a:r>
            <a:endParaRPr kumimoji="1" lang="zh-CN" altLang="en-US" sz="2400" kern="0" dirty="0">
              <a:solidFill>
                <a:srgbClr val="000000"/>
              </a:solidFill>
              <a:latin typeface="Times New Roman" panose="02020603050405020304" pitchFamily="18" charset="0"/>
            </a:endParaRPr>
          </a:p>
        </p:txBody>
      </p:sp>
      <p:graphicFrame>
        <p:nvGraphicFramePr>
          <p:cNvPr id="20488" name="对象 1"/>
          <p:cNvGraphicFramePr>
            <a:graphicFrameLocks noChangeAspect="1"/>
          </p:cNvGraphicFramePr>
          <p:nvPr/>
        </p:nvGraphicFramePr>
        <p:xfrm>
          <a:off x="4368800" y="675218"/>
          <a:ext cx="3033184" cy="639233"/>
        </p:xfrm>
        <a:graphic>
          <a:graphicData uri="http://schemas.openxmlformats.org/presentationml/2006/ole">
            <mc:AlternateContent xmlns:mc="http://schemas.openxmlformats.org/markup-compatibility/2006">
              <mc:Choice xmlns:v="urn:schemas-microsoft-com:vml" Requires="v">
                <p:oleObj spid="_x0000_s11277" name="Equation" r:id="rId6" imgW="965200" imgH="203200" progId="Equation.DSMT4">
                  <p:embed/>
                </p:oleObj>
              </mc:Choice>
              <mc:Fallback>
                <p:oleObj name="Equation" r:id="rId6" imgW="965200" imgH="203200" progId="Equation.DSMT4">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8800" y="675218"/>
                        <a:ext cx="3033184" cy="63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AutoShape 3"/>
          <p:cNvSpPr>
            <a:spLocks noChangeArrowheads="1"/>
          </p:cNvSpPr>
          <p:nvPr/>
        </p:nvSpPr>
        <p:spPr bwMode="auto">
          <a:xfrm>
            <a:off x="8616951" y="5876926"/>
            <a:ext cx="976313" cy="485775"/>
          </a:xfrm>
          <a:prstGeom prst="leftArrow">
            <a:avLst>
              <a:gd name="adj1" fmla="val 50000"/>
              <a:gd name="adj2" fmla="val 5024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372" name="AutoShape 4"/>
          <p:cNvSpPr>
            <a:spLocks noChangeArrowheads="1"/>
          </p:cNvSpPr>
          <p:nvPr/>
        </p:nvSpPr>
        <p:spPr bwMode="auto">
          <a:xfrm>
            <a:off x="8904288" y="5876926"/>
            <a:ext cx="976312" cy="485775"/>
          </a:xfrm>
          <a:prstGeom prst="leftArrow">
            <a:avLst>
              <a:gd name="adj1" fmla="val 50000"/>
              <a:gd name="adj2" fmla="val 5024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373" name="AutoShape 5"/>
          <p:cNvSpPr>
            <a:spLocks noChangeArrowheads="1"/>
          </p:cNvSpPr>
          <p:nvPr/>
        </p:nvSpPr>
        <p:spPr bwMode="auto">
          <a:xfrm>
            <a:off x="6024563" y="1341439"/>
            <a:ext cx="976312" cy="485775"/>
          </a:xfrm>
          <a:prstGeom prst="leftArrow">
            <a:avLst>
              <a:gd name="adj1" fmla="val 50000"/>
              <a:gd name="adj2" fmla="val 5024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 name="Text Box 11"/>
          <p:cNvSpPr txBox="1">
            <a:spLocks noChangeArrowheads="1"/>
          </p:cNvSpPr>
          <p:nvPr/>
        </p:nvSpPr>
        <p:spPr bwMode="auto">
          <a:xfrm>
            <a:off x="1199456" y="1628800"/>
            <a:ext cx="9289032" cy="34150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eaLnBrk="1" hangingPunct="1">
              <a:lnSpc>
                <a:spcPct val="150000"/>
              </a:lnSpc>
              <a:spcBef>
                <a:spcPts val="0"/>
              </a:spcBef>
              <a:buNone/>
              <a:defRPr/>
            </a:pPr>
            <a:endParaRPr lang="zh-CN" altLang="en-US" b="1" dirty="0" smtClean="0">
              <a:solidFill>
                <a:srgbClr val="FF0000"/>
              </a:solidFill>
              <a:latin typeface="楷体" panose="02010609060101010101" pitchFamily="49" charset="-122"/>
              <a:ea typeface="楷体" panose="02010609060101010101" pitchFamily="49" charset="-122"/>
            </a:endParaRPr>
          </a:p>
          <a:p>
            <a:pPr eaLnBrk="1" hangingPunct="1">
              <a:lnSpc>
                <a:spcPct val="150000"/>
              </a:lnSpc>
              <a:spcBef>
                <a:spcPts val="0"/>
              </a:spcBef>
              <a:buNone/>
              <a:defRPr/>
            </a:pPr>
            <a:r>
              <a:rPr lang="zh-CN" altLang="en-US" b="1" dirty="0" smtClean="0">
                <a:solidFill>
                  <a:srgbClr val="FF0000"/>
                </a:solidFill>
                <a:latin typeface="楷体" panose="02010609060101010101" pitchFamily="49" charset="-122"/>
                <a:ea typeface="楷体" panose="02010609060101010101" pitchFamily="49" charset="-122"/>
              </a:rPr>
              <a:t>讨论：</a:t>
            </a:r>
            <a:endParaRPr lang="en-US" altLang="zh-CN" b="1" dirty="0" smtClean="0">
              <a:solidFill>
                <a:srgbClr val="FF0000"/>
              </a:solidFill>
              <a:latin typeface="楷体" panose="02010609060101010101" pitchFamily="49" charset="-122"/>
              <a:ea typeface="楷体" panose="02010609060101010101" pitchFamily="49" charset="-122"/>
            </a:endParaRPr>
          </a:p>
          <a:p>
            <a:pPr eaLnBrk="1" hangingPunct="1">
              <a:lnSpc>
                <a:spcPct val="150000"/>
              </a:lnSpc>
              <a:spcBef>
                <a:spcPts val="0"/>
              </a:spcBef>
              <a:buNone/>
              <a:defRPr/>
            </a:pPr>
            <a:r>
              <a:rPr lang="en-US" altLang="zh-CN" b="1" dirty="0" smtClean="0">
                <a:solidFill>
                  <a:srgbClr val="0033CC"/>
                </a:solidFill>
                <a:latin typeface="楷体" panose="02010609060101010101" pitchFamily="49" charset="-122"/>
                <a:ea typeface="楷体" panose="02010609060101010101" pitchFamily="49" charset="-122"/>
              </a:rPr>
              <a:t>1 </a:t>
            </a:r>
            <a:r>
              <a:rPr lang="zh-CN" altLang="zh-CN" b="1" dirty="0" smtClean="0">
                <a:solidFill>
                  <a:srgbClr val="0033CC"/>
                </a:solidFill>
                <a:latin typeface="楷体" panose="02010609060101010101" pitchFamily="49" charset="-122"/>
                <a:ea typeface="楷体" panose="02010609060101010101" pitchFamily="49" charset="-122"/>
              </a:rPr>
              <a:t>用时域分析法分析和研究系统的动态性能和稳态误差最为直观和准确，为什么我们还要研究频域分析法？</a:t>
            </a:r>
            <a:endParaRPr lang="en-US" altLang="zh-CN" b="1" dirty="0" smtClean="0">
              <a:solidFill>
                <a:srgbClr val="0033CC"/>
              </a:solidFill>
              <a:latin typeface="楷体" panose="02010609060101010101" pitchFamily="49" charset="-122"/>
              <a:ea typeface="楷体" panose="02010609060101010101" pitchFamily="49" charset="-122"/>
            </a:endParaRPr>
          </a:p>
          <a:p>
            <a:pPr eaLnBrk="1" hangingPunct="1">
              <a:lnSpc>
                <a:spcPct val="150000"/>
              </a:lnSpc>
              <a:spcBef>
                <a:spcPts val="0"/>
              </a:spcBef>
              <a:buNone/>
              <a:defRPr/>
            </a:pPr>
            <a:endParaRPr lang="en-US" altLang="zh-CN" b="1" dirty="0">
              <a:solidFill>
                <a:srgbClr val="0033CC"/>
              </a:solidFill>
              <a:latin typeface="楷体" panose="02010609060101010101" pitchFamily="49" charset="-122"/>
              <a:ea typeface="楷体" panose="02010609060101010101" pitchFamily="49" charset="-122"/>
            </a:endParaRPr>
          </a:p>
          <a:p>
            <a:pPr eaLnBrk="1" hangingPunct="1">
              <a:lnSpc>
                <a:spcPct val="150000"/>
              </a:lnSpc>
              <a:spcBef>
                <a:spcPts val="0"/>
              </a:spcBef>
              <a:buNone/>
              <a:defRPr/>
            </a:pPr>
            <a:endParaRPr lang="en-US" altLang="zh-CN" b="1" dirty="0">
              <a:solidFill>
                <a:srgbClr val="0033CC"/>
              </a:solidFill>
              <a:latin typeface="楷体" panose="02010609060101010101" pitchFamily="49" charset="-122"/>
              <a:ea typeface="楷体" panose="02010609060101010101" pitchFamily="49" charset="-122"/>
            </a:endParaRPr>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78567" y="5207001"/>
            <a:ext cx="6656917" cy="658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圆角矩形 15"/>
          <p:cNvSpPr/>
          <p:nvPr/>
        </p:nvSpPr>
        <p:spPr>
          <a:xfrm>
            <a:off x="2159000" y="3769785"/>
            <a:ext cx="6529917" cy="52916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4" name="Rectangle 11"/>
          <p:cNvSpPr>
            <a:spLocks noChangeArrowheads="1"/>
          </p:cNvSpPr>
          <p:nvPr/>
        </p:nvSpPr>
        <p:spPr bwMode="auto">
          <a:xfrm>
            <a:off x="336552" y="212529"/>
            <a:ext cx="3815233" cy="57304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eaLnBrk="1" hangingPunct="1">
              <a:lnSpc>
                <a:spcPct val="130000"/>
              </a:lnSpc>
              <a:buFont typeface="Wingdings" panose="05000000000000000000" pitchFamily="2" charset="2"/>
              <a:buNone/>
              <a:defRPr/>
            </a:pPr>
            <a:r>
              <a:rPr kumimoji="1" sz="2800" b="1" dirty="0" err="1">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一阶</a:t>
            </a:r>
            <a:r>
              <a:rPr kumimoji="1"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惯性</a:t>
            </a:r>
            <a:r>
              <a:rPr kumimoji="1" sz="2800" b="1" dirty="0" err="1">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环节</a:t>
            </a:r>
            <a:r>
              <a:rPr kumimoji="1"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的</a:t>
            </a:r>
            <a:r>
              <a:rPr kumimoji="1" lang="en-US" altLang="zh-CN"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Bode</a:t>
            </a:r>
            <a:r>
              <a:rPr kumimoji="1"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图</a:t>
            </a:r>
            <a:endParaRPr kumimoji="1"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21509" name="Rectangle 2"/>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1510" name="对象 2"/>
          <p:cNvGraphicFramePr>
            <a:graphicFrameLocks noChangeAspect="1"/>
          </p:cNvGraphicFramePr>
          <p:nvPr/>
        </p:nvGraphicFramePr>
        <p:xfrm>
          <a:off x="359833" y="1411817"/>
          <a:ext cx="9391651" cy="1572683"/>
        </p:xfrm>
        <a:graphic>
          <a:graphicData uri="http://schemas.openxmlformats.org/presentationml/2006/ole">
            <mc:AlternateContent xmlns:mc="http://schemas.openxmlformats.org/markup-compatibility/2006">
              <mc:Choice xmlns:v="urn:schemas-microsoft-com:vml" Requires="v">
                <p:oleObj spid="_x0000_s12299" name="Equation" r:id="rId2" imgW="3276600" imgH="660400" progId="Equation.DSMT4">
                  <p:embed/>
                </p:oleObj>
              </mc:Choice>
              <mc:Fallback>
                <p:oleObj name="Equation" r:id="rId2" imgW="3276600" imgH="660400" progId="Equation.DSMT4">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33" y="1411817"/>
                        <a:ext cx="9391651" cy="157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1" name="对象 5"/>
          <p:cNvGraphicFramePr>
            <a:graphicFrameLocks noChangeAspect="1"/>
          </p:cNvGraphicFramePr>
          <p:nvPr/>
        </p:nvGraphicFramePr>
        <p:xfrm>
          <a:off x="10128251" y="1701801"/>
          <a:ext cx="1693333" cy="1071033"/>
        </p:xfrm>
        <a:graphic>
          <a:graphicData uri="http://schemas.openxmlformats.org/presentationml/2006/ole">
            <mc:AlternateContent xmlns:mc="http://schemas.openxmlformats.org/markup-compatibility/2006">
              <mc:Choice xmlns:v="urn:schemas-microsoft-com:vml" Requires="v">
                <p:oleObj spid="_x0000_s12300" name="Equation" r:id="rId4" imgW="635000" imgH="406400" progId="Equation.DSMT4">
                  <p:embed/>
                </p:oleObj>
              </mc:Choice>
              <mc:Fallback>
                <p:oleObj name="Equation" r:id="rId4" imgW="635000" imgH="406400" progId="Equation.DSMT4">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8251" y="1701801"/>
                        <a:ext cx="1693333" cy="1071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2" name="Rectangle 5"/>
          <p:cNvSpPr>
            <a:spLocks noChangeArrowheads="1"/>
          </p:cNvSpPr>
          <p:nvPr/>
        </p:nvSpPr>
        <p:spPr bwMode="auto">
          <a:xfrm>
            <a:off x="0" y="463778"/>
            <a:ext cx="21031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a:spcBef>
                <a:spcPct val="0"/>
              </a:spcBef>
              <a:buFont typeface="Arial" panose="020B0604020202020204" pitchFamily="34" charset="0"/>
              <a:buNone/>
            </a:pPr>
            <a:r>
              <a:rPr lang="zh-CN" altLang="zh-CN" sz="800">
                <a:solidFill>
                  <a:schemeClr val="tx1"/>
                </a:solidFill>
                <a:latin typeface="Palatino Linotype" panose="02040502050505030304" pitchFamily="18" charset="0"/>
              </a:rPr>
              <a:t> </a:t>
            </a:r>
            <a:endParaRPr lang="zh-CN" altLang="zh-CN" sz="2400">
              <a:solidFill>
                <a:schemeClr val="tx1"/>
              </a:solidFill>
              <a:latin typeface="Palatino Linotype" panose="02040502050505030304" pitchFamily="18" charset="0"/>
            </a:endParaRPr>
          </a:p>
        </p:txBody>
      </p:sp>
      <p:pic>
        <p:nvPicPr>
          <p:cNvPr id="21513"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r="36852"/>
          <a:stretch>
            <a:fillRect/>
          </a:stretch>
        </p:blipFill>
        <p:spPr bwMode="auto">
          <a:xfrm>
            <a:off x="-431800" y="2755901"/>
            <a:ext cx="8528051" cy="996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4"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r="54456"/>
          <a:stretch>
            <a:fillRect/>
          </a:stretch>
        </p:blipFill>
        <p:spPr bwMode="auto">
          <a:xfrm>
            <a:off x="2544233" y="3524251"/>
            <a:ext cx="6191251"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5" name="Picture 15"/>
          <p:cNvPicPr>
            <a:picLocks noChangeAspect="1" noChangeArrowheads="1"/>
          </p:cNvPicPr>
          <p:nvPr/>
        </p:nvPicPr>
        <p:blipFill>
          <a:blip r:embed="rId8" cstate="print">
            <a:extLst>
              <a:ext uri="{28A0092B-C50C-407E-A947-70E740481C1C}">
                <a14:useLocalDpi xmlns:a14="http://schemas.microsoft.com/office/drawing/2010/main" val="0"/>
              </a:ext>
            </a:extLst>
          </a:blip>
          <a:srcRect l="3732" r="38631"/>
          <a:stretch>
            <a:fillRect/>
          </a:stretch>
        </p:blipFill>
        <p:spPr bwMode="auto">
          <a:xfrm>
            <a:off x="103717" y="4292601"/>
            <a:ext cx="7457016" cy="95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6" name="Rectangle 17"/>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1517" name="对象 14"/>
          <p:cNvGraphicFramePr>
            <a:graphicFrameLocks noChangeAspect="1"/>
          </p:cNvGraphicFramePr>
          <p:nvPr/>
        </p:nvGraphicFramePr>
        <p:xfrm>
          <a:off x="2738967" y="5190068"/>
          <a:ext cx="5412317" cy="664633"/>
        </p:xfrm>
        <a:graphic>
          <a:graphicData uri="http://schemas.openxmlformats.org/presentationml/2006/ole">
            <mc:AlternateContent xmlns:mc="http://schemas.openxmlformats.org/markup-compatibility/2006">
              <mc:Choice xmlns:v="urn:schemas-microsoft-com:vml" Requires="v">
                <p:oleObj spid="_x0000_s12301" name="Equation" r:id="rId9" imgW="2095500" imgH="254000" progId="Equation.DSMT4">
                  <p:embed/>
                </p:oleObj>
              </mc:Choice>
              <mc:Fallback>
                <p:oleObj name="Equation" r:id="rId9" imgW="2095500" imgH="254000" progId="Equation.DSMT4">
                  <p:embed/>
                  <p:pic>
                    <p:nvPicPr>
                      <p:cNvPr id="0" name="对象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8967" y="5190068"/>
                        <a:ext cx="5412317" cy="664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16"/>
          <p:cNvSpPr/>
          <p:nvPr/>
        </p:nvSpPr>
        <p:spPr>
          <a:xfrm>
            <a:off x="336552" y="5831417"/>
            <a:ext cx="11423649" cy="995016"/>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eaLnBrk="1" hangingPunct="1">
              <a:buFont typeface="Arial" panose="020B0604020202020204" pitchFamily="34" charset="0"/>
              <a:buNone/>
              <a:defRPr/>
            </a:pPr>
            <a:r>
              <a:rPr lang="zh-CN" altLang="zh-CN" sz="2935"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若</a:t>
            </a:r>
            <a:r>
              <a:rPr lang="zh-CN" altLang="zh-CN" sz="2935" b="1" kern="1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一阶微分环节</a:t>
            </a:r>
            <a:r>
              <a:rPr lang="zh-CN" altLang="zh-CN" sz="2935"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与惯性环节具有相同的时间常数，那么它们的对数幅相特性图是基于横轴对称</a:t>
            </a:r>
            <a:endParaRPr lang="zh-CN" altLang="en-US" sz="29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3352" y="692696"/>
            <a:ext cx="7824274" cy="594171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graphicFrame>
        <p:nvGraphicFramePr>
          <p:cNvPr id="22531" name="Object 3"/>
          <p:cNvGraphicFramePr>
            <a:graphicFrameLocks noChangeAspect="1"/>
          </p:cNvGraphicFramePr>
          <p:nvPr/>
        </p:nvGraphicFramePr>
        <p:xfrm>
          <a:off x="203043" y="893977"/>
          <a:ext cx="7971367" cy="2319867"/>
        </p:xfrm>
        <a:graphic>
          <a:graphicData uri="http://schemas.openxmlformats.org/presentationml/2006/ole">
            <mc:AlternateContent xmlns:mc="http://schemas.openxmlformats.org/markup-compatibility/2006">
              <mc:Choice xmlns:v="urn:schemas-microsoft-com:vml" Requires="v">
                <p:oleObj spid="_x0000_s13326" name="VISIO" r:id="rId1" imgW="5978525" imgH="1740535" progId="Visio.Drawing.6">
                  <p:embed/>
                </p:oleObj>
              </mc:Choice>
              <mc:Fallback>
                <p:oleObj name="VISIO" r:id="rId1" imgW="5978525" imgH="1740535" progId="Visio.Drawing.6">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3" y="893977"/>
                        <a:ext cx="7971367" cy="231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2" name="Object 4"/>
          <p:cNvGraphicFramePr>
            <a:graphicFrameLocks noChangeAspect="1"/>
          </p:cNvGraphicFramePr>
          <p:nvPr/>
        </p:nvGraphicFramePr>
        <p:xfrm>
          <a:off x="406242" y="3941978"/>
          <a:ext cx="7681384" cy="2815167"/>
        </p:xfrm>
        <a:graphic>
          <a:graphicData uri="http://schemas.openxmlformats.org/presentationml/2006/ole">
            <mc:AlternateContent xmlns:mc="http://schemas.openxmlformats.org/markup-compatibility/2006">
              <mc:Choice xmlns:v="urn:schemas-microsoft-com:vml" Requires="v">
                <p:oleObj spid="_x0000_s13327" name="Visio" r:id="rId3" imgW="5761990" imgH="2112010" progId="Visio.Drawing.11">
                  <p:embed/>
                </p:oleObj>
              </mc:Choice>
              <mc:Fallback>
                <p:oleObj name="Visio" r:id="rId3" imgW="5761990" imgH="211201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242" y="3941978"/>
                        <a:ext cx="7681384" cy="2815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3" name="Object 9"/>
          <p:cNvGraphicFramePr>
            <a:graphicFrameLocks noChangeAspect="1"/>
          </p:cNvGraphicFramePr>
          <p:nvPr/>
        </p:nvGraphicFramePr>
        <p:xfrm>
          <a:off x="8557526" y="1451731"/>
          <a:ext cx="2779184" cy="1849967"/>
        </p:xfrm>
        <a:graphic>
          <a:graphicData uri="http://schemas.openxmlformats.org/presentationml/2006/ole">
            <mc:AlternateContent xmlns:mc="http://schemas.openxmlformats.org/markup-compatibility/2006">
              <mc:Choice xmlns:v="urn:schemas-microsoft-com:vml" Requires="v">
                <p:oleObj spid="_x0000_s13328" name="Equation" r:id="rId5" imgW="1028700" imgH="685800" progId="Equation.DSMT4">
                  <p:embed/>
                </p:oleObj>
              </mc:Choice>
              <mc:Fallback>
                <p:oleObj name="Equation" r:id="rId5" imgW="1028700" imgH="6858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7526" y="1451731"/>
                        <a:ext cx="2779184" cy="18499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10"/>
          <p:cNvGraphicFramePr>
            <a:graphicFrameLocks noChangeAspect="1"/>
          </p:cNvGraphicFramePr>
          <p:nvPr/>
        </p:nvGraphicFramePr>
        <p:xfrm>
          <a:off x="8489793" y="4042531"/>
          <a:ext cx="2844800" cy="1689100"/>
        </p:xfrm>
        <a:graphic>
          <a:graphicData uri="http://schemas.openxmlformats.org/presentationml/2006/ole">
            <mc:AlternateContent xmlns:mc="http://schemas.openxmlformats.org/markup-compatibility/2006">
              <mc:Choice xmlns:v="urn:schemas-microsoft-com:vml" Requires="v">
                <p:oleObj spid="_x0000_s13329" name="Equation" r:id="rId7" imgW="1155700" imgH="685800" progId="Equation.DSMT4">
                  <p:embed/>
                </p:oleObj>
              </mc:Choice>
              <mc:Fallback>
                <p:oleObj name="Equation" r:id="rId7" imgW="1155700" imgH="6858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89793" y="4042531"/>
                        <a:ext cx="2844800" cy="168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Line 12"/>
          <p:cNvSpPr>
            <a:spLocks noChangeShapeType="1"/>
          </p:cNvSpPr>
          <p:nvPr/>
        </p:nvSpPr>
        <p:spPr bwMode="auto">
          <a:xfrm flipV="1">
            <a:off x="4063842" y="1097177"/>
            <a:ext cx="2540000" cy="11176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13" name="Freeform 13"/>
          <p:cNvSpPr/>
          <p:nvPr/>
        </p:nvSpPr>
        <p:spPr bwMode="auto">
          <a:xfrm>
            <a:off x="1320642" y="3840377"/>
            <a:ext cx="5486400" cy="1236133"/>
          </a:xfrm>
          <a:custGeom>
            <a:avLst/>
            <a:gdLst>
              <a:gd name="T0" fmla="*/ 0 w 2592"/>
              <a:gd name="T1" fmla="*/ 584 h 584"/>
              <a:gd name="T2" fmla="*/ 960 w 2592"/>
              <a:gd name="T3" fmla="*/ 536 h 584"/>
              <a:gd name="T4" fmla="*/ 1296 w 2592"/>
              <a:gd name="T5" fmla="*/ 296 h 584"/>
              <a:gd name="T6" fmla="*/ 1680 w 2592"/>
              <a:gd name="T7" fmla="*/ 56 h 584"/>
              <a:gd name="T8" fmla="*/ 2448 w 2592"/>
              <a:gd name="T9" fmla="*/ 8 h 584"/>
              <a:gd name="T10" fmla="*/ 2544 w 2592"/>
              <a:gd name="T11" fmla="*/ 8 h 584"/>
            </a:gdLst>
            <a:ahLst/>
            <a:cxnLst>
              <a:cxn ang="0">
                <a:pos x="T0" y="T1"/>
              </a:cxn>
              <a:cxn ang="0">
                <a:pos x="T2" y="T3"/>
              </a:cxn>
              <a:cxn ang="0">
                <a:pos x="T4" y="T5"/>
              </a:cxn>
              <a:cxn ang="0">
                <a:pos x="T6" y="T7"/>
              </a:cxn>
              <a:cxn ang="0">
                <a:pos x="T8" y="T9"/>
              </a:cxn>
              <a:cxn ang="0">
                <a:pos x="T10" y="T11"/>
              </a:cxn>
            </a:cxnLst>
            <a:rect l="0" t="0" r="r" b="b"/>
            <a:pathLst>
              <a:path w="2592" h="584">
                <a:moveTo>
                  <a:pt x="0" y="584"/>
                </a:moveTo>
                <a:cubicBezTo>
                  <a:pt x="372" y="584"/>
                  <a:pt x="744" y="584"/>
                  <a:pt x="960" y="536"/>
                </a:cubicBezTo>
                <a:cubicBezTo>
                  <a:pt x="1176" y="488"/>
                  <a:pt x="1176" y="376"/>
                  <a:pt x="1296" y="296"/>
                </a:cubicBezTo>
                <a:cubicBezTo>
                  <a:pt x="1416" y="216"/>
                  <a:pt x="1488" y="104"/>
                  <a:pt x="1680" y="56"/>
                </a:cubicBezTo>
                <a:cubicBezTo>
                  <a:pt x="1872" y="8"/>
                  <a:pt x="2304" y="16"/>
                  <a:pt x="2448" y="8"/>
                </a:cubicBezTo>
                <a:cubicBezTo>
                  <a:pt x="2592" y="0"/>
                  <a:pt x="2568" y="4"/>
                  <a:pt x="2544" y="8"/>
                </a:cubicBezTo>
              </a:path>
            </a:pathLst>
          </a:custGeom>
          <a:noFill/>
          <a:ln w="19050" cap="flat">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latin typeface="Times New Roman" panose="02020603050405020304" pitchFamily="18" charset="0"/>
            </a:endParaRPr>
          </a:p>
        </p:txBody>
      </p:sp>
      <p:sp>
        <p:nvSpPr>
          <p:cNvPr id="2" name="矩形 1"/>
          <p:cNvSpPr/>
          <p:nvPr/>
        </p:nvSpPr>
        <p:spPr>
          <a:xfrm>
            <a:off x="406242" y="5372845"/>
            <a:ext cx="857251" cy="56303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eaLnBrk="1" hangingPunct="1">
              <a:buFont typeface="Arial" panose="020B0604020202020204" pitchFamily="34" charset="0"/>
              <a:buNone/>
              <a:defRPr/>
            </a:pPr>
            <a:r>
              <a:rPr lang="en-US" altLang="zh-CN" sz="2400" dirty="0">
                <a:latin typeface="Times New Roman" panose="02020603050405020304" pitchFamily="18" charset="0"/>
                <a:cs typeface="Times New Roman" panose="02020603050405020304" pitchFamily="18" charset="0"/>
              </a:rPr>
              <a:t>-45</a:t>
            </a:r>
            <a:r>
              <a:rPr lang="en-US" altLang="zh-CN" sz="2400" baseline="30000" dirty="0"/>
              <a:t>0</a:t>
            </a:r>
            <a:endParaRPr lang="zh-CN" altLang="en-US" sz="2400" baseline="30000" dirty="0"/>
          </a:p>
        </p:txBody>
      </p:sp>
      <p:sp>
        <p:nvSpPr>
          <p:cNvPr id="15" name="矩形 14"/>
          <p:cNvSpPr/>
          <p:nvPr/>
        </p:nvSpPr>
        <p:spPr>
          <a:xfrm>
            <a:off x="476093" y="5988795"/>
            <a:ext cx="821267" cy="56303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eaLnBrk="1" hangingPunct="1">
              <a:buFont typeface="Arial" panose="020B0604020202020204" pitchFamily="34" charset="0"/>
              <a:buNone/>
              <a:defRPr/>
            </a:pPr>
            <a:r>
              <a:rPr lang="en-US" altLang="zh-CN" sz="2400" dirty="0">
                <a:latin typeface="Times New Roman" panose="02020603050405020304" pitchFamily="18" charset="0"/>
                <a:cs typeface="Times New Roman" panose="02020603050405020304" pitchFamily="18" charset="0"/>
              </a:rPr>
              <a:t>-90</a:t>
            </a:r>
            <a:r>
              <a:rPr lang="en-US" altLang="zh-CN" sz="2400" baseline="30000" dirty="0"/>
              <a:t>0</a:t>
            </a:r>
            <a:endParaRPr lang="zh-CN" altLang="en-US" sz="2400" baseline="30000" dirty="0"/>
          </a:p>
        </p:txBody>
      </p:sp>
      <p:cxnSp>
        <p:nvCxnSpPr>
          <p:cNvPr id="5" name="直接连接符 4"/>
          <p:cNvCxnSpPr/>
          <p:nvPr/>
        </p:nvCxnSpPr>
        <p:spPr>
          <a:xfrm>
            <a:off x="950227" y="2257110"/>
            <a:ext cx="31199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063842" y="2257110"/>
            <a:ext cx="2448984" cy="863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40109" y="4759010"/>
            <a:ext cx="857251" cy="6350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eaLnBrk="1" hangingPunct="1">
              <a:buFont typeface="Arial" panose="020B0604020202020204" pitchFamily="34" charset="0"/>
              <a:buNone/>
              <a:defRPr/>
            </a:pPr>
            <a:r>
              <a:rPr lang="en-US" altLang="zh-CN" sz="2400" dirty="0">
                <a:latin typeface="Times New Roman" panose="02020603050405020304" pitchFamily="18" charset="0"/>
                <a:cs typeface="Times New Roman" panose="02020603050405020304" pitchFamily="18" charset="0"/>
              </a:rPr>
              <a:t>0</a:t>
            </a:r>
            <a:r>
              <a:rPr lang="en-US" altLang="zh-CN" sz="2400" baseline="30000" dirty="0"/>
              <a:t>0</a:t>
            </a:r>
            <a:endParaRPr lang="zh-CN" altLang="en-US" sz="2400" baseline="30000" dirty="0"/>
          </a:p>
        </p:txBody>
      </p:sp>
      <p:sp>
        <p:nvSpPr>
          <p:cNvPr id="24" name="Rectangle 9"/>
          <p:cNvSpPr>
            <a:spLocks noChangeArrowheads="1"/>
          </p:cNvSpPr>
          <p:nvPr/>
        </p:nvSpPr>
        <p:spPr bwMode="auto">
          <a:xfrm>
            <a:off x="4895693" y="1137395"/>
            <a:ext cx="783167" cy="4616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algn="ctr" eaLnBrk="1" hangingPunct="1">
              <a:defRPr/>
            </a:pPr>
            <a:r>
              <a:rPr kumimoji="1" lang="en-US" altLang="zh-CN" sz="2400" b="1" dirty="0">
                <a:solidFill>
                  <a:schemeClr val="tx1"/>
                </a:solidFill>
                <a:latin typeface="黑体" panose="02010609060101010101" pitchFamily="2" charset="-122"/>
                <a:ea typeface="黑体" panose="02010609060101010101" pitchFamily="2" charset="-122"/>
              </a:rPr>
              <a:t>②</a:t>
            </a:r>
            <a:endParaRPr kumimoji="1" lang="zh-CN" altLang="en-US" sz="2400" b="1" dirty="0">
              <a:solidFill>
                <a:schemeClr val="tx1"/>
              </a:solidFill>
              <a:latin typeface="黑体" panose="02010609060101010101" pitchFamily="2" charset="-122"/>
              <a:ea typeface="黑体" panose="02010609060101010101" pitchFamily="2" charset="-122"/>
            </a:endParaRPr>
          </a:p>
        </p:txBody>
      </p:sp>
      <p:sp>
        <p:nvSpPr>
          <p:cNvPr id="25" name="Rectangle 9"/>
          <p:cNvSpPr>
            <a:spLocks noChangeArrowheads="1"/>
          </p:cNvSpPr>
          <p:nvPr/>
        </p:nvSpPr>
        <p:spPr bwMode="auto">
          <a:xfrm>
            <a:off x="4895693" y="3886945"/>
            <a:ext cx="783167" cy="4616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algn="ctr" eaLnBrk="1" hangingPunct="1">
              <a:defRPr/>
            </a:pPr>
            <a:r>
              <a:rPr kumimoji="1" lang="en-US" altLang="zh-CN" sz="2400" b="1" dirty="0">
                <a:solidFill>
                  <a:schemeClr val="tx1"/>
                </a:solidFill>
                <a:latin typeface="黑体" panose="02010609060101010101" pitchFamily="2" charset="-122"/>
                <a:ea typeface="黑体" panose="02010609060101010101" pitchFamily="2" charset="-122"/>
              </a:rPr>
              <a:t>②</a:t>
            </a:r>
            <a:endParaRPr kumimoji="1" lang="zh-CN" altLang="en-US" sz="2400" b="1" dirty="0">
              <a:solidFill>
                <a:schemeClr val="tx1"/>
              </a:solidFill>
              <a:latin typeface="黑体" panose="02010609060101010101" pitchFamily="2" charset="-122"/>
              <a:ea typeface="黑体" panose="02010609060101010101" pitchFamily="2" charset="-122"/>
            </a:endParaRPr>
          </a:p>
        </p:txBody>
      </p:sp>
      <p:sp>
        <p:nvSpPr>
          <p:cNvPr id="27" name="Rectangle 9"/>
          <p:cNvSpPr>
            <a:spLocks noChangeArrowheads="1"/>
          </p:cNvSpPr>
          <p:nvPr/>
        </p:nvSpPr>
        <p:spPr bwMode="auto">
          <a:xfrm>
            <a:off x="5029043" y="2254995"/>
            <a:ext cx="783167" cy="4616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algn="ctr" eaLnBrk="1" hangingPunct="1">
              <a:defRPr/>
            </a:pPr>
            <a:r>
              <a:rPr kumimoji="1" lang="en-US" altLang="zh-CN" sz="2400" b="1" dirty="0">
                <a:solidFill>
                  <a:schemeClr val="tx1"/>
                </a:solidFill>
                <a:latin typeface="黑体" panose="02010609060101010101" pitchFamily="2" charset="-122"/>
                <a:ea typeface="黑体" panose="02010609060101010101" pitchFamily="2" charset="-122"/>
              </a:rPr>
              <a:t>①</a:t>
            </a:r>
            <a:endParaRPr kumimoji="1" lang="zh-CN" altLang="en-US" sz="2400" b="1" dirty="0">
              <a:solidFill>
                <a:schemeClr val="tx1"/>
              </a:solidFill>
              <a:latin typeface="黑体" panose="02010609060101010101" pitchFamily="2" charset="-122"/>
              <a:ea typeface="黑体" panose="02010609060101010101" pitchFamily="2" charset="-122"/>
            </a:endParaRPr>
          </a:p>
        </p:txBody>
      </p:sp>
      <p:sp>
        <p:nvSpPr>
          <p:cNvPr id="29" name="Rectangle 9"/>
          <p:cNvSpPr>
            <a:spLocks noChangeArrowheads="1"/>
          </p:cNvSpPr>
          <p:nvPr/>
        </p:nvSpPr>
        <p:spPr bwMode="auto">
          <a:xfrm>
            <a:off x="4942260" y="5743262"/>
            <a:ext cx="783167" cy="4616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algn="ctr" eaLnBrk="1" hangingPunct="1">
              <a:defRPr/>
            </a:pPr>
            <a:r>
              <a:rPr kumimoji="1" lang="en-US" altLang="zh-CN" sz="2400" b="1" dirty="0">
                <a:solidFill>
                  <a:schemeClr val="tx1"/>
                </a:solidFill>
                <a:latin typeface="黑体" panose="02010609060101010101" pitchFamily="2" charset="-122"/>
                <a:ea typeface="黑体" panose="02010609060101010101" pitchFamily="2" charset="-122"/>
              </a:rPr>
              <a:t>①</a:t>
            </a:r>
            <a:endParaRPr kumimoji="1" lang="zh-CN" altLang="en-US" sz="2400" b="1" dirty="0">
              <a:solidFill>
                <a:schemeClr val="tx1"/>
              </a:solidFill>
              <a:latin typeface="黑体" panose="02010609060101010101" pitchFamily="2" charset="-122"/>
              <a:ea typeface="黑体" panose="02010609060101010101" pitchFamily="2" charset="-122"/>
            </a:endParaRPr>
          </a:p>
        </p:txBody>
      </p:sp>
      <p:sp>
        <p:nvSpPr>
          <p:cNvPr id="31" name="矩形 30"/>
          <p:cNvSpPr/>
          <p:nvPr/>
        </p:nvSpPr>
        <p:spPr>
          <a:xfrm>
            <a:off x="6186859" y="2536510"/>
            <a:ext cx="1775883" cy="4064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eaLnBrk="1" hangingPunct="1">
              <a:buFont typeface="Arial" panose="020B0604020202020204" pitchFamily="34" charset="0"/>
              <a:buNone/>
              <a:defRPr/>
            </a:pPr>
            <a:endParaRPr lang="zh-CN" altLang="en-US" sz="2400" dirty="0"/>
          </a:p>
        </p:txBody>
      </p:sp>
      <p:sp>
        <p:nvSpPr>
          <p:cNvPr id="11" name="矩形 10"/>
          <p:cNvSpPr/>
          <p:nvPr/>
        </p:nvSpPr>
        <p:spPr>
          <a:xfrm>
            <a:off x="5716959" y="2409510"/>
            <a:ext cx="2209800" cy="897467"/>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eaLnBrk="1" hangingPunct="1">
              <a:buFont typeface="Arial" panose="020B0604020202020204" pitchFamily="34" charset="0"/>
              <a:buNone/>
              <a:defRPr/>
            </a:pPr>
            <a:r>
              <a:rPr lang="en-US" altLang="zh-CN" sz="2400" dirty="0"/>
              <a:t>-20dB/Dec</a:t>
            </a:r>
            <a:endParaRPr lang="zh-CN" altLang="en-US" sz="2400" dirty="0"/>
          </a:p>
        </p:txBody>
      </p:sp>
    </p:spTree>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矩形 2"/>
          <p:cNvSpPr>
            <a:spLocks noChangeArrowheads="1"/>
          </p:cNvSpPr>
          <p:nvPr/>
        </p:nvSpPr>
        <p:spPr bwMode="auto">
          <a:xfrm>
            <a:off x="311064" y="3688412"/>
            <a:ext cx="6341533" cy="2608984"/>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altLang="en-US" sz="2800" b="1" dirty="0">
                <a:solidFill>
                  <a:srgbClr val="000000"/>
                </a:solidFill>
                <a:latin typeface="黑体" panose="02010609060101010101" pitchFamily="2" charset="-122"/>
                <a:ea typeface="黑体" panose="02010609060101010101" pitchFamily="2" charset="-122"/>
              </a:rPr>
              <a:t>当        时，二阶振荡环节存在   和   ；随着   逐渐减小，  则随之增加，渐趋近于值   ，  则越来越大，趋向于   ；当时     ，    ，此时会出现无阻尼系统的共振现象。</a:t>
            </a:r>
            <a:r>
              <a:rPr lang="zh-CN" altLang="en-US" sz="2800" dirty="0">
                <a:solidFill>
                  <a:srgbClr val="000000"/>
                </a:solidFill>
                <a:latin typeface="黑体" panose="02010609060101010101" pitchFamily="2" charset="-122"/>
                <a:ea typeface="黑体" panose="02010609060101010101" pitchFamily="2" charset="-122"/>
              </a:rPr>
              <a:t> </a:t>
            </a:r>
            <a:endParaRPr lang="zh-CN" altLang="en-US" sz="2800" dirty="0">
              <a:solidFill>
                <a:srgbClr val="000000"/>
              </a:solidFill>
              <a:latin typeface="黑体" panose="02010609060101010101" pitchFamily="2" charset="-122"/>
              <a:ea typeface="黑体" panose="02010609060101010101" pitchFamily="2" charset="-122"/>
            </a:endParaRPr>
          </a:p>
        </p:txBody>
      </p:sp>
      <p:sp>
        <p:nvSpPr>
          <p:cNvPr id="4" name="Rectangle 11"/>
          <p:cNvSpPr>
            <a:spLocks noChangeArrowheads="1"/>
          </p:cNvSpPr>
          <p:nvPr/>
        </p:nvSpPr>
        <p:spPr bwMode="auto">
          <a:xfrm>
            <a:off x="298452" y="245628"/>
            <a:ext cx="3067049" cy="57304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eaLnBrk="1" hangingPunct="1">
              <a:lnSpc>
                <a:spcPct val="130000"/>
              </a:lnSpc>
              <a:buFont typeface="Wingdings" panose="05000000000000000000" pitchFamily="2" charset="2"/>
              <a:buNone/>
              <a:defRPr/>
            </a:pPr>
            <a:r>
              <a:rPr kumimoji="1" 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5</a:t>
            </a:r>
            <a:r>
              <a:rPr kumimoji="1"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二阶振荡环节</a:t>
            </a:r>
            <a:endParaRPr kumimoji="1"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pic>
        <p:nvPicPr>
          <p:cNvPr id="23556" name="图片 2" descr="5-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25167" y="1842169"/>
            <a:ext cx="5391151" cy="4199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7" name="对象 405"/>
          <p:cNvGraphicFramePr>
            <a:graphicFrameLocks noChangeAspect="1"/>
          </p:cNvGraphicFramePr>
          <p:nvPr/>
        </p:nvGraphicFramePr>
        <p:xfrm>
          <a:off x="1703918" y="1464733"/>
          <a:ext cx="3067049" cy="812800"/>
        </p:xfrm>
        <a:graphic>
          <a:graphicData uri="http://schemas.openxmlformats.org/presentationml/2006/ole">
            <mc:AlternateContent xmlns:mc="http://schemas.openxmlformats.org/markup-compatibility/2006">
              <mc:Choice xmlns:v="urn:schemas-microsoft-com:vml" Requires="v">
                <p:oleObj spid="_x0000_s14374" name="" r:id="rId2" imgW="1055370" imgH="280035" progId="Equation.DSMT4">
                  <p:embed/>
                </p:oleObj>
              </mc:Choice>
              <mc:Fallback>
                <p:oleObj name="" r:id="rId2" imgW="1055370" imgH="280035" progId="Equation.DSMT4">
                  <p:embed/>
                  <p:pic>
                    <p:nvPicPr>
                      <p:cNvPr id="0" name="对象 4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918" y="1464733"/>
                        <a:ext cx="3067049"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8" name="对象 407"/>
          <p:cNvGraphicFramePr>
            <a:graphicFrameLocks noChangeAspect="1"/>
          </p:cNvGraphicFramePr>
          <p:nvPr/>
        </p:nvGraphicFramePr>
        <p:xfrm>
          <a:off x="1680634" y="2468034"/>
          <a:ext cx="3814233" cy="1130300"/>
        </p:xfrm>
        <a:graphic>
          <a:graphicData uri="http://schemas.openxmlformats.org/presentationml/2006/ole">
            <mc:AlternateContent xmlns:mc="http://schemas.openxmlformats.org/markup-compatibility/2006">
              <mc:Choice xmlns:v="urn:schemas-microsoft-com:vml" Requires="v">
                <p:oleObj spid="_x0000_s14375" name="" r:id="rId4" imgW="1588135" imgH="469900" progId="Equation.DSMT4">
                  <p:embed/>
                </p:oleObj>
              </mc:Choice>
              <mc:Fallback>
                <p:oleObj name="" r:id="rId4" imgW="1588135" imgH="469900" progId="Equation.DSMT4">
                  <p:embed/>
                  <p:pic>
                    <p:nvPicPr>
                      <p:cNvPr id="0" name="对象 4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0634" y="2468034"/>
                        <a:ext cx="3814233"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9" name="对象 408"/>
          <p:cNvGraphicFramePr>
            <a:graphicFrameLocks noChangeAspect="1"/>
          </p:cNvGraphicFramePr>
          <p:nvPr/>
        </p:nvGraphicFramePr>
        <p:xfrm>
          <a:off x="791547" y="3785779"/>
          <a:ext cx="1500717" cy="478367"/>
        </p:xfrm>
        <a:graphic>
          <a:graphicData uri="http://schemas.openxmlformats.org/presentationml/2006/ole">
            <mc:AlternateContent xmlns:mc="http://schemas.openxmlformats.org/markup-compatibility/2006">
              <mc:Choice xmlns:v="urn:schemas-microsoft-com:vml" Requires="v">
                <p:oleObj spid="_x0000_s14376" name="" r:id="rId6" imgW="635635" imgH="203200" progId="Equation.DSMT4">
                  <p:embed/>
                </p:oleObj>
              </mc:Choice>
              <mc:Fallback>
                <p:oleObj name="" r:id="rId6" imgW="635635" imgH="203200" progId="Equation.DSMT4">
                  <p:embed/>
                  <p:pic>
                    <p:nvPicPr>
                      <p:cNvPr id="0" name="对象 4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1547" y="3785779"/>
                        <a:ext cx="1500717" cy="47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0" name="对象 409"/>
          <p:cNvGraphicFramePr>
            <a:graphicFrameLocks noChangeAspect="1"/>
          </p:cNvGraphicFramePr>
          <p:nvPr/>
        </p:nvGraphicFramePr>
        <p:xfrm>
          <a:off x="5913473" y="3688412"/>
          <a:ext cx="569384" cy="643467"/>
        </p:xfrm>
        <a:graphic>
          <a:graphicData uri="http://schemas.openxmlformats.org/presentationml/2006/ole">
            <mc:AlternateContent xmlns:mc="http://schemas.openxmlformats.org/markup-compatibility/2006">
              <mc:Choice xmlns:v="urn:schemas-microsoft-com:vml" Requires="v">
                <p:oleObj spid="_x0000_s14377" name="" r:id="rId8" imgW="191135" imgH="216535" progId="Equation.3">
                  <p:embed/>
                </p:oleObj>
              </mc:Choice>
              <mc:Fallback>
                <p:oleObj name="" r:id="rId8" imgW="191135" imgH="216535" progId="Equation.3">
                  <p:embed/>
                  <p:pic>
                    <p:nvPicPr>
                      <p:cNvPr id="0" name="对象 40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13473" y="3688412"/>
                        <a:ext cx="569384" cy="643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61" name="对象 410"/>
          <p:cNvGraphicFramePr>
            <a:graphicFrameLocks noChangeAspect="1"/>
          </p:cNvGraphicFramePr>
          <p:nvPr/>
        </p:nvGraphicFramePr>
        <p:xfrm>
          <a:off x="886798" y="4264145"/>
          <a:ext cx="569383" cy="510117"/>
        </p:xfrm>
        <a:graphic>
          <a:graphicData uri="http://schemas.openxmlformats.org/presentationml/2006/ole">
            <mc:AlternateContent xmlns:mc="http://schemas.openxmlformats.org/markup-compatibility/2006">
              <mc:Choice xmlns:v="urn:schemas-microsoft-com:vml" Requires="v">
                <p:oleObj spid="_x0000_s14378" name="" r:id="rId10" imgW="241935" imgH="216535" progId="Equation.3">
                  <p:embed/>
                </p:oleObj>
              </mc:Choice>
              <mc:Fallback>
                <p:oleObj name="" r:id="rId10" imgW="241935" imgH="216535" progId="Equation.3">
                  <p:embed/>
                  <p:pic>
                    <p:nvPicPr>
                      <p:cNvPr id="0" name="对象 4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6798" y="4264145"/>
                        <a:ext cx="569383" cy="510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62" name="对象 -2147481424"/>
          <p:cNvGraphicFramePr>
            <a:graphicFrameLocks noChangeAspect="1"/>
          </p:cNvGraphicFramePr>
          <p:nvPr/>
        </p:nvGraphicFramePr>
        <p:xfrm>
          <a:off x="2423498" y="4264146"/>
          <a:ext cx="467783" cy="624417"/>
        </p:xfrm>
        <a:graphic>
          <a:graphicData uri="http://schemas.openxmlformats.org/presentationml/2006/ole">
            <mc:AlternateContent xmlns:mc="http://schemas.openxmlformats.org/markup-compatibility/2006">
              <mc:Choice xmlns:v="urn:schemas-microsoft-com:vml" Requires="v">
                <p:oleObj spid="_x0000_s14379" name="" r:id="rId12" imgW="153035" imgH="203835" progId="Equation.DSMT4">
                  <p:embed/>
                </p:oleObj>
              </mc:Choice>
              <mc:Fallback>
                <p:oleObj name="" r:id="rId12" imgW="153035" imgH="203835" progId="Equation.DSMT4">
                  <p:embed/>
                  <p:pic>
                    <p:nvPicPr>
                      <p:cNvPr id="0" name="对象 -21474814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23498" y="4264146"/>
                        <a:ext cx="467783" cy="624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63" name="对象 412"/>
          <p:cNvGraphicFramePr>
            <a:graphicFrameLocks noChangeAspect="1"/>
          </p:cNvGraphicFramePr>
          <p:nvPr/>
        </p:nvGraphicFramePr>
        <p:xfrm>
          <a:off x="4535931" y="4264146"/>
          <a:ext cx="495300" cy="563033"/>
        </p:xfrm>
        <a:graphic>
          <a:graphicData uri="http://schemas.openxmlformats.org/presentationml/2006/ole">
            <mc:AlternateContent xmlns:mc="http://schemas.openxmlformats.org/markup-compatibility/2006">
              <mc:Choice xmlns:v="urn:schemas-microsoft-com:vml" Requires="v">
                <p:oleObj spid="_x0000_s14380" name="" r:id="rId14" imgW="191135" imgH="216535" progId="Equation.3">
                  <p:embed/>
                </p:oleObj>
              </mc:Choice>
              <mc:Fallback>
                <p:oleObj name="" r:id="rId14" imgW="191135" imgH="216535" progId="Equation.3">
                  <p:embed/>
                  <p:pic>
                    <p:nvPicPr>
                      <p:cNvPr id="0" name="对象 4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35931" y="4264146"/>
                        <a:ext cx="495300" cy="563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64" name="对象 413"/>
          <p:cNvGraphicFramePr>
            <a:graphicFrameLocks noChangeAspect="1"/>
          </p:cNvGraphicFramePr>
          <p:nvPr/>
        </p:nvGraphicFramePr>
        <p:xfrm>
          <a:off x="2999231" y="4744630"/>
          <a:ext cx="535516" cy="603249"/>
        </p:xfrm>
        <a:graphic>
          <a:graphicData uri="http://schemas.openxmlformats.org/presentationml/2006/ole">
            <mc:AlternateContent xmlns:mc="http://schemas.openxmlformats.org/markup-compatibility/2006">
              <mc:Choice xmlns:v="urn:schemas-microsoft-com:vml" Requires="v">
                <p:oleObj spid="_x0000_s14381" name="" r:id="rId16" imgW="203835" imgH="229235" progId="Equation.3">
                  <p:embed/>
                </p:oleObj>
              </mc:Choice>
              <mc:Fallback>
                <p:oleObj name="" r:id="rId16" imgW="203835" imgH="229235" progId="Equation.3">
                  <p:embed/>
                  <p:pic>
                    <p:nvPicPr>
                      <p:cNvPr id="0" name="对象 4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99231" y="4744630"/>
                        <a:ext cx="535516" cy="60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65" name="对象 414"/>
          <p:cNvGraphicFramePr>
            <a:graphicFrameLocks noChangeAspect="1"/>
          </p:cNvGraphicFramePr>
          <p:nvPr/>
        </p:nvGraphicFramePr>
        <p:xfrm>
          <a:off x="3672331" y="4839879"/>
          <a:ext cx="556683" cy="499533"/>
        </p:xfrm>
        <a:graphic>
          <a:graphicData uri="http://schemas.openxmlformats.org/presentationml/2006/ole">
            <mc:AlternateContent xmlns:mc="http://schemas.openxmlformats.org/markup-compatibility/2006">
              <mc:Choice xmlns:v="urn:schemas-microsoft-com:vml" Requires="v">
                <p:oleObj spid="_x0000_s14382" name="" r:id="rId18" imgW="241935" imgH="216535" progId="Equation.3">
                  <p:embed/>
                </p:oleObj>
              </mc:Choice>
              <mc:Fallback>
                <p:oleObj name="" r:id="rId18" imgW="241935" imgH="216535" progId="Equation.3">
                  <p:embed/>
                  <p:pic>
                    <p:nvPicPr>
                      <p:cNvPr id="0" name="对象 4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72331" y="4839879"/>
                        <a:ext cx="556683" cy="499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66" name="对象 415"/>
          <p:cNvGraphicFramePr>
            <a:graphicFrameLocks noChangeAspect="1"/>
          </p:cNvGraphicFramePr>
          <p:nvPr/>
        </p:nvGraphicFramePr>
        <p:xfrm>
          <a:off x="1559897" y="5417730"/>
          <a:ext cx="431800" cy="359833"/>
        </p:xfrm>
        <a:graphic>
          <a:graphicData uri="http://schemas.openxmlformats.org/presentationml/2006/ole">
            <mc:AlternateContent xmlns:mc="http://schemas.openxmlformats.org/markup-compatibility/2006">
              <mc:Choice xmlns:v="urn:schemas-microsoft-com:vml" Requires="v">
                <p:oleObj spid="_x0000_s14383" name="" r:id="rId20" imgW="153035" imgH="127635" progId="Equation.3">
                  <p:embed/>
                </p:oleObj>
              </mc:Choice>
              <mc:Fallback>
                <p:oleObj name="" r:id="rId20" imgW="153035" imgH="127635" progId="Equation.3">
                  <p:embed/>
                  <p:pic>
                    <p:nvPicPr>
                      <p:cNvPr id="0" name="对象 4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59897" y="5417730"/>
                        <a:ext cx="431800"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67" name="对象 416"/>
          <p:cNvGraphicFramePr>
            <a:graphicFrameLocks noChangeAspect="1"/>
          </p:cNvGraphicFramePr>
          <p:nvPr/>
        </p:nvGraphicFramePr>
        <p:xfrm>
          <a:off x="3094480" y="5320362"/>
          <a:ext cx="823384" cy="455083"/>
        </p:xfrm>
        <a:graphic>
          <a:graphicData uri="http://schemas.openxmlformats.org/presentationml/2006/ole">
            <mc:AlternateContent xmlns:mc="http://schemas.openxmlformats.org/markup-compatibility/2006">
              <mc:Choice xmlns:v="urn:schemas-microsoft-com:vml" Requires="v">
                <p:oleObj spid="_x0000_s14384" name="" r:id="rId22" imgW="368935" imgH="203835" progId="Equation.DSMT4">
                  <p:embed/>
                </p:oleObj>
              </mc:Choice>
              <mc:Fallback>
                <p:oleObj name="" r:id="rId22" imgW="368935" imgH="203835" progId="Equation.DSMT4">
                  <p:embed/>
                  <p:pic>
                    <p:nvPicPr>
                      <p:cNvPr id="0" name="对象 4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94480" y="5320362"/>
                        <a:ext cx="823384" cy="455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68" name="对象 417"/>
          <p:cNvGraphicFramePr>
            <a:graphicFrameLocks noChangeAspect="1"/>
          </p:cNvGraphicFramePr>
          <p:nvPr/>
        </p:nvGraphicFramePr>
        <p:xfrm>
          <a:off x="4152814" y="5320362"/>
          <a:ext cx="1083733" cy="440267"/>
        </p:xfrm>
        <a:graphic>
          <a:graphicData uri="http://schemas.openxmlformats.org/presentationml/2006/ole">
            <mc:AlternateContent xmlns:mc="http://schemas.openxmlformats.org/markup-compatibility/2006">
              <mc:Choice xmlns:v="urn:schemas-microsoft-com:vml" Requires="v">
                <p:oleObj spid="_x0000_s14385" name="" r:id="rId24" imgW="533400" imgH="215900" progId="Equation.3">
                  <p:embed/>
                </p:oleObj>
              </mc:Choice>
              <mc:Fallback>
                <p:oleObj name="" r:id="rId24" imgW="533400" imgH="215900" progId="Equation.3">
                  <p:embed/>
                  <p:pic>
                    <p:nvPicPr>
                      <p:cNvPr id="0" name="对象 41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152814" y="5320362"/>
                        <a:ext cx="1083733" cy="440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 name="Rectangle 12"/>
          <p:cNvSpPr>
            <a:spLocks noChangeArrowheads="1"/>
          </p:cNvSpPr>
          <p:nvPr/>
        </p:nvSpPr>
        <p:spPr bwMode="auto">
          <a:xfrm>
            <a:off x="8400256" y="1124744"/>
            <a:ext cx="2233084" cy="461665"/>
          </a:xfrm>
          <a:prstGeom prst="rect">
            <a:avLst/>
          </a:prstGeom>
        </p:spPr>
        <p:style>
          <a:lnRef idx="1">
            <a:schemeClr val="dk1"/>
          </a:lnRef>
          <a:fillRef idx="3">
            <a:schemeClr val="dk1"/>
          </a:fillRef>
          <a:effectRef idx="2">
            <a:schemeClr val="dk1"/>
          </a:effectRef>
          <a:fontRef idx="minor">
            <a:schemeClr val="lt1"/>
          </a:fontRef>
        </p:style>
        <p:txBody>
          <a:bodyPr>
            <a:spAutoFit/>
          </a:bodyPr>
          <a:lstStyle/>
          <a:p>
            <a:pPr algn="ctr">
              <a:defRPr/>
            </a:pPr>
            <a:r>
              <a:rPr kumimoji="1" lang="zh-CN" altLang="en-US" sz="2400" b="1" kern="0" dirty="0">
                <a:solidFill>
                  <a:prstClr val="white"/>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极坐标图</a:t>
            </a:r>
            <a:endParaRPr kumimoji="1" lang="zh-CN" altLang="en-US" sz="2400" kern="0" dirty="0">
              <a:solidFill>
                <a:srgbClr val="000000"/>
              </a:solidFill>
              <a:latin typeface="Times New Roman" panose="02020603050405020304" pitchFamily="18" charset="0"/>
            </a:endParaRPr>
          </a:p>
        </p:txBody>
      </p:sp>
    </p:spTree>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221318" y="5541434"/>
            <a:ext cx="8235949" cy="1242484"/>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9" name="圆角矩形 8"/>
          <p:cNvSpPr/>
          <p:nvPr/>
        </p:nvSpPr>
        <p:spPr>
          <a:xfrm>
            <a:off x="1007533" y="2897718"/>
            <a:ext cx="9696451" cy="2491316"/>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4" name="Rectangle 11"/>
          <p:cNvSpPr>
            <a:spLocks noChangeArrowheads="1"/>
          </p:cNvSpPr>
          <p:nvPr/>
        </p:nvSpPr>
        <p:spPr bwMode="auto">
          <a:xfrm>
            <a:off x="334435" y="211667"/>
            <a:ext cx="2881246" cy="57304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eaLnBrk="1" hangingPunct="1">
              <a:lnSpc>
                <a:spcPct val="130000"/>
              </a:lnSpc>
              <a:buFont typeface="Wingdings" panose="05000000000000000000" pitchFamily="2" charset="2"/>
              <a:buNone/>
              <a:defRPr/>
            </a:pPr>
            <a:r>
              <a:rPr kumimoji="1" 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5</a:t>
            </a:r>
            <a:r>
              <a:rPr kumimoji="1"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二阶振荡环节</a:t>
            </a:r>
            <a:endParaRPr kumimoji="1"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24581" name="Rectangle 2"/>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4582" name="对象 2"/>
          <p:cNvGraphicFramePr>
            <a:graphicFrameLocks noChangeAspect="1"/>
          </p:cNvGraphicFramePr>
          <p:nvPr/>
        </p:nvGraphicFramePr>
        <p:xfrm>
          <a:off x="774700" y="1355582"/>
          <a:ext cx="10642600" cy="1473200"/>
        </p:xfrm>
        <a:graphic>
          <a:graphicData uri="http://schemas.openxmlformats.org/presentationml/2006/ole">
            <mc:AlternateContent xmlns:mc="http://schemas.openxmlformats.org/markup-compatibility/2006">
              <mc:Choice xmlns:v="urn:schemas-microsoft-com:vml" Requires="v">
                <p:oleObj spid="_x0000_s15365" name="Equation" r:id="rId1" imgW="4203700" imgH="635000" progId="Equation.DSMT4">
                  <p:embed/>
                </p:oleObj>
              </mc:Choice>
              <mc:Fallback>
                <p:oleObj name="Equation" r:id="rId1" imgW="4203700" imgH="635000" progId="Equation.DSMT4">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00" y="1355582"/>
                        <a:ext cx="106426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3" name="Rectangle 5"/>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24584" name="Rectangle 8"/>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pic>
        <p:nvPicPr>
          <p:cNvPr id="2458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r="39365"/>
          <a:stretch>
            <a:fillRect/>
          </a:stretch>
        </p:blipFill>
        <p:spPr bwMode="auto">
          <a:xfrm>
            <a:off x="1411818" y="6064251"/>
            <a:ext cx="8326967" cy="101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6"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r="54031" b="24451"/>
          <a:stretch>
            <a:fillRect/>
          </a:stretch>
        </p:blipFill>
        <p:spPr bwMode="auto">
          <a:xfrm>
            <a:off x="1485901" y="5389034"/>
            <a:ext cx="6337300" cy="768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7"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8317" y="2992967"/>
            <a:ext cx="9067800" cy="226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66668" y="1617332"/>
            <a:ext cx="1909233" cy="96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603" name="Group 29"/>
          <p:cNvGrpSpPr/>
          <p:nvPr/>
        </p:nvGrpSpPr>
        <p:grpSpPr bwMode="auto">
          <a:xfrm>
            <a:off x="479428" y="204772"/>
            <a:ext cx="8205977" cy="6669361"/>
            <a:chOff x="1097" y="432"/>
            <a:chExt cx="4135" cy="3696"/>
          </a:xfrm>
        </p:grpSpPr>
        <p:graphicFrame>
          <p:nvGraphicFramePr>
            <p:cNvPr id="25604" name="Object 3"/>
            <p:cNvGraphicFramePr>
              <a:graphicFrameLocks noChangeAspect="1"/>
            </p:cNvGraphicFramePr>
            <p:nvPr/>
          </p:nvGraphicFramePr>
          <p:xfrm>
            <a:off x="1097" y="2523"/>
            <a:ext cx="3747" cy="1330"/>
          </p:xfrm>
          <a:graphic>
            <a:graphicData uri="http://schemas.openxmlformats.org/presentationml/2006/ole">
              <mc:AlternateContent xmlns:mc="http://schemas.openxmlformats.org/markup-compatibility/2006">
                <mc:Choice xmlns:v="urn:schemas-microsoft-com:vml" Requires="v">
                  <p:oleObj spid="_x0000_s16392" name="VISIO" r:id="rId2" imgW="5948045" imgH="2112010" progId="Visio.Drawing.6">
                    <p:embed/>
                  </p:oleObj>
                </mc:Choice>
                <mc:Fallback>
                  <p:oleObj name="VISIO" r:id="rId2" imgW="5948045" imgH="2112010" progId="Visio.Drawing.6">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 y="2523"/>
                          <a:ext cx="3747" cy="1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605" name="Group 8"/>
            <p:cNvGrpSpPr/>
            <p:nvPr/>
          </p:nvGrpSpPr>
          <p:grpSpPr bwMode="auto">
            <a:xfrm>
              <a:off x="1159" y="737"/>
              <a:ext cx="3710" cy="1510"/>
              <a:chOff x="1042" y="672"/>
              <a:chExt cx="3710" cy="1510"/>
            </a:xfrm>
          </p:grpSpPr>
          <p:grpSp>
            <p:nvGrpSpPr>
              <p:cNvPr id="25618" name="Group 6"/>
              <p:cNvGrpSpPr/>
              <p:nvPr/>
            </p:nvGrpSpPr>
            <p:grpSpPr bwMode="auto">
              <a:xfrm>
                <a:off x="1042" y="672"/>
                <a:ext cx="3710" cy="1510"/>
                <a:chOff x="1042" y="672"/>
                <a:chExt cx="3710" cy="1510"/>
              </a:xfrm>
            </p:grpSpPr>
            <p:graphicFrame>
              <p:nvGraphicFramePr>
                <p:cNvPr id="25620" name="Object 4"/>
                <p:cNvGraphicFramePr>
                  <a:graphicFrameLocks noChangeAspect="1"/>
                </p:cNvGraphicFramePr>
                <p:nvPr/>
              </p:nvGraphicFramePr>
              <p:xfrm>
                <a:off x="1042" y="672"/>
                <a:ext cx="3710" cy="1510"/>
              </p:xfrm>
              <a:graphic>
                <a:graphicData uri="http://schemas.openxmlformats.org/presentationml/2006/ole">
                  <mc:AlternateContent xmlns:mc="http://schemas.openxmlformats.org/markup-compatibility/2006">
                    <mc:Choice xmlns:v="urn:schemas-microsoft-com:vml" Requires="v">
                      <p:oleObj spid="_x0000_s16393" name="VISIO" r:id="rId4" imgW="5890260" imgH="2399030" progId="Visio.Drawing.6">
                        <p:embed/>
                      </p:oleObj>
                    </mc:Choice>
                    <mc:Fallback>
                      <p:oleObj name="VISIO" r:id="rId4" imgW="5890260" imgH="2399030"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 y="672"/>
                              <a:ext cx="3710" cy="1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Freeform 5"/>
                <p:cNvSpPr/>
                <p:nvPr/>
              </p:nvSpPr>
              <p:spPr bwMode="auto">
                <a:xfrm>
                  <a:off x="2448" y="1033"/>
                  <a:ext cx="864" cy="651"/>
                </a:xfrm>
                <a:custGeom>
                  <a:avLst/>
                  <a:gdLst>
                    <a:gd name="T0" fmla="*/ 0 w 864"/>
                    <a:gd name="T1" fmla="*/ 360 h 648"/>
                    <a:gd name="T2" fmla="*/ 240 w 864"/>
                    <a:gd name="T3" fmla="*/ 264 h 648"/>
                    <a:gd name="T4" fmla="*/ 384 w 864"/>
                    <a:gd name="T5" fmla="*/ 24 h 648"/>
                    <a:gd name="T6" fmla="*/ 576 w 864"/>
                    <a:gd name="T7" fmla="*/ 408 h 648"/>
                    <a:gd name="T8" fmla="*/ 864 w 864"/>
                    <a:gd name="T9" fmla="*/ 648 h 648"/>
                  </a:gdLst>
                  <a:ahLst/>
                  <a:cxnLst>
                    <a:cxn ang="0">
                      <a:pos x="T0" y="T1"/>
                    </a:cxn>
                    <a:cxn ang="0">
                      <a:pos x="T2" y="T3"/>
                    </a:cxn>
                    <a:cxn ang="0">
                      <a:pos x="T4" y="T5"/>
                    </a:cxn>
                    <a:cxn ang="0">
                      <a:pos x="T6" y="T7"/>
                    </a:cxn>
                    <a:cxn ang="0">
                      <a:pos x="T8" y="T9"/>
                    </a:cxn>
                  </a:cxnLst>
                  <a:rect l="0" t="0" r="r" b="b"/>
                  <a:pathLst>
                    <a:path w="864" h="648">
                      <a:moveTo>
                        <a:pt x="0" y="360"/>
                      </a:moveTo>
                      <a:cubicBezTo>
                        <a:pt x="88" y="340"/>
                        <a:pt x="176" y="320"/>
                        <a:pt x="240" y="264"/>
                      </a:cubicBezTo>
                      <a:cubicBezTo>
                        <a:pt x="304" y="208"/>
                        <a:pt x="328" y="0"/>
                        <a:pt x="384" y="24"/>
                      </a:cubicBezTo>
                      <a:cubicBezTo>
                        <a:pt x="440" y="48"/>
                        <a:pt x="496" y="304"/>
                        <a:pt x="576" y="408"/>
                      </a:cubicBezTo>
                      <a:cubicBezTo>
                        <a:pt x="656" y="512"/>
                        <a:pt x="760" y="580"/>
                        <a:pt x="864" y="648"/>
                      </a:cubicBezTo>
                    </a:path>
                  </a:pathLst>
                </a:custGeom>
                <a:noFill/>
                <a:ln w="9525" cap="flat">
                  <a:solidFill>
                    <a:srgbClr val="FF00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grpSp>
          <p:sp>
            <p:nvSpPr>
              <p:cNvPr id="20" name="Freeform 7"/>
              <p:cNvSpPr/>
              <p:nvPr/>
            </p:nvSpPr>
            <p:spPr bwMode="auto">
              <a:xfrm>
                <a:off x="2448" y="1241"/>
                <a:ext cx="768" cy="391"/>
              </a:xfrm>
              <a:custGeom>
                <a:avLst/>
                <a:gdLst>
                  <a:gd name="T0" fmla="*/ 0 w 768"/>
                  <a:gd name="T1" fmla="*/ 152 h 392"/>
                  <a:gd name="T2" fmla="*/ 240 w 768"/>
                  <a:gd name="T3" fmla="*/ 104 h 392"/>
                  <a:gd name="T4" fmla="*/ 384 w 768"/>
                  <a:gd name="T5" fmla="*/ 8 h 392"/>
                  <a:gd name="T6" fmla="*/ 480 w 768"/>
                  <a:gd name="T7" fmla="*/ 152 h 392"/>
                  <a:gd name="T8" fmla="*/ 768 w 768"/>
                  <a:gd name="T9" fmla="*/ 392 h 392"/>
                </a:gdLst>
                <a:ahLst/>
                <a:cxnLst>
                  <a:cxn ang="0">
                    <a:pos x="T0" y="T1"/>
                  </a:cxn>
                  <a:cxn ang="0">
                    <a:pos x="T2" y="T3"/>
                  </a:cxn>
                  <a:cxn ang="0">
                    <a:pos x="T4" y="T5"/>
                  </a:cxn>
                  <a:cxn ang="0">
                    <a:pos x="T6" y="T7"/>
                  </a:cxn>
                  <a:cxn ang="0">
                    <a:pos x="T8" y="T9"/>
                  </a:cxn>
                </a:cxnLst>
                <a:rect l="0" t="0" r="r" b="b"/>
                <a:pathLst>
                  <a:path w="768" h="392">
                    <a:moveTo>
                      <a:pt x="0" y="152"/>
                    </a:moveTo>
                    <a:cubicBezTo>
                      <a:pt x="88" y="140"/>
                      <a:pt x="176" y="128"/>
                      <a:pt x="240" y="104"/>
                    </a:cubicBezTo>
                    <a:cubicBezTo>
                      <a:pt x="304" y="80"/>
                      <a:pt x="344" y="0"/>
                      <a:pt x="384" y="8"/>
                    </a:cubicBezTo>
                    <a:cubicBezTo>
                      <a:pt x="424" y="16"/>
                      <a:pt x="416" y="88"/>
                      <a:pt x="480" y="152"/>
                    </a:cubicBezTo>
                    <a:cubicBezTo>
                      <a:pt x="544" y="216"/>
                      <a:pt x="720" y="352"/>
                      <a:pt x="768" y="392"/>
                    </a:cubicBezTo>
                  </a:path>
                </a:pathLst>
              </a:custGeom>
              <a:noFill/>
              <a:ln w="9525" cap="flat">
                <a:solidFill>
                  <a:srgbClr val="FF00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grpSp>
        <p:sp>
          <p:nvSpPr>
            <p:cNvPr id="6" name="Freeform 10"/>
            <p:cNvSpPr/>
            <p:nvPr/>
          </p:nvSpPr>
          <p:spPr bwMode="auto">
            <a:xfrm>
              <a:off x="2575" y="1471"/>
              <a:ext cx="808" cy="241"/>
            </a:xfrm>
            <a:custGeom>
              <a:avLst/>
              <a:gdLst>
                <a:gd name="T0" fmla="*/ 0 w 816"/>
                <a:gd name="T1" fmla="*/ 0 h 240"/>
                <a:gd name="T2" fmla="*/ 336 w 816"/>
                <a:gd name="T3" fmla="*/ 48 h 240"/>
                <a:gd name="T4" fmla="*/ 816 w 816"/>
                <a:gd name="T5" fmla="*/ 240 h 240"/>
              </a:gdLst>
              <a:ahLst/>
              <a:cxnLst>
                <a:cxn ang="0">
                  <a:pos x="T0" y="T1"/>
                </a:cxn>
                <a:cxn ang="0">
                  <a:pos x="T2" y="T3"/>
                </a:cxn>
                <a:cxn ang="0">
                  <a:pos x="T4" y="T5"/>
                </a:cxn>
              </a:cxnLst>
              <a:rect l="0" t="0" r="r" b="b"/>
              <a:pathLst>
                <a:path w="816" h="240">
                  <a:moveTo>
                    <a:pt x="0" y="0"/>
                  </a:moveTo>
                  <a:cubicBezTo>
                    <a:pt x="100" y="4"/>
                    <a:pt x="200" y="8"/>
                    <a:pt x="336" y="48"/>
                  </a:cubicBezTo>
                  <a:cubicBezTo>
                    <a:pt x="472" y="88"/>
                    <a:pt x="644" y="164"/>
                    <a:pt x="816" y="240"/>
                  </a:cubicBezTo>
                </a:path>
              </a:pathLst>
            </a:custGeom>
            <a:noFill/>
            <a:ln w="9525" cap="flat">
              <a:solidFill>
                <a:srgbClr val="0066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7" name="Freeform 12"/>
            <p:cNvSpPr/>
            <p:nvPr/>
          </p:nvSpPr>
          <p:spPr bwMode="auto">
            <a:xfrm>
              <a:off x="2544" y="1488"/>
              <a:ext cx="1056" cy="384"/>
            </a:xfrm>
            <a:custGeom>
              <a:avLst/>
              <a:gdLst>
                <a:gd name="T0" fmla="*/ 0 w 1056"/>
                <a:gd name="T1" fmla="*/ 0 h 384"/>
                <a:gd name="T2" fmla="*/ 528 w 1056"/>
                <a:gd name="T3" fmla="*/ 144 h 384"/>
                <a:gd name="T4" fmla="*/ 1056 w 1056"/>
                <a:gd name="T5" fmla="*/ 384 h 384"/>
              </a:gdLst>
              <a:ahLst/>
              <a:cxnLst>
                <a:cxn ang="0">
                  <a:pos x="T0" y="T1"/>
                </a:cxn>
                <a:cxn ang="0">
                  <a:pos x="T2" y="T3"/>
                </a:cxn>
                <a:cxn ang="0">
                  <a:pos x="T4" y="T5"/>
                </a:cxn>
              </a:cxnLst>
              <a:rect l="0" t="0" r="r" b="b"/>
              <a:pathLst>
                <a:path w="1056" h="384">
                  <a:moveTo>
                    <a:pt x="0" y="0"/>
                  </a:moveTo>
                  <a:cubicBezTo>
                    <a:pt x="176" y="40"/>
                    <a:pt x="352" y="80"/>
                    <a:pt x="528" y="144"/>
                  </a:cubicBezTo>
                  <a:cubicBezTo>
                    <a:pt x="704" y="208"/>
                    <a:pt x="880" y="296"/>
                    <a:pt x="1056" y="384"/>
                  </a:cubicBezTo>
                </a:path>
              </a:pathLst>
            </a:custGeom>
            <a:noFill/>
            <a:ln w="9525" cap="flat">
              <a:solidFill>
                <a:srgbClr val="0066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8" name="Rectangle 13"/>
            <p:cNvSpPr>
              <a:spLocks noChangeArrowheads="1"/>
            </p:cNvSpPr>
            <p:nvPr/>
          </p:nvSpPr>
          <p:spPr bwMode="auto">
            <a:xfrm>
              <a:off x="3072" y="2256"/>
              <a:ext cx="1248"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3735" b="1" kern="0">
                  <a:solidFill>
                    <a:srgbClr val="000000"/>
                  </a:solidFill>
                  <a:latin typeface="Times New Roman" panose="02020603050405020304" pitchFamily="18" charset="0"/>
                  <a:cs typeface="Times New Roman" panose="02020603050405020304" pitchFamily="18" charset="0"/>
                </a:rPr>
                <a:t>ξ</a:t>
              </a:r>
              <a:r>
                <a:rPr kumimoji="1" lang="en-US" altLang="zh-CN" sz="3735" b="1" kern="0">
                  <a:solidFill>
                    <a:srgbClr val="000000"/>
                  </a:solidFill>
                  <a:latin typeface="Times New Roman" panose="02020603050405020304" pitchFamily="18" charset="0"/>
                </a:rPr>
                <a:t>&lt;0.707</a:t>
              </a:r>
              <a:endParaRPr kumimoji="1" lang="en-US" altLang="zh-CN" sz="3735" b="1" kern="0">
                <a:solidFill>
                  <a:srgbClr val="000000"/>
                </a:solidFill>
                <a:latin typeface="Times New Roman" panose="02020603050405020304" pitchFamily="18" charset="0"/>
              </a:endParaRPr>
            </a:p>
          </p:txBody>
        </p:sp>
        <p:sp>
          <p:nvSpPr>
            <p:cNvPr id="9" name="Line 14"/>
            <p:cNvSpPr>
              <a:spLocks noChangeShapeType="1"/>
            </p:cNvSpPr>
            <p:nvPr/>
          </p:nvSpPr>
          <p:spPr bwMode="auto">
            <a:xfrm flipH="1">
              <a:off x="3168" y="672"/>
              <a:ext cx="720" cy="288"/>
            </a:xfrm>
            <a:prstGeom prst="line">
              <a:avLst/>
            </a:prstGeom>
            <a:noFill/>
            <a:ln w="38100">
              <a:solidFill>
                <a:srgbClr val="FF0000"/>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10" name="Rectangle 15"/>
            <p:cNvSpPr>
              <a:spLocks noChangeArrowheads="1"/>
            </p:cNvSpPr>
            <p:nvPr/>
          </p:nvSpPr>
          <p:spPr bwMode="auto">
            <a:xfrm>
              <a:off x="1759" y="2073"/>
              <a:ext cx="1248"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3735" b="1" kern="0">
                  <a:solidFill>
                    <a:srgbClr val="000000"/>
                  </a:solidFill>
                  <a:latin typeface="Times New Roman" panose="02020603050405020304" pitchFamily="18" charset="0"/>
                  <a:cs typeface="Times New Roman" panose="02020603050405020304" pitchFamily="18" charset="0"/>
                </a:rPr>
                <a:t>ξ</a:t>
              </a:r>
              <a:r>
                <a:rPr kumimoji="1" lang="en-US" altLang="zh-CN" sz="3735" b="1" kern="0">
                  <a:solidFill>
                    <a:srgbClr val="000000"/>
                  </a:solidFill>
                  <a:latin typeface="Times New Roman" panose="02020603050405020304" pitchFamily="18" charset="0"/>
                </a:rPr>
                <a:t>&gt;0.707</a:t>
              </a:r>
              <a:endParaRPr kumimoji="1" lang="en-US" altLang="zh-CN" sz="3735" b="1" kern="0">
                <a:solidFill>
                  <a:srgbClr val="000000"/>
                </a:solidFill>
                <a:latin typeface="Times New Roman" panose="02020603050405020304" pitchFamily="18" charset="0"/>
              </a:endParaRPr>
            </a:p>
          </p:txBody>
        </p:sp>
        <p:sp>
          <p:nvSpPr>
            <p:cNvPr id="11" name="Line 16"/>
            <p:cNvSpPr>
              <a:spLocks noChangeShapeType="1"/>
            </p:cNvSpPr>
            <p:nvPr/>
          </p:nvSpPr>
          <p:spPr bwMode="auto">
            <a:xfrm flipV="1">
              <a:off x="2352" y="1632"/>
              <a:ext cx="432" cy="478"/>
            </a:xfrm>
            <a:prstGeom prst="line">
              <a:avLst/>
            </a:prstGeom>
            <a:noFill/>
            <a:ln w="38100">
              <a:solidFill>
                <a:srgbClr val="006600"/>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12" name="Freeform 18"/>
            <p:cNvSpPr/>
            <p:nvPr/>
          </p:nvSpPr>
          <p:spPr bwMode="auto">
            <a:xfrm>
              <a:off x="1920" y="3072"/>
              <a:ext cx="1688" cy="528"/>
            </a:xfrm>
            <a:custGeom>
              <a:avLst/>
              <a:gdLst>
                <a:gd name="T0" fmla="*/ 0 w 1680"/>
                <a:gd name="T1" fmla="*/ 0 h 528"/>
                <a:gd name="T2" fmla="*/ 816 w 1680"/>
                <a:gd name="T3" fmla="*/ 48 h 528"/>
                <a:gd name="T4" fmla="*/ 1008 w 1680"/>
                <a:gd name="T5" fmla="*/ 288 h 528"/>
                <a:gd name="T6" fmla="*/ 1152 w 1680"/>
                <a:gd name="T7" fmla="*/ 480 h 528"/>
                <a:gd name="T8" fmla="*/ 1680 w 1680"/>
                <a:gd name="T9" fmla="*/ 528 h 528"/>
              </a:gdLst>
              <a:ahLst/>
              <a:cxnLst>
                <a:cxn ang="0">
                  <a:pos x="T0" y="T1"/>
                </a:cxn>
                <a:cxn ang="0">
                  <a:pos x="T2" y="T3"/>
                </a:cxn>
                <a:cxn ang="0">
                  <a:pos x="T4" y="T5"/>
                </a:cxn>
                <a:cxn ang="0">
                  <a:pos x="T6" y="T7"/>
                </a:cxn>
                <a:cxn ang="0">
                  <a:pos x="T8" y="T9"/>
                </a:cxn>
              </a:cxnLst>
              <a:rect l="0" t="0" r="r" b="b"/>
              <a:pathLst>
                <a:path w="1680" h="528">
                  <a:moveTo>
                    <a:pt x="0" y="0"/>
                  </a:moveTo>
                  <a:cubicBezTo>
                    <a:pt x="324" y="0"/>
                    <a:pt x="648" y="0"/>
                    <a:pt x="816" y="48"/>
                  </a:cubicBezTo>
                  <a:cubicBezTo>
                    <a:pt x="984" y="96"/>
                    <a:pt x="952" y="216"/>
                    <a:pt x="1008" y="288"/>
                  </a:cubicBezTo>
                  <a:cubicBezTo>
                    <a:pt x="1064" y="360"/>
                    <a:pt x="1040" y="440"/>
                    <a:pt x="1152" y="480"/>
                  </a:cubicBezTo>
                  <a:cubicBezTo>
                    <a:pt x="1264" y="520"/>
                    <a:pt x="1472" y="524"/>
                    <a:pt x="1680" y="528"/>
                  </a:cubicBezTo>
                </a:path>
              </a:pathLst>
            </a:custGeom>
            <a:noFill/>
            <a:ln w="9525" cap="flat">
              <a:solidFill>
                <a:srgbClr val="FF00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13" name="Freeform 19"/>
            <p:cNvSpPr/>
            <p:nvPr/>
          </p:nvSpPr>
          <p:spPr bwMode="auto">
            <a:xfrm>
              <a:off x="1824" y="3072"/>
              <a:ext cx="2112" cy="528"/>
            </a:xfrm>
            <a:custGeom>
              <a:avLst/>
              <a:gdLst>
                <a:gd name="T0" fmla="*/ 0 w 2112"/>
                <a:gd name="T1" fmla="*/ 0 h 528"/>
                <a:gd name="T2" fmla="*/ 768 w 2112"/>
                <a:gd name="T3" fmla="*/ 144 h 528"/>
                <a:gd name="T4" fmla="*/ 1152 w 2112"/>
                <a:gd name="T5" fmla="*/ 288 h 528"/>
                <a:gd name="T6" fmla="*/ 1488 w 2112"/>
                <a:gd name="T7" fmla="*/ 432 h 528"/>
                <a:gd name="T8" fmla="*/ 2112 w 2112"/>
                <a:gd name="T9" fmla="*/ 528 h 528"/>
              </a:gdLst>
              <a:ahLst/>
              <a:cxnLst>
                <a:cxn ang="0">
                  <a:pos x="T0" y="T1"/>
                </a:cxn>
                <a:cxn ang="0">
                  <a:pos x="T2" y="T3"/>
                </a:cxn>
                <a:cxn ang="0">
                  <a:pos x="T4" y="T5"/>
                </a:cxn>
                <a:cxn ang="0">
                  <a:pos x="T6" y="T7"/>
                </a:cxn>
                <a:cxn ang="0">
                  <a:pos x="T8" y="T9"/>
                </a:cxn>
              </a:cxnLst>
              <a:rect l="0" t="0" r="r" b="b"/>
              <a:pathLst>
                <a:path w="2112" h="528">
                  <a:moveTo>
                    <a:pt x="0" y="0"/>
                  </a:moveTo>
                  <a:cubicBezTo>
                    <a:pt x="288" y="48"/>
                    <a:pt x="576" y="96"/>
                    <a:pt x="768" y="144"/>
                  </a:cubicBezTo>
                  <a:cubicBezTo>
                    <a:pt x="960" y="192"/>
                    <a:pt x="1032" y="240"/>
                    <a:pt x="1152" y="288"/>
                  </a:cubicBezTo>
                  <a:cubicBezTo>
                    <a:pt x="1272" y="336"/>
                    <a:pt x="1328" y="392"/>
                    <a:pt x="1488" y="432"/>
                  </a:cubicBezTo>
                  <a:cubicBezTo>
                    <a:pt x="1648" y="472"/>
                    <a:pt x="1880" y="500"/>
                    <a:pt x="2112" y="528"/>
                  </a:cubicBezTo>
                </a:path>
              </a:pathLst>
            </a:custGeom>
            <a:noFill/>
            <a:ln w="9525" cap="flat">
              <a:solidFill>
                <a:srgbClr val="0066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14" name="Rectangle 22"/>
            <p:cNvSpPr>
              <a:spLocks noChangeArrowheads="1"/>
            </p:cNvSpPr>
            <p:nvPr/>
          </p:nvSpPr>
          <p:spPr bwMode="auto">
            <a:xfrm>
              <a:off x="1776" y="3696"/>
              <a:ext cx="1248"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2400" b="1" kern="0" dirty="0">
                  <a:solidFill>
                    <a:srgbClr val="000000"/>
                  </a:solidFill>
                  <a:latin typeface="Times New Roman" panose="02020603050405020304" pitchFamily="18" charset="0"/>
                  <a:cs typeface="Times New Roman" panose="02020603050405020304" pitchFamily="18" charset="0"/>
                </a:rPr>
                <a:t>ξ</a:t>
              </a:r>
              <a:r>
                <a:rPr kumimoji="1" lang="en-US" altLang="zh-CN" sz="2400" b="1" kern="0" dirty="0">
                  <a:solidFill>
                    <a:srgbClr val="000000"/>
                  </a:solidFill>
                  <a:latin typeface="Times New Roman" panose="02020603050405020304" pitchFamily="18" charset="0"/>
                </a:rPr>
                <a:t>&gt;0.707</a:t>
              </a:r>
              <a:endParaRPr kumimoji="1" lang="en-US" altLang="zh-CN" sz="2400" b="1" kern="0" dirty="0">
                <a:solidFill>
                  <a:srgbClr val="000000"/>
                </a:solidFill>
                <a:latin typeface="Times New Roman" panose="02020603050405020304" pitchFamily="18" charset="0"/>
              </a:endParaRPr>
            </a:p>
          </p:txBody>
        </p:sp>
        <p:sp>
          <p:nvSpPr>
            <p:cNvPr id="15" name="Line 23"/>
            <p:cNvSpPr>
              <a:spLocks noChangeShapeType="1"/>
            </p:cNvSpPr>
            <p:nvPr/>
          </p:nvSpPr>
          <p:spPr bwMode="auto">
            <a:xfrm flipV="1">
              <a:off x="2208" y="3216"/>
              <a:ext cx="432" cy="480"/>
            </a:xfrm>
            <a:prstGeom prst="line">
              <a:avLst/>
            </a:prstGeom>
            <a:noFill/>
            <a:ln w="38100">
              <a:solidFill>
                <a:srgbClr val="006600"/>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16" name="Line 24"/>
            <p:cNvSpPr>
              <a:spLocks noChangeShapeType="1"/>
            </p:cNvSpPr>
            <p:nvPr/>
          </p:nvSpPr>
          <p:spPr bwMode="auto">
            <a:xfrm flipH="1">
              <a:off x="2832" y="2641"/>
              <a:ext cx="768" cy="529"/>
            </a:xfrm>
            <a:prstGeom prst="line">
              <a:avLst/>
            </a:prstGeom>
            <a:noFill/>
            <a:ln w="38100">
              <a:solidFill>
                <a:srgbClr val="FF0000"/>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17" name="Rectangle 25"/>
            <p:cNvSpPr>
              <a:spLocks noChangeArrowheads="1"/>
            </p:cNvSpPr>
            <p:nvPr/>
          </p:nvSpPr>
          <p:spPr bwMode="auto">
            <a:xfrm>
              <a:off x="3984" y="432"/>
              <a:ext cx="1248"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2400" b="1" kern="0" dirty="0">
                  <a:solidFill>
                    <a:srgbClr val="000000"/>
                  </a:solidFill>
                  <a:latin typeface="Times New Roman" panose="02020603050405020304" pitchFamily="18" charset="0"/>
                  <a:cs typeface="Times New Roman" panose="02020603050405020304" pitchFamily="18" charset="0"/>
                </a:rPr>
                <a:t>ξ</a:t>
              </a:r>
              <a:r>
                <a:rPr kumimoji="1" lang="en-US" altLang="zh-CN" sz="2400" b="1" kern="0" dirty="0">
                  <a:solidFill>
                    <a:srgbClr val="000000"/>
                  </a:solidFill>
                  <a:latin typeface="Times New Roman" panose="02020603050405020304" pitchFamily="18" charset="0"/>
                </a:rPr>
                <a:t>&lt;0.707</a:t>
              </a:r>
              <a:endParaRPr kumimoji="1" lang="en-US" altLang="zh-CN" sz="2400" b="1" kern="0" dirty="0">
                <a:solidFill>
                  <a:srgbClr val="000000"/>
                </a:solidFill>
                <a:latin typeface="Times New Roman" panose="02020603050405020304" pitchFamily="18" charset="0"/>
              </a:endParaRPr>
            </a:p>
          </p:txBody>
        </p:sp>
      </p:grpSp>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9" name="对象 423"/>
          <p:cNvGraphicFramePr>
            <a:graphicFrameLocks noChangeAspect="1"/>
          </p:cNvGraphicFramePr>
          <p:nvPr/>
        </p:nvGraphicFramePr>
        <p:xfrm>
          <a:off x="7793567" y="1797052"/>
          <a:ext cx="4254500" cy="2925233"/>
        </p:xfrm>
        <a:graphic>
          <a:graphicData uri="http://schemas.openxmlformats.org/presentationml/2006/ole">
            <mc:AlternateContent xmlns:mc="http://schemas.openxmlformats.org/markup-compatibility/2006">
              <mc:Choice xmlns:v="urn:schemas-microsoft-com:vml" Requires="v">
                <p:oleObj spid="_x0000_s17422" name="" r:id="rId1" imgW="2771775" imgH="1190625" progId="PBrush">
                  <p:embed/>
                </p:oleObj>
              </mc:Choice>
              <mc:Fallback>
                <p:oleObj name="" r:id="rId1" imgW="2771775" imgH="1190625" progId="PBrush">
                  <p:embed/>
                  <p:pic>
                    <p:nvPicPr>
                      <p:cNvPr id="0" name="对象 423"/>
                      <p:cNvPicPr>
                        <a:picLocks noChangeAspect="1" noChangeArrowheads="1"/>
                      </p:cNvPicPr>
                      <p:nvPr/>
                    </p:nvPicPr>
                    <p:blipFill>
                      <a:blip r:embed="rId2">
                        <a:extLst>
                          <a:ext uri="{28A0092B-C50C-407E-A947-70E740481C1C}">
                            <a14:useLocalDpi xmlns:a14="http://schemas.microsoft.com/office/drawing/2010/main" val="0"/>
                          </a:ext>
                        </a:extLst>
                      </a:blip>
                      <a:srcRect l="45772"/>
                      <a:stretch>
                        <a:fillRect/>
                      </a:stretch>
                    </p:blipFill>
                    <p:spPr bwMode="auto">
                      <a:xfrm>
                        <a:off x="7793567" y="1797052"/>
                        <a:ext cx="4254500" cy="292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39" name="矩形 2"/>
          <p:cNvSpPr>
            <a:spLocks noChangeArrowheads="1"/>
          </p:cNvSpPr>
          <p:nvPr/>
        </p:nvSpPr>
        <p:spPr bwMode="auto">
          <a:xfrm>
            <a:off x="143934" y="1509185"/>
            <a:ext cx="7541684" cy="2091919"/>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altLang="en-US" sz="2800" b="1" dirty="0">
                <a:solidFill>
                  <a:srgbClr val="000000"/>
                </a:solidFill>
                <a:latin typeface="黑体" panose="02010609060101010101" pitchFamily="2" charset="-122"/>
                <a:ea typeface="黑体" panose="02010609060101010101" pitchFamily="2" charset="-122"/>
              </a:rPr>
              <a:t>二阶微分环节                   的频率特性为  </a:t>
            </a:r>
            <a:endParaRPr lang="zh-CN" altLang="en-US" sz="2800" b="1" dirty="0">
              <a:solidFill>
                <a:srgbClr val="000000"/>
              </a:solidFill>
              <a:latin typeface="黑体" panose="02010609060101010101" pitchFamily="2" charset="-122"/>
              <a:ea typeface="黑体" panose="02010609060101010101" pitchFamily="2" charset="-122"/>
            </a:endParaRPr>
          </a:p>
          <a:p>
            <a:pPr eaLnBrk="1" hangingPunct="1">
              <a:lnSpc>
                <a:spcPct val="120000"/>
              </a:lnSpc>
              <a:defRPr/>
            </a:pPr>
            <a:endParaRPr lang="zh-CN" altLang="en-US" sz="2800" b="1" dirty="0">
              <a:solidFill>
                <a:srgbClr val="000000"/>
              </a:solidFill>
              <a:latin typeface="黑体" panose="02010609060101010101" pitchFamily="2" charset="-122"/>
              <a:ea typeface="黑体" panose="02010609060101010101" pitchFamily="2" charset="-122"/>
            </a:endParaRPr>
          </a:p>
          <a:p>
            <a:pPr eaLnBrk="1" hangingPunct="1">
              <a:lnSpc>
                <a:spcPct val="120000"/>
              </a:lnSpc>
              <a:defRPr/>
            </a:pPr>
            <a:r>
              <a:rPr lang="zh-CN" altLang="en-US" sz="2800" dirty="0">
                <a:solidFill>
                  <a:srgbClr val="000000"/>
                </a:solidFill>
                <a:latin typeface="黑体" panose="02010609060101010101" pitchFamily="2" charset="-122"/>
                <a:ea typeface="黑体" panose="02010609060101010101" pitchFamily="2" charset="-122"/>
              </a:rPr>
              <a:t>                         ， 即   </a:t>
            </a:r>
            <a:endParaRPr lang="zh-CN" altLang="en-US" sz="2800" dirty="0">
              <a:solidFill>
                <a:srgbClr val="000000"/>
              </a:solidFill>
              <a:latin typeface="黑体" panose="02010609060101010101" pitchFamily="2" charset="-122"/>
              <a:ea typeface="黑体" panose="02010609060101010101" pitchFamily="2" charset="-122"/>
            </a:endParaRPr>
          </a:p>
        </p:txBody>
      </p:sp>
      <p:sp>
        <p:nvSpPr>
          <p:cNvPr id="4" name="Rectangle 11"/>
          <p:cNvSpPr>
            <a:spLocks noChangeArrowheads="1"/>
          </p:cNvSpPr>
          <p:nvPr/>
        </p:nvSpPr>
        <p:spPr bwMode="auto">
          <a:xfrm>
            <a:off x="334434" y="189895"/>
            <a:ext cx="2953254" cy="57304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eaLnBrk="1" hangingPunct="1">
              <a:lnSpc>
                <a:spcPct val="130000"/>
              </a:lnSpc>
              <a:buFont typeface="Wingdings" panose="05000000000000000000" pitchFamily="2" charset="2"/>
              <a:buNone/>
              <a:defRPr/>
            </a:pPr>
            <a:r>
              <a:rPr kumimoji="1" 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6</a:t>
            </a:r>
            <a:r>
              <a:rPr kumimoji="1"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二阶微分环节</a:t>
            </a:r>
            <a:endParaRPr kumimoji="1"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26628" name="对象 420"/>
          <p:cNvGraphicFramePr>
            <a:graphicFrameLocks noChangeAspect="1"/>
          </p:cNvGraphicFramePr>
          <p:nvPr/>
        </p:nvGraphicFramePr>
        <p:xfrm>
          <a:off x="143933" y="3803651"/>
          <a:ext cx="7766051" cy="2017183"/>
        </p:xfrm>
        <a:graphic>
          <a:graphicData uri="http://schemas.openxmlformats.org/presentationml/2006/ole">
            <mc:AlternateContent xmlns:mc="http://schemas.openxmlformats.org/markup-compatibility/2006">
              <mc:Choice xmlns:v="urn:schemas-microsoft-com:vml" Requires="v">
                <p:oleObj spid="_x0000_s17423" name="" r:id="rId3" imgW="3288030" imgH="850265" progId="Equation.DSMT4">
                  <p:embed/>
                </p:oleObj>
              </mc:Choice>
              <mc:Fallback>
                <p:oleObj name="" r:id="rId3" imgW="3288030" imgH="850265" progId="Equation.DSMT4">
                  <p:embed/>
                  <p:pic>
                    <p:nvPicPr>
                      <p:cNvPr id="0" name="对象 4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33" y="3803651"/>
                        <a:ext cx="7766051" cy="2017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对象 418"/>
          <p:cNvGraphicFramePr>
            <a:graphicFrameLocks noChangeAspect="1"/>
          </p:cNvGraphicFramePr>
          <p:nvPr/>
        </p:nvGraphicFramePr>
        <p:xfrm>
          <a:off x="2548467" y="1606551"/>
          <a:ext cx="3259667" cy="531283"/>
        </p:xfrm>
        <a:graphic>
          <a:graphicData uri="http://schemas.openxmlformats.org/presentationml/2006/ole">
            <mc:AlternateContent xmlns:mc="http://schemas.openxmlformats.org/markup-compatibility/2006">
              <mc:Choice xmlns:v="urn:schemas-microsoft-com:vml" Requires="v">
                <p:oleObj spid="_x0000_s17424" name="" r:id="rId5" imgW="1398905" imgH="228600" progId="Equation.DSMT4">
                  <p:embed/>
                </p:oleObj>
              </mc:Choice>
              <mc:Fallback>
                <p:oleObj name="" r:id="rId5" imgW="1398905" imgH="228600" progId="Equation.DSMT4">
                  <p:embed/>
                  <p:pic>
                    <p:nvPicPr>
                      <p:cNvPr id="0" name="对象 4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8467" y="1606551"/>
                        <a:ext cx="3259667" cy="53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1" name="对象 419"/>
          <p:cNvGraphicFramePr>
            <a:graphicFrameLocks noChangeAspect="1"/>
          </p:cNvGraphicFramePr>
          <p:nvPr/>
        </p:nvGraphicFramePr>
        <p:xfrm>
          <a:off x="551384" y="2486024"/>
          <a:ext cx="4129616" cy="1136649"/>
        </p:xfrm>
        <a:graphic>
          <a:graphicData uri="http://schemas.openxmlformats.org/presentationml/2006/ole">
            <mc:AlternateContent xmlns:mc="http://schemas.openxmlformats.org/markup-compatibility/2006">
              <mc:Choice xmlns:v="urn:schemas-microsoft-com:vml" Requires="v">
                <p:oleObj spid="_x0000_s17425" name="" r:id="rId7" imgW="1752600" imgH="482600" progId="Equation.DSMT4">
                  <p:embed/>
                </p:oleObj>
              </mc:Choice>
              <mc:Fallback>
                <p:oleObj name="" r:id="rId7" imgW="1752600" imgH="482600" progId="Equation.DSMT4">
                  <p:embed/>
                  <p:pic>
                    <p:nvPicPr>
                      <p:cNvPr id="0" name="对象 4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384" y="2486024"/>
                        <a:ext cx="4129616" cy="11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12"/>
          <p:cNvSpPr>
            <a:spLocks noChangeArrowheads="1"/>
          </p:cNvSpPr>
          <p:nvPr/>
        </p:nvSpPr>
        <p:spPr bwMode="auto">
          <a:xfrm>
            <a:off x="8568267" y="480484"/>
            <a:ext cx="2233084" cy="461665"/>
          </a:xfrm>
          <a:prstGeom prst="rect">
            <a:avLst/>
          </a:prstGeom>
        </p:spPr>
        <p:style>
          <a:lnRef idx="1">
            <a:schemeClr val="dk1"/>
          </a:lnRef>
          <a:fillRef idx="3">
            <a:schemeClr val="dk1"/>
          </a:fillRef>
          <a:effectRef idx="2">
            <a:schemeClr val="dk1"/>
          </a:effectRef>
          <a:fontRef idx="minor">
            <a:schemeClr val="lt1"/>
          </a:fontRef>
        </p:style>
        <p:txBody>
          <a:bodyPr>
            <a:spAutoFit/>
          </a:bodyPr>
          <a:lstStyle/>
          <a:p>
            <a:pPr algn="ctr">
              <a:defRPr/>
            </a:pPr>
            <a:r>
              <a:rPr kumimoji="1" lang="zh-CN" altLang="en-US" sz="2400" b="1" kern="0" dirty="0">
                <a:solidFill>
                  <a:prstClr val="white"/>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极坐标图</a:t>
            </a:r>
            <a:endParaRPr kumimoji="1" lang="zh-CN" altLang="en-US" sz="2400" kern="0" dirty="0">
              <a:solidFill>
                <a:srgbClr val="000000"/>
              </a:solidFill>
              <a:latin typeface="Times New Roman" panose="02020603050405020304" pitchFamily="18" charset="0"/>
            </a:endParaRPr>
          </a:p>
        </p:txBody>
      </p:sp>
      <p:sp>
        <p:nvSpPr>
          <p:cNvPr id="2" name="矩形 1"/>
          <p:cNvSpPr/>
          <p:nvPr/>
        </p:nvSpPr>
        <p:spPr>
          <a:xfrm>
            <a:off x="334434" y="5734051"/>
            <a:ext cx="11425767" cy="995016"/>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eaLnBrk="1" hangingPunct="1">
              <a:buFont typeface="Arial" panose="020B0604020202020204" pitchFamily="34" charset="0"/>
              <a:buNone/>
              <a:defRPr/>
            </a:pPr>
            <a:r>
              <a:rPr lang="zh-CN" altLang="zh-CN" sz="2935" b="1" kern="1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二阶微分环节</a:t>
            </a:r>
            <a:r>
              <a:rPr lang="zh-CN" altLang="zh-CN" sz="2935"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与</a:t>
            </a:r>
            <a:r>
              <a:rPr lang="zh-CN" altLang="zh-CN" sz="2935" b="1" kern="1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振荡环节</a:t>
            </a:r>
            <a:r>
              <a:rPr lang="zh-CN" altLang="zh-CN" sz="2935"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互为倒数，若它们的时间常数是相同的，则两个环节的</a:t>
            </a:r>
            <a:r>
              <a:rPr lang="en-US" altLang="zh-CN" sz="2935"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Bode</a:t>
            </a:r>
            <a:r>
              <a:rPr lang="zh-CN" altLang="zh-CN" sz="2935" b="1" kern="1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Times New Roman" panose="02020603050405020304"/>
              </a:rPr>
              <a:t>图是关于频率轴对称</a:t>
            </a:r>
            <a:endParaRPr lang="zh-CN" altLang="en-US" sz="29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矩形 2"/>
          <p:cNvSpPr>
            <a:spLocks noChangeArrowheads="1"/>
          </p:cNvSpPr>
          <p:nvPr/>
        </p:nvSpPr>
        <p:spPr bwMode="auto">
          <a:xfrm>
            <a:off x="239184" y="1989667"/>
            <a:ext cx="5376333" cy="54072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altLang="en-US" sz="2800" b="1" dirty="0">
                <a:solidFill>
                  <a:srgbClr val="000000"/>
                </a:solidFill>
                <a:latin typeface="黑体" panose="02010609060101010101" pitchFamily="2" charset="-122"/>
                <a:ea typeface="黑体" panose="02010609060101010101" pitchFamily="2" charset="-122"/>
              </a:rPr>
              <a:t>频率特性为             ，即</a:t>
            </a:r>
            <a:endParaRPr lang="zh-CN" altLang="en-US" sz="2800" dirty="0">
              <a:solidFill>
                <a:srgbClr val="000000"/>
              </a:solidFill>
              <a:latin typeface="黑体" panose="02010609060101010101" pitchFamily="2" charset="-122"/>
              <a:ea typeface="黑体" panose="02010609060101010101" pitchFamily="2" charset="-122"/>
            </a:endParaRPr>
          </a:p>
        </p:txBody>
      </p:sp>
      <p:sp>
        <p:nvSpPr>
          <p:cNvPr id="4" name="Rectangle 11"/>
          <p:cNvSpPr>
            <a:spLocks noChangeArrowheads="1"/>
          </p:cNvSpPr>
          <p:nvPr/>
        </p:nvSpPr>
        <p:spPr bwMode="auto">
          <a:xfrm>
            <a:off x="347298" y="230834"/>
            <a:ext cx="2305182" cy="57304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eaLnBrk="1" hangingPunct="1">
              <a:lnSpc>
                <a:spcPct val="130000"/>
              </a:lnSpc>
              <a:buFont typeface="Wingdings" panose="05000000000000000000" pitchFamily="2" charset="2"/>
              <a:buNone/>
              <a:defRPr/>
            </a:pPr>
            <a:r>
              <a:rPr kumimoji="1" 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7</a:t>
            </a:r>
            <a:r>
              <a:rPr kumimoji="1"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延迟环节</a:t>
            </a:r>
            <a:endParaRPr kumimoji="1"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27652" name="对象 443"/>
          <p:cNvGraphicFramePr>
            <a:graphicFrameLocks noChangeAspect="1"/>
          </p:cNvGraphicFramePr>
          <p:nvPr/>
        </p:nvGraphicFramePr>
        <p:xfrm>
          <a:off x="334434" y="3045885"/>
          <a:ext cx="4512733" cy="639233"/>
        </p:xfrm>
        <a:graphic>
          <a:graphicData uri="http://schemas.openxmlformats.org/presentationml/2006/ole">
            <mc:AlternateContent xmlns:mc="http://schemas.openxmlformats.org/markup-compatibility/2006">
              <mc:Choice xmlns:v="urn:schemas-microsoft-com:vml" Requires="v">
                <p:oleObj spid="_x0000_s18449" name="" r:id="rId1" imgW="1435735" imgH="203200" progId="Equation.3">
                  <p:embed/>
                </p:oleObj>
              </mc:Choice>
              <mc:Fallback>
                <p:oleObj name="" r:id="rId1" imgW="1435735" imgH="203200" progId="Equation.3">
                  <p:embed/>
                  <p:pic>
                    <p:nvPicPr>
                      <p:cNvPr id="0" name="对象 4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34" y="3045885"/>
                        <a:ext cx="4512733" cy="63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3" name="对象 430"/>
          <p:cNvGraphicFramePr>
            <a:graphicFrameLocks noChangeAspect="1"/>
          </p:cNvGraphicFramePr>
          <p:nvPr/>
        </p:nvGraphicFramePr>
        <p:xfrm>
          <a:off x="3503085" y="596900"/>
          <a:ext cx="865716" cy="670984"/>
        </p:xfrm>
        <a:graphic>
          <a:graphicData uri="http://schemas.openxmlformats.org/presentationml/2006/ole">
            <mc:AlternateContent xmlns:mc="http://schemas.openxmlformats.org/markup-compatibility/2006">
              <mc:Choice xmlns:v="urn:schemas-microsoft-com:vml" Requires="v">
                <p:oleObj spid="_x0000_s18450" name="" r:id="rId3" imgW="254635" imgH="203835" progId="Equation.3">
                  <p:embed/>
                </p:oleObj>
              </mc:Choice>
              <mc:Fallback>
                <p:oleObj name="" r:id="rId3" imgW="254635" imgH="203835" progId="Equation.3">
                  <p:embed/>
                  <p:pic>
                    <p:nvPicPr>
                      <p:cNvPr id="0" name="对象 4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085" y="596900"/>
                        <a:ext cx="865716" cy="67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4" name="对象 431"/>
          <p:cNvGraphicFramePr>
            <a:graphicFrameLocks noChangeAspect="1"/>
          </p:cNvGraphicFramePr>
          <p:nvPr/>
        </p:nvGraphicFramePr>
        <p:xfrm>
          <a:off x="2351619" y="1989668"/>
          <a:ext cx="2304222" cy="576530"/>
        </p:xfrm>
        <a:graphic>
          <a:graphicData uri="http://schemas.openxmlformats.org/presentationml/2006/ole">
            <mc:AlternateContent xmlns:mc="http://schemas.openxmlformats.org/markup-compatibility/2006">
              <mc:Choice xmlns:v="urn:schemas-microsoft-com:vml" Requires="v">
                <p:oleObj spid="_x0000_s18451" name="" r:id="rId5" imgW="890270" imgH="228600" progId="Equation.3">
                  <p:embed/>
                </p:oleObj>
              </mc:Choice>
              <mc:Fallback>
                <p:oleObj name="" r:id="rId5" imgW="890270" imgH="228600" progId="Equation.3">
                  <p:embed/>
                  <p:pic>
                    <p:nvPicPr>
                      <p:cNvPr id="0" name="对象 4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619" y="1989668"/>
                        <a:ext cx="2304222" cy="576530"/>
                      </a:xfrm>
                      <a:prstGeom prst="rect">
                        <a:avLst/>
                      </a:prstGeom>
                      <a:noFill/>
                      <a:ln>
                        <a:noFill/>
                      </a:ln>
                    </p:spPr>
                  </p:pic>
                </p:oleObj>
              </mc:Fallback>
            </mc:AlternateContent>
          </a:graphicData>
        </a:graphic>
      </p:graphicFrame>
      <p:graphicFrame>
        <p:nvGraphicFramePr>
          <p:cNvPr id="27655" name="对象 432"/>
          <p:cNvGraphicFramePr>
            <a:graphicFrameLocks noChangeAspect="1"/>
          </p:cNvGraphicFramePr>
          <p:nvPr/>
        </p:nvGraphicFramePr>
        <p:xfrm>
          <a:off x="2159000" y="3759200"/>
          <a:ext cx="3456517" cy="2652184"/>
        </p:xfrm>
        <a:graphic>
          <a:graphicData uri="http://schemas.openxmlformats.org/presentationml/2006/ole">
            <mc:AlternateContent xmlns:mc="http://schemas.openxmlformats.org/markup-compatibility/2006">
              <mc:Choice xmlns:v="urn:schemas-microsoft-com:vml" Requires="v">
                <p:oleObj spid="_x0000_s18452" name="" r:id="rId7" imgW="1657350" imgH="1590675" progId="PBrush">
                  <p:embed/>
                </p:oleObj>
              </mc:Choice>
              <mc:Fallback>
                <p:oleObj name="" r:id="rId7" imgW="1657350" imgH="1590675" progId="PBrush">
                  <p:embed/>
                  <p:pic>
                    <p:nvPicPr>
                      <p:cNvPr id="0" name="对象 4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9000" y="3759200"/>
                        <a:ext cx="3456517" cy="2652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12"/>
          <p:cNvSpPr>
            <a:spLocks noChangeArrowheads="1"/>
          </p:cNvSpPr>
          <p:nvPr/>
        </p:nvSpPr>
        <p:spPr bwMode="auto">
          <a:xfrm>
            <a:off x="239184" y="4164805"/>
            <a:ext cx="1919816" cy="523220"/>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algn="ctr">
              <a:defRPr/>
            </a:pPr>
            <a:r>
              <a:rPr kumimoji="1" lang="zh-CN" altLang="en-US" sz="2800" b="1" kern="0" dirty="0">
                <a:solidFill>
                  <a:prstClr val="white"/>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极坐标图</a:t>
            </a:r>
            <a:endParaRPr kumimoji="1" lang="zh-CN" altLang="en-US" sz="2800" kern="0" dirty="0">
              <a:solidFill>
                <a:srgbClr val="000000"/>
              </a:solidFill>
              <a:latin typeface="Times New Roman" panose="02020603050405020304" pitchFamily="18" charset="0"/>
            </a:endParaRPr>
          </a:p>
        </p:txBody>
      </p:sp>
      <p:sp>
        <p:nvSpPr>
          <p:cNvPr id="27657" name="Rectangle 13"/>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27658" name="对象 2"/>
          <p:cNvGraphicFramePr>
            <a:graphicFrameLocks noChangeAspect="1"/>
          </p:cNvGraphicFramePr>
          <p:nvPr/>
        </p:nvGraphicFramePr>
        <p:xfrm>
          <a:off x="6384032" y="1006119"/>
          <a:ext cx="4464496" cy="1416406"/>
        </p:xfrm>
        <a:graphic>
          <a:graphicData uri="http://schemas.openxmlformats.org/presentationml/2006/ole">
            <mc:AlternateContent xmlns:mc="http://schemas.openxmlformats.org/markup-compatibility/2006">
              <mc:Choice xmlns:v="urn:schemas-microsoft-com:vml" Requires="v">
                <p:oleObj spid="_x0000_s18453" name="Equation" r:id="rId9" imgW="1587500" imgH="508000" progId="Equation.DSMT4">
                  <p:embed/>
                </p:oleObj>
              </mc:Choice>
              <mc:Fallback>
                <p:oleObj name="Equation" r:id="rId9" imgW="1587500" imgH="508000" progId="Equation.DSMT4">
                  <p:embed/>
                  <p:pic>
                    <p:nvPicPr>
                      <p:cNvPr id="0" name="对象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84032" y="1006119"/>
                        <a:ext cx="4464496" cy="1416406"/>
                      </a:xfrm>
                      <a:prstGeom prst="rect">
                        <a:avLst/>
                      </a:prstGeom>
                      <a:noFill/>
                      <a:ln>
                        <a:noFill/>
                      </a:ln>
                    </p:spPr>
                  </p:pic>
                </p:oleObj>
              </mc:Fallback>
            </mc:AlternateContent>
          </a:graphicData>
        </a:graphic>
      </p:graphicFrame>
      <p:pic>
        <p:nvPicPr>
          <p:cNvPr id="27659" name="Picture 14" descr="5-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66517" y="2395753"/>
            <a:ext cx="4512733" cy="4297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79977" y="3220218"/>
            <a:ext cx="1872208" cy="948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359569" y="782987"/>
            <a:ext cx="3864223"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29137" y="201826"/>
            <a:ext cx="4515980" cy="523220"/>
          </a:xfrm>
          <a:prstGeom prst="rect">
            <a:avLst/>
          </a:prstGeom>
        </p:spPr>
        <p:txBody>
          <a:bodyPr wrap="none">
            <a:spAutoFit/>
          </a:bodyPr>
          <a:lstStyle/>
          <a:p>
            <a:pPr>
              <a:defRPr/>
            </a:pPr>
            <a:r>
              <a:rPr lang="en-US" altLang="zh-CN" sz="2800" b="1" dirty="0">
                <a:solidFill>
                  <a:srgbClr val="FF0000"/>
                </a:solidFill>
                <a:latin typeface="楷体" panose="02010609060101010101" pitchFamily="49" charset="-122"/>
                <a:ea typeface="楷体" panose="02010609060101010101" pitchFamily="49" charset="-122"/>
              </a:rPr>
              <a:t>5.2 </a:t>
            </a:r>
            <a:r>
              <a:rPr lang="zh-CN" altLang="en-US" sz="2800" b="1" dirty="0">
                <a:solidFill>
                  <a:srgbClr val="FF0000"/>
                </a:solidFill>
                <a:latin typeface="楷体" panose="02010609060101010101" pitchFamily="49" charset="-122"/>
                <a:ea typeface="楷体" panose="02010609060101010101" pitchFamily="49" charset="-122"/>
              </a:rPr>
              <a:t>控制系统的幅相特性图</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7" name="Text Box 27"/>
          <p:cNvSpPr txBox="1">
            <a:spLocks noChangeArrowheads="1"/>
          </p:cNvSpPr>
          <p:nvPr/>
        </p:nvSpPr>
        <p:spPr bwMode="auto">
          <a:xfrm>
            <a:off x="990807" y="1395844"/>
            <a:ext cx="10585176" cy="212365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lvl="0" eaLnBrk="1" hangingPunct="1">
              <a:lnSpc>
                <a:spcPct val="150000"/>
              </a:lnSpc>
              <a:spcBef>
                <a:spcPts val="0"/>
              </a:spcBef>
              <a:buNone/>
              <a:defRPr/>
            </a:pPr>
            <a:r>
              <a:rPr lang="en-US" altLang="zh-CN" b="1" dirty="0">
                <a:solidFill>
                  <a:schemeClr val="tx1"/>
                </a:solidFill>
                <a:latin typeface="楷体" panose="02010609060101010101" pitchFamily="49" charset="-122"/>
                <a:ea typeface="楷体" panose="02010609060101010101" pitchFamily="49" charset="-122"/>
              </a:rPr>
              <a:t>1.</a:t>
            </a:r>
            <a:r>
              <a:rPr lang="zh-CN" altLang="en-US" b="1" dirty="0">
                <a:solidFill>
                  <a:schemeClr val="tx1"/>
                </a:solidFill>
                <a:latin typeface="楷体" panose="02010609060101010101" pitchFamily="49" charset="-122"/>
                <a:ea typeface="楷体" panose="02010609060101010101" pitchFamily="49" charset="-122"/>
              </a:rPr>
              <a:t>以下对典型环节的幅相特性描述正确的为（</a:t>
            </a:r>
            <a:r>
              <a:rPr lang="en-US" altLang="zh-CN" b="1" dirty="0">
                <a:solidFill>
                  <a:schemeClr val="tx1"/>
                </a:solidFill>
                <a:latin typeface="楷体" panose="02010609060101010101" pitchFamily="49" charset="-122"/>
                <a:ea typeface="楷体" panose="02010609060101010101" pitchFamily="49" charset="-122"/>
              </a:rPr>
              <a:t>    </a:t>
            </a:r>
            <a:r>
              <a:rPr lang="zh-CN" altLang="en-US" b="1" dirty="0">
                <a:solidFill>
                  <a:schemeClr val="tx1"/>
                </a:solidFill>
                <a:latin typeface="楷体" panose="02010609060101010101" pitchFamily="49" charset="-122"/>
                <a:ea typeface="楷体" panose="02010609060101010101" pitchFamily="49" charset="-122"/>
              </a:rPr>
              <a:t>）</a:t>
            </a:r>
            <a:endParaRPr lang="en-US" altLang="zh-CN" b="1" dirty="0">
              <a:solidFill>
                <a:schemeClr val="tx1"/>
              </a:solidFill>
              <a:latin typeface="楷体" panose="02010609060101010101" pitchFamily="49" charset="-122"/>
              <a:ea typeface="楷体" panose="02010609060101010101" pitchFamily="49" charset="-122"/>
            </a:endParaRPr>
          </a:p>
          <a:p>
            <a:pPr lvl="0" eaLnBrk="1" hangingPunct="1">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A</a:t>
            </a:r>
            <a:r>
              <a:rPr lang="zh-CN" altLang="en-US" b="1" dirty="0">
                <a:solidFill>
                  <a:srgbClr val="0033CC"/>
                </a:solidFill>
                <a:latin typeface="楷体" panose="02010609060101010101" pitchFamily="49" charset="-122"/>
                <a:ea typeface="楷体" panose="02010609060101010101" pitchFamily="49" charset="-122"/>
              </a:rPr>
              <a:t>．比例环节的幅相特性是是常数 </a:t>
            </a:r>
            <a:r>
              <a:rPr lang="en-US" altLang="zh-CN" b="1" dirty="0">
                <a:solidFill>
                  <a:srgbClr val="0033CC"/>
                </a:solidFill>
                <a:latin typeface="楷体" panose="02010609060101010101" pitchFamily="49" charset="-122"/>
                <a:ea typeface="楷体" panose="02010609060101010101" pitchFamily="49" charset="-122"/>
              </a:rPr>
              <a:t>K</a:t>
            </a:r>
            <a:r>
              <a:rPr lang="zh-CN" altLang="en-US" b="1" dirty="0">
                <a:solidFill>
                  <a:srgbClr val="0033CC"/>
                </a:solidFill>
                <a:latin typeface="楷体" panose="02010609060101010101" pitchFamily="49" charset="-122"/>
                <a:ea typeface="楷体" panose="02010609060101010101" pitchFamily="49" charset="-122"/>
              </a:rPr>
              <a:t>，相频特性是</a:t>
            </a:r>
            <a:r>
              <a:rPr lang="en-US" altLang="zh-CN" b="1" dirty="0">
                <a:solidFill>
                  <a:srgbClr val="0033CC"/>
                </a:solidFill>
                <a:latin typeface="楷体" panose="02010609060101010101" pitchFamily="49" charset="-122"/>
                <a:ea typeface="楷体" panose="02010609060101010101" pitchFamily="49" charset="-122"/>
              </a:rPr>
              <a:t>0</a:t>
            </a:r>
            <a:r>
              <a:rPr lang="zh-CN" altLang="en-US" b="1" dirty="0">
                <a:solidFill>
                  <a:srgbClr val="0033CC"/>
                </a:solidFill>
                <a:latin typeface="楷体" panose="02010609060101010101" pitchFamily="49" charset="-122"/>
                <a:ea typeface="楷体" panose="02010609060101010101" pitchFamily="49" charset="-122"/>
              </a:rPr>
              <a:t>。</a:t>
            </a:r>
            <a:endParaRPr lang="zh-CN" altLang="en-US" b="1" dirty="0">
              <a:solidFill>
                <a:srgbClr val="0033CC"/>
              </a:solidFill>
              <a:latin typeface="楷体" panose="02010609060101010101" pitchFamily="49" charset="-122"/>
              <a:ea typeface="楷体" panose="02010609060101010101" pitchFamily="49" charset="-122"/>
            </a:endParaRPr>
          </a:p>
          <a:p>
            <a:pPr lvl="0" eaLnBrk="1" hangingPunct="1">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B. </a:t>
            </a:r>
            <a:r>
              <a:rPr lang="zh-CN" altLang="en-US" b="1" dirty="0">
                <a:solidFill>
                  <a:srgbClr val="0033CC"/>
                </a:solidFill>
                <a:latin typeface="楷体" panose="02010609060101010101" pitchFamily="49" charset="-122"/>
                <a:ea typeface="楷体" panose="02010609060101010101" pitchFamily="49" charset="-122"/>
              </a:rPr>
              <a:t>微分环节的幅值与</a:t>
            </a:r>
            <a:r>
              <a:rPr lang="en-US" altLang="zh-CN" b="1" dirty="0">
                <a:solidFill>
                  <a:srgbClr val="0033CC"/>
                </a:solidFill>
                <a:latin typeface="楷体" panose="02010609060101010101" pitchFamily="49" charset="-122"/>
                <a:ea typeface="楷体" panose="02010609060101010101" pitchFamily="49" charset="-122"/>
              </a:rPr>
              <a:t>ω</a:t>
            </a:r>
            <a:r>
              <a:rPr lang="zh-CN" altLang="en-US" b="1" dirty="0">
                <a:solidFill>
                  <a:srgbClr val="0033CC"/>
                </a:solidFill>
                <a:latin typeface="楷体" panose="02010609060101010101" pitchFamily="49" charset="-122"/>
                <a:ea typeface="楷体" panose="02010609060101010101" pitchFamily="49" charset="-122"/>
              </a:rPr>
              <a:t>成正比，相角为</a:t>
            </a:r>
            <a:r>
              <a:rPr lang="en-US" altLang="zh-CN" b="1" dirty="0">
                <a:solidFill>
                  <a:srgbClr val="0033CC"/>
                </a:solidFill>
                <a:latin typeface="楷体" panose="02010609060101010101" pitchFamily="49" charset="-122"/>
                <a:ea typeface="楷体" panose="02010609060101010101" pitchFamily="49" charset="-122"/>
              </a:rPr>
              <a:t>-90°</a:t>
            </a:r>
            <a:r>
              <a:rPr lang="zh-CN" altLang="en-US" b="1" dirty="0">
                <a:solidFill>
                  <a:srgbClr val="0033CC"/>
                </a:solidFill>
                <a:latin typeface="楷体" panose="02010609060101010101" pitchFamily="49" charset="-122"/>
                <a:ea typeface="楷体" panose="02010609060101010101" pitchFamily="49" charset="-122"/>
              </a:rPr>
              <a:t>。</a:t>
            </a:r>
            <a:endParaRPr lang="zh-CN" altLang="en-US" b="1" dirty="0">
              <a:solidFill>
                <a:srgbClr val="0033CC"/>
              </a:solidFill>
              <a:latin typeface="楷体" panose="02010609060101010101" pitchFamily="49" charset="-122"/>
              <a:ea typeface="楷体" panose="02010609060101010101" pitchFamily="49" charset="-122"/>
            </a:endParaRPr>
          </a:p>
          <a:p>
            <a:pPr lvl="0" eaLnBrk="1" hangingPunct="1">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C. </a:t>
            </a:r>
            <a:r>
              <a:rPr lang="zh-CN" altLang="en-US" b="1" dirty="0">
                <a:solidFill>
                  <a:srgbClr val="0033CC"/>
                </a:solidFill>
                <a:latin typeface="楷体" panose="02010609060101010101" pitchFamily="49" charset="-122"/>
                <a:ea typeface="楷体" panose="02010609060101010101" pitchFamily="49" charset="-122"/>
              </a:rPr>
              <a:t>积分环节的幅值与</a:t>
            </a:r>
            <a:r>
              <a:rPr lang="en-US" altLang="zh-CN" b="1" dirty="0">
                <a:solidFill>
                  <a:srgbClr val="0033CC"/>
                </a:solidFill>
                <a:latin typeface="楷体" panose="02010609060101010101" pitchFamily="49" charset="-122"/>
                <a:ea typeface="楷体" panose="02010609060101010101" pitchFamily="49" charset="-122"/>
              </a:rPr>
              <a:t>ω</a:t>
            </a:r>
            <a:r>
              <a:rPr lang="zh-CN" altLang="en-US" b="1" dirty="0">
                <a:solidFill>
                  <a:srgbClr val="0033CC"/>
                </a:solidFill>
                <a:latin typeface="楷体" panose="02010609060101010101" pitchFamily="49" charset="-122"/>
                <a:ea typeface="楷体" panose="02010609060101010101" pitchFamily="49" charset="-122"/>
              </a:rPr>
              <a:t>成反比，相角为</a:t>
            </a:r>
            <a:r>
              <a:rPr lang="en-US" altLang="zh-CN" b="1" dirty="0">
                <a:solidFill>
                  <a:srgbClr val="0033CC"/>
                </a:solidFill>
                <a:latin typeface="楷体" panose="02010609060101010101" pitchFamily="49" charset="-122"/>
                <a:ea typeface="楷体" panose="02010609060101010101" pitchFamily="49" charset="-122"/>
              </a:rPr>
              <a:t>90°</a:t>
            </a:r>
            <a:r>
              <a:rPr lang="zh-CN" altLang="en-US" b="1" dirty="0">
                <a:solidFill>
                  <a:srgbClr val="0033CC"/>
                </a:solidFill>
                <a:latin typeface="楷体" panose="02010609060101010101" pitchFamily="49" charset="-122"/>
                <a:ea typeface="楷体" panose="02010609060101010101" pitchFamily="49" charset="-122"/>
              </a:rPr>
              <a:t>。</a:t>
            </a:r>
            <a:endParaRPr lang="zh-CN" altLang="en-US" b="1" dirty="0">
              <a:solidFill>
                <a:srgbClr val="0033CC"/>
              </a:solidFill>
              <a:latin typeface="楷体" panose="02010609060101010101" pitchFamily="49" charset="-122"/>
              <a:ea typeface="楷体" panose="02010609060101010101" pitchFamily="49" charset="-122"/>
            </a:endParaRPr>
          </a:p>
          <a:p>
            <a:pPr lvl="0" eaLnBrk="1" hangingPunct="1">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D. </a:t>
            </a:r>
            <a:r>
              <a:rPr lang="zh-CN" altLang="en-US" b="1" dirty="0">
                <a:solidFill>
                  <a:srgbClr val="0033CC"/>
                </a:solidFill>
                <a:latin typeface="楷体" panose="02010609060101010101" pitchFamily="49" charset="-122"/>
                <a:ea typeface="楷体" panose="02010609060101010101" pitchFamily="49" charset="-122"/>
              </a:rPr>
              <a:t>惯性环节的幅相特性是一个以</a:t>
            </a:r>
            <a:r>
              <a:rPr lang="en-US" altLang="zh-CN" b="1" dirty="0">
                <a:solidFill>
                  <a:srgbClr val="0033CC"/>
                </a:solidFill>
                <a:latin typeface="楷体" panose="02010609060101010101" pitchFamily="49" charset="-122"/>
                <a:ea typeface="楷体" panose="02010609060101010101" pitchFamily="49" charset="-122"/>
              </a:rPr>
              <a:t>(-1</a:t>
            </a:r>
            <a:r>
              <a:rPr lang="zh-CN" altLang="en-US" b="1" dirty="0">
                <a:solidFill>
                  <a:srgbClr val="0033CC"/>
                </a:solidFill>
                <a:latin typeface="楷体" panose="02010609060101010101" pitchFamily="49" charset="-122"/>
                <a:ea typeface="楷体" panose="02010609060101010101" pitchFamily="49" charset="-122"/>
              </a:rPr>
              <a:t>／</a:t>
            </a:r>
            <a:r>
              <a:rPr lang="en-US" altLang="zh-CN" b="1" dirty="0">
                <a:solidFill>
                  <a:srgbClr val="0033CC"/>
                </a:solidFill>
                <a:latin typeface="楷体" panose="02010609060101010101" pitchFamily="49" charset="-122"/>
                <a:ea typeface="楷体" panose="02010609060101010101" pitchFamily="49" charset="-122"/>
              </a:rPr>
              <a:t>2,j0)</a:t>
            </a:r>
            <a:r>
              <a:rPr lang="zh-CN" altLang="en-US" b="1" dirty="0">
                <a:solidFill>
                  <a:srgbClr val="0033CC"/>
                </a:solidFill>
                <a:latin typeface="楷体" panose="02010609060101010101" pitchFamily="49" charset="-122"/>
                <a:ea typeface="楷体" panose="02010609060101010101" pitchFamily="49" charset="-122"/>
              </a:rPr>
              <a:t>为圆心、</a:t>
            </a:r>
            <a:r>
              <a:rPr lang="en-US" altLang="zh-CN" b="1" dirty="0">
                <a:solidFill>
                  <a:srgbClr val="0033CC"/>
                </a:solidFill>
                <a:latin typeface="楷体" panose="02010609060101010101" pitchFamily="49" charset="-122"/>
                <a:ea typeface="楷体" panose="02010609060101010101" pitchFamily="49" charset="-122"/>
              </a:rPr>
              <a:t>1</a:t>
            </a:r>
            <a:r>
              <a:rPr lang="zh-CN" altLang="en-US" b="1" dirty="0">
                <a:solidFill>
                  <a:srgbClr val="0033CC"/>
                </a:solidFill>
                <a:latin typeface="楷体" panose="02010609060101010101" pitchFamily="49" charset="-122"/>
                <a:ea typeface="楷体" panose="02010609060101010101" pitchFamily="49" charset="-122"/>
              </a:rPr>
              <a:t>／</a:t>
            </a:r>
            <a:r>
              <a:rPr lang="en-US" altLang="zh-CN" b="1" dirty="0">
                <a:solidFill>
                  <a:srgbClr val="0033CC"/>
                </a:solidFill>
                <a:latin typeface="楷体" panose="02010609060101010101" pitchFamily="49" charset="-122"/>
                <a:ea typeface="楷体" panose="02010609060101010101" pitchFamily="49" charset="-122"/>
              </a:rPr>
              <a:t>2</a:t>
            </a:r>
            <a:r>
              <a:rPr lang="zh-CN" altLang="en-US" b="1" dirty="0">
                <a:solidFill>
                  <a:srgbClr val="0033CC"/>
                </a:solidFill>
                <a:latin typeface="楷体" panose="02010609060101010101" pitchFamily="49" charset="-122"/>
                <a:ea typeface="楷体" panose="02010609060101010101" pitchFamily="49" charset="-122"/>
              </a:rPr>
              <a:t>为半径的半圆。</a:t>
            </a:r>
            <a:endParaRPr lang="zh-CN" altLang="en-US" b="1" dirty="0">
              <a:solidFill>
                <a:srgbClr val="0033CC"/>
              </a:solidFill>
              <a:latin typeface="楷体" panose="02010609060101010101" pitchFamily="49" charset="-122"/>
              <a:ea typeface="楷体" panose="02010609060101010101" pitchFamily="49" charset="-122"/>
            </a:endParaRPr>
          </a:p>
        </p:txBody>
      </p:sp>
      <p:sp>
        <p:nvSpPr>
          <p:cNvPr id="8" name="Text Box 27"/>
          <p:cNvSpPr txBox="1">
            <a:spLocks noChangeArrowheads="1"/>
          </p:cNvSpPr>
          <p:nvPr/>
        </p:nvSpPr>
        <p:spPr bwMode="auto">
          <a:xfrm>
            <a:off x="990807" y="3413060"/>
            <a:ext cx="11136560" cy="2861310"/>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lvl="0" eaLnBrk="1" hangingPunct="1">
              <a:lnSpc>
                <a:spcPct val="150000"/>
              </a:lnSpc>
              <a:spcBef>
                <a:spcPts val="0"/>
              </a:spcBef>
              <a:buNone/>
              <a:defRPr/>
            </a:pPr>
            <a:r>
              <a:rPr lang="en-US" altLang="zh-CN" b="1" dirty="0">
                <a:solidFill>
                  <a:schemeClr val="tx1"/>
                </a:solidFill>
                <a:latin typeface="楷体" panose="02010609060101010101" pitchFamily="49" charset="-122"/>
                <a:ea typeface="楷体" panose="02010609060101010101" pitchFamily="49" charset="-122"/>
              </a:rPr>
              <a:t>2.</a:t>
            </a:r>
            <a:r>
              <a:rPr lang="zh-CN" altLang="en-US" b="1" dirty="0">
                <a:solidFill>
                  <a:schemeClr val="tx1"/>
                </a:solidFill>
                <a:latin typeface="楷体" panose="02010609060101010101" pitchFamily="49" charset="-122"/>
                <a:ea typeface="楷体" panose="02010609060101010101" pitchFamily="49" charset="-122"/>
              </a:rPr>
              <a:t>开环幅相特性图绘制步骤中，错误的是（ </a:t>
            </a:r>
            <a:r>
              <a:rPr lang="en-US" altLang="zh-CN" b="1" dirty="0">
                <a:solidFill>
                  <a:schemeClr val="tx1"/>
                </a:solidFill>
                <a:latin typeface="楷体" panose="02010609060101010101" pitchFamily="49" charset="-122"/>
                <a:ea typeface="楷体" panose="02010609060101010101" pitchFamily="49" charset="-122"/>
              </a:rPr>
              <a:t> </a:t>
            </a:r>
            <a:r>
              <a:rPr lang="en-US" altLang="zh-CN" b="1" dirty="0">
                <a:solidFill>
                  <a:schemeClr val="tx1"/>
                </a:solidFill>
                <a:latin typeface="楷体" panose="02010609060101010101" pitchFamily="49" charset="-122"/>
                <a:ea typeface="楷体" panose="02010609060101010101" pitchFamily="49" charset="-122"/>
              </a:rPr>
              <a:t> </a:t>
            </a:r>
            <a:r>
              <a:rPr lang="zh-CN" altLang="en-US" b="1" dirty="0">
                <a:solidFill>
                  <a:schemeClr val="tx1"/>
                </a:solidFill>
                <a:latin typeface="楷体" panose="02010609060101010101" pitchFamily="49" charset="-122"/>
                <a:ea typeface="楷体" panose="02010609060101010101" pitchFamily="49" charset="-122"/>
              </a:rPr>
              <a:t>）</a:t>
            </a:r>
            <a:endParaRPr lang="en-US" altLang="zh-CN" b="1" dirty="0">
              <a:solidFill>
                <a:schemeClr val="tx1"/>
              </a:solidFill>
              <a:latin typeface="楷体" panose="02010609060101010101" pitchFamily="49" charset="-122"/>
              <a:ea typeface="楷体" panose="02010609060101010101" pitchFamily="49" charset="-122"/>
            </a:endParaRPr>
          </a:p>
          <a:p>
            <a:pPr eaLnBrk="1" hangingPunct="1">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A. </a:t>
            </a:r>
            <a:r>
              <a:rPr lang="zh-CN" altLang="en-US" b="1" dirty="0">
                <a:solidFill>
                  <a:srgbClr val="0033CC"/>
                </a:solidFill>
                <a:latin typeface="楷体" panose="02010609060101010101" pitchFamily="49" charset="-122"/>
                <a:ea typeface="楷体" panose="02010609060101010101" pitchFamily="49" charset="-122"/>
              </a:rPr>
              <a:t>开环幅相特性图的起点</a:t>
            </a:r>
            <a:r>
              <a:rPr lang="en-US" altLang="zh-CN" b="1" dirty="0">
                <a:solidFill>
                  <a:srgbClr val="0033CC"/>
                </a:solidFill>
                <a:latin typeface="楷体" panose="02010609060101010101" pitchFamily="49" charset="-122"/>
                <a:ea typeface="楷体" panose="02010609060101010101" pitchFamily="49" charset="-122"/>
              </a:rPr>
              <a:t>ω=0</a:t>
            </a:r>
            <a:r>
              <a:rPr lang="zh-CN" altLang="en-US" b="1" dirty="0">
                <a:solidFill>
                  <a:srgbClr val="0033CC"/>
                </a:solidFill>
                <a:latin typeface="楷体" panose="02010609060101010101" pitchFamily="49" charset="-122"/>
                <a:ea typeface="楷体" panose="02010609060101010101" pitchFamily="49" charset="-122"/>
              </a:rPr>
              <a:t>和终点</a:t>
            </a:r>
            <a:r>
              <a:rPr lang="en-US" altLang="zh-CN" b="1" dirty="0">
                <a:solidFill>
                  <a:srgbClr val="0033CC"/>
                </a:solidFill>
                <a:latin typeface="楷体" panose="02010609060101010101" pitchFamily="49" charset="-122"/>
                <a:ea typeface="楷体" panose="02010609060101010101" pitchFamily="49" charset="-122"/>
              </a:rPr>
              <a:t>ω=∞.</a:t>
            </a:r>
            <a:endParaRPr lang="en-US" altLang="zh-CN" b="1" dirty="0">
              <a:solidFill>
                <a:srgbClr val="0033CC"/>
              </a:solidFill>
              <a:latin typeface="楷体" panose="02010609060101010101" pitchFamily="49" charset="-122"/>
              <a:ea typeface="楷体" panose="02010609060101010101" pitchFamily="49" charset="-122"/>
            </a:endParaRPr>
          </a:p>
          <a:p>
            <a:pPr eaLnBrk="1" hangingPunct="1">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B. </a:t>
            </a:r>
            <a:r>
              <a:rPr lang="zh-CN" altLang="en-US" b="1" dirty="0">
                <a:solidFill>
                  <a:srgbClr val="0033CC"/>
                </a:solidFill>
                <a:latin typeface="楷体" panose="02010609060101010101" pitchFamily="49" charset="-122"/>
                <a:ea typeface="楷体" panose="02010609060101010101" pitchFamily="49" charset="-122"/>
              </a:rPr>
              <a:t>开环幅相特性图与实轴的交点</a:t>
            </a:r>
            <a:r>
              <a:rPr lang="en-US" altLang="zh-CN" b="1" dirty="0">
                <a:solidFill>
                  <a:srgbClr val="0033CC"/>
                </a:solidFill>
                <a:latin typeface="楷体" panose="02010609060101010101" pitchFamily="49" charset="-122"/>
                <a:ea typeface="楷体" panose="02010609060101010101" pitchFamily="49" charset="-122"/>
              </a:rPr>
              <a:t>IM[G(</a:t>
            </a:r>
            <a:r>
              <a:rPr lang="en-US" altLang="zh-CN" b="1" dirty="0" err="1">
                <a:solidFill>
                  <a:srgbClr val="0033CC"/>
                </a:solidFill>
                <a:latin typeface="楷体" panose="02010609060101010101" pitchFamily="49" charset="-122"/>
                <a:ea typeface="楷体" panose="02010609060101010101" pitchFamily="49" charset="-122"/>
              </a:rPr>
              <a:t>jωg</a:t>
            </a:r>
            <a:r>
              <a:rPr lang="en-US" altLang="zh-CN" b="1" dirty="0">
                <a:solidFill>
                  <a:srgbClr val="0033CC"/>
                </a:solidFill>
                <a:latin typeface="楷体" panose="02010609060101010101" pitchFamily="49" charset="-122"/>
                <a:ea typeface="楷体" panose="02010609060101010101" pitchFamily="49" charset="-122"/>
              </a:rPr>
              <a:t>)]=0.</a:t>
            </a:r>
            <a:endParaRPr lang="en-US" altLang="zh-CN" b="1" dirty="0">
              <a:solidFill>
                <a:srgbClr val="0033CC"/>
              </a:solidFill>
              <a:latin typeface="楷体" panose="02010609060101010101" pitchFamily="49" charset="-122"/>
              <a:ea typeface="楷体" panose="02010609060101010101" pitchFamily="49" charset="-122"/>
            </a:endParaRPr>
          </a:p>
          <a:p>
            <a:pPr eaLnBrk="1" hangingPunct="1">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C. </a:t>
            </a:r>
            <a:r>
              <a:rPr lang="zh-CN" altLang="en-US" b="1" dirty="0">
                <a:solidFill>
                  <a:srgbClr val="0033CC"/>
                </a:solidFill>
                <a:latin typeface="楷体" panose="02010609060101010101" pitchFamily="49" charset="-122"/>
                <a:ea typeface="楷体" panose="02010609060101010101" pitchFamily="49" charset="-122"/>
              </a:rPr>
              <a:t>起点：</a:t>
            </a:r>
            <a:r>
              <a:rPr lang="en-US" altLang="zh-CN" b="1" dirty="0">
                <a:solidFill>
                  <a:srgbClr val="0033CC"/>
                </a:solidFill>
                <a:latin typeface="楷体" panose="02010609060101010101" pitchFamily="49" charset="-122"/>
                <a:ea typeface="楷体" panose="02010609060101010101" pitchFamily="49" charset="-122"/>
              </a:rPr>
              <a:t>(ω=0)</a:t>
            </a:r>
            <a:r>
              <a:rPr lang="zh-CN" altLang="en-US" b="1" dirty="0">
                <a:solidFill>
                  <a:srgbClr val="0033CC"/>
                </a:solidFill>
                <a:latin typeface="楷体" panose="02010609060101010101" pitchFamily="49" charset="-122"/>
                <a:ea typeface="楷体" panose="02010609060101010101" pitchFamily="49" charset="-122"/>
              </a:rPr>
              <a:t>完全由</a:t>
            </a:r>
            <a:r>
              <a:rPr lang="en-US" altLang="zh-CN" b="1" dirty="0">
                <a:solidFill>
                  <a:srgbClr val="0033CC"/>
                </a:solidFill>
                <a:latin typeface="楷体" panose="02010609060101010101" pitchFamily="49" charset="-122"/>
                <a:ea typeface="楷体" panose="02010609060101010101" pitchFamily="49" charset="-122"/>
              </a:rPr>
              <a:t>G(s)</a:t>
            </a:r>
            <a:r>
              <a:rPr lang="zh-CN" altLang="en-US" b="1" dirty="0">
                <a:solidFill>
                  <a:srgbClr val="0033CC"/>
                </a:solidFill>
                <a:latin typeface="楷体" panose="02010609060101010101" pitchFamily="49" charset="-122"/>
                <a:ea typeface="楷体" panose="02010609060101010101" pitchFamily="49" charset="-122"/>
              </a:rPr>
              <a:t>中</a:t>
            </a:r>
            <a:r>
              <a:rPr lang="en-US" altLang="zh-CN" b="1" dirty="0">
                <a:solidFill>
                  <a:srgbClr val="0033CC"/>
                </a:solidFill>
                <a:latin typeface="楷体" panose="02010609060101010101" pitchFamily="49" charset="-122"/>
                <a:ea typeface="楷体" panose="02010609060101010101" pitchFamily="49" charset="-122"/>
              </a:rPr>
              <a:t>K/S^V </a:t>
            </a:r>
            <a:r>
              <a:rPr lang="zh-CN" altLang="en-US" b="1" dirty="0">
                <a:solidFill>
                  <a:srgbClr val="0033CC"/>
                </a:solidFill>
                <a:latin typeface="楷体" panose="02010609060101010101" pitchFamily="49" charset="-122"/>
                <a:ea typeface="楷体" panose="02010609060101010101" pitchFamily="49" charset="-122"/>
              </a:rPr>
              <a:t>来确定</a:t>
            </a:r>
            <a:r>
              <a:rPr lang="en-US" altLang="zh-CN" b="1" dirty="0">
                <a:solidFill>
                  <a:srgbClr val="0033CC"/>
                </a:solidFill>
                <a:latin typeface="楷体" panose="02010609060101010101" pitchFamily="49" charset="-122"/>
                <a:ea typeface="楷体" panose="02010609060101010101" pitchFamily="49" charset="-122"/>
              </a:rPr>
              <a:t>,G(j0)=∞∠v(-90°)</a:t>
            </a:r>
            <a:r>
              <a:rPr lang="zh-CN" altLang="en-US" b="1" dirty="0">
                <a:solidFill>
                  <a:srgbClr val="0033CC"/>
                </a:solidFill>
                <a:latin typeface="楷体" panose="02010609060101010101" pitchFamily="49" charset="-122"/>
                <a:ea typeface="楷体" panose="02010609060101010101" pitchFamily="49" charset="-122"/>
              </a:rPr>
              <a:t>，</a:t>
            </a:r>
            <a:r>
              <a:rPr lang="en-US" altLang="zh-CN" b="1" dirty="0">
                <a:solidFill>
                  <a:srgbClr val="0033CC"/>
                </a:solidFill>
                <a:latin typeface="楷体" panose="02010609060101010101" pitchFamily="49" charset="-122"/>
                <a:ea typeface="楷体" panose="02010609060101010101" pitchFamily="49" charset="-122"/>
              </a:rPr>
              <a:t>v=0; G(j0)=</a:t>
            </a:r>
            <a:r>
              <a:rPr lang="en-US" altLang="zh-CN" b="1" dirty="0" err="1">
                <a:solidFill>
                  <a:srgbClr val="0033CC"/>
                </a:solidFill>
                <a:latin typeface="楷体" panose="02010609060101010101" pitchFamily="49" charset="-122"/>
                <a:ea typeface="楷体" panose="02010609060101010101" pitchFamily="49" charset="-122"/>
              </a:rPr>
              <a:t>K∠v</a:t>
            </a:r>
            <a:r>
              <a:rPr lang="en-US" altLang="zh-CN" b="1" dirty="0">
                <a:solidFill>
                  <a:srgbClr val="0033CC"/>
                </a:solidFill>
                <a:latin typeface="楷体" panose="02010609060101010101" pitchFamily="49" charset="-122"/>
                <a:ea typeface="楷体" panose="02010609060101010101" pitchFamily="49" charset="-122"/>
              </a:rPr>
              <a:t>(-90°)</a:t>
            </a:r>
            <a:r>
              <a:rPr lang="zh-CN" altLang="en-US" b="1" dirty="0">
                <a:solidFill>
                  <a:srgbClr val="0033CC"/>
                </a:solidFill>
                <a:latin typeface="楷体" panose="02010609060101010101" pitchFamily="49" charset="-122"/>
                <a:ea typeface="楷体" panose="02010609060101010101" pitchFamily="49" charset="-122"/>
              </a:rPr>
              <a:t>，</a:t>
            </a:r>
            <a:r>
              <a:rPr lang="en-US" altLang="zh-CN" b="1" dirty="0">
                <a:solidFill>
                  <a:srgbClr val="0033CC"/>
                </a:solidFill>
                <a:latin typeface="楷体" panose="02010609060101010101" pitchFamily="49" charset="-122"/>
                <a:ea typeface="楷体" panose="02010609060101010101" pitchFamily="49" charset="-122"/>
              </a:rPr>
              <a:t>v≠0.</a:t>
            </a:r>
            <a:endParaRPr lang="en-US" altLang="zh-CN" b="1" dirty="0">
              <a:solidFill>
                <a:srgbClr val="0033CC"/>
              </a:solidFill>
              <a:latin typeface="楷体" panose="02010609060101010101" pitchFamily="49" charset="-122"/>
              <a:ea typeface="楷体" panose="02010609060101010101" pitchFamily="49" charset="-122"/>
            </a:endParaRPr>
          </a:p>
          <a:p>
            <a:pPr eaLnBrk="1" hangingPunct="1">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D.</a:t>
            </a:r>
            <a:r>
              <a:rPr lang="zh-CN" altLang="en-US" b="1" dirty="0">
                <a:solidFill>
                  <a:srgbClr val="0033CC"/>
                </a:solidFill>
                <a:latin typeface="楷体" panose="02010609060101010101" pitchFamily="49" charset="-122"/>
                <a:ea typeface="楷体" panose="02010609060101010101" pitchFamily="49" charset="-122"/>
              </a:rPr>
              <a:t>终点：</a:t>
            </a:r>
            <a:r>
              <a:rPr lang="en-US" altLang="zh-CN" b="1" dirty="0">
                <a:solidFill>
                  <a:srgbClr val="0033CC"/>
                </a:solidFill>
                <a:latin typeface="楷体" panose="02010609060101010101" pitchFamily="49" charset="-122"/>
                <a:ea typeface="楷体" panose="02010609060101010101" pitchFamily="49" charset="-122"/>
              </a:rPr>
              <a:t>(ω → ∞)</a:t>
            </a:r>
            <a:r>
              <a:rPr lang="zh-CN" altLang="en-US" b="1" dirty="0">
                <a:solidFill>
                  <a:srgbClr val="0033CC"/>
                </a:solidFill>
                <a:latin typeface="楷体" panose="02010609060101010101" pitchFamily="49" charset="-122"/>
                <a:ea typeface="楷体" panose="02010609060101010101" pitchFamily="49" charset="-122"/>
              </a:rPr>
              <a:t>，当</a:t>
            </a:r>
            <a:r>
              <a:rPr lang="en-US" altLang="zh-CN" b="1" dirty="0">
                <a:solidFill>
                  <a:srgbClr val="0033CC"/>
                </a:solidFill>
                <a:latin typeface="楷体" panose="02010609060101010101" pitchFamily="49" charset="-122"/>
                <a:ea typeface="楷体" panose="02010609060101010101" pitchFamily="49" charset="-122"/>
              </a:rPr>
              <a:t>n&gt;m</a:t>
            </a:r>
            <a:r>
              <a:rPr lang="zh-CN" altLang="en-US" b="1" dirty="0">
                <a:solidFill>
                  <a:srgbClr val="0033CC"/>
                </a:solidFill>
                <a:latin typeface="楷体" panose="02010609060101010101" pitchFamily="49" charset="-122"/>
                <a:ea typeface="楷体" panose="02010609060101010101" pitchFamily="49" charset="-122"/>
              </a:rPr>
              <a:t>时，</a:t>
            </a:r>
            <a:r>
              <a:rPr lang="en-US" altLang="zh-CN" b="1" dirty="0">
                <a:solidFill>
                  <a:srgbClr val="0033CC"/>
                </a:solidFill>
                <a:latin typeface="楷体" panose="02010609060101010101" pitchFamily="49" charset="-122"/>
                <a:ea typeface="楷体" panose="02010609060101010101" pitchFamily="49" charset="-122"/>
              </a:rPr>
              <a:t>G(</a:t>
            </a:r>
            <a:r>
              <a:rPr lang="en-US" altLang="zh-CN" b="1" dirty="0" err="1">
                <a:solidFill>
                  <a:srgbClr val="0033CC"/>
                </a:solidFill>
                <a:latin typeface="楷体" panose="02010609060101010101" pitchFamily="49" charset="-122"/>
                <a:ea typeface="楷体" panose="02010609060101010101" pitchFamily="49" charset="-122"/>
              </a:rPr>
              <a:t>jω</a:t>
            </a:r>
            <a:r>
              <a:rPr lang="en-US" altLang="zh-CN" b="1" dirty="0">
                <a:solidFill>
                  <a:srgbClr val="0033CC"/>
                </a:solidFill>
                <a:latin typeface="楷体" panose="02010609060101010101" pitchFamily="49" charset="-122"/>
                <a:ea typeface="楷体" panose="02010609060101010101" pitchFamily="49" charset="-122"/>
              </a:rPr>
              <a:t>)=0∠-90°(n-m) </a:t>
            </a:r>
            <a:r>
              <a:rPr lang="zh-CN" altLang="en-US" b="1" dirty="0">
                <a:solidFill>
                  <a:srgbClr val="0033CC"/>
                </a:solidFill>
                <a:latin typeface="楷体" panose="02010609060101010101" pitchFamily="49" charset="-122"/>
                <a:ea typeface="楷体" panose="02010609060101010101" pitchFamily="49" charset="-122"/>
              </a:rPr>
              <a:t>，即幅相曲线一</a:t>
            </a:r>
            <a:r>
              <a:rPr lang="en-US" altLang="zh-CN" b="1" dirty="0">
                <a:solidFill>
                  <a:srgbClr val="0033CC"/>
                </a:solidFill>
                <a:latin typeface="楷体" panose="02010609060101010101" pitchFamily="49" charset="-122"/>
                <a:ea typeface="楷体" panose="02010609060101010101" pitchFamily="49" charset="-122"/>
              </a:rPr>
              <a:t>(n-m)90°</a:t>
            </a:r>
            <a:r>
              <a:rPr lang="zh-CN" altLang="en-US" b="1" dirty="0">
                <a:solidFill>
                  <a:srgbClr val="0033CC"/>
                </a:solidFill>
                <a:latin typeface="楷体" panose="02010609060101010101" pitchFamily="49" charset="-122"/>
                <a:ea typeface="楷体" panose="02010609060101010101" pitchFamily="49" charset="-122"/>
              </a:rPr>
              <a:t>的相角与原点相切。 </a:t>
            </a:r>
            <a:endParaRPr lang="zh-CN" altLang="en-US" b="1" dirty="0">
              <a:solidFill>
                <a:srgbClr val="0033CC"/>
              </a:solidFill>
              <a:latin typeface="楷体" panose="02010609060101010101" pitchFamily="49" charset="-122"/>
              <a:ea typeface="楷体" panose="02010609060101010101" pitchFamily="49" charset="-122"/>
            </a:endParaRPr>
          </a:p>
        </p:txBody>
      </p:sp>
      <p:sp>
        <p:nvSpPr>
          <p:cNvPr id="3" name="矩形 2"/>
          <p:cNvSpPr/>
          <p:nvPr/>
        </p:nvSpPr>
        <p:spPr>
          <a:xfrm>
            <a:off x="702775" y="806665"/>
            <a:ext cx="2664296" cy="7920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t>线上作答</a:t>
            </a:r>
            <a:endParaRPr lang="zh-CN" altLang="en-US" sz="28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nodeType="withEffect">
                                  <p:stCondLst>
                                    <p:cond delay="1000"/>
                                  </p:stCondLst>
                                  <p:childTnLst>
                                    <p:set>
                                      <p:cBhvr>
                                        <p:cTn id="6" dur="1" fill="hold">
                                          <p:stCondLst>
                                            <p:cond delay="0"/>
                                          </p:stCondLst>
                                        </p:cTn>
                                        <p:tgtEl>
                                          <p:spTgt spid="9"/>
                                        </p:tgtEl>
                                        <p:attrNameLst>
                                          <p:attrName>style.visibility</p:attrName>
                                        </p:attrNameLst>
                                      </p:cBhvr>
                                      <p:to>
                                        <p:strVal val="visible"/>
                                      </p:to>
                                    </p:set>
                                    <p:anim calcmode="lin" valueType="num">
                                      <p:cBhvr>
                                        <p:cTn id="7" dur="300" fill="hold"/>
                                        <p:tgtEl>
                                          <p:spTgt spid="9"/>
                                        </p:tgtEl>
                                        <p:attrNameLst>
                                          <p:attrName>ppt_x</p:attrName>
                                        </p:attrNameLst>
                                      </p:cBhvr>
                                      <p:tavLst>
                                        <p:tav tm="0">
                                          <p:val>
                                            <p:strVal val="#ppt_x+#ppt_w/2"/>
                                          </p:val>
                                        </p:tav>
                                        <p:tav tm="100000">
                                          <p:val>
                                            <p:strVal val="#ppt_x"/>
                                          </p:val>
                                        </p:tav>
                                      </p:tavLst>
                                    </p:anim>
                                    <p:anim calcmode="lin" valueType="num">
                                      <p:cBhvr>
                                        <p:cTn id="8" dur="300" fill="hold"/>
                                        <p:tgtEl>
                                          <p:spTgt spid="9"/>
                                        </p:tgtEl>
                                        <p:attrNameLst>
                                          <p:attrName>ppt_y</p:attrName>
                                        </p:attrNameLst>
                                      </p:cBhvr>
                                      <p:tavLst>
                                        <p:tav tm="0">
                                          <p:val>
                                            <p:strVal val="#ppt_y"/>
                                          </p:val>
                                        </p:tav>
                                        <p:tav tm="100000">
                                          <p:val>
                                            <p:strVal val="#ppt_y"/>
                                          </p:val>
                                        </p:tav>
                                      </p:tavLst>
                                    </p:anim>
                                    <p:anim calcmode="lin" valueType="num">
                                      <p:cBhvr>
                                        <p:cTn id="9" dur="300" fill="hold"/>
                                        <p:tgtEl>
                                          <p:spTgt spid="9"/>
                                        </p:tgtEl>
                                        <p:attrNameLst>
                                          <p:attrName>ppt_w</p:attrName>
                                        </p:attrNameLst>
                                      </p:cBhvr>
                                      <p:tavLst>
                                        <p:tav tm="0">
                                          <p:val>
                                            <p:fltVal val="0"/>
                                          </p:val>
                                        </p:tav>
                                        <p:tav tm="100000">
                                          <p:val>
                                            <p:strVal val="#ppt_w"/>
                                          </p:val>
                                        </p:tav>
                                      </p:tavLst>
                                    </p:anim>
                                    <p:anim calcmode="lin" valueType="num">
                                      <p:cBhvr>
                                        <p:cTn id="10" dur="3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89786" y="107888"/>
            <a:ext cx="10518948" cy="646331"/>
          </a:xfrm>
          <a:prstGeom prst="rect">
            <a:avLst/>
          </a:prstGeom>
        </p:spPr>
        <p:txBody>
          <a:bodyPr wrap="square">
            <a:spAutoFit/>
          </a:bodyPr>
          <a:lstStyle/>
          <a:p>
            <a:pPr eaLnBrk="1" hangingPunct="1">
              <a:defRPr/>
            </a:pPr>
            <a:r>
              <a:rPr lang="en-US" sz="36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5.3 </a:t>
            </a:r>
            <a:r>
              <a:rPr sz="3600" b="1" dirty="0" err="1">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开环幅相特性图</a:t>
            </a:r>
            <a:r>
              <a:rPr lang="zh-CN" altLang="en-US" sz="36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和</a:t>
            </a:r>
            <a:r>
              <a:rPr lang="en-US" altLang="zh-CN" sz="36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Bode</a:t>
            </a:r>
            <a:r>
              <a:rPr lang="zh-CN" altLang="en-US" sz="36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图</a:t>
            </a:r>
            <a:r>
              <a:rPr sz="3600" b="1" dirty="0" err="1">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的绘制</a:t>
            </a:r>
            <a:endParaRPr sz="36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2293" name="矩形 2"/>
          <p:cNvSpPr>
            <a:spLocks noChangeArrowheads="1"/>
          </p:cNvSpPr>
          <p:nvPr/>
        </p:nvSpPr>
        <p:spPr bwMode="auto">
          <a:xfrm>
            <a:off x="996951" y="2009428"/>
            <a:ext cx="9857316" cy="1815882"/>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b="1">
                <a:solidFill>
                  <a:srgbClr val="000000"/>
                </a:solidFill>
                <a:latin typeface="黑体" panose="02010609060101010101" pitchFamily="2" charset="-122"/>
                <a:ea typeface="黑体" panose="02010609060101010101" pitchFamily="2" charset="-122"/>
              </a:rPr>
              <a:t>系统的开环频率特性      ，令       ，计算     和     ，通过取点、计算和作图绘制系统的幅相特性图。当          时，分析各开环零极点指向       复向量的变化趋势，就能概略绘制开环系统的幅相特性图：</a:t>
            </a:r>
            <a:endParaRPr lang="zh-CN" altLang="en-US" sz="2800" b="1">
              <a:solidFill>
                <a:srgbClr val="000000"/>
              </a:solidFill>
              <a:latin typeface="黑体" panose="02010609060101010101" pitchFamily="2" charset="-122"/>
              <a:ea typeface="黑体" panose="02010609060101010101" pitchFamily="2" charset="-122"/>
            </a:endParaRPr>
          </a:p>
        </p:txBody>
      </p:sp>
      <p:sp>
        <p:nvSpPr>
          <p:cNvPr id="30" name="Rectangle 11"/>
          <p:cNvSpPr>
            <a:spLocks noChangeArrowheads="1"/>
          </p:cNvSpPr>
          <p:nvPr/>
        </p:nvSpPr>
        <p:spPr bwMode="auto">
          <a:xfrm>
            <a:off x="996951" y="4219227"/>
            <a:ext cx="9870016" cy="193033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eaLnBrk="1" hangingPunct="1">
              <a:lnSpc>
                <a:spcPct val="150000"/>
              </a:lnSpc>
              <a:defRPr/>
            </a:pPr>
            <a:r>
              <a:rPr kumimoji="1" lang="zh-CN" altLang="en-US" sz="2800" b="1">
                <a:solidFill>
                  <a:srgbClr val="000000"/>
                </a:solidFill>
                <a:latin typeface="黑体" panose="02010609060101010101" pitchFamily="2" charset="-122"/>
                <a:ea typeface="黑体" panose="02010609060101010101" pitchFamily="2" charset="-122"/>
                <a:sym typeface="+mn-ea"/>
              </a:rPr>
              <a:t>（</a:t>
            </a:r>
            <a:r>
              <a:rPr kumimoji="1" lang="en-US" altLang="zh-CN" sz="2800" b="1">
                <a:solidFill>
                  <a:srgbClr val="000000"/>
                </a:solidFill>
                <a:latin typeface="黑体" panose="02010609060101010101" pitchFamily="2" charset="-122"/>
                <a:ea typeface="黑体" panose="02010609060101010101" pitchFamily="2" charset="-122"/>
                <a:sym typeface="+mn-ea"/>
              </a:rPr>
              <a:t>1</a:t>
            </a:r>
            <a:r>
              <a:rPr kumimoji="1" lang="zh-CN" altLang="en-US" sz="2800" b="1">
                <a:solidFill>
                  <a:srgbClr val="000000"/>
                </a:solidFill>
                <a:latin typeface="黑体" panose="02010609060101010101" pitchFamily="2" charset="-122"/>
                <a:ea typeface="黑体" panose="02010609060101010101" pitchFamily="2" charset="-122"/>
                <a:sym typeface="+mn-ea"/>
              </a:rPr>
              <a:t>）开环幅相特性图的起点（     ）和终点（     ）。</a:t>
            </a:r>
            <a:endParaRPr kumimoji="1" lang="zh-CN" altLang="en-US" sz="2800" b="1">
              <a:solidFill>
                <a:srgbClr val="000000"/>
              </a:solidFill>
              <a:latin typeface="黑体" panose="02010609060101010101" pitchFamily="2" charset="-122"/>
              <a:ea typeface="黑体" panose="02010609060101010101" pitchFamily="2" charset="-122"/>
              <a:sym typeface="+mn-ea"/>
            </a:endParaRPr>
          </a:p>
          <a:p>
            <a:pPr eaLnBrk="1" hangingPunct="1">
              <a:lnSpc>
                <a:spcPct val="150000"/>
              </a:lnSpc>
              <a:defRPr/>
            </a:pPr>
            <a:r>
              <a:rPr kumimoji="1" lang="zh-CN" altLang="en-US" sz="2800" b="1">
                <a:solidFill>
                  <a:srgbClr val="000000"/>
                </a:solidFill>
                <a:latin typeface="黑体" panose="02010609060101010101" pitchFamily="2" charset="-122"/>
                <a:ea typeface="黑体" panose="02010609060101010101" pitchFamily="2" charset="-122"/>
                <a:sym typeface="+mn-ea"/>
              </a:rPr>
              <a:t>（</a:t>
            </a:r>
            <a:r>
              <a:rPr kumimoji="1" lang="en-US" altLang="zh-CN" sz="2800" b="1">
                <a:solidFill>
                  <a:srgbClr val="000000"/>
                </a:solidFill>
                <a:latin typeface="黑体" panose="02010609060101010101" pitchFamily="2" charset="-122"/>
                <a:ea typeface="黑体" panose="02010609060101010101" pitchFamily="2" charset="-122"/>
                <a:sym typeface="+mn-ea"/>
              </a:rPr>
              <a:t>2</a:t>
            </a:r>
            <a:r>
              <a:rPr kumimoji="1" lang="zh-CN" altLang="en-US" sz="2800" b="1">
                <a:solidFill>
                  <a:srgbClr val="000000"/>
                </a:solidFill>
                <a:latin typeface="黑体" panose="02010609060101010101" pitchFamily="2" charset="-122"/>
                <a:ea typeface="黑体" panose="02010609060101010101" pitchFamily="2" charset="-122"/>
                <a:sym typeface="+mn-ea"/>
              </a:rPr>
              <a:t>）开环幅相特性图与实轴的交点。</a:t>
            </a:r>
            <a:endParaRPr kumimoji="1" lang="zh-CN" altLang="en-US" sz="2800" b="1">
              <a:solidFill>
                <a:srgbClr val="000000"/>
              </a:solidFill>
              <a:latin typeface="黑体" panose="02010609060101010101" pitchFamily="2" charset="-122"/>
              <a:ea typeface="黑体" panose="02010609060101010101" pitchFamily="2" charset="-122"/>
              <a:sym typeface="+mn-ea"/>
            </a:endParaRPr>
          </a:p>
          <a:p>
            <a:pPr eaLnBrk="1" hangingPunct="1">
              <a:lnSpc>
                <a:spcPct val="150000"/>
              </a:lnSpc>
              <a:defRPr/>
            </a:pPr>
            <a:r>
              <a:rPr kumimoji="1" lang="zh-CN" altLang="en-US" sz="2800" b="1">
                <a:solidFill>
                  <a:srgbClr val="000000"/>
                </a:solidFill>
                <a:latin typeface="黑体" panose="02010609060101010101" pitchFamily="2" charset="-122"/>
                <a:ea typeface="黑体" panose="02010609060101010101" pitchFamily="2" charset="-122"/>
                <a:sym typeface="+mn-ea"/>
              </a:rPr>
              <a:t>（</a:t>
            </a:r>
            <a:r>
              <a:rPr kumimoji="1" lang="en-US" altLang="zh-CN" sz="2800" b="1">
                <a:solidFill>
                  <a:srgbClr val="000000"/>
                </a:solidFill>
                <a:latin typeface="黑体" panose="02010609060101010101" pitchFamily="2" charset="-122"/>
                <a:ea typeface="黑体" panose="02010609060101010101" pitchFamily="2" charset="-122"/>
                <a:sym typeface="+mn-ea"/>
              </a:rPr>
              <a:t>3</a:t>
            </a:r>
            <a:r>
              <a:rPr kumimoji="1" lang="zh-CN" altLang="en-US" sz="2800" b="1">
                <a:solidFill>
                  <a:srgbClr val="000000"/>
                </a:solidFill>
                <a:latin typeface="黑体" panose="02010609060101010101" pitchFamily="2" charset="-122"/>
                <a:ea typeface="黑体" panose="02010609060101010101" pitchFamily="2" charset="-122"/>
                <a:sym typeface="+mn-ea"/>
              </a:rPr>
              <a:t>）开环幅相特性图的变化范围（象限、单调性）</a:t>
            </a:r>
            <a:endParaRPr kumimoji="1" lang="zh-CN" altLang="en-US" sz="2800" b="1">
              <a:solidFill>
                <a:srgbClr val="000000"/>
              </a:solidFill>
              <a:latin typeface="黑体" panose="02010609060101010101" pitchFamily="2" charset="-122"/>
              <a:ea typeface="黑体" panose="02010609060101010101" pitchFamily="2" charset="-122"/>
              <a:sym typeface="+mn-ea"/>
            </a:endParaRPr>
          </a:p>
        </p:txBody>
      </p:sp>
      <p:graphicFrame>
        <p:nvGraphicFramePr>
          <p:cNvPr id="28677" name="对象 276"/>
          <p:cNvGraphicFramePr>
            <a:graphicFrameLocks noChangeAspect="1"/>
          </p:cNvGraphicFramePr>
          <p:nvPr/>
        </p:nvGraphicFramePr>
        <p:xfrm>
          <a:off x="5414434" y="2873028"/>
          <a:ext cx="1350433" cy="550333"/>
        </p:xfrm>
        <a:graphic>
          <a:graphicData uri="http://schemas.openxmlformats.org/presentationml/2006/ole">
            <mc:AlternateContent xmlns:mc="http://schemas.openxmlformats.org/markup-compatibility/2006">
              <mc:Choice xmlns:v="urn:schemas-microsoft-com:vml" Requires="v">
                <p:oleObj spid="_x0000_s19485" name="" r:id="rId1" imgW="471170" imgH="191135" progId="Equation.3">
                  <p:embed/>
                </p:oleObj>
              </mc:Choice>
              <mc:Fallback>
                <p:oleObj name="" r:id="rId1" imgW="471170" imgH="191135" progId="Equation.3">
                  <p:embed/>
                  <p:pic>
                    <p:nvPicPr>
                      <p:cNvPr id="0" name="对象 2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4434" y="2873028"/>
                        <a:ext cx="1350433" cy="550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78" name="对象 498"/>
          <p:cNvGraphicFramePr>
            <a:graphicFrameLocks noChangeAspect="1"/>
          </p:cNvGraphicFramePr>
          <p:nvPr/>
        </p:nvGraphicFramePr>
        <p:xfrm>
          <a:off x="4358217" y="2123728"/>
          <a:ext cx="1041400" cy="461433"/>
        </p:xfrm>
        <a:graphic>
          <a:graphicData uri="http://schemas.openxmlformats.org/presentationml/2006/ole">
            <mc:AlternateContent xmlns:mc="http://schemas.openxmlformats.org/markup-compatibility/2006">
              <mc:Choice xmlns:v="urn:schemas-microsoft-com:vml" Requires="v">
                <p:oleObj spid="_x0000_s19486" name="" r:id="rId3" imgW="457835" imgH="203835" progId="Equation.3">
                  <p:embed/>
                </p:oleObj>
              </mc:Choice>
              <mc:Fallback>
                <p:oleObj name="" r:id="rId3" imgW="457835" imgH="203835" progId="Equation.3">
                  <p:embed/>
                  <p:pic>
                    <p:nvPicPr>
                      <p:cNvPr id="0" name="对象 4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8217" y="2123728"/>
                        <a:ext cx="1041400" cy="46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79" name="对象 499"/>
          <p:cNvGraphicFramePr>
            <a:graphicFrameLocks noChangeAspect="1"/>
          </p:cNvGraphicFramePr>
          <p:nvPr/>
        </p:nvGraphicFramePr>
        <p:xfrm>
          <a:off x="6087533" y="2111028"/>
          <a:ext cx="516467" cy="474133"/>
        </p:xfrm>
        <a:graphic>
          <a:graphicData uri="http://schemas.openxmlformats.org/presentationml/2006/ole">
            <mc:AlternateContent xmlns:mc="http://schemas.openxmlformats.org/markup-compatibility/2006">
              <mc:Choice xmlns:v="urn:schemas-microsoft-com:vml" Requires="v">
                <p:oleObj spid="_x0000_s19487" name="" r:id="rId5" imgW="153035" imgH="140335" progId="Equation.3">
                  <p:embed/>
                </p:oleObj>
              </mc:Choice>
              <mc:Fallback>
                <p:oleObj name="" r:id="rId5" imgW="153035" imgH="140335" progId="Equation.3">
                  <p:embed/>
                  <p:pic>
                    <p:nvPicPr>
                      <p:cNvPr id="0" name="对象 4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7533" y="2111028"/>
                        <a:ext cx="516467" cy="47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80" name="对象 500"/>
          <p:cNvGraphicFramePr>
            <a:graphicFrameLocks noChangeAspect="1"/>
          </p:cNvGraphicFramePr>
          <p:nvPr/>
        </p:nvGraphicFramePr>
        <p:xfrm>
          <a:off x="6565900" y="2206277"/>
          <a:ext cx="872067" cy="353484"/>
        </p:xfrm>
        <a:graphic>
          <a:graphicData uri="http://schemas.openxmlformats.org/presentationml/2006/ole">
            <mc:AlternateContent xmlns:mc="http://schemas.openxmlformats.org/markup-compatibility/2006">
              <mc:Choice xmlns:v="urn:schemas-microsoft-com:vml" Requires="v">
                <p:oleObj spid="_x0000_s19488" name="" r:id="rId7" imgW="343535" imgH="140335" progId="Equation.3">
                  <p:embed/>
                </p:oleObj>
              </mc:Choice>
              <mc:Fallback>
                <p:oleObj name="" r:id="rId7" imgW="343535" imgH="140335" progId="Equation.3">
                  <p:embed/>
                  <p:pic>
                    <p:nvPicPr>
                      <p:cNvPr id="0" name="对象 5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65900" y="2206277"/>
                        <a:ext cx="872067" cy="353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81" name="对象 501"/>
          <p:cNvGraphicFramePr>
            <a:graphicFrameLocks noChangeAspect="1"/>
          </p:cNvGraphicFramePr>
          <p:nvPr/>
        </p:nvGraphicFramePr>
        <p:xfrm>
          <a:off x="8415868" y="2072928"/>
          <a:ext cx="918633" cy="524933"/>
        </p:xfrm>
        <a:graphic>
          <a:graphicData uri="http://schemas.openxmlformats.org/presentationml/2006/ole">
            <mc:AlternateContent xmlns:mc="http://schemas.openxmlformats.org/markup-compatibility/2006">
              <mc:Choice xmlns:v="urn:schemas-microsoft-com:vml" Requires="v">
                <p:oleObj spid="_x0000_s19489" name="" r:id="rId9" imgW="356235" imgH="203835" progId="Equation.3">
                  <p:embed/>
                </p:oleObj>
              </mc:Choice>
              <mc:Fallback>
                <p:oleObj name="" r:id="rId9" imgW="356235" imgH="203835" progId="Equation.3">
                  <p:embed/>
                  <p:pic>
                    <p:nvPicPr>
                      <p:cNvPr id="0" name="对象 5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15868" y="2072928"/>
                        <a:ext cx="918633" cy="524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2" name="对象 502"/>
          <p:cNvGraphicFramePr>
            <a:graphicFrameLocks noChangeAspect="1"/>
          </p:cNvGraphicFramePr>
          <p:nvPr/>
        </p:nvGraphicFramePr>
        <p:xfrm>
          <a:off x="9734551" y="2036944"/>
          <a:ext cx="960967" cy="548217"/>
        </p:xfrm>
        <a:graphic>
          <a:graphicData uri="http://schemas.openxmlformats.org/presentationml/2006/ole">
            <mc:AlternateContent xmlns:mc="http://schemas.openxmlformats.org/markup-compatibility/2006">
              <mc:Choice xmlns:v="urn:schemas-microsoft-com:vml" Requires="v">
                <p:oleObj spid="_x0000_s19490" name="" r:id="rId11" imgW="356235" imgH="203835" progId="Equation.3">
                  <p:embed/>
                </p:oleObj>
              </mc:Choice>
              <mc:Fallback>
                <p:oleObj name="" r:id="rId11" imgW="356235" imgH="203835" progId="Equation.3">
                  <p:embed/>
                  <p:pic>
                    <p:nvPicPr>
                      <p:cNvPr id="0" name="对象 5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34551" y="2036944"/>
                        <a:ext cx="960967" cy="548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3" name="对象 503"/>
          <p:cNvGraphicFramePr>
            <a:graphicFrameLocks noChangeAspect="1"/>
          </p:cNvGraphicFramePr>
          <p:nvPr/>
        </p:nvGraphicFramePr>
        <p:xfrm>
          <a:off x="8966201" y="2487794"/>
          <a:ext cx="1902884" cy="465667"/>
        </p:xfrm>
        <a:graphic>
          <a:graphicData uri="http://schemas.openxmlformats.org/presentationml/2006/ole">
            <mc:AlternateContent xmlns:mc="http://schemas.openxmlformats.org/markup-compatibility/2006">
              <mc:Choice xmlns:v="urn:schemas-microsoft-com:vml" Requires="v">
                <p:oleObj spid="_x0000_s19491" name="" r:id="rId13" imgW="723900" imgH="177800" progId="Equation.3">
                  <p:embed/>
                </p:oleObj>
              </mc:Choice>
              <mc:Fallback>
                <p:oleObj name="" r:id="rId13" imgW="723900" imgH="177800" progId="Equation.3">
                  <p:embed/>
                  <p:pic>
                    <p:nvPicPr>
                      <p:cNvPr id="0" name="对象 5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66201" y="2487794"/>
                        <a:ext cx="1902884" cy="46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84" name="对象 505"/>
          <p:cNvGraphicFramePr>
            <a:graphicFrameLocks noChangeAspect="1"/>
          </p:cNvGraphicFramePr>
          <p:nvPr/>
        </p:nvGraphicFramePr>
        <p:xfrm>
          <a:off x="5892801" y="4365104"/>
          <a:ext cx="946151" cy="423333"/>
        </p:xfrm>
        <a:graphic>
          <a:graphicData uri="http://schemas.openxmlformats.org/presentationml/2006/ole">
            <mc:AlternateContent xmlns:mc="http://schemas.openxmlformats.org/markup-compatibility/2006">
              <mc:Choice xmlns:v="urn:schemas-microsoft-com:vml" Requires="v">
                <p:oleObj spid="_x0000_s19492" name="" r:id="rId15" imgW="394335" imgH="177800" progId="Equation.3">
                  <p:embed/>
                </p:oleObj>
              </mc:Choice>
              <mc:Fallback>
                <p:oleObj name="" r:id="rId15" imgW="394335" imgH="177800" progId="Equation.3">
                  <p:embed/>
                  <p:pic>
                    <p:nvPicPr>
                      <p:cNvPr id="0" name="对象 50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92801" y="4365104"/>
                        <a:ext cx="946151" cy="42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85" name="对象 506"/>
          <p:cNvGraphicFramePr>
            <a:graphicFrameLocks noChangeAspect="1"/>
          </p:cNvGraphicFramePr>
          <p:nvPr/>
        </p:nvGraphicFramePr>
        <p:xfrm>
          <a:off x="8472264" y="4437112"/>
          <a:ext cx="1037167" cy="342900"/>
        </p:xfrm>
        <a:graphic>
          <a:graphicData uri="http://schemas.openxmlformats.org/presentationml/2006/ole">
            <mc:AlternateContent xmlns:mc="http://schemas.openxmlformats.org/markup-compatibility/2006">
              <mc:Choice xmlns:v="urn:schemas-microsoft-com:vml" Requires="v">
                <p:oleObj spid="_x0000_s19493" name="" r:id="rId17" imgW="420370" imgH="140335" progId="Equation.3">
                  <p:embed/>
                </p:oleObj>
              </mc:Choice>
              <mc:Fallback>
                <p:oleObj name="" r:id="rId17" imgW="420370" imgH="140335" progId="Equation.3">
                  <p:embed/>
                  <p:pic>
                    <p:nvPicPr>
                      <p:cNvPr id="0" name="对象 50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72264" y="4437112"/>
                        <a:ext cx="103716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矩形 1"/>
          <p:cNvSpPr/>
          <p:nvPr/>
        </p:nvSpPr>
        <p:spPr>
          <a:xfrm>
            <a:off x="1007533" y="980728"/>
            <a:ext cx="5088467" cy="646331"/>
          </a:xfrm>
          <a:prstGeom prst="rect">
            <a:avLst/>
          </a:prstGeom>
        </p:spPr>
        <p:txBody>
          <a:bodyPr>
            <a:spAutoFit/>
          </a:bodyPr>
          <a:lstStyle/>
          <a:p>
            <a:pPr eaLnBrk="1" hangingPunct="1">
              <a:buFont typeface="Arial" panose="020B0604020202020204" pitchFamily="34" charset="0"/>
              <a:buNone/>
              <a:defRPr/>
            </a:pPr>
            <a:r>
              <a:rPr lang="en-US" altLang="zh-CN" sz="36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5.3.1 </a:t>
            </a:r>
            <a:r>
              <a:rPr lang="zh-CN" altLang="en-US" sz="36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开环幅相特性图</a:t>
            </a:r>
            <a:endParaRPr lang="zh-CN" altLang="en-US" sz="2400" dirty="0"/>
          </a:p>
        </p:txBody>
      </p:sp>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35360" y="836712"/>
            <a:ext cx="7585173" cy="576527"/>
          </a:xfrm>
          <a:prstGeom prst="rect">
            <a:avLst/>
          </a:prstGeom>
        </p:spPr>
        <p:style>
          <a:lnRef idx="1">
            <a:schemeClr val="accent6"/>
          </a:lnRef>
          <a:fillRef idx="2">
            <a:schemeClr val="accent6"/>
          </a:fillRef>
          <a:effectRef idx="1">
            <a:schemeClr val="accent6"/>
          </a:effectRef>
          <a:fontRef idx="minor">
            <a:schemeClr val="dk1"/>
          </a:fontRef>
        </p:style>
        <p:txBody>
          <a:bodyPr/>
          <a:lstStyle>
            <a:lvl1pPr marL="257175" indent="-257175" algn="l" rtl="0" eaLnBrk="0" fontAlgn="base" hangingPunct="0">
              <a:spcBef>
                <a:spcPct val="15000"/>
              </a:spcBef>
              <a:spcAft>
                <a:spcPct val="0"/>
              </a:spcAft>
              <a:buFont typeface="Arial" panose="020B0604020202020204" pitchFamily="34" charset="0"/>
              <a:buChar char="•"/>
              <a:defRPr kern="1200">
                <a:solidFill>
                  <a:srgbClr val="7F7F7F"/>
                </a:solidFill>
                <a:latin typeface="+mj-lt"/>
                <a:ea typeface="+mn-ea"/>
                <a:cs typeface="+mn-cs"/>
              </a:defRPr>
            </a:lvl1pPr>
            <a:lvl2pPr marL="557530" indent="-214630" algn="l" rtl="0" eaLnBrk="0" fontAlgn="base" hangingPunct="0">
              <a:spcBef>
                <a:spcPct val="15000"/>
              </a:spcBef>
              <a:spcAft>
                <a:spcPct val="0"/>
              </a:spcAft>
              <a:buFont typeface="Courier New" panose="02070309020205020404" pitchFamily="49" charset="0"/>
              <a:buChar char="o"/>
              <a:defRPr sz="1200" kern="1200">
                <a:solidFill>
                  <a:srgbClr val="7F7F7F"/>
                </a:solidFill>
                <a:latin typeface="+mj-lt"/>
                <a:ea typeface="+mn-ea"/>
                <a:cs typeface="+mn-cs"/>
              </a:defRPr>
            </a:lvl2pPr>
            <a:lvl3pPr marL="857250" indent="-171450" algn="l" rtl="0" eaLnBrk="0" fontAlgn="base" hangingPunct="0">
              <a:spcBef>
                <a:spcPct val="15000"/>
              </a:spcBef>
              <a:spcAft>
                <a:spcPct val="0"/>
              </a:spcAft>
              <a:buFont typeface="Arial" panose="020B0604020202020204" pitchFamily="34" charset="0"/>
              <a:buChar char="•"/>
              <a:defRPr sz="1200" kern="1200">
                <a:solidFill>
                  <a:srgbClr val="7F7F7F"/>
                </a:solidFill>
                <a:latin typeface="+mj-lt"/>
                <a:ea typeface="+mn-ea"/>
                <a:cs typeface="+mn-cs"/>
              </a:defRPr>
            </a:lvl3pPr>
            <a:lvl4pPr marL="1200150" indent="-171450" algn="l" rtl="0" eaLnBrk="0" fontAlgn="base" hangingPunct="0">
              <a:spcBef>
                <a:spcPct val="15000"/>
              </a:spcBef>
              <a:spcAft>
                <a:spcPct val="0"/>
              </a:spcAft>
              <a:buFont typeface="Courier New" panose="02070309020205020404" pitchFamily="49" charset="0"/>
              <a:buChar char="o"/>
              <a:defRPr sz="1200" kern="1200">
                <a:solidFill>
                  <a:srgbClr val="7F7F7F"/>
                </a:solidFill>
                <a:latin typeface="+mj-lt"/>
                <a:ea typeface="+mn-ea"/>
                <a:cs typeface="+mn-cs"/>
              </a:defRPr>
            </a:lvl4pPr>
            <a:lvl5pPr marL="1543050" indent="-171450" algn="l" rtl="0" eaLnBrk="0" fontAlgn="base" hangingPunct="0">
              <a:spcBef>
                <a:spcPct val="15000"/>
              </a:spcBef>
              <a:spcAft>
                <a:spcPct val="0"/>
              </a:spcAft>
              <a:buFont typeface="Arial" panose="020B0604020202020204" pitchFamily="34" charset="0"/>
              <a:buChar char="•"/>
              <a:defRPr sz="1200" kern="1200">
                <a:solidFill>
                  <a:srgbClr val="7F7F7F"/>
                </a:solidFill>
                <a:latin typeface="+mj-lt"/>
                <a:ea typeface="+mn-ea"/>
                <a:cs typeface="+mn-cs"/>
              </a:defRPr>
            </a:lvl5pPr>
            <a:lvl6pPr marL="1886585" indent="-170815" algn="l" defTabSz="685800" rtl="0" eaLnBrk="1" latinLnBrk="0" hangingPunct="1">
              <a:spcBef>
                <a:spcPct val="15000"/>
              </a:spcBef>
              <a:buFont typeface="Courier New" panose="02070309020205020404" pitchFamily="49" charset="0"/>
              <a:buChar char="o"/>
              <a:defRPr sz="1200" kern="1200">
                <a:solidFill>
                  <a:schemeClr val="tx1">
                    <a:lumMod val="50000"/>
                    <a:lumOff val="50000"/>
                  </a:schemeClr>
                </a:solidFill>
                <a:latin typeface="+mj-lt"/>
                <a:ea typeface="+mn-ea"/>
                <a:cs typeface="+mn-cs"/>
              </a:defRPr>
            </a:lvl6pPr>
            <a:lvl7pPr marL="2229485" indent="-170815" algn="l" defTabSz="685800" rtl="0" eaLnBrk="1" latinLnBrk="0" hangingPunct="1">
              <a:spcBef>
                <a:spcPct val="15000"/>
              </a:spcBef>
              <a:buFont typeface="Arial" panose="020B0604020202020204" pitchFamily="34" charset="0"/>
              <a:buChar char="•"/>
              <a:defRPr sz="1200" kern="1200">
                <a:solidFill>
                  <a:schemeClr val="tx1">
                    <a:lumMod val="50000"/>
                    <a:lumOff val="50000"/>
                  </a:schemeClr>
                </a:solidFill>
                <a:latin typeface="+mj-lt"/>
                <a:ea typeface="+mn-ea"/>
                <a:cs typeface="+mn-cs"/>
              </a:defRPr>
            </a:lvl7pPr>
            <a:lvl8pPr marL="2572385" indent="-170815" algn="l" defTabSz="685800" rtl="0" eaLnBrk="1" latinLnBrk="0" hangingPunct="1">
              <a:spcBef>
                <a:spcPct val="15000"/>
              </a:spcBef>
              <a:buFont typeface="Courier New" panose="02070309020205020404" pitchFamily="49" charset="0"/>
              <a:buChar char="o"/>
              <a:defRPr sz="1200" kern="1200">
                <a:solidFill>
                  <a:schemeClr val="tx1">
                    <a:lumMod val="50000"/>
                    <a:lumOff val="50000"/>
                  </a:schemeClr>
                </a:solidFill>
                <a:latin typeface="+mj-lt"/>
                <a:ea typeface="+mn-ea"/>
                <a:cs typeface="+mn-cs"/>
              </a:defRPr>
            </a:lvl8pPr>
            <a:lvl9pPr marL="2915285" indent="-170815" algn="l" defTabSz="685800" rtl="0" eaLnBrk="1" latinLnBrk="0" hangingPunct="1">
              <a:spcBef>
                <a:spcPct val="15000"/>
              </a:spcBef>
              <a:buFont typeface="Arial" panose="020B0604020202020204" pitchFamily="34" charset="0"/>
              <a:buChar char="•"/>
              <a:defRPr sz="1200" kern="1200">
                <a:solidFill>
                  <a:schemeClr val="tx1">
                    <a:lumMod val="50000"/>
                    <a:lumOff val="50000"/>
                  </a:schemeClr>
                </a:solidFill>
                <a:latin typeface="+mj-lt"/>
                <a:ea typeface="+mn-ea"/>
                <a:cs typeface="+mn-cs"/>
              </a:defRPr>
            </a:lvl9pPr>
          </a:lstStyle>
          <a:p>
            <a:pPr marL="0" indent="0">
              <a:buNone/>
              <a:defRPr/>
            </a:pPr>
            <a:r>
              <a:rPr lang="zh-CN" altLang="en-US" sz="3200" b="1" dirty="0">
                <a:solidFill>
                  <a:schemeClr val="tx1"/>
                </a:solidFill>
                <a:effectLst>
                  <a:outerShdw blurRad="38100" dist="38100" dir="2700000" algn="tl">
                    <a:srgbClr val="000000">
                      <a:alpha val="43137"/>
                    </a:srgbClr>
                  </a:outerShdw>
                </a:effectLst>
                <a:latin typeface="宋体" panose="02010600030101010101" pitchFamily="2" charset="-122"/>
              </a:rPr>
              <a:t>一般地，系统的开环频率特性 </a:t>
            </a:r>
            <a:r>
              <a:rPr lang="en-US" altLang="zh-CN" sz="3200" b="1" i="1" dirty="0" err="1">
                <a:solidFill>
                  <a:schemeClr val="tx1"/>
                </a:solidFill>
                <a:effectLst>
                  <a:outerShdw blurRad="38100" dist="38100" dir="2700000" algn="tl">
                    <a:srgbClr val="000000">
                      <a:alpha val="43137"/>
                    </a:srgbClr>
                  </a:outerShdw>
                </a:effectLst>
                <a:latin typeface="Times New Roman" panose="02020603050405020304" pitchFamily="18" charset="0"/>
              </a:rPr>
              <a:t>G</a:t>
            </a:r>
            <a:r>
              <a:rPr lang="en-US" altLang="zh-CN" sz="3200" b="1" i="1" baseline="-25000" dirty="0" err="1">
                <a:solidFill>
                  <a:schemeClr val="tx1"/>
                </a:solidFill>
                <a:effectLst>
                  <a:outerShdw blurRad="38100" dist="38100" dir="2700000" algn="tl">
                    <a:srgbClr val="000000">
                      <a:alpha val="43137"/>
                    </a:srgbClr>
                  </a:outerShdw>
                </a:effectLst>
                <a:latin typeface="Times New Roman" panose="02020603050405020304" pitchFamily="18" charset="0"/>
              </a:rPr>
              <a:t>k</a:t>
            </a:r>
            <a:r>
              <a:rPr lang="en-US" altLang="zh-CN" sz="3200" b="1" dirty="0">
                <a:solidFill>
                  <a:schemeClr val="tx1"/>
                </a:solidFill>
                <a:effectLst>
                  <a:outerShdw blurRad="38100" dist="38100" dir="2700000" algn="tl">
                    <a:srgbClr val="000000">
                      <a:alpha val="43137"/>
                    </a:srgbClr>
                  </a:outerShdw>
                </a:effectLst>
                <a:latin typeface="Times New Roman" panose="02020603050405020304" pitchFamily="18" charset="0"/>
              </a:rPr>
              <a:t>(</a:t>
            </a:r>
            <a:r>
              <a:rPr lang="en-US" altLang="zh-CN" sz="3200" b="1" i="1" dirty="0" err="1">
                <a:solidFill>
                  <a:schemeClr val="tx1"/>
                </a:solidFill>
                <a:effectLst>
                  <a:outerShdw blurRad="38100" dist="38100" dir="2700000" algn="tl">
                    <a:srgbClr val="000000">
                      <a:alpha val="43137"/>
                    </a:srgbClr>
                  </a:outerShdw>
                </a:effectLst>
                <a:latin typeface="Times New Roman" panose="02020603050405020304" pitchFamily="18" charset="0"/>
              </a:rPr>
              <a:t>jw</a:t>
            </a:r>
            <a:r>
              <a:rPr lang="en-US" altLang="zh-CN" sz="3200" b="1" dirty="0">
                <a:solidFill>
                  <a:schemeClr val="tx1"/>
                </a:solidFill>
                <a:effectLst>
                  <a:outerShdw blurRad="38100" dist="38100" dir="2700000" algn="tl">
                    <a:srgbClr val="000000">
                      <a:alpha val="43137"/>
                    </a:srgbClr>
                  </a:outerShdw>
                </a:effectLst>
                <a:latin typeface="Times New Roman" panose="02020603050405020304" pitchFamily="18" charset="0"/>
              </a:rPr>
              <a:t>)</a:t>
            </a:r>
            <a:r>
              <a:rPr lang="zh-CN" altLang="en-US" sz="3200" b="1" dirty="0">
                <a:solidFill>
                  <a:schemeClr val="tx1"/>
                </a:solidFill>
                <a:effectLst>
                  <a:outerShdw blurRad="38100" dist="38100" dir="2700000" algn="tl">
                    <a:srgbClr val="000000">
                      <a:alpha val="43137"/>
                    </a:srgbClr>
                  </a:outerShdw>
                </a:effectLst>
                <a:latin typeface="宋体" panose="02010600030101010101" pitchFamily="2" charset="-122"/>
              </a:rPr>
              <a:t>表示</a:t>
            </a:r>
            <a:endParaRPr lang="zh-CN" altLang="en-US" sz="3200" b="1" dirty="0">
              <a:solidFill>
                <a:schemeClr val="tx1"/>
              </a:solidFill>
              <a:effectLst>
                <a:outerShdw blurRad="38100" dist="38100" dir="2700000" algn="tl">
                  <a:srgbClr val="000000">
                    <a:alpha val="43137"/>
                  </a:srgbClr>
                </a:outerShdw>
              </a:effectLst>
              <a:latin typeface="宋体" panose="02010600030101010101" pitchFamily="2" charset="-122"/>
            </a:endParaRPr>
          </a:p>
        </p:txBody>
      </p:sp>
      <p:graphicFrame>
        <p:nvGraphicFramePr>
          <p:cNvPr id="29699" name="对象 2"/>
          <p:cNvGraphicFramePr>
            <a:graphicFrameLocks noChangeAspect="1"/>
          </p:cNvGraphicFramePr>
          <p:nvPr/>
        </p:nvGraphicFramePr>
        <p:xfrm>
          <a:off x="1703512" y="2132856"/>
          <a:ext cx="9000067" cy="3035300"/>
        </p:xfrm>
        <a:graphic>
          <a:graphicData uri="http://schemas.openxmlformats.org/presentationml/2006/ole">
            <mc:AlternateContent xmlns:mc="http://schemas.openxmlformats.org/markup-compatibility/2006">
              <mc:Choice xmlns:v="urn:schemas-microsoft-com:vml" Requires="v">
                <p:oleObj spid="_x0000_s20485" name="Equation" r:id="rId1" imgW="2781300" imgH="889000" progId="Equation.3">
                  <p:embed/>
                </p:oleObj>
              </mc:Choice>
              <mc:Fallback>
                <p:oleObj name="Equation" r:id="rId1" imgW="2781300" imgH="889000" progId="Equation.3">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2132856"/>
                        <a:ext cx="9000067" cy="303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270000" y="1797052"/>
            <a:ext cx="9626600" cy="3936204"/>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lnSpc>
                <a:spcPct val="150000"/>
              </a:lnSpc>
              <a:spcBef>
                <a:spcPts val="600"/>
              </a:spcBef>
              <a:spcAft>
                <a:spcPts val="600"/>
              </a:spcAft>
              <a:buFont typeface="Wingdings" panose="05000000000000000000" pitchFamily="2" charset="2"/>
              <a:buChar char="Ø"/>
              <a:defRPr/>
            </a:pP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rPr>
              <a:t>（1）用图解法进行，比较直观。</a:t>
            </a:r>
            <a:endPar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endParaRPr>
          </a:p>
          <a:p>
            <a:pPr marL="457200" indent="-457200">
              <a:lnSpc>
                <a:spcPct val="150000"/>
              </a:lnSpc>
              <a:spcBef>
                <a:spcPts val="600"/>
              </a:spcBef>
              <a:spcAft>
                <a:spcPts val="600"/>
              </a:spcAft>
              <a:buFont typeface="Wingdings" panose="05000000000000000000" pitchFamily="2" charset="2"/>
              <a:buChar char="Ø"/>
              <a:defRPr/>
            </a:pP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rPr>
              <a:t>（2）频域指标与时域指标之间存在对应关系。</a:t>
            </a:r>
            <a:endParaRPr kumimoji="0"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endParaRPr>
          </a:p>
          <a:p>
            <a:pPr marL="457200" indent="-457200">
              <a:lnSpc>
                <a:spcPct val="150000"/>
              </a:lnSpc>
              <a:spcBef>
                <a:spcPts val="600"/>
              </a:spcBef>
              <a:spcAft>
                <a:spcPts val="600"/>
              </a:spcAft>
              <a:buFont typeface="Wingdings" panose="05000000000000000000" pitchFamily="2" charset="2"/>
              <a:buChar char="Ø"/>
              <a:defRPr/>
            </a:pP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rPr>
              <a:t>（3）频率分析法可推广应用到某些非线性系统。</a:t>
            </a:r>
            <a:endPar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endParaRPr>
          </a:p>
          <a:p>
            <a:pPr marL="457200" indent="-457200">
              <a:lnSpc>
                <a:spcPct val="150000"/>
              </a:lnSpc>
              <a:spcBef>
                <a:spcPts val="600"/>
              </a:spcBef>
              <a:spcAft>
                <a:spcPts val="600"/>
              </a:spcAft>
              <a:buFont typeface="Wingdings" panose="05000000000000000000" pitchFamily="2" charset="2"/>
              <a:buChar char="Ø"/>
              <a:defRPr/>
            </a:pPr>
            <a:r>
              <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rPr>
              <a:t>（4）频域设计兼顾动态响应和噪声抑制。</a:t>
            </a:r>
            <a:endParaRPr kumimoji="0"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endParaRPr>
          </a:p>
        </p:txBody>
      </p:sp>
      <p:sp>
        <p:nvSpPr>
          <p:cNvPr id="5" name="矩形 4"/>
          <p:cNvSpPr/>
          <p:nvPr/>
        </p:nvSpPr>
        <p:spPr>
          <a:xfrm>
            <a:off x="767408" y="332656"/>
            <a:ext cx="3812116" cy="646331"/>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eaLnBrk="1" hangingPunct="1">
              <a:defRPr/>
            </a:pPr>
            <a:r>
              <a:rPr lang="zh-CN" altLang="en-US" sz="3600" b="1" spc="200"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频域分析法特点</a:t>
            </a:r>
            <a:r>
              <a:rPr lang="zh-CN" altLang="en-US" sz="3600" b="1" spc="200"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rPr>
              <a:t>： </a:t>
            </a:r>
            <a:endParaRPr lang="en-US" altLang="zh-CN" sz="3600" b="1" spc="200"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endParaRPr>
          </a:p>
        </p:txBody>
      </p:sp>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3367618" y="2565400"/>
            <a:ext cx="6377516" cy="4032251"/>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8" name="圆角矩形 7"/>
          <p:cNvSpPr/>
          <p:nvPr/>
        </p:nvSpPr>
        <p:spPr>
          <a:xfrm>
            <a:off x="3367617" y="1509185"/>
            <a:ext cx="6568016" cy="757767"/>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 name="矩形 1"/>
          <p:cNvSpPr/>
          <p:nvPr/>
        </p:nvSpPr>
        <p:spPr>
          <a:xfrm>
            <a:off x="263352" y="239344"/>
            <a:ext cx="7488832" cy="4247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spcBef>
                <a:spcPct val="20000"/>
              </a:spcBef>
              <a:defRPr/>
            </a:pPr>
            <a:r>
              <a:rPr kumimoji="1" lang="en-US" altLang="zh-CN" sz="2400" b="1" kern="0" dirty="0">
                <a:solidFill>
                  <a:srgbClr val="FF0000"/>
                </a:solidFill>
                <a:effectLst>
                  <a:outerShdw blurRad="38100" dist="38100" dir="2700000" algn="tl">
                    <a:srgbClr val="000000">
                      <a:alpha val="43137"/>
                    </a:srgbClr>
                  </a:outerShdw>
                </a:effectLst>
                <a:latin typeface="宋体" panose="02010600030101010101" pitchFamily="2" charset="-122"/>
              </a:rPr>
              <a:t>1</a:t>
            </a:r>
            <a:r>
              <a:rPr kumimoji="1" lang="zh-CN" altLang="en-US" sz="2400" b="1" kern="0" dirty="0">
                <a:solidFill>
                  <a:srgbClr val="FF0000"/>
                </a:solidFill>
                <a:effectLst>
                  <a:outerShdw blurRad="38100" dist="38100" dir="2700000" algn="tl">
                    <a:srgbClr val="000000">
                      <a:alpha val="43137"/>
                    </a:srgbClr>
                  </a:outerShdw>
                </a:effectLst>
                <a:latin typeface="宋体" panose="02010600030101010101" pitchFamily="2" charset="-122"/>
              </a:rPr>
              <a:t>、极坐标的起点：</a:t>
            </a:r>
            <a:r>
              <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rPr>
              <a:t>指</a:t>
            </a:r>
            <a:r>
              <a:rPr kumimoji="1" lang="en-US" altLang="zh-CN" sz="2400" b="1" i="1" kern="0" dirty="0">
                <a:solidFill>
                  <a:srgbClr val="000000"/>
                </a:solidFill>
                <a:effectLst>
                  <a:outerShdw blurRad="38100" dist="38100" dir="2700000" algn="tl">
                    <a:srgbClr val="000000">
                      <a:alpha val="43137"/>
                    </a:srgbClr>
                  </a:outerShdw>
                </a:effectLst>
                <a:latin typeface="Times New Roman" panose="02020603050405020304" pitchFamily="18" charset="0"/>
              </a:rPr>
              <a:t>w</a:t>
            </a:r>
            <a:r>
              <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rPr>
              <a:t>趋于</a:t>
            </a:r>
            <a:r>
              <a:rPr kumimoji="1" lang="en-US" altLang="zh-CN" sz="2400" b="1" kern="0" dirty="0">
                <a:solidFill>
                  <a:srgbClr val="000000"/>
                </a:solidFill>
                <a:effectLst>
                  <a:outerShdw blurRad="38100" dist="38100" dir="2700000" algn="tl">
                    <a:srgbClr val="000000">
                      <a:alpha val="43137"/>
                    </a:srgbClr>
                  </a:outerShdw>
                </a:effectLst>
                <a:latin typeface="宋体" panose="02010600030101010101" pitchFamily="2" charset="-122"/>
              </a:rPr>
              <a:t>0</a:t>
            </a:r>
            <a:r>
              <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rPr>
              <a:t>时</a:t>
            </a:r>
            <a:r>
              <a:rPr kumimoji="1" lang="en-US" altLang="zh-CN" sz="2400" b="1" i="1" kern="0" dirty="0" err="1">
                <a:solidFill>
                  <a:srgbClr val="000000"/>
                </a:solidFill>
                <a:effectLst>
                  <a:outerShdw blurRad="38100" dist="38100" dir="2700000" algn="tl">
                    <a:srgbClr val="000000">
                      <a:alpha val="43137"/>
                    </a:srgbClr>
                  </a:outerShdw>
                </a:effectLst>
                <a:latin typeface="Times New Roman" panose="02020603050405020304" pitchFamily="18" charset="0"/>
              </a:rPr>
              <a:t>G</a:t>
            </a:r>
            <a:r>
              <a:rPr kumimoji="1" lang="en-US" altLang="zh-CN" sz="2400" b="1" i="1" kern="0" baseline="-25000" dirty="0" err="1">
                <a:solidFill>
                  <a:srgbClr val="000000"/>
                </a:solidFill>
                <a:effectLst>
                  <a:outerShdw blurRad="38100" dist="38100" dir="2700000" algn="tl">
                    <a:srgbClr val="000000">
                      <a:alpha val="43137"/>
                    </a:srgbClr>
                  </a:outerShdw>
                </a:effectLst>
                <a:latin typeface="Times New Roman" panose="02020603050405020304" pitchFamily="18" charset="0"/>
              </a:rPr>
              <a:t>k</a:t>
            </a:r>
            <a:r>
              <a:rPr kumimoji="1" lang="en-US" altLang="zh-CN" sz="2400" b="1" kern="0" dirty="0">
                <a:solidFill>
                  <a:srgbClr val="000000"/>
                </a:solidFill>
                <a:effectLst>
                  <a:outerShdw blurRad="38100" dist="38100" dir="2700000" algn="tl">
                    <a:srgbClr val="000000">
                      <a:alpha val="43137"/>
                    </a:srgbClr>
                  </a:outerShdw>
                </a:effectLst>
                <a:latin typeface="宋体" panose="02010600030101010101" pitchFamily="2" charset="-122"/>
              </a:rPr>
              <a:t>(</a:t>
            </a:r>
            <a:r>
              <a:rPr kumimoji="1" lang="en-US" altLang="zh-CN" sz="2400" b="1" kern="0" dirty="0">
                <a:solidFill>
                  <a:srgbClr val="000000"/>
                </a:solidFill>
                <a:effectLst>
                  <a:outerShdw blurRad="38100" dist="38100" dir="2700000" algn="tl">
                    <a:srgbClr val="000000">
                      <a:alpha val="43137"/>
                    </a:srgbClr>
                  </a:outerShdw>
                </a:effectLst>
                <a:latin typeface="Times New Roman" panose="02020603050405020304" pitchFamily="18" charset="0"/>
              </a:rPr>
              <a:t>j</a:t>
            </a:r>
            <a:r>
              <a:rPr kumimoji="1" lang="en-US" altLang="zh-CN" sz="2400" b="1" kern="0" dirty="0">
                <a:solidFill>
                  <a:srgbClr val="000000"/>
                </a:solidFill>
                <a:effectLst>
                  <a:outerShdw blurRad="38100" dist="38100" dir="2700000" algn="tl">
                    <a:srgbClr val="000000">
                      <a:alpha val="43137"/>
                    </a:srgbClr>
                  </a:outerShdw>
                </a:effectLst>
                <a:latin typeface="宋体" panose="02010600030101010101" pitchFamily="2" charset="-122"/>
              </a:rPr>
              <a:t>0</a:t>
            </a:r>
            <a:r>
              <a:rPr kumimoji="1" lang="en-US" altLang="zh-CN" sz="2400" b="1" kern="0" baseline="30000" dirty="0">
                <a:solidFill>
                  <a:srgbClr val="000000"/>
                </a:solidFill>
                <a:effectLst>
                  <a:outerShdw blurRad="38100" dist="38100" dir="2700000" algn="tl">
                    <a:srgbClr val="000000">
                      <a:alpha val="43137"/>
                    </a:srgbClr>
                  </a:outerShdw>
                </a:effectLst>
                <a:latin typeface="宋体" panose="02010600030101010101" pitchFamily="2" charset="-122"/>
              </a:rPr>
              <a:t>+</a:t>
            </a:r>
            <a:r>
              <a:rPr kumimoji="1" lang="en-US" altLang="zh-CN" sz="2400" b="1" kern="0" dirty="0">
                <a:solidFill>
                  <a:srgbClr val="000000"/>
                </a:solidFill>
                <a:effectLst>
                  <a:outerShdw blurRad="38100" dist="38100" dir="2700000" algn="tl">
                    <a:srgbClr val="000000">
                      <a:alpha val="43137"/>
                    </a:srgbClr>
                  </a:outerShdw>
                </a:effectLst>
                <a:latin typeface="宋体" panose="02010600030101010101" pitchFamily="2" charset="-122"/>
              </a:rPr>
              <a:t>)</a:t>
            </a:r>
            <a:r>
              <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rPr>
              <a:t>在复平面的位置</a:t>
            </a:r>
            <a:endPar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endParaRPr>
          </a:p>
        </p:txBody>
      </p:sp>
      <p:sp>
        <p:nvSpPr>
          <p:cNvPr id="3" name="Rectangle 5"/>
          <p:cNvSpPr>
            <a:spLocks noChangeArrowheads="1"/>
          </p:cNvSpPr>
          <p:nvPr/>
        </p:nvSpPr>
        <p:spPr bwMode="auto">
          <a:xfrm>
            <a:off x="865718" y="1615018"/>
            <a:ext cx="18854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anose="020B0604020202020204" pitchFamily="34" charset="0"/>
              <a:buNone/>
              <a:defRPr/>
            </a:pPr>
            <a:r>
              <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对</a:t>
            </a:r>
            <a:r>
              <a:rPr kumimoji="1" lang="en-US" altLang="zh-CN" sz="2400" b="1" kern="0" dirty="0">
                <a:solidFill>
                  <a:srgbClr val="0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0</a:t>
            </a:r>
            <a:r>
              <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型系统</a:t>
            </a:r>
            <a:r>
              <a:rPr lang="zh-CN" altLang="en-US" sz="2400" dirty="0">
                <a:latin typeface="宋体" panose="02010600030101010101" pitchFamily="2" charset="-122"/>
              </a:rPr>
              <a:t>：</a:t>
            </a:r>
            <a:endParaRPr lang="zh-CN" altLang="en-US" sz="2400" dirty="0">
              <a:latin typeface="宋体" panose="02010600030101010101" pitchFamily="2" charset="-122"/>
            </a:endParaRPr>
          </a:p>
        </p:txBody>
      </p:sp>
      <p:graphicFrame>
        <p:nvGraphicFramePr>
          <p:cNvPr id="30726" name="Object 6"/>
          <p:cNvGraphicFramePr>
            <a:graphicFrameLocks noChangeAspect="1"/>
          </p:cNvGraphicFramePr>
          <p:nvPr/>
        </p:nvGraphicFramePr>
        <p:xfrm>
          <a:off x="3397252" y="1615018"/>
          <a:ext cx="2813049" cy="662516"/>
        </p:xfrm>
        <a:graphic>
          <a:graphicData uri="http://schemas.openxmlformats.org/presentationml/2006/ole">
            <mc:AlternateContent xmlns:mc="http://schemas.openxmlformats.org/markup-compatibility/2006">
              <mc:Choice xmlns:v="urn:schemas-microsoft-com:vml" Requires="v">
                <p:oleObj spid="_x0000_s21512" name="Equation" r:id="rId1" imgW="939165" imgH="241300" progId="Equation.3">
                  <p:embed/>
                </p:oleObj>
              </mc:Choice>
              <mc:Fallback>
                <p:oleObj name="Equation" r:id="rId1" imgW="939165" imgH="2413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252" y="1615018"/>
                        <a:ext cx="2813049" cy="662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7"/>
          <p:cNvSpPr>
            <a:spLocks noChangeArrowheads="1"/>
          </p:cNvSpPr>
          <p:nvPr/>
        </p:nvSpPr>
        <p:spPr bwMode="auto">
          <a:xfrm>
            <a:off x="6407151" y="1581151"/>
            <a:ext cx="26597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anose="020B0604020202020204" pitchFamily="34" charset="0"/>
              <a:buNone/>
              <a:defRPr/>
            </a:pPr>
            <a:r>
              <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起于正实轴的一点</a:t>
            </a:r>
            <a:endPar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6" name="Rectangle 8"/>
          <p:cNvSpPr>
            <a:spLocks noChangeArrowheads="1"/>
          </p:cNvSpPr>
          <p:nvPr/>
        </p:nvSpPr>
        <p:spPr bwMode="auto">
          <a:xfrm>
            <a:off x="1022351" y="3045885"/>
            <a:ext cx="1193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Font typeface="Arial" panose="020B0604020202020204" pitchFamily="34" charset="0"/>
              <a:buNone/>
              <a:defRPr/>
            </a:pPr>
            <a:r>
              <a:rPr lang="zh-CN" altLang="en-US" sz="2400" b="1" dirty="0">
                <a:effectLst>
                  <a:outerShdw blurRad="38100" dist="38100" dir="2700000" algn="tl">
                    <a:srgbClr val="000000">
                      <a:alpha val="43137"/>
                    </a:srgbClr>
                  </a:outerShdw>
                </a:effectLst>
                <a:latin typeface="宋体" panose="02010600030101010101" pitchFamily="2" charset="-122"/>
              </a:rPr>
              <a:t>对</a:t>
            </a:r>
            <a:r>
              <a:rPr lang="en-US" altLang="zh-CN" sz="2400" b="1" dirty="0">
                <a:effectLst>
                  <a:outerShdw blurRad="38100" dist="38100" dir="2700000" algn="tl">
                    <a:srgbClr val="000000">
                      <a:alpha val="43137"/>
                    </a:srgbClr>
                  </a:outerShdw>
                </a:effectLst>
              </a:rPr>
              <a:t>Ⅰ</a:t>
            </a:r>
            <a:r>
              <a:rPr lang="zh-CN" altLang="en-US" sz="2400" b="1" dirty="0">
                <a:effectLst>
                  <a:outerShdw blurRad="38100" dist="38100" dir="2700000" algn="tl">
                    <a:srgbClr val="000000">
                      <a:alpha val="43137"/>
                    </a:srgbClr>
                  </a:outerShdw>
                </a:effectLst>
                <a:latin typeface="宋体" panose="02010600030101010101" pitchFamily="2" charset="-122"/>
              </a:rPr>
              <a:t>型及以上的系统：</a:t>
            </a:r>
            <a:endParaRPr lang="zh-CN" altLang="en-US" sz="2400" b="1" dirty="0">
              <a:effectLst>
                <a:outerShdw blurRad="38100" dist="38100" dir="2700000" algn="tl">
                  <a:srgbClr val="000000">
                    <a:alpha val="43137"/>
                  </a:srgbClr>
                </a:outerShdw>
              </a:effectLst>
              <a:latin typeface="宋体" panose="02010600030101010101" pitchFamily="2" charset="-122"/>
            </a:endParaRPr>
          </a:p>
        </p:txBody>
      </p:sp>
      <p:graphicFrame>
        <p:nvGraphicFramePr>
          <p:cNvPr id="30729" name="Object 9"/>
          <p:cNvGraphicFramePr>
            <a:graphicFrameLocks noChangeAspect="1"/>
          </p:cNvGraphicFramePr>
          <p:nvPr/>
        </p:nvGraphicFramePr>
        <p:xfrm>
          <a:off x="3695701" y="2565400"/>
          <a:ext cx="5761567" cy="4066117"/>
        </p:xfrm>
        <a:graphic>
          <a:graphicData uri="http://schemas.openxmlformats.org/presentationml/2006/ole">
            <mc:AlternateContent xmlns:mc="http://schemas.openxmlformats.org/markup-compatibility/2006">
              <mc:Choice xmlns:v="urn:schemas-microsoft-com:vml" Requires="v">
                <p:oleObj spid="_x0000_s21513" name="Equation" r:id="rId3" imgW="1765300" imgH="1358900" progId="Equation.3">
                  <p:embed/>
                </p:oleObj>
              </mc:Choice>
              <mc:Fallback>
                <p:oleObj name="Equation" r:id="rId3" imgW="1765300" imgH="13589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701" y="2565400"/>
                        <a:ext cx="5761567" cy="4066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63351" y="218808"/>
            <a:ext cx="7632843" cy="95410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eaLnBrk="1" hangingPunct="1">
              <a:spcBef>
                <a:spcPct val="50000"/>
              </a:spcBef>
              <a:buFont typeface="Arial" panose="020B0604020202020204" pitchFamily="34" charset="0"/>
              <a:buNone/>
              <a:defRPr/>
            </a:pPr>
            <a:r>
              <a:rPr lang="zh-CN" altLang="en-US" sz="2800" b="1" dirty="0">
                <a:effectLst>
                  <a:outerShdw blurRad="38100" dist="38100" dir="2700000" algn="tl">
                    <a:srgbClr val="000000">
                      <a:alpha val="43137"/>
                    </a:srgbClr>
                  </a:outerShdw>
                </a:effectLst>
              </a:rPr>
              <a:t>极坐标的起点位置与系统型号有关，</a:t>
            </a:r>
            <a:r>
              <a:rPr lang="en-US" altLang="zh-CN" sz="2800" b="1" dirty="0">
                <a:effectLst>
                  <a:outerShdw blurRad="38100" dist="38100" dir="2700000" algn="tl">
                    <a:srgbClr val="000000">
                      <a:alpha val="43137"/>
                    </a:srgbClr>
                  </a:outerShdw>
                </a:effectLst>
              </a:rPr>
              <a:t>v</a:t>
            </a:r>
            <a:r>
              <a:rPr lang="zh-CN" altLang="en-US" sz="2800" b="1" dirty="0">
                <a:effectLst>
                  <a:outerShdw blurRad="38100" dist="38100" dir="2700000" algn="tl">
                    <a:srgbClr val="000000">
                      <a:alpha val="43137"/>
                    </a:srgbClr>
                  </a:outerShdw>
                </a:effectLst>
              </a:rPr>
              <a:t>取不同值时及坐标的起点位置如下所示：</a:t>
            </a:r>
            <a:endParaRPr lang="zh-CN" altLang="en-US" sz="2800" b="1" dirty="0">
              <a:effectLst>
                <a:outerShdw blurRad="38100" dist="38100" dir="2700000" algn="tl">
                  <a:srgbClr val="000000">
                    <a:alpha val="43137"/>
                  </a:srgbClr>
                </a:outerShdw>
              </a:effectLst>
            </a:endParaRPr>
          </a:p>
        </p:txBody>
      </p:sp>
      <p:sp>
        <p:nvSpPr>
          <p:cNvPr id="3" name="Line 3"/>
          <p:cNvSpPr>
            <a:spLocks noChangeShapeType="1"/>
          </p:cNvSpPr>
          <p:nvPr/>
        </p:nvSpPr>
        <p:spPr bwMode="auto">
          <a:xfrm>
            <a:off x="1695656" y="4120034"/>
            <a:ext cx="8940800" cy="0"/>
          </a:xfrm>
          <a:prstGeom prst="line">
            <a:avLst/>
          </a:prstGeom>
          <a:noFill/>
          <a:ln w="127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buFont typeface="Arial" panose="020B0604020202020204" pitchFamily="34" charset="0"/>
              <a:buNone/>
              <a:defRPr/>
            </a:pPr>
            <a:endParaRPr lang="zh-CN" altLang="en-US" sz="2400" b="1">
              <a:effectLst>
                <a:outerShdw blurRad="38100" dist="38100" dir="2700000" algn="tl">
                  <a:srgbClr val="000000">
                    <a:alpha val="43137"/>
                  </a:srgbClr>
                </a:outerShdw>
              </a:effectLst>
            </a:endParaRPr>
          </a:p>
        </p:txBody>
      </p:sp>
      <p:sp>
        <p:nvSpPr>
          <p:cNvPr id="4" name="Line 4"/>
          <p:cNvSpPr>
            <a:spLocks noChangeShapeType="1"/>
          </p:cNvSpPr>
          <p:nvPr/>
        </p:nvSpPr>
        <p:spPr bwMode="auto">
          <a:xfrm flipV="1">
            <a:off x="6267656" y="1484783"/>
            <a:ext cx="0" cy="4870451"/>
          </a:xfrm>
          <a:prstGeom prst="line">
            <a:avLst/>
          </a:prstGeom>
          <a:noFill/>
          <a:ln w="1905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buFont typeface="Arial" panose="020B0604020202020204" pitchFamily="34" charset="0"/>
              <a:buNone/>
              <a:defRPr/>
            </a:pPr>
            <a:endParaRPr lang="zh-CN" altLang="en-US" sz="2400" b="1">
              <a:effectLst>
                <a:outerShdw blurRad="38100" dist="38100" dir="2700000" algn="tl">
                  <a:srgbClr val="000000">
                    <a:alpha val="43137"/>
                  </a:srgbClr>
                </a:outerShdw>
              </a:effectLst>
            </a:endParaRPr>
          </a:p>
        </p:txBody>
      </p:sp>
      <p:sp>
        <p:nvSpPr>
          <p:cNvPr id="5" name="Freeform 5"/>
          <p:cNvSpPr/>
          <p:nvPr/>
        </p:nvSpPr>
        <p:spPr bwMode="auto">
          <a:xfrm>
            <a:off x="1712589" y="3557000"/>
            <a:ext cx="2844800" cy="508000"/>
          </a:xfrm>
          <a:custGeom>
            <a:avLst/>
            <a:gdLst>
              <a:gd name="T0" fmla="*/ 0 w 1344"/>
              <a:gd name="T1" fmla="*/ 240 h 240"/>
              <a:gd name="T2" fmla="*/ 720 w 1344"/>
              <a:gd name="T3" fmla="*/ 192 h 240"/>
              <a:gd name="T4" fmla="*/ 1344 w 1344"/>
              <a:gd name="T5" fmla="*/ 0 h 240"/>
            </a:gdLst>
            <a:ahLst/>
            <a:cxnLst>
              <a:cxn ang="0">
                <a:pos x="T0" y="T1"/>
              </a:cxn>
              <a:cxn ang="0">
                <a:pos x="T2" y="T3"/>
              </a:cxn>
              <a:cxn ang="0">
                <a:pos x="T4" y="T5"/>
              </a:cxn>
            </a:cxnLst>
            <a:rect l="0" t="0" r="r" b="b"/>
            <a:pathLst>
              <a:path w="1344" h="240">
                <a:moveTo>
                  <a:pt x="0" y="240"/>
                </a:moveTo>
                <a:cubicBezTo>
                  <a:pt x="248" y="236"/>
                  <a:pt x="496" y="232"/>
                  <a:pt x="720" y="192"/>
                </a:cubicBezTo>
                <a:cubicBezTo>
                  <a:pt x="944" y="152"/>
                  <a:pt x="1144" y="76"/>
                  <a:pt x="1344" y="0"/>
                </a:cubicBezTo>
              </a:path>
            </a:pathLst>
          </a:custGeom>
          <a:noFill/>
          <a:ln w="9525">
            <a:solidFill>
              <a:srgbClr val="FF0000"/>
            </a:solidFill>
            <a:rou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buFont typeface="Arial" panose="020B0604020202020204" pitchFamily="34" charset="0"/>
              <a:buNone/>
              <a:defRPr/>
            </a:pPr>
            <a:endParaRPr lang="zh-CN" altLang="en-US" sz="2400" b="1">
              <a:effectLst>
                <a:outerShdw blurRad="38100" dist="38100" dir="2700000" algn="tl">
                  <a:srgbClr val="000000">
                    <a:alpha val="43137"/>
                  </a:srgbClr>
                </a:outerShdw>
              </a:effectLst>
            </a:endParaRPr>
          </a:p>
        </p:txBody>
      </p:sp>
      <p:sp>
        <p:nvSpPr>
          <p:cNvPr id="6" name="Freeform 6"/>
          <p:cNvSpPr/>
          <p:nvPr/>
        </p:nvSpPr>
        <p:spPr bwMode="auto">
          <a:xfrm>
            <a:off x="1695656" y="4177183"/>
            <a:ext cx="2844800" cy="304800"/>
          </a:xfrm>
          <a:custGeom>
            <a:avLst/>
            <a:gdLst>
              <a:gd name="T0" fmla="*/ 0 w 1344"/>
              <a:gd name="T1" fmla="*/ 0 h 144"/>
              <a:gd name="T2" fmla="*/ 672 w 1344"/>
              <a:gd name="T3" fmla="*/ 48 h 144"/>
              <a:gd name="T4" fmla="*/ 1344 w 1344"/>
              <a:gd name="T5" fmla="*/ 144 h 144"/>
            </a:gdLst>
            <a:ahLst/>
            <a:cxnLst>
              <a:cxn ang="0">
                <a:pos x="T0" y="T1"/>
              </a:cxn>
              <a:cxn ang="0">
                <a:pos x="T2" y="T3"/>
              </a:cxn>
              <a:cxn ang="0">
                <a:pos x="T4" y="T5"/>
              </a:cxn>
            </a:cxnLst>
            <a:rect l="0" t="0" r="r" b="b"/>
            <a:pathLst>
              <a:path w="1344" h="144">
                <a:moveTo>
                  <a:pt x="0" y="0"/>
                </a:moveTo>
                <a:cubicBezTo>
                  <a:pt x="224" y="12"/>
                  <a:pt x="448" y="24"/>
                  <a:pt x="672" y="48"/>
                </a:cubicBezTo>
                <a:cubicBezTo>
                  <a:pt x="896" y="72"/>
                  <a:pt x="1120" y="108"/>
                  <a:pt x="1344" y="144"/>
                </a:cubicBezTo>
              </a:path>
            </a:pathLst>
          </a:custGeom>
          <a:noFill/>
          <a:ln w="9525">
            <a:solidFill>
              <a:srgbClr val="FF0000"/>
            </a:solidFill>
            <a:rou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buFont typeface="Arial" panose="020B0604020202020204" pitchFamily="34" charset="0"/>
              <a:buNone/>
              <a:defRPr/>
            </a:pPr>
            <a:endParaRPr lang="zh-CN" altLang="en-US" sz="2400" b="1">
              <a:effectLst>
                <a:outerShdw blurRad="38100" dist="38100" dir="2700000" algn="tl">
                  <a:srgbClr val="000000">
                    <a:alpha val="43137"/>
                  </a:srgbClr>
                </a:outerShdw>
              </a:effectLst>
            </a:endParaRPr>
          </a:p>
        </p:txBody>
      </p:sp>
      <p:sp>
        <p:nvSpPr>
          <p:cNvPr id="7" name="Rectangle 7"/>
          <p:cNvSpPr>
            <a:spLocks noChangeArrowheads="1"/>
          </p:cNvSpPr>
          <p:nvPr/>
        </p:nvSpPr>
        <p:spPr bwMode="auto">
          <a:xfrm>
            <a:off x="1356990" y="3165417"/>
            <a:ext cx="6383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anose="020B0604020202020204" pitchFamily="34" charset="0"/>
              <a:buNone/>
              <a:defRPr/>
            </a:pPr>
            <a:r>
              <a:rPr lang="en-US" altLang="zh-CN" sz="2400" b="1" i="1">
                <a:effectLst>
                  <a:outerShdw blurRad="38100" dist="38100" dir="2700000" algn="tl">
                    <a:srgbClr val="000000">
                      <a:alpha val="43137"/>
                    </a:srgbClr>
                  </a:outerShdw>
                </a:effectLst>
              </a:rPr>
              <a:t>v=2</a:t>
            </a:r>
            <a:endParaRPr lang="en-US" altLang="zh-CN" sz="2400" b="1" i="1">
              <a:effectLst>
                <a:outerShdw blurRad="38100" dist="38100" dir="2700000" algn="tl">
                  <a:srgbClr val="000000">
                    <a:alpha val="43137"/>
                  </a:srgbClr>
                </a:outerShdw>
              </a:effectLst>
            </a:endParaRPr>
          </a:p>
        </p:txBody>
      </p:sp>
      <p:sp>
        <p:nvSpPr>
          <p:cNvPr id="8" name="Freeform 8"/>
          <p:cNvSpPr/>
          <p:nvPr/>
        </p:nvSpPr>
        <p:spPr bwMode="auto">
          <a:xfrm>
            <a:off x="5689806" y="4577234"/>
            <a:ext cx="508000" cy="1750483"/>
          </a:xfrm>
          <a:custGeom>
            <a:avLst/>
            <a:gdLst>
              <a:gd name="T0" fmla="*/ 192 w 192"/>
              <a:gd name="T1" fmla="*/ 912 h 912"/>
              <a:gd name="T2" fmla="*/ 144 w 192"/>
              <a:gd name="T3" fmla="*/ 336 h 912"/>
              <a:gd name="T4" fmla="*/ 0 w 192"/>
              <a:gd name="T5" fmla="*/ 0 h 912"/>
            </a:gdLst>
            <a:ahLst/>
            <a:cxnLst>
              <a:cxn ang="0">
                <a:pos x="T0" y="T1"/>
              </a:cxn>
              <a:cxn ang="0">
                <a:pos x="T2" y="T3"/>
              </a:cxn>
              <a:cxn ang="0">
                <a:pos x="T4" y="T5"/>
              </a:cxn>
            </a:cxnLst>
            <a:rect l="0" t="0" r="r" b="b"/>
            <a:pathLst>
              <a:path w="192" h="912">
                <a:moveTo>
                  <a:pt x="192" y="912"/>
                </a:moveTo>
                <a:cubicBezTo>
                  <a:pt x="184" y="700"/>
                  <a:pt x="176" y="488"/>
                  <a:pt x="144" y="336"/>
                </a:cubicBezTo>
                <a:cubicBezTo>
                  <a:pt x="112" y="184"/>
                  <a:pt x="56" y="92"/>
                  <a:pt x="0" y="0"/>
                </a:cubicBezTo>
              </a:path>
            </a:pathLst>
          </a:custGeom>
          <a:noFill/>
          <a:ln w="19050">
            <a:solidFill>
              <a:srgbClr val="008000"/>
            </a:solidFill>
            <a:rou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buFont typeface="Arial" panose="020B0604020202020204" pitchFamily="34" charset="0"/>
              <a:buNone/>
              <a:defRPr/>
            </a:pPr>
            <a:endParaRPr lang="zh-CN" altLang="en-US" sz="2400" b="1">
              <a:effectLst>
                <a:outerShdw blurRad="38100" dist="38100" dir="2700000" algn="tl">
                  <a:srgbClr val="000000">
                    <a:alpha val="43137"/>
                  </a:srgbClr>
                </a:outerShdw>
              </a:effectLst>
            </a:endParaRPr>
          </a:p>
        </p:txBody>
      </p:sp>
      <p:sp>
        <p:nvSpPr>
          <p:cNvPr id="9" name="Freeform 9"/>
          <p:cNvSpPr/>
          <p:nvPr/>
        </p:nvSpPr>
        <p:spPr bwMode="auto">
          <a:xfrm>
            <a:off x="6312107" y="4577235"/>
            <a:ext cx="361949" cy="1746249"/>
          </a:xfrm>
          <a:custGeom>
            <a:avLst/>
            <a:gdLst>
              <a:gd name="T0" fmla="*/ 0 w 144"/>
              <a:gd name="T1" fmla="*/ 912 h 912"/>
              <a:gd name="T2" fmla="*/ 48 w 144"/>
              <a:gd name="T3" fmla="*/ 480 h 912"/>
              <a:gd name="T4" fmla="*/ 144 w 144"/>
              <a:gd name="T5" fmla="*/ 0 h 912"/>
            </a:gdLst>
            <a:ahLst/>
            <a:cxnLst>
              <a:cxn ang="0">
                <a:pos x="T0" y="T1"/>
              </a:cxn>
              <a:cxn ang="0">
                <a:pos x="T2" y="T3"/>
              </a:cxn>
              <a:cxn ang="0">
                <a:pos x="T4" y="T5"/>
              </a:cxn>
            </a:cxnLst>
            <a:rect l="0" t="0" r="r" b="b"/>
            <a:pathLst>
              <a:path w="144" h="912">
                <a:moveTo>
                  <a:pt x="0" y="912"/>
                </a:moveTo>
                <a:cubicBezTo>
                  <a:pt x="12" y="772"/>
                  <a:pt x="24" y="632"/>
                  <a:pt x="48" y="480"/>
                </a:cubicBezTo>
                <a:cubicBezTo>
                  <a:pt x="72" y="328"/>
                  <a:pt x="128" y="80"/>
                  <a:pt x="144" y="0"/>
                </a:cubicBezTo>
              </a:path>
            </a:pathLst>
          </a:custGeom>
          <a:ln>
            <a:tailEnd type="triangle" w="lg" len="lg"/>
          </a:ln>
        </p:spPr>
        <p:style>
          <a:lnRef idx="1">
            <a:schemeClr val="accent5"/>
          </a:lnRef>
          <a:fillRef idx="0">
            <a:schemeClr val="accent5"/>
          </a:fillRef>
          <a:effectRef idx="0">
            <a:schemeClr val="accent5"/>
          </a:effectRef>
          <a:fontRef idx="minor">
            <a:schemeClr val="tx1"/>
          </a:fontRef>
        </p:style>
        <p:txBody>
          <a:bodyPr wrap="none"/>
          <a:lstStyle/>
          <a:p>
            <a:pPr eaLnBrk="1" hangingPunct="1">
              <a:buFont typeface="Arial" panose="020B0604020202020204" pitchFamily="34" charset="0"/>
              <a:buNone/>
              <a:defRPr/>
            </a:pPr>
            <a:endParaRPr lang="zh-CN" altLang="en-US" sz="2400" b="1">
              <a:solidFill>
                <a:srgbClr val="00B050"/>
              </a:solidFill>
              <a:effectLst>
                <a:outerShdw blurRad="38100" dist="38100" dir="2700000" algn="tl">
                  <a:srgbClr val="000000">
                    <a:alpha val="43137"/>
                  </a:srgbClr>
                </a:outerShdw>
              </a:effectLst>
            </a:endParaRPr>
          </a:p>
        </p:txBody>
      </p:sp>
      <p:sp>
        <p:nvSpPr>
          <p:cNvPr id="10" name="Rectangle 10"/>
          <p:cNvSpPr>
            <a:spLocks noChangeArrowheads="1"/>
          </p:cNvSpPr>
          <p:nvPr/>
        </p:nvSpPr>
        <p:spPr bwMode="auto">
          <a:xfrm>
            <a:off x="6674056" y="5739284"/>
            <a:ext cx="6383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anose="020B0604020202020204" pitchFamily="34" charset="0"/>
              <a:buNone/>
              <a:defRPr/>
            </a:pPr>
            <a:r>
              <a:rPr lang="en-US" altLang="zh-CN" sz="2400" b="1" i="1" dirty="0">
                <a:effectLst>
                  <a:outerShdw blurRad="38100" dist="38100" dir="2700000" algn="tl">
                    <a:srgbClr val="000000">
                      <a:alpha val="43137"/>
                    </a:srgbClr>
                  </a:outerShdw>
                </a:effectLst>
              </a:rPr>
              <a:t>v=</a:t>
            </a:r>
            <a:r>
              <a:rPr lang="en-US" altLang="zh-CN" sz="2400" b="1" dirty="0">
                <a:effectLst>
                  <a:outerShdw blurRad="38100" dist="38100" dir="2700000" algn="tl">
                    <a:srgbClr val="000000">
                      <a:alpha val="43137"/>
                    </a:srgbClr>
                  </a:outerShdw>
                </a:effectLst>
              </a:rPr>
              <a:t>1</a:t>
            </a:r>
            <a:endParaRPr lang="en-US" altLang="zh-CN" sz="2400" b="1" dirty="0">
              <a:effectLst>
                <a:outerShdw blurRad="38100" dist="38100" dir="2700000" algn="tl">
                  <a:srgbClr val="000000">
                    <a:alpha val="43137"/>
                  </a:srgbClr>
                </a:outerShdw>
              </a:effectLst>
            </a:endParaRPr>
          </a:p>
        </p:txBody>
      </p:sp>
      <p:sp>
        <p:nvSpPr>
          <p:cNvPr id="11" name="Line 11"/>
          <p:cNvSpPr>
            <a:spLocks noChangeShapeType="1"/>
          </p:cNvSpPr>
          <p:nvPr/>
        </p:nvSpPr>
        <p:spPr bwMode="auto">
          <a:xfrm>
            <a:off x="9214056" y="3612034"/>
            <a:ext cx="0" cy="1117600"/>
          </a:xfrm>
          <a:prstGeom prst="line">
            <a:avLst/>
          </a:prstGeom>
          <a:noFill/>
          <a:ln w="19050">
            <a:solidFill>
              <a:srgbClr val="993366"/>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buFont typeface="Arial" panose="020B0604020202020204" pitchFamily="34" charset="0"/>
              <a:buNone/>
              <a:defRPr/>
            </a:pPr>
            <a:endParaRPr lang="zh-CN" altLang="en-US" sz="2400" b="1">
              <a:effectLst>
                <a:outerShdw blurRad="38100" dist="38100" dir="2700000" algn="tl">
                  <a:srgbClr val="000000">
                    <a:alpha val="43137"/>
                  </a:srgbClr>
                </a:outerShdw>
              </a:effectLst>
            </a:endParaRPr>
          </a:p>
        </p:txBody>
      </p:sp>
      <p:sp>
        <p:nvSpPr>
          <p:cNvPr id="12" name="Rectangle 12"/>
          <p:cNvSpPr>
            <a:spLocks noChangeArrowheads="1"/>
          </p:cNvSpPr>
          <p:nvPr/>
        </p:nvSpPr>
        <p:spPr bwMode="auto">
          <a:xfrm>
            <a:off x="8807656" y="2900834"/>
            <a:ext cx="6383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anose="020B0604020202020204" pitchFamily="34" charset="0"/>
              <a:buNone/>
              <a:defRPr/>
            </a:pPr>
            <a:r>
              <a:rPr lang="en-US" altLang="zh-CN" sz="2400" b="1" i="1">
                <a:effectLst>
                  <a:outerShdw blurRad="38100" dist="38100" dir="2700000" algn="tl">
                    <a:srgbClr val="000000">
                      <a:alpha val="43137"/>
                    </a:srgbClr>
                  </a:outerShdw>
                </a:effectLst>
              </a:rPr>
              <a:t>v=</a:t>
            </a:r>
            <a:r>
              <a:rPr lang="en-US" altLang="zh-CN" sz="2400" b="1">
                <a:effectLst>
                  <a:outerShdw blurRad="38100" dist="38100" dir="2700000" algn="tl">
                    <a:srgbClr val="000000">
                      <a:alpha val="43137"/>
                    </a:srgbClr>
                  </a:outerShdw>
                </a:effectLst>
              </a:rPr>
              <a:t>0</a:t>
            </a:r>
            <a:endParaRPr lang="en-US" altLang="zh-CN" sz="2400" b="1">
              <a:effectLst>
                <a:outerShdw blurRad="38100" dist="38100" dir="2700000" algn="tl">
                  <a:srgbClr val="000000">
                    <a:alpha val="43137"/>
                  </a:srgbClr>
                </a:outerShdw>
              </a:effectLst>
            </a:endParaRPr>
          </a:p>
        </p:txBody>
      </p:sp>
      <p:sp>
        <p:nvSpPr>
          <p:cNvPr id="13" name="Rectangle 13"/>
          <p:cNvSpPr>
            <a:spLocks noChangeArrowheads="1"/>
          </p:cNvSpPr>
          <p:nvPr/>
        </p:nvSpPr>
        <p:spPr bwMode="auto">
          <a:xfrm>
            <a:off x="6267656" y="3408834"/>
            <a:ext cx="340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anose="020B0604020202020204" pitchFamily="34" charset="0"/>
              <a:buNone/>
              <a:defRPr/>
            </a:pPr>
            <a:r>
              <a:rPr lang="en-US" altLang="zh-CN" sz="2400" b="1" dirty="0">
                <a:effectLst>
                  <a:outerShdw blurRad="38100" dist="38100" dir="2700000" algn="tl">
                    <a:srgbClr val="000000">
                      <a:alpha val="43137"/>
                    </a:srgbClr>
                  </a:outerShdw>
                </a:effectLst>
              </a:rPr>
              <a:t>0</a:t>
            </a:r>
            <a:endParaRPr lang="en-US" altLang="zh-CN" sz="2400" b="1" dirty="0">
              <a:effectLst>
                <a:outerShdw blurRad="38100" dist="38100" dir="2700000" algn="tl">
                  <a:srgbClr val="000000">
                    <a:alpha val="43137"/>
                  </a:srgbClr>
                </a:outerShdw>
              </a:effectLst>
            </a:endParaRPr>
          </a:p>
        </p:txBody>
      </p:sp>
      <p:sp>
        <p:nvSpPr>
          <p:cNvPr id="14" name="Rectangle 14"/>
          <p:cNvSpPr>
            <a:spLocks noChangeArrowheads="1"/>
          </p:cNvSpPr>
          <p:nvPr/>
        </p:nvSpPr>
        <p:spPr bwMode="auto">
          <a:xfrm>
            <a:off x="10738056" y="3815235"/>
            <a:ext cx="5039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anose="020B0604020202020204" pitchFamily="34" charset="0"/>
              <a:buNone/>
              <a:defRPr/>
            </a:pPr>
            <a:r>
              <a:rPr lang="en-US" altLang="zh-CN" sz="2400" b="1" i="1">
                <a:effectLst>
                  <a:outerShdw blurRad="38100" dist="38100" dir="2700000" algn="tl">
                    <a:srgbClr val="000000">
                      <a:alpha val="43137"/>
                    </a:srgbClr>
                  </a:outerShdw>
                </a:effectLst>
              </a:rPr>
              <a:t>Re</a:t>
            </a:r>
            <a:endParaRPr lang="en-US" altLang="zh-CN" sz="2400" b="1">
              <a:effectLst>
                <a:outerShdw blurRad="38100" dist="38100" dir="2700000" algn="tl">
                  <a:srgbClr val="000000">
                    <a:alpha val="43137"/>
                  </a:srgbClr>
                </a:outerShdw>
              </a:effectLst>
            </a:endParaRPr>
          </a:p>
        </p:txBody>
      </p:sp>
      <p:sp>
        <p:nvSpPr>
          <p:cNvPr id="15" name="Rectangle 15"/>
          <p:cNvSpPr>
            <a:spLocks noChangeArrowheads="1"/>
          </p:cNvSpPr>
          <p:nvPr/>
        </p:nvSpPr>
        <p:spPr bwMode="auto">
          <a:xfrm>
            <a:off x="6456040" y="1484784"/>
            <a:ext cx="5132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anose="020B0604020202020204" pitchFamily="34" charset="0"/>
              <a:buNone/>
              <a:defRPr/>
            </a:pPr>
            <a:r>
              <a:rPr lang="en-US" altLang="zh-CN" sz="2400" b="1" i="1" dirty="0" err="1">
                <a:effectLst>
                  <a:outerShdw blurRad="38100" dist="38100" dir="2700000" algn="tl">
                    <a:srgbClr val="000000">
                      <a:alpha val="43137"/>
                    </a:srgbClr>
                  </a:outerShdw>
                </a:effectLst>
              </a:rPr>
              <a:t>Im</a:t>
            </a:r>
            <a:endParaRPr lang="en-US" altLang="zh-CN" sz="2400" b="1" dirty="0">
              <a:effectLst>
                <a:outerShdw blurRad="38100" dist="38100" dir="2700000" algn="tl">
                  <a:srgbClr val="000000">
                    <a:alpha val="43137"/>
                  </a:srgbClr>
                </a:outerShdw>
              </a:effectLst>
            </a:endParaRPr>
          </a:p>
        </p:txBody>
      </p:sp>
      <p:sp>
        <p:nvSpPr>
          <p:cNvPr id="16" name="Rectangle 16"/>
          <p:cNvSpPr>
            <a:spLocks noChangeArrowheads="1"/>
          </p:cNvSpPr>
          <p:nvPr/>
        </p:nvSpPr>
        <p:spPr bwMode="auto">
          <a:xfrm>
            <a:off x="1123227" y="5181953"/>
            <a:ext cx="3240360" cy="6400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1" hangingPunct="1">
              <a:buFont typeface="Arial" panose="020B0604020202020204" pitchFamily="34" charset="0"/>
              <a:buNone/>
              <a:defRPr/>
            </a:pPr>
            <a:r>
              <a:rPr lang="zh-CN" altLang="en-US" sz="2800" b="1" dirty="0">
                <a:solidFill>
                  <a:schemeClr val="bg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极坐标的起点图</a:t>
            </a:r>
            <a:endParaRPr lang="zh-CN" altLang="en-US" sz="2800" b="1" dirty="0">
              <a:solidFill>
                <a:schemeClr val="bg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3119967" y="2545290"/>
            <a:ext cx="7048500" cy="4032251"/>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8" name="圆角矩形 7"/>
          <p:cNvSpPr/>
          <p:nvPr/>
        </p:nvSpPr>
        <p:spPr>
          <a:xfrm>
            <a:off x="3119967" y="1509185"/>
            <a:ext cx="6337300" cy="757767"/>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 name="矩形 1"/>
          <p:cNvSpPr/>
          <p:nvPr/>
        </p:nvSpPr>
        <p:spPr>
          <a:xfrm>
            <a:off x="159147" y="328920"/>
            <a:ext cx="7992888" cy="4247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spcBef>
                <a:spcPct val="20000"/>
              </a:spcBef>
              <a:defRPr/>
            </a:pPr>
            <a:r>
              <a:rPr kumimoji="1" lang="en-US" altLang="zh-CN" sz="2400" b="1" kern="0" dirty="0">
                <a:solidFill>
                  <a:srgbClr val="FF0000"/>
                </a:solidFill>
                <a:effectLst>
                  <a:outerShdw blurRad="38100" dist="38100" dir="2700000" algn="tl">
                    <a:srgbClr val="000000">
                      <a:alpha val="43137"/>
                    </a:srgbClr>
                  </a:outerShdw>
                </a:effectLst>
                <a:latin typeface="宋体" panose="02010600030101010101" pitchFamily="2" charset="-122"/>
              </a:rPr>
              <a:t>2</a:t>
            </a:r>
            <a:r>
              <a:rPr kumimoji="1" lang="zh-CN" altLang="en-US" sz="2400" b="1" kern="0" dirty="0">
                <a:solidFill>
                  <a:srgbClr val="FF0000"/>
                </a:solidFill>
                <a:effectLst>
                  <a:outerShdw blurRad="38100" dist="38100" dir="2700000" algn="tl">
                    <a:srgbClr val="000000">
                      <a:alpha val="43137"/>
                    </a:srgbClr>
                  </a:outerShdw>
                </a:effectLst>
                <a:latin typeface="宋体" panose="02010600030101010101" pitchFamily="2" charset="-122"/>
              </a:rPr>
              <a:t>、极坐标的终点：</a:t>
            </a:r>
            <a:r>
              <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rPr>
              <a:t>指</a:t>
            </a:r>
            <a:r>
              <a:rPr kumimoji="1" lang="en-US" altLang="zh-CN" sz="2400" b="1" i="1" kern="0" dirty="0">
                <a:solidFill>
                  <a:srgbClr val="000000"/>
                </a:solidFill>
                <a:effectLst>
                  <a:outerShdw blurRad="38100" dist="38100" dir="2700000" algn="tl">
                    <a:srgbClr val="000000">
                      <a:alpha val="43137"/>
                    </a:srgbClr>
                  </a:outerShdw>
                </a:effectLst>
                <a:latin typeface="Times New Roman" panose="02020603050405020304" pitchFamily="18" charset="0"/>
              </a:rPr>
              <a:t>w</a:t>
            </a:r>
            <a:r>
              <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rPr>
              <a:t>趋于</a:t>
            </a:r>
            <a:r>
              <a:rPr kumimoji="1" lang="en-US" altLang="zh-CN" sz="2400" b="1" kern="0" dirty="0">
                <a:solidFill>
                  <a:srgbClr val="000000"/>
                </a:solidFill>
                <a:effectLst>
                  <a:outerShdw blurRad="38100" dist="38100" dir="2700000" algn="tl">
                    <a:srgbClr val="000000">
                      <a:alpha val="43137"/>
                    </a:srgbClr>
                  </a:outerShdw>
                </a:effectLst>
                <a:latin typeface="宋体" panose="02010600030101010101" pitchFamily="2" charset="-122"/>
              </a:rPr>
              <a:t>+∞</a:t>
            </a:r>
            <a:r>
              <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rPr>
              <a:t>时</a:t>
            </a:r>
            <a:r>
              <a:rPr kumimoji="1" lang="en-US" altLang="zh-CN" sz="2400" b="1" i="1" kern="0" dirty="0" err="1">
                <a:solidFill>
                  <a:srgbClr val="000000"/>
                </a:solidFill>
                <a:effectLst>
                  <a:outerShdw blurRad="38100" dist="38100" dir="2700000" algn="tl">
                    <a:srgbClr val="000000">
                      <a:alpha val="43137"/>
                    </a:srgbClr>
                  </a:outerShdw>
                </a:effectLst>
                <a:latin typeface="Times New Roman" panose="02020603050405020304" pitchFamily="18" charset="0"/>
              </a:rPr>
              <a:t>G</a:t>
            </a:r>
            <a:r>
              <a:rPr kumimoji="1" lang="en-US" altLang="zh-CN" sz="2400" b="1" i="1" kern="0" baseline="-25000" dirty="0" err="1">
                <a:solidFill>
                  <a:srgbClr val="000000"/>
                </a:solidFill>
                <a:effectLst>
                  <a:outerShdw blurRad="38100" dist="38100" dir="2700000" algn="tl">
                    <a:srgbClr val="000000">
                      <a:alpha val="43137"/>
                    </a:srgbClr>
                  </a:outerShdw>
                </a:effectLst>
                <a:latin typeface="Times New Roman" panose="02020603050405020304" pitchFamily="18" charset="0"/>
              </a:rPr>
              <a:t>k</a:t>
            </a:r>
            <a:r>
              <a:rPr kumimoji="1" lang="en-US" altLang="zh-CN" sz="2400" b="1" kern="0" dirty="0">
                <a:solidFill>
                  <a:srgbClr val="000000"/>
                </a:solidFill>
                <a:effectLst>
                  <a:outerShdw blurRad="38100" dist="38100" dir="2700000" algn="tl">
                    <a:srgbClr val="000000">
                      <a:alpha val="43137"/>
                    </a:srgbClr>
                  </a:outerShdw>
                </a:effectLst>
                <a:latin typeface="宋体" panose="02010600030101010101" pitchFamily="2" charset="-122"/>
              </a:rPr>
              <a:t>(</a:t>
            </a:r>
            <a:r>
              <a:rPr kumimoji="1" lang="en-US" altLang="zh-CN" sz="2400" b="1" kern="0" dirty="0">
                <a:solidFill>
                  <a:srgbClr val="000000"/>
                </a:solidFill>
                <a:effectLst>
                  <a:outerShdw blurRad="38100" dist="38100" dir="2700000" algn="tl">
                    <a:srgbClr val="000000">
                      <a:alpha val="43137"/>
                    </a:srgbClr>
                  </a:outerShdw>
                </a:effectLst>
                <a:latin typeface="Times New Roman" panose="02020603050405020304" pitchFamily="18" charset="0"/>
              </a:rPr>
              <a:t>j</a:t>
            </a:r>
            <a:r>
              <a:rPr kumimoji="1" lang="en-US" altLang="zh-CN" sz="2400" b="1" kern="0" dirty="0">
                <a:solidFill>
                  <a:srgbClr val="000000"/>
                </a:solidFill>
                <a:effectLst>
                  <a:outerShdw blurRad="38100" dist="38100" dir="2700000" algn="tl">
                    <a:srgbClr val="000000">
                      <a:alpha val="43137"/>
                    </a:srgbClr>
                  </a:outerShdw>
                </a:effectLst>
                <a:latin typeface="宋体" panose="02010600030101010101" pitchFamily="2" charset="-122"/>
              </a:rPr>
              <a:t>∞</a:t>
            </a:r>
            <a:r>
              <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rPr>
              <a:t>）在复平面的位置</a:t>
            </a:r>
            <a:endPar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endParaRPr>
          </a:p>
        </p:txBody>
      </p:sp>
      <p:sp>
        <p:nvSpPr>
          <p:cNvPr id="3" name="Rectangle 5"/>
          <p:cNvSpPr>
            <a:spLocks noChangeArrowheads="1"/>
          </p:cNvSpPr>
          <p:nvPr/>
        </p:nvSpPr>
        <p:spPr bwMode="auto">
          <a:xfrm>
            <a:off x="865156" y="1657235"/>
            <a:ext cx="18854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anose="020B0604020202020204" pitchFamily="34" charset="0"/>
              <a:buNone/>
              <a:defRPr/>
            </a:pPr>
            <a:r>
              <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对</a:t>
            </a:r>
            <a:r>
              <a:rPr kumimoji="1" lang="en-US" altLang="zh-CN" sz="2400" b="1" kern="0" dirty="0">
                <a:solidFill>
                  <a:srgbClr val="0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0</a:t>
            </a:r>
            <a:r>
              <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型系统</a:t>
            </a:r>
            <a:r>
              <a:rPr lang="zh-CN" altLang="en-US" sz="2400" dirty="0">
                <a:latin typeface="宋体" panose="02010600030101010101" pitchFamily="2" charset="-122"/>
              </a:rPr>
              <a:t>：</a:t>
            </a:r>
            <a:endParaRPr lang="zh-CN" altLang="en-US" sz="2400" dirty="0">
              <a:latin typeface="宋体" panose="02010600030101010101" pitchFamily="2" charset="-122"/>
            </a:endParaRPr>
          </a:p>
        </p:txBody>
      </p:sp>
      <p:graphicFrame>
        <p:nvGraphicFramePr>
          <p:cNvPr id="32774" name="Object 6"/>
          <p:cNvGraphicFramePr>
            <a:graphicFrameLocks noChangeAspect="1"/>
          </p:cNvGraphicFramePr>
          <p:nvPr/>
        </p:nvGraphicFramePr>
        <p:xfrm>
          <a:off x="3282952" y="1598085"/>
          <a:ext cx="3041649" cy="698500"/>
        </p:xfrm>
        <a:graphic>
          <a:graphicData uri="http://schemas.openxmlformats.org/presentationml/2006/ole">
            <mc:AlternateContent xmlns:mc="http://schemas.openxmlformats.org/markup-compatibility/2006">
              <mc:Choice xmlns:v="urn:schemas-microsoft-com:vml" Requires="v">
                <p:oleObj spid="_x0000_s22536" name="Equation" r:id="rId1" imgW="1015365" imgH="254000" progId="Equation.DSMT4">
                  <p:embed/>
                </p:oleObj>
              </mc:Choice>
              <mc:Fallback>
                <p:oleObj name="Equation" r:id="rId1" imgW="1015365" imgH="2540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952" y="1598085"/>
                        <a:ext cx="3041649"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7"/>
          <p:cNvSpPr>
            <a:spLocks noChangeArrowheads="1"/>
          </p:cNvSpPr>
          <p:nvPr/>
        </p:nvSpPr>
        <p:spPr bwMode="auto">
          <a:xfrm>
            <a:off x="6407151" y="1581151"/>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anose="020B0604020202020204" pitchFamily="34" charset="0"/>
              <a:buNone/>
              <a:defRPr/>
            </a:pPr>
            <a:r>
              <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终止于原点</a:t>
            </a:r>
            <a:endPar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6" name="Rectangle 8"/>
          <p:cNvSpPr>
            <a:spLocks noChangeArrowheads="1"/>
          </p:cNvSpPr>
          <p:nvPr/>
        </p:nvSpPr>
        <p:spPr bwMode="auto">
          <a:xfrm>
            <a:off x="983432" y="3429000"/>
            <a:ext cx="1193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对</a:t>
            </a:r>
            <a:r>
              <a:rPr kumimoji="1" lang="en-US" altLang="zh-CN" sz="2400" b="1" kern="0" dirty="0">
                <a:solidFill>
                  <a:srgbClr val="0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Ⅰ</a:t>
            </a:r>
            <a:r>
              <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型及以上的系统：</a:t>
            </a:r>
            <a:endParaRPr kumimoji="1" lang="zh-CN" altLang="en-US" sz="2400" b="1" kern="0" dirty="0">
              <a:solidFill>
                <a:srgbClr val="0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graphicFrame>
        <p:nvGraphicFramePr>
          <p:cNvPr id="32777" name="对象 9"/>
          <p:cNvGraphicFramePr>
            <a:graphicFrameLocks noChangeAspect="1"/>
          </p:cNvGraphicFramePr>
          <p:nvPr/>
        </p:nvGraphicFramePr>
        <p:xfrm>
          <a:off x="3431704" y="2737907"/>
          <a:ext cx="6872816" cy="3647016"/>
        </p:xfrm>
        <a:graphic>
          <a:graphicData uri="http://schemas.openxmlformats.org/presentationml/2006/ole">
            <mc:AlternateContent xmlns:mc="http://schemas.openxmlformats.org/markup-compatibility/2006">
              <mc:Choice xmlns:v="urn:schemas-microsoft-com:vml" Requires="v">
                <p:oleObj spid="_x0000_s22537" name="Equation" r:id="rId3" imgW="2349500" imgH="1358900" progId="Equation.3">
                  <p:embed/>
                </p:oleObj>
              </mc:Choice>
              <mc:Fallback>
                <p:oleObj name="Equation" r:id="rId3" imgW="2349500" imgH="1358900" progId="Equation.3">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1704" y="2737907"/>
                        <a:ext cx="6872816" cy="3647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35360" y="260648"/>
            <a:ext cx="7848872"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eaLnBrk="1" hangingPunct="1">
              <a:spcBef>
                <a:spcPct val="50000"/>
              </a:spcBef>
              <a:buFont typeface="Arial" panose="020B0604020202020204" pitchFamily="34" charset="0"/>
              <a:buNone/>
              <a:defRPr/>
            </a:pPr>
            <a:r>
              <a:rPr lang="zh-CN" altLang="en-US" sz="2400" b="1" dirty="0">
                <a:effectLst>
                  <a:outerShdw blurRad="38100" dist="38100" dir="2700000" algn="tl">
                    <a:srgbClr val="000000">
                      <a:alpha val="43137"/>
                    </a:srgbClr>
                  </a:outerShdw>
                </a:effectLst>
              </a:rPr>
              <a:t>极坐标的终点趋于坐标原点，只是入射角不同，入射角度的大小由分母多项式的次数与分子多项式的次数之差</a:t>
            </a:r>
            <a:r>
              <a:rPr lang="en-US" altLang="zh-CN" sz="2400" b="1" dirty="0">
                <a:effectLst>
                  <a:outerShdw blurRad="38100" dist="38100" dir="2700000" algn="tl">
                    <a:srgbClr val="000000">
                      <a:alpha val="43137"/>
                    </a:srgbClr>
                  </a:outerShdw>
                </a:effectLst>
              </a:rPr>
              <a:t>n-m</a:t>
            </a:r>
            <a:r>
              <a:rPr lang="zh-CN" altLang="en-US" sz="2400" b="1" dirty="0">
                <a:effectLst>
                  <a:outerShdw blurRad="38100" dist="38100" dir="2700000" algn="tl">
                    <a:srgbClr val="000000">
                      <a:alpha val="43137"/>
                    </a:srgbClr>
                  </a:outerShdw>
                </a:effectLst>
              </a:rPr>
              <a:t>来决定，坐标的终点位置如下所示：</a:t>
            </a:r>
            <a:endParaRPr lang="zh-CN" altLang="en-US" sz="2400" b="1" dirty="0">
              <a:effectLst>
                <a:outerShdw blurRad="38100" dist="38100" dir="2700000" algn="tl">
                  <a:srgbClr val="000000">
                    <a:alpha val="43137"/>
                  </a:srgbClr>
                </a:outerShdw>
              </a:effectLst>
            </a:endParaRPr>
          </a:p>
        </p:txBody>
      </p:sp>
      <p:sp>
        <p:nvSpPr>
          <p:cNvPr id="16" name="Rectangle 16"/>
          <p:cNvSpPr>
            <a:spLocks noChangeArrowheads="1"/>
          </p:cNvSpPr>
          <p:nvPr/>
        </p:nvSpPr>
        <p:spPr bwMode="auto">
          <a:xfrm>
            <a:off x="695400" y="3450332"/>
            <a:ext cx="2951013" cy="6968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1" hangingPunct="1">
              <a:buFont typeface="Arial" panose="020B0604020202020204" pitchFamily="34" charset="0"/>
              <a:buNone/>
              <a:defRPr/>
            </a:pPr>
            <a:r>
              <a:rPr lang="zh-CN" altLang="en-US" sz="2800" b="1" dirty="0">
                <a:solidFill>
                  <a:schemeClr val="bg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极坐标的终点图</a:t>
            </a:r>
            <a:endParaRPr lang="zh-CN" altLang="en-US" sz="2800" b="1" dirty="0">
              <a:solidFill>
                <a:schemeClr val="bg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pic>
        <p:nvPicPr>
          <p:cNvPr id="33796" name="Picture 1" descr="C:\Users\Administrator\AppData\Roaming\Tencent\Users\583458957\QQ\WinTemp\RichOle\%825Z(CD]%~9W{M]DT`6`3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79776" y="1772816"/>
            <a:ext cx="7198784" cy="470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7533" y="2204864"/>
            <a:ext cx="10176933" cy="2768515"/>
          </a:xfrm>
          <a:prstGeom prst="rect">
            <a:avLst/>
          </a:prstGeom>
          <a:solidFill>
            <a:srgbClr val="00B0F0"/>
          </a:solidFill>
        </p:spPr>
        <p:style>
          <a:lnRef idx="2">
            <a:schemeClr val="dk1"/>
          </a:lnRef>
          <a:fillRef idx="1">
            <a:schemeClr val="lt1"/>
          </a:fillRef>
          <a:effectRef idx="0">
            <a:schemeClr val="dk1"/>
          </a:effectRef>
          <a:fontRef idx="minor">
            <a:schemeClr val="dk1"/>
          </a:fontRef>
        </p:style>
        <p:txBody>
          <a:bodyPr>
            <a:spAutoFit/>
          </a:bodyPr>
          <a:lstStyle/>
          <a:p>
            <a:pPr>
              <a:lnSpc>
                <a:spcPct val="150000"/>
              </a:lnSpc>
              <a:spcBef>
                <a:spcPct val="20000"/>
              </a:spcBef>
              <a:defRPr/>
            </a:pPr>
            <a:r>
              <a:rPr kumimoji="1" lang="zh-CN" altLang="en-US" sz="3600" b="1" kern="0" dirty="0">
                <a:solidFill>
                  <a:srgbClr val="000000"/>
                </a:solidFill>
                <a:effectLst>
                  <a:outerShdw blurRad="38100" dist="38100" dir="2700000" algn="tl">
                    <a:srgbClr val="000000">
                      <a:alpha val="43137"/>
                    </a:srgbClr>
                  </a:outerShdw>
                </a:effectLst>
                <a:latin typeface="宋体" panose="02010600030101010101" pitchFamily="2" charset="-122"/>
              </a:rPr>
              <a:t>用解析法求取，令幅相特性表达式中虚部为零，解得</a:t>
            </a:r>
            <a:r>
              <a:rPr kumimoji="1" lang="en-US" altLang="zh-CN" sz="4800" i="1" kern="0" dirty="0" err="1">
                <a:solidFill>
                  <a:srgbClr val="000000"/>
                </a:solidFill>
                <a:latin typeface="Times New Roman" panose="02020603050405020304" pitchFamily="18" charset="0"/>
              </a:rPr>
              <a:t>w</a:t>
            </a:r>
            <a:r>
              <a:rPr kumimoji="1" lang="en-US" altLang="zh-CN" sz="4800" i="1" kern="0" baseline="-25000" dirty="0" err="1">
                <a:solidFill>
                  <a:srgbClr val="000000"/>
                </a:solidFill>
                <a:latin typeface="Times New Roman" panose="02020603050405020304" pitchFamily="18" charset="0"/>
              </a:rPr>
              <a:t>x</a:t>
            </a:r>
            <a:r>
              <a:rPr kumimoji="1" lang="zh-CN" altLang="en-US" sz="3600" b="1" kern="0" dirty="0">
                <a:solidFill>
                  <a:srgbClr val="000000"/>
                </a:solidFill>
                <a:effectLst>
                  <a:outerShdw blurRad="38100" dist="38100" dir="2700000" algn="tl">
                    <a:srgbClr val="000000">
                      <a:alpha val="43137"/>
                    </a:srgbClr>
                  </a:outerShdw>
                </a:effectLst>
                <a:latin typeface="宋体" panose="02010600030101010101" pitchFamily="2" charset="-122"/>
              </a:rPr>
              <a:t>再把它代入</a:t>
            </a:r>
            <a:r>
              <a:rPr kumimoji="1" lang="en-US" altLang="zh-CN" sz="4400" i="1" kern="0" dirty="0" err="1">
                <a:solidFill>
                  <a:srgbClr val="000000"/>
                </a:solidFill>
                <a:latin typeface="Times New Roman" panose="02020603050405020304" pitchFamily="18" charset="0"/>
              </a:rPr>
              <a:t>G</a:t>
            </a:r>
            <a:r>
              <a:rPr kumimoji="1" lang="en-US" altLang="zh-CN" sz="4400" i="1" kern="0" baseline="-25000" dirty="0" err="1">
                <a:solidFill>
                  <a:srgbClr val="000000"/>
                </a:solidFill>
                <a:latin typeface="Times New Roman" panose="02020603050405020304" pitchFamily="18" charset="0"/>
              </a:rPr>
              <a:t>k</a:t>
            </a:r>
            <a:r>
              <a:rPr kumimoji="1" lang="en-US" altLang="zh-CN" sz="4400" kern="0" dirty="0">
                <a:solidFill>
                  <a:srgbClr val="000000"/>
                </a:solidFill>
                <a:latin typeface="Times New Roman" panose="02020603050405020304" pitchFamily="18" charset="0"/>
              </a:rPr>
              <a:t>(</a:t>
            </a:r>
            <a:r>
              <a:rPr kumimoji="1" lang="en-US" altLang="zh-CN" sz="4400" i="1" kern="0" dirty="0" err="1">
                <a:solidFill>
                  <a:srgbClr val="000000"/>
                </a:solidFill>
                <a:latin typeface="Times New Roman" panose="02020603050405020304" pitchFamily="18" charset="0"/>
              </a:rPr>
              <a:t>jw</a:t>
            </a:r>
            <a:r>
              <a:rPr kumimoji="1" lang="en-US" altLang="zh-CN" sz="4400" kern="0" dirty="0">
                <a:solidFill>
                  <a:srgbClr val="000000"/>
                </a:solidFill>
                <a:latin typeface="Times New Roman" panose="02020603050405020304" pitchFamily="18" charset="0"/>
              </a:rPr>
              <a:t>)</a:t>
            </a:r>
            <a:r>
              <a:rPr kumimoji="1" lang="zh-CN" altLang="en-US" sz="3600" b="1" kern="0" dirty="0">
                <a:solidFill>
                  <a:srgbClr val="000000"/>
                </a:solidFill>
                <a:effectLst>
                  <a:outerShdw blurRad="38100" dist="38100" dir="2700000" algn="tl">
                    <a:srgbClr val="000000">
                      <a:alpha val="43137"/>
                    </a:srgbClr>
                  </a:outerShdw>
                </a:effectLst>
                <a:latin typeface="宋体" panose="02010600030101010101" pitchFamily="2" charset="-122"/>
              </a:rPr>
              <a:t>实部，即得与实轴的交点坐标</a:t>
            </a:r>
            <a:endParaRPr kumimoji="1" lang="zh-CN" altLang="en-US" sz="3600" b="1" kern="0" dirty="0">
              <a:solidFill>
                <a:srgbClr val="000000"/>
              </a:solidFill>
              <a:effectLst>
                <a:outerShdw blurRad="38100" dist="38100" dir="2700000" algn="tl">
                  <a:srgbClr val="000000">
                    <a:alpha val="43137"/>
                  </a:srgbClr>
                </a:outerShdw>
              </a:effectLst>
              <a:latin typeface="宋体" panose="02010600030101010101" pitchFamily="2" charset="-122"/>
            </a:endParaRPr>
          </a:p>
        </p:txBody>
      </p:sp>
      <p:sp>
        <p:nvSpPr>
          <p:cNvPr id="4" name="文本框 3"/>
          <p:cNvSpPr txBox="1"/>
          <p:nvPr/>
        </p:nvSpPr>
        <p:spPr>
          <a:xfrm>
            <a:off x="623392" y="476672"/>
            <a:ext cx="3888432" cy="535531"/>
          </a:xfrm>
          <a:prstGeom prst="rect">
            <a:avLst/>
          </a:prstGeom>
          <a:solidFill>
            <a:srgbClr val="92D050"/>
          </a:solidFill>
        </p:spPr>
        <p:txBody>
          <a:bodyPr wrap="square">
            <a:spAutoFit/>
          </a:bodyPr>
          <a:lstStyle/>
          <a:p>
            <a:pPr>
              <a:lnSpc>
                <a:spcPct val="90000"/>
              </a:lnSpc>
              <a:spcBef>
                <a:spcPct val="20000"/>
              </a:spcBef>
              <a:defRPr/>
            </a:pPr>
            <a:r>
              <a:rPr kumimoji="1" lang="en-US" altLang="zh-CN" sz="3200" b="1" kern="0" dirty="0">
                <a:solidFill>
                  <a:srgbClr val="FF0000"/>
                </a:solidFill>
                <a:effectLst>
                  <a:outerShdw blurRad="38100" dist="38100" dir="2700000" algn="tl">
                    <a:srgbClr val="000000">
                      <a:alpha val="43137"/>
                    </a:srgbClr>
                  </a:outerShdw>
                </a:effectLst>
                <a:latin typeface="宋体" panose="02010600030101010101" pitchFamily="2" charset="-122"/>
              </a:rPr>
              <a:t>3</a:t>
            </a:r>
            <a:r>
              <a:rPr kumimoji="1" lang="zh-CN" altLang="en-US" sz="3200" b="1" kern="0" dirty="0">
                <a:solidFill>
                  <a:srgbClr val="FF0000"/>
                </a:solidFill>
                <a:effectLst>
                  <a:outerShdw blurRad="38100" dist="38100" dir="2700000" algn="tl">
                    <a:srgbClr val="000000">
                      <a:alpha val="43137"/>
                    </a:srgbClr>
                  </a:outerShdw>
                </a:effectLst>
                <a:latin typeface="宋体" panose="02010600030101010101" pitchFamily="2" charset="-122"/>
              </a:rPr>
              <a:t>、与坐标轴的交点：</a:t>
            </a:r>
            <a:endParaRPr kumimoji="1" lang="en-US" altLang="zh-CN" b="1" kern="0" dirty="0">
              <a:solidFill>
                <a:srgbClr val="FF0000"/>
              </a:solidFill>
              <a:effectLst>
                <a:outerShdw blurRad="38100" dist="38100" dir="2700000" algn="tl">
                  <a:srgbClr val="000000">
                    <a:alpha val="43137"/>
                  </a:srgbClr>
                </a:outerShdw>
              </a:effectLst>
              <a:latin typeface="宋体" panose="02010600030101010101" pitchFamily="2" charset="-122"/>
            </a:endParaRPr>
          </a:p>
        </p:txBody>
      </p:sp>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3051432" y="3666135"/>
            <a:ext cx="6527800" cy="300322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 name="Rectangle 2"/>
          <p:cNvSpPr txBox="1">
            <a:spLocks noChangeArrowheads="1"/>
          </p:cNvSpPr>
          <p:nvPr/>
        </p:nvSpPr>
        <p:spPr bwMode="auto">
          <a:xfrm>
            <a:off x="498724" y="261136"/>
            <a:ext cx="7685508" cy="1344083"/>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2pPr>
            <a:lvl3pPr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3pPr>
            <a:lvl4pPr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4pPr>
            <a:lvl5pPr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Arial Narrow" panose="020B0606020202030204" pitchFamily="34" charset="0"/>
                <a:ea typeface="宋体" panose="02010600030101010101" pitchFamily="2" charset="-122"/>
              </a:defRPr>
            </a:lvl9pPr>
          </a:lstStyle>
          <a:p>
            <a:pPr algn="l" eaLnBrk="1" hangingPunct="1">
              <a:buFont typeface="Arial" panose="020B0604020202020204" pitchFamily="34" charset="0"/>
              <a:buNone/>
              <a:defRPr/>
            </a:pPr>
            <a:r>
              <a:rPr lang="zh-CN" altLang="en-US" sz="3200" kern="0" dirty="0">
                <a:solidFill>
                  <a:srgbClr val="0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例  已知单位反馈控制系统的开环传递函数，</a:t>
            </a:r>
            <a:r>
              <a:rPr lang="zh-CN" altLang="en-US" sz="3200" kern="0" dirty="0">
                <a:solidFill>
                  <a:srgbClr val="0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cs"/>
              </a:rPr>
              <a:t>试概略绘制系统开环幅相曲线</a:t>
            </a:r>
            <a:endParaRPr lang="zh-CN" altLang="en-US" sz="3200" kern="0" dirty="0">
              <a:solidFill>
                <a:srgbClr val="0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cs"/>
            </a:endParaRPr>
          </a:p>
        </p:txBody>
      </p:sp>
      <p:sp>
        <p:nvSpPr>
          <p:cNvPr id="3" name="Rectangle 3"/>
          <p:cNvSpPr txBox="1">
            <a:spLocks noChangeArrowheads="1"/>
          </p:cNvSpPr>
          <p:nvPr/>
        </p:nvSpPr>
        <p:spPr bwMode="auto">
          <a:xfrm>
            <a:off x="556432" y="2902017"/>
            <a:ext cx="710776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Blip>
                <a:blip r:embed="rId1"/>
              </a:buBlip>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90000"/>
              </a:lnSpc>
              <a:buFontTx/>
              <a:buNone/>
              <a:defRPr/>
            </a:pPr>
            <a:r>
              <a:rPr lang="zh-CN" altLang="en-US" b="1" kern="0" dirty="0">
                <a:solidFill>
                  <a:srgbClr val="000000"/>
                </a:solidFill>
                <a:effectLst>
                  <a:outerShdw blurRad="38100" dist="38100" dir="2700000" algn="tl">
                    <a:srgbClr val="000000">
                      <a:alpha val="43137"/>
                    </a:srgbClr>
                  </a:outerShdw>
                </a:effectLst>
                <a:latin typeface="Arial Narrow" panose="020B0606020202030204"/>
              </a:rPr>
              <a:t>解：由于</a:t>
            </a:r>
            <a:r>
              <a:rPr lang="en-US" altLang="zh-CN" b="1" i="1" kern="0" dirty="0">
                <a:solidFill>
                  <a:srgbClr val="000000"/>
                </a:solidFill>
                <a:effectLst>
                  <a:outerShdw blurRad="38100" dist="38100" dir="2700000" algn="tl">
                    <a:srgbClr val="000000">
                      <a:alpha val="43137"/>
                    </a:srgbClr>
                  </a:outerShdw>
                </a:effectLst>
                <a:latin typeface="Times New Roman" panose="02020603050405020304" pitchFamily="18" charset="0"/>
              </a:rPr>
              <a:t>v</a:t>
            </a:r>
            <a:r>
              <a:rPr lang="en-US" altLang="zh-CN" b="1" kern="0" dirty="0">
                <a:solidFill>
                  <a:srgbClr val="000000"/>
                </a:solidFill>
                <a:effectLst>
                  <a:outerShdw blurRad="38100" dist="38100" dir="2700000" algn="tl">
                    <a:srgbClr val="000000">
                      <a:alpha val="43137"/>
                    </a:srgbClr>
                  </a:outerShdw>
                </a:effectLst>
                <a:latin typeface="Arial Narrow" panose="020B0606020202030204"/>
              </a:rPr>
              <a:t>=</a:t>
            </a:r>
            <a:r>
              <a:rPr lang="en-US" altLang="zh-CN" b="1" kern="0" dirty="0">
                <a:solidFill>
                  <a:srgbClr val="000000"/>
                </a:solidFill>
                <a:effectLst>
                  <a:outerShdw blurRad="38100" dist="38100" dir="2700000" algn="tl">
                    <a:srgbClr val="000000">
                      <a:alpha val="43137"/>
                    </a:srgbClr>
                  </a:outerShdw>
                </a:effectLst>
                <a:latin typeface="Times New Roman" panose="02020603050405020304" pitchFamily="18" charset="0"/>
              </a:rPr>
              <a:t>2</a:t>
            </a:r>
            <a:r>
              <a:rPr lang="zh-CN" altLang="en-US" b="1" kern="0" dirty="0">
                <a:solidFill>
                  <a:srgbClr val="000000"/>
                </a:solidFill>
                <a:effectLst>
                  <a:outerShdw blurRad="38100" dist="38100" dir="2700000" algn="tl">
                    <a:srgbClr val="000000">
                      <a:alpha val="43137"/>
                    </a:srgbClr>
                  </a:outerShdw>
                </a:effectLst>
                <a:latin typeface="Arial Narrow" panose="020B0606020202030204"/>
              </a:rPr>
              <a:t>，零极点分布如图所示：</a:t>
            </a:r>
            <a:endParaRPr lang="zh-CN" altLang="en-US" b="1" kern="0" dirty="0">
              <a:solidFill>
                <a:srgbClr val="000000"/>
              </a:solidFill>
              <a:effectLst>
                <a:outerShdw blurRad="38100" dist="38100" dir="2700000" algn="tl">
                  <a:srgbClr val="000000">
                    <a:alpha val="43137"/>
                  </a:srgbClr>
                </a:outerShdw>
              </a:effectLst>
              <a:latin typeface="Arial Narrow" panose="020B0606020202030204"/>
            </a:endParaRPr>
          </a:p>
          <a:p>
            <a:pPr eaLnBrk="1" hangingPunct="1">
              <a:lnSpc>
                <a:spcPct val="90000"/>
              </a:lnSpc>
              <a:buFontTx/>
              <a:buNone/>
              <a:defRPr/>
            </a:pPr>
            <a:endParaRPr lang="en-US" altLang="zh-CN" b="1" kern="0" dirty="0">
              <a:solidFill>
                <a:srgbClr val="000000"/>
              </a:solidFill>
              <a:effectLst>
                <a:outerShdw blurRad="38100" dist="38100" dir="2700000" algn="tl">
                  <a:srgbClr val="000000">
                    <a:alpha val="43137"/>
                  </a:srgbClr>
                </a:outerShdw>
              </a:effectLst>
              <a:latin typeface="Arial Narrow" panose="020B0606020202030204"/>
            </a:endParaRPr>
          </a:p>
        </p:txBody>
      </p:sp>
      <p:graphicFrame>
        <p:nvGraphicFramePr>
          <p:cNvPr id="35845" name="Object 4"/>
          <p:cNvGraphicFramePr>
            <a:graphicFrameLocks noChangeAspect="1"/>
          </p:cNvGraphicFramePr>
          <p:nvPr/>
        </p:nvGraphicFramePr>
        <p:xfrm>
          <a:off x="3539067" y="1677429"/>
          <a:ext cx="4381502" cy="1131646"/>
        </p:xfrm>
        <a:graphic>
          <a:graphicData uri="http://schemas.openxmlformats.org/presentationml/2006/ole">
            <mc:AlternateContent xmlns:mc="http://schemas.openxmlformats.org/markup-compatibility/2006">
              <mc:Choice xmlns:v="urn:schemas-microsoft-com:vml" Requires="v">
                <p:oleObj spid="_x0000_s23557" name="Equation" r:id="rId2" imgW="1612900" imgH="419100" progId="Equation.3">
                  <p:embed/>
                </p:oleObj>
              </mc:Choice>
              <mc:Fallback>
                <p:oleObj name="Equation" r:id="rId2" imgW="1612900" imgH="4191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067" y="1677429"/>
                        <a:ext cx="4381502" cy="1131646"/>
                      </a:xfrm>
                      <a:prstGeom prst="rect">
                        <a:avLst/>
                      </a:prstGeom>
                      <a:noFill/>
                      <a:ln>
                        <a:noFill/>
                      </a:ln>
                    </p:spPr>
                  </p:pic>
                </p:oleObj>
              </mc:Fallback>
            </mc:AlternateContent>
          </a:graphicData>
        </a:graphic>
      </p:graphicFrame>
      <p:grpSp>
        <p:nvGrpSpPr>
          <p:cNvPr id="35846" name="Group 23"/>
          <p:cNvGrpSpPr/>
          <p:nvPr/>
        </p:nvGrpSpPr>
        <p:grpSpPr bwMode="auto">
          <a:xfrm>
            <a:off x="3863752" y="3648390"/>
            <a:ext cx="5241520" cy="2880783"/>
            <a:chOff x="1728" y="2496"/>
            <a:chExt cx="2988" cy="1824"/>
          </a:xfrm>
        </p:grpSpPr>
        <p:grpSp>
          <p:nvGrpSpPr>
            <p:cNvPr id="35847" name="Group 21"/>
            <p:cNvGrpSpPr/>
            <p:nvPr/>
          </p:nvGrpSpPr>
          <p:grpSpPr bwMode="auto">
            <a:xfrm>
              <a:off x="1728" y="2496"/>
              <a:ext cx="2988" cy="1824"/>
              <a:chOff x="1728" y="2304"/>
              <a:chExt cx="2988" cy="1824"/>
            </a:xfrm>
          </p:grpSpPr>
          <p:sp>
            <p:nvSpPr>
              <p:cNvPr id="8" name="Line 5"/>
              <p:cNvSpPr>
                <a:spLocks noChangeShapeType="1"/>
              </p:cNvSpPr>
              <p:nvPr/>
            </p:nvSpPr>
            <p:spPr bwMode="auto">
              <a:xfrm>
                <a:off x="1728" y="3600"/>
                <a:ext cx="2640" cy="0"/>
              </a:xfrm>
              <a:prstGeom prst="line">
                <a:avLst/>
              </a:prstGeom>
              <a:noFill/>
              <a:ln w="19050">
                <a:solidFill>
                  <a:srgbClr val="000000"/>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9" name="Line 6"/>
              <p:cNvSpPr>
                <a:spLocks noChangeShapeType="1"/>
              </p:cNvSpPr>
              <p:nvPr/>
            </p:nvSpPr>
            <p:spPr bwMode="auto">
              <a:xfrm flipV="1">
                <a:off x="3120" y="2447"/>
                <a:ext cx="0" cy="1681"/>
              </a:xfrm>
              <a:prstGeom prst="line">
                <a:avLst/>
              </a:prstGeom>
              <a:noFill/>
              <a:ln w="19050">
                <a:solidFill>
                  <a:srgbClr val="000000"/>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10" name="Line 7"/>
              <p:cNvSpPr>
                <a:spLocks noChangeShapeType="1"/>
              </p:cNvSpPr>
              <p:nvPr/>
            </p:nvSpPr>
            <p:spPr bwMode="auto">
              <a:xfrm flipH="1">
                <a:off x="1872" y="3522"/>
                <a:ext cx="99" cy="143"/>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11" name="Line 8"/>
              <p:cNvSpPr>
                <a:spLocks noChangeShapeType="1"/>
              </p:cNvSpPr>
              <p:nvPr/>
            </p:nvSpPr>
            <p:spPr bwMode="auto">
              <a:xfrm flipH="1">
                <a:off x="2257" y="3552"/>
                <a:ext cx="95" cy="14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12" name="Line 9"/>
              <p:cNvSpPr>
                <a:spLocks noChangeShapeType="1"/>
              </p:cNvSpPr>
              <p:nvPr/>
            </p:nvSpPr>
            <p:spPr bwMode="auto">
              <a:xfrm>
                <a:off x="1863" y="3540"/>
                <a:ext cx="144" cy="143"/>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13" name="Line 10"/>
              <p:cNvSpPr>
                <a:spLocks noChangeShapeType="1"/>
              </p:cNvSpPr>
              <p:nvPr/>
            </p:nvSpPr>
            <p:spPr bwMode="auto">
              <a:xfrm>
                <a:off x="2282" y="3579"/>
                <a:ext cx="87" cy="8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14" name="AutoShape 11"/>
              <p:cNvSpPr>
                <a:spLocks noChangeArrowheads="1"/>
              </p:cNvSpPr>
              <p:nvPr/>
            </p:nvSpPr>
            <p:spPr bwMode="auto">
              <a:xfrm>
                <a:off x="2640" y="3552"/>
                <a:ext cx="95" cy="145"/>
              </a:xfrm>
              <a:prstGeom prst="flowChartConnector">
                <a:avLst/>
              </a:prstGeom>
              <a:noFill/>
              <a:ln w="95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kumimoji="1" lang="zh-CN" altLang="en-US" sz="2400" kern="0">
                  <a:solidFill>
                    <a:srgbClr val="000000"/>
                  </a:solidFill>
                  <a:latin typeface="Times New Roman" panose="02020603050405020304" pitchFamily="18" charset="0"/>
                </a:endParaRPr>
              </a:p>
            </p:txBody>
          </p:sp>
          <p:sp>
            <p:nvSpPr>
              <p:cNvPr id="15" name="Line 12"/>
              <p:cNvSpPr>
                <a:spLocks noChangeShapeType="1"/>
              </p:cNvSpPr>
              <p:nvPr/>
            </p:nvSpPr>
            <p:spPr bwMode="auto">
              <a:xfrm flipV="1">
                <a:off x="1920" y="2640"/>
                <a:ext cx="1201" cy="960"/>
              </a:xfrm>
              <a:prstGeom prst="line">
                <a:avLst/>
              </a:prstGeom>
              <a:noFill/>
              <a:ln w="9525">
                <a:solidFill>
                  <a:srgbClr val="000000"/>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16" name="Line 13"/>
              <p:cNvSpPr>
                <a:spLocks noChangeShapeType="1"/>
              </p:cNvSpPr>
              <p:nvPr/>
            </p:nvSpPr>
            <p:spPr bwMode="auto">
              <a:xfrm flipV="1">
                <a:off x="2304" y="2640"/>
                <a:ext cx="817" cy="96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17" name="Line 14"/>
              <p:cNvSpPr>
                <a:spLocks noChangeShapeType="1"/>
              </p:cNvSpPr>
              <p:nvPr/>
            </p:nvSpPr>
            <p:spPr bwMode="auto">
              <a:xfrm flipV="1">
                <a:off x="2688" y="2689"/>
                <a:ext cx="432" cy="911"/>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18" name="Line 15"/>
              <p:cNvSpPr>
                <a:spLocks noChangeShapeType="1"/>
              </p:cNvSpPr>
              <p:nvPr/>
            </p:nvSpPr>
            <p:spPr bwMode="auto">
              <a:xfrm>
                <a:off x="3072" y="3552"/>
                <a:ext cx="87" cy="8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19" name="Line 17"/>
              <p:cNvSpPr>
                <a:spLocks noChangeShapeType="1"/>
              </p:cNvSpPr>
              <p:nvPr/>
            </p:nvSpPr>
            <p:spPr bwMode="auto">
              <a:xfrm flipH="1">
                <a:off x="3085" y="3526"/>
                <a:ext cx="94" cy="143"/>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sp>
            <p:nvSpPr>
              <p:cNvPr id="20" name="Rectangle 18"/>
              <p:cNvSpPr>
                <a:spLocks noChangeArrowheads="1"/>
              </p:cNvSpPr>
              <p:nvPr/>
            </p:nvSpPr>
            <p:spPr bwMode="auto">
              <a:xfrm>
                <a:off x="3216" y="2447"/>
                <a:ext cx="530"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en-US" altLang="zh-CN" sz="2400" i="1" kern="0">
                    <a:solidFill>
                      <a:srgbClr val="000000"/>
                    </a:solidFill>
                    <a:latin typeface="Times New Roman" panose="02020603050405020304" pitchFamily="18" charset="0"/>
                  </a:rPr>
                  <a:t>jw</a:t>
                </a:r>
                <a:endParaRPr kumimoji="1" lang="en-US" altLang="zh-CN" sz="2400" i="1" kern="0">
                  <a:solidFill>
                    <a:srgbClr val="000000"/>
                  </a:solidFill>
                  <a:latin typeface="Times New Roman" panose="02020603050405020304" pitchFamily="18" charset="0"/>
                </a:endParaRPr>
              </a:p>
            </p:txBody>
          </p:sp>
          <p:sp>
            <p:nvSpPr>
              <p:cNvPr id="21" name="Rectangle 19"/>
              <p:cNvSpPr>
                <a:spLocks noChangeArrowheads="1"/>
              </p:cNvSpPr>
              <p:nvPr/>
            </p:nvSpPr>
            <p:spPr bwMode="auto">
              <a:xfrm>
                <a:off x="4416" y="3457"/>
                <a:ext cx="300"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i="1" kern="0">
                    <a:solidFill>
                      <a:srgbClr val="000000"/>
                    </a:solidFill>
                    <a:latin typeface="Times New Roman" panose="02020603050405020304" pitchFamily="18" charset="0"/>
                  </a:rPr>
                  <a:t>Re</a:t>
                </a:r>
                <a:endParaRPr lang="en-US" altLang="zh-CN" sz="2400" b="1" i="1" kern="0">
                  <a:solidFill>
                    <a:srgbClr val="000000"/>
                  </a:solidFill>
                  <a:latin typeface="Times New Roman" panose="02020603050405020304" pitchFamily="18" charset="0"/>
                </a:endParaRPr>
              </a:p>
            </p:txBody>
          </p:sp>
          <p:sp>
            <p:nvSpPr>
              <p:cNvPr id="22" name="Rectangle 20"/>
              <p:cNvSpPr>
                <a:spLocks noChangeArrowheads="1"/>
              </p:cNvSpPr>
              <p:nvPr/>
            </p:nvSpPr>
            <p:spPr bwMode="auto">
              <a:xfrm>
                <a:off x="3168" y="2304"/>
                <a:ext cx="310"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i="1" kern="0">
                    <a:solidFill>
                      <a:srgbClr val="000000"/>
                    </a:solidFill>
                    <a:latin typeface="Times New Roman" panose="02020603050405020304" pitchFamily="18" charset="0"/>
                  </a:rPr>
                  <a:t>Im</a:t>
                </a:r>
                <a:endParaRPr lang="en-US" altLang="zh-CN" sz="2400" b="1" i="1" kern="0">
                  <a:solidFill>
                    <a:srgbClr val="000000"/>
                  </a:solidFill>
                  <a:latin typeface="Times New Roman" panose="02020603050405020304" pitchFamily="18" charset="0"/>
                </a:endParaRPr>
              </a:p>
            </p:txBody>
          </p:sp>
        </p:grpSp>
        <p:sp>
          <p:nvSpPr>
            <p:cNvPr id="7" name="Line 22"/>
            <p:cNvSpPr>
              <a:spLocks noChangeShapeType="1"/>
            </p:cNvSpPr>
            <p:nvPr/>
          </p:nvSpPr>
          <p:spPr bwMode="auto">
            <a:xfrm flipV="1">
              <a:off x="3120" y="2881"/>
              <a:ext cx="0" cy="911"/>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kumimoji="1" lang="zh-CN" altLang="en-US" sz="2400" kern="0">
                <a:solidFill>
                  <a:srgbClr val="000000"/>
                </a:solidFill>
                <a:latin typeface="Times New Roman" panose="02020603050405020304" pitchFamily="18" charset="0"/>
              </a:endParaRPr>
            </a:p>
          </p:txBody>
        </p:sp>
      </p:grpSp>
    </p:spTree>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90085" y="452967"/>
            <a:ext cx="2095500" cy="670984"/>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257175" indent="-257175" algn="l" rtl="0" eaLnBrk="0" fontAlgn="base" hangingPunct="0">
              <a:spcBef>
                <a:spcPct val="15000"/>
              </a:spcBef>
              <a:spcAft>
                <a:spcPct val="0"/>
              </a:spcAft>
              <a:buFont typeface="Arial" panose="020B0604020202020204" pitchFamily="34" charset="0"/>
              <a:buChar char="•"/>
              <a:defRPr kern="1200">
                <a:solidFill>
                  <a:srgbClr val="7F7F7F"/>
                </a:solidFill>
                <a:latin typeface="+mj-lt"/>
                <a:ea typeface="+mn-ea"/>
                <a:cs typeface="+mn-cs"/>
              </a:defRPr>
            </a:lvl1pPr>
            <a:lvl2pPr marL="557530" indent="-214630" algn="l" rtl="0" eaLnBrk="0" fontAlgn="base" hangingPunct="0">
              <a:spcBef>
                <a:spcPct val="15000"/>
              </a:spcBef>
              <a:spcAft>
                <a:spcPct val="0"/>
              </a:spcAft>
              <a:buFont typeface="Courier New" panose="02070309020205020404" pitchFamily="49" charset="0"/>
              <a:buChar char="o"/>
              <a:defRPr sz="1200" kern="1200">
                <a:solidFill>
                  <a:srgbClr val="7F7F7F"/>
                </a:solidFill>
                <a:latin typeface="+mj-lt"/>
                <a:ea typeface="+mn-ea"/>
                <a:cs typeface="+mn-cs"/>
              </a:defRPr>
            </a:lvl2pPr>
            <a:lvl3pPr marL="857250" indent="-171450" algn="l" rtl="0" eaLnBrk="0" fontAlgn="base" hangingPunct="0">
              <a:spcBef>
                <a:spcPct val="15000"/>
              </a:spcBef>
              <a:spcAft>
                <a:spcPct val="0"/>
              </a:spcAft>
              <a:buFont typeface="Arial" panose="020B0604020202020204" pitchFamily="34" charset="0"/>
              <a:buChar char="•"/>
              <a:defRPr sz="1200" kern="1200">
                <a:solidFill>
                  <a:srgbClr val="7F7F7F"/>
                </a:solidFill>
                <a:latin typeface="+mj-lt"/>
                <a:ea typeface="+mn-ea"/>
                <a:cs typeface="+mn-cs"/>
              </a:defRPr>
            </a:lvl3pPr>
            <a:lvl4pPr marL="1200150" indent="-171450" algn="l" rtl="0" eaLnBrk="0" fontAlgn="base" hangingPunct="0">
              <a:spcBef>
                <a:spcPct val="15000"/>
              </a:spcBef>
              <a:spcAft>
                <a:spcPct val="0"/>
              </a:spcAft>
              <a:buFont typeface="Courier New" panose="02070309020205020404" pitchFamily="49" charset="0"/>
              <a:buChar char="o"/>
              <a:defRPr sz="1200" kern="1200">
                <a:solidFill>
                  <a:srgbClr val="7F7F7F"/>
                </a:solidFill>
                <a:latin typeface="+mj-lt"/>
                <a:ea typeface="+mn-ea"/>
                <a:cs typeface="+mn-cs"/>
              </a:defRPr>
            </a:lvl4pPr>
            <a:lvl5pPr marL="1543050" indent="-171450" algn="l" rtl="0" eaLnBrk="0" fontAlgn="base" hangingPunct="0">
              <a:spcBef>
                <a:spcPct val="15000"/>
              </a:spcBef>
              <a:spcAft>
                <a:spcPct val="0"/>
              </a:spcAft>
              <a:buFont typeface="Arial" panose="020B0604020202020204" pitchFamily="34" charset="0"/>
              <a:buChar char="•"/>
              <a:defRPr sz="1200" kern="1200">
                <a:solidFill>
                  <a:srgbClr val="7F7F7F"/>
                </a:solidFill>
                <a:latin typeface="+mj-lt"/>
                <a:ea typeface="+mn-ea"/>
                <a:cs typeface="+mn-cs"/>
              </a:defRPr>
            </a:lvl5pPr>
            <a:lvl6pPr marL="1886585" indent="-170815" algn="l" defTabSz="685800" rtl="0" eaLnBrk="1" latinLnBrk="0" hangingPunct="1">
              <a:spcBef>
                <a:spcPct val="15000"/>
              </a:spcBef>
              <a:buFont typeface="Courier New" panose="02070309020205020404" pitchFamily="49" charset="0"/>
              <a:buChar char="o"/>
              <a:defRPr sz="1200" kern="1200">
                <a:solidFill>
                  <a:schemeClr val="tx1">
                    <a:lumMod val="50000"/>
                    <a:lumOff val="50000"/>
                  </a:schemeClr>
                </a:solidFill>
                <a:latin typeface="+mj-lt"/>
                <a:ea typeface="+mn-ea"/>
                <a:cs typeface="+mn-cs"/>
              </a:defRPr>
            </a:lvl6pPr>
            <a:lvl7pPr marL="2229485" indent="-170815" algn="l" defTabSz="685800" rtl="0" eaLnBrk="1" latinLnBrk="0" hangingPunct="1">
              <a:spcBef>
                <a:spcPct val="15000"/>
              </a:spcBef>
              <a:buFont typeface="Arial" panose="020B0604020202020204" pitchFamily="34" charset="0"/>
              <a:buChar char="•"/>
              <a:defRPr sz="1200" kern="1200">
                <a:solidFill>
                  <a:schemeClr val="tx1">
                    <a:lumMod val="50000"/>
                    <a:lumOff val="50000"/>
                  </a:schemeClr>
                </a:solidFill>
                <a:latin typeface="+mj-lt"/>
                <a:ea typeface="+mn-ea"/>
                <a:cs typeface="+mn-cs"/>
              </a:defRPr>
            </a:lvl7pPr>
            <a:lvl8pPr marL="2572385" indent="-170815" algn="l" defTabSz="685800" rtl="0" eaLnBrk="1" latinLnBrk="0" hangingPunct="1">
              <a:spcBef>
                <a:spcPct val="15000"/>
              </a:spcBef>
              <a:buFont typeface="Courier New" panose="02070309020205020404" pitchFamily="49" charset="0"/>
              <a:buChar char="o"/>
              <a:defRPr sz="1200" kern="1200">
                <a:solidFill>
                  <a:schemeClr val="tx1">
                    <a:lumMod val="50000"/>
                    <a:lumOff val="50000"/>
                  </a:schemeClr>
                </a:solidFill>
                <a:latin typeface="+mj-lt"/>
                <a:ea typeface="+mn-ea"/>
                <a:cs typeface="+mn-cs"/>
              </a:defRPr>
            </a:lvl8pPr>
            <a:lvl9pPr marL="2915285" indent="-170815" algn="l" defTabSz="685800" rtl="0" eaLnBrk="1" latinLnBrk="0" hangingPunct="1">
              <a:spcBef>
                <a:spcPct val="15000"/>
              </a:spcBef>
              <a:buFont typeface="Arial" panose="020B0604020202020204" pitchFamily="34" charset="0"/>
              <a:buChar char="•"/>
              <a:defRPr sz="1200" kern="1200">
                <a:solidFill>
                  <a:schemeClr val="tx1">
                    <a:lumMod val="50000"/>
                    <a:lumOff val="50000"/>
                  </a:schemeClr>
                </a:solidFill>
                <a:latin typeface="+mj-lt"/>
                <a:ea typeface="+mn-ea"/>
                <a:cs typeface="+mn-cs"/>
              </a:defRPr>
            </a:lvl9pPr>
          </a:lstStyle>
          <a:p>
            <a:pPr>
              <a:buFontTx/>
              <a:buNone/>
              <a:defRPr/>
            </a:pPr>
            <a:r>
              <a:rPr lang="en-US" altLang="zh-CN" sz="3600" b="1"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1</a:t>
            </a:r>
            <a:r>
              <a:rPr lang="zh-CN" altLang="en-US" sz="3600" b="1"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、起点   </a:t>
            </a:r>
            <a:endParaRPr lang="zh-CN" altLang="en-US" sz="3600" b="1"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aphicFrame>
        <p:nvGraphicFramePr>
          <p:cNvPr id="36867" name="Object 4"/>
          <p:cNvGraphicFramePr>
            <a:graphicFrameLocks noChangeAspect="1"/>
          </p:cNvGraphicFramePr>
          <p:nvPr/>
        </p:nvGraphicFramePr>
        <p:xfrm>
          <a:off x="3486151" y="438151"/>
          <a:ext cx="3816349" cy="685800"/>
        </p:xfrm>
        <a:graphic>
          <a:graphicData uri="http://schemas.openxmlformats.org/presentationml/2006/ole">
            <mc:AlternateContent xmlns:mc="http://schemas.openxmlformats.org/markup-compatibility/2006">
              <mc:Choice xmlns:v="urn:schemas-microsoft-com:vml" Requires="v">
                <p:oleObj spid="_x0000_s24587" name="Equation" r:id="rId1" imgW="1270000" imgH="228600" progId="Equation.3">
                  <p:embed/>
                </p:oleObj>
              </mc:Choice>
              <mc:Fallback>
                <p:oleObj name="Equation" r:id="rId1" imgW="1270000" imgH="228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151" y="438151"/>
                        <a:ext cx="3816349"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5"/>
          <p:cNvSpPr>
            <a:spLocks noChangeArrowheads="1"/>
          </p:cNvSpPr>
          <p:nvPr/>
        </p:nvSpPr>
        <p:spPr bwMode="auto">
          <a:xfrm>
            <a:off x="1087481" y="1581151"/>
            <a:ext cx="2095500" cy="696383"/>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57175" indent="-257175" eaLnBrk="0" fontAlgn="base" hangingPunct="0">
              <a:spcBef>
                <a:spcPct val="15000"/>
              </a:spcBef>
              <a:spcAft>
                <a:spcPct val="0"/>
              </a:spcAft>
              <a:defRPr/>
            </a:pPr>
            <a:r>
              <a:rPr lang="en-US" altLang="zh-CN"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2</a:t>
            </a: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、终点   </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aphicFrame>
        <p:nvGraphicFramePr>
          <p:cNvPr id="36869" name="Object 6"/>
          <p:cNvGraphicFramePr>
            <a:graphicFrameLocks noChangeAspect="1"/>
          </p:cNvGraphicFramePr>
          <p:nvPr/>
        </p:nvGraphicFramePr>
        <p:xfrm>
          <a:off x="3342217" y="1568451"/>
          <a:ext cx="4290483" cy="709083"/>
        </p:xfrm>
        <a:graphic>
          <a:graphicData uri="http://schemas.openxmlformats.org/presentationml/2006/ole">
            <mc:AlternateContent xmlns:mc="http://schemas.openxmlformats.org/markup-compatibility/2006">
              <mc:Choice xmlns:v="urn:schemas-microsoft-com:vml" Requires="v">
                <p:oleObj spid="_x0000_s24588" name="公式" r:id="rId3" imgW="1384300" imgH="228600" progId="Equation.3">
                  <p:embed/>
                </p:oleObj>
              </mc:Choice>
              <mc:Fallback>
                <p:oleObj name="公式" r:id="rId3" imgW="13843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2217" y="1568451"/>
                        <a:ext cx="4290483" cy="70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a:spLocks noChangeArrowheads="1"/>
          </p:cNvSpPr>
          <p:nvPr/>
        </p:nvSpPr>
        <p:spPr bwMode="auto">
          <a:xfrm>
            <a:off x="1086762" y="2748492"/>
            <a:ext cx="4156679" cy="723900"/>
          </a:xfrm>
          <a:prstGeom prst="rect">
            <a:avLst/>
          </a:prstGeom>
        </p:spPr>
        <p:style>
          <a:lnRef idx="1">
            <a:schemeClr val="accent4"/>
          </a:lnRef>
          <a:fillRef idx="2">
            <a:schemeClr val="accent4"/>
          </a:fillRef>
          <a:effectRef idx="1">
            <a:schemeClr val="accent4"/>
          </a:effectRef>
          <a:fontRef idx="minor">
            <a:schemeClr val="dk1"/>
          </a:fontRef>
        </p:style>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57175" indent="-257175" eaLnBrk="0" fontAlgn="base" hangingPunct="0">
              <a:spcBef>
                <a:spcPct val="15000"/>
              </a:spcBef>
              <a:spcAft>
                <a:spcPct val="0"/>
              </a:spcAft>
              <a:defRPr/>
            </a:pPr>
            <a:r>
              <a:rPr lang="en-US" altLang="zh-CN"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3</a:t>
            </a: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、与坐标轴的交点   </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aphicFrame>
        <p:nvGraphicFramePr>
          <p:cNvPr id="36871" name="Object 8"/>
          <p:cNvGraphicFramePr>
            <a:graphicFrameLocks noChangeAspect="1"/>
          </p:cNvGraphicFramePr>
          <p:nvPr/>
        </p:nvGraphicFramePr>
        <p:xfrm>
          <a:off x="1271464" y="3565526"/>
          <a:ext cx="9021233" cy="1344084"/>
        </p:xfrm>
        <a:graphic>
          <a:graphicData uri="http://schemas.openxmlformats.org/presentationml/2006/ole">
            <mc:AlternateContent xmlns:mc="http://schemas.openxmlformats.org/markup-compatibility/2006">
              <mc:Choice xmlns:v="urn:schemas-microsoft-com:vml" Requires="v">
                <p:oleObj spid="_x0000_s24589" name="Equation" r:id="rId5" imgW="3238500" imgH="419100" progId="Equation.3">
                  <p:embed/>
                </p:oleObj>
              </mc:Choice>
              <mc:Fallback>
                <p:oleObj name="Equation" r:id="rId5" imgW="3238500" imgH="4191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1464" y="3565526"/>
                        <a:ext cx="9021233" cy="1344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9"/>
          <p:cNvSpPr>
            <a:spLocks noChangeArrowheads="1"/>
          </p:cNvSpPr>
          <p:nvPr/>
        </p:nvSpPr>
        <p:spPr bwMode="auto">
          <a:xfrm>
            <a:off x="1024778" y="5276849"/>
            <a:ext cx="10668000" cy="1109133"/>
          </a:xfrm>
          <a:prstGeom prst="rect">
            <a:avLst/>
          </a:prstGeom>
        </p:spPr>
        <p:style>
          <a:lnRef idx="1">
            <a:schemeClr val="accent5"/>
          </a:lnRef>
          <a:fillRef idx="2">
            <a:schemeClr val="accent5"/>
          </a:fillRef>
          <a:effectRef idx="1">
            <a:schemeClr val="accent5"/>
          </a:effectRef>
          <a:fontRef idx="minor">
            <a:schemeClr val="dk1"/>
          </a:fontRef>
        </p:style>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 typeface="Arial" panose="020B0604020202020204" pitchFamily="34" charset="0"/>
              <a:buNone/>
              <a:defRPr/>
            </a:pPr>
            <a:r>
              <a:rPr lang="zh-CN" altLang="en-US" sz="3200" b="1" dirty="0">
                <a:effectLst>
                  <a:outerShdw blurRad="38100" dist="38100" dir="2700000" algn="tl">
                    <a:srgbClr val="000000">
                      <a:alpha val="43137"/>
                    </a:srgbClr>
                  </a:outerShdw>
                </a:effectLst>
                <a:cs typeface="Times New Roman" panose="02020603050405020304" pitchFamily="18" charset="0"/>
              </a:rPr>
              <a:t>当</a:t>
            </a:r>
            <a:r>
              <a:rPr lang="en-US" altLang="zh-CN" sz="3200" b="1" i="1" dirty="0">
                <a:effectLst>
                  <a:outerShdw blurRad="38100" dist="38100" dir="2700000" algn="tl">
                    <a:srgbClr val="000000">
                      <a:alpha val="43137"/>
                    </a:srgbClr>
                  </a:outerShdw>
                </a:effectLst>
                <a:cs typeface="Times New Roman" panose="02020603050405020304" pitchFamily="18" charset="0"/>
              </a:rPr>
              <a:t>Wx</a:t>
            </a:r>
            <a:r>
              <a:rPr lang="en-US" altLang="zh-CN" sz="3200" b="1" i="1" baseline="30000" dirty="0">
                <a:effectLst>
                  <a:outerShdw blurRad="38100" dist="38100" dir="2700000" algn="tl">
                    <a:srgbClr val="000000">
                      <a:alpha val="43137"/>
                    </a:srgbClr>
                  </a:outerShdw>
                </a:effectLst>
                <a:cs typeface="Times New Roman" panose="02020603050405020304" pitchFamily="18" charset="0"/>
              </a:rPr>
              <a:t>2</a:t>
            </a:r>
            <a:r>
              <a:rPr lang="en-US" altLang="zh-CN" sz="3200" b="1" dirty="0">
                <a:effectLst>
                  <a:outerShdw blurRad="38100" dist="38100" dir="2700000" algn="tl">
                    <a:srgbClr val="000000">
                      <a:alpha val="43137"/>
                    </a:srgbClr>
                  </a:outerShdw>
                </a:effectLst>
                <a:cs typeface="Times New Roman" panose="02020603050405020304" pitchFamily="18" charset="0"/>
              </a:rPr>
              <a:t>=0.5</a:t>
            </a:r>
            <a:r>
              <a:rPr lang="zh-CN" altLang="en-US" sz="3200" b="1" dirty="0">
                <a:effectLst>
                  <a:outerShdw blurRad="38100" dist="38100" dir="2700000" algn="tl">
                    <a:srgbClr val="000000">
                      <a:alpha val="43137"/>
                    </a:srgbClr>
                  </a:outerShdw>
                </a:effectLst>
                <a:cs typeface="Times New Roman" panose="02020603050405020304" pitchFamily="18" charset="0"/>
              </a:rPr>
              <a:t>，即</a:t>
            </a:r>
            <a:r>
              <a:rPr lang="en-US" altLang="zh-CN" sz="3200" b="1" i="1" dirty="0" err="1">
                <a:effectLst>
                  <a:outerShdw blurRad="38100" dist="38100" dir="2700000" algn="tl">
                    <a:srgbClr val="000000">
                      <a:alpha val="43137"/>
                    </a:srgbClr>
                  </a:outerShdw>
                </a:effectLst>
                <a:cs typeface="Times New Roman" panose="02020603050405020304" pitchFamily="18" charset="0"/>
              </a:rPr>
              <a:t>Wx</a:t>
            </a:r>
            <a:r>
              <a:rPr lang="en-US" altLang="zh-CN" sz="3200" b="1" dirty="0">
                <a:effectLst>
                  <a:outerShdw blurRad="38100" dist="38100" dir="2700000" algn="tl">
                    <a:srgbClr val="000000">
                      <a:alpha val="43137"/>
                    </a:srgbClr>
                  </a:outerShdw>
                </a:effectLst>
                <a:cs typeface="Times New Roman" panose="02020603050405020304" pitchFamily="18" charset="0"/>
              </a:rPr>
              <a:t>=0.707</a:t>
            </a:r>
            <a:r>
              <a:rPr lang="zh-CN" altLang="en-US" sz="3200" b="1" dirty="0">
                <a:effectLst>
                  <a:outerShdw blurRad="38100" dist="38100" dir="2700000" algn="tl">
                    <a:srgbClr val="000000">
                      <a:alpha val="43137"/>
                    </a:srgbClr>
                  </a:outerShdw>
                </a:effectLst>
                <a:cs typeface="Times New Roman" panose="02020603050405020304" pitchFamily="18" charset="0"/>
              </a:rPr>
              <a:t>时，极坐标图与实轴有一交点，其坐标为：</a:t>
            </a:r>
            <a:r>
              <a:rPr lang="en-US" altLang="zh-CN" sz="3200" b="1" i="1" dirty="0">
                <a:effectLst>
                  <a:outerShdw blurRad="38100" dist="38100" dir="2700000" algn="tl">
                    <a:srgbClr val="000000">
                      <a:alpha val="43137"/>
                    </a:srgbClr>
                  </a:outerShdw>
                </a:effectLst>
                <a:cs typeface="Times New Roman" panose="02020603050405020304" pitchFamily="18" charset="0"/>
              </a:rPr>
              <a:t>R</a:t>
            </a:r>
            <a:r>
              <a:rPr lang="en-US" altLang="zh-CN" sz="3200" b="1" dirty="0">
                <a:effectLst>
                  <a:outerShdw blurRad="38100" dist="38100" dir="2700000" algn="tl">
                    <a:srgbClr val="000000">
                      <a:alpha val="43137"/>
                    </a:srgbClr>
                  </a:outerShdw>
                </a:effectLst>
                <a:cs typeface="Times New Roman" panose="02020603050405020304" pitchFamily="18" charset="0"/>
              </a:rPr>
              <a:t>( </a:t>
            </a:r>
            <a:r>
              <a:rPr lang="en-US" altLang="zh-CN" sz="3200" b="1" i="1" dirty="0" err="1">
                <a:effectLst>
                  <a:outerShdw blurRad="38100" dist="38100" dir="2700000" algn="tl">
                    <a:srgbClr val="000000">
                      <a:alpha val="43137"/>
                    </a:srgbClr>
                  </a:outerShdw>
                </a:effectLst>
                <a:cs typeface="Times New Roman" panose="02020603050405020304" pitchFamily="18" charset="0"/>
              </a:rPr>
              <a:t>w</a:t>
            </a:r>
            <a:r>
              <a:rPr lang="en-US" altLang="zh-CN" sz="3200" b="1" i="1" baseline="-25000" dirty="0" err="1">
                <a:effectLst>
                  <a:outerShdw blurRad="38100" dist="38100" dir="2700000" algn="tl">
                    <a:srgbClr val="000000">
                      <a:alpha val="43137"/>
                    </a:srgbClr>
                  </a:outerShdw>
                </a:effectLst>
                <a:cs typeface="Times New Roman" panose="02020603050405020304" pitchFamily="18" charset="0"/>
              </a:rPr>
              <a:t>x</a:t>
            </a:r>
            <a:r>
              <a:rPr lang="zh-CN" altLang="en-US" sz="3200" b="1" dirty="0">
                <a:effectLst>
                  <a:outerShdw blurRad="38100" dist="38100" dir="2700000" algn="tl">
                    <a:srgbClr val="000000">
                      <a:alpha val="43137"/>
                    </a:srgbClr>
                  </a:outerShdw>
                </a:effectLst>
                <a:cs typeface="Times New Roman" panose="02020603050405020304" pitchFamily="18" charset="0"/>
              </a:rPr>
              <a:t>）</a:t>
            </a:r>
            <a:r>
              <a:rPr lang="en-US" altLang="zh-CN" sz="3200" b="1" i="1" dirty="0">
                <a:effectLst>
                  <a:outerShdw blurRad="38100" dist="38100" dir="2700000" algn="tl">
                    <a:srgbClr val="000000">
                      <a:alpha val="43137"/>
                    </a:srgbClr>
                  </a:outerShdw>
                </a:effectLst>
                <a:cs typeface="Times New Roman" panose="02020603050405020304" pitchFamily="18" charset="0"/>
              </a:rPr>
              <a:t>=-</a:t>
            </a:r>
            <a:r>
              <a:rPr lang="en-US" altLang="zh-CN" sz="3200" b="1" dirty="0">
                <a:effectLst>
                  <a:outerShdw blurRad="38100" dist="38100" dir="2700000" algn="tl">
                    <a:srgbClr val="000000">
                      <a:alpha val="43137"/>
                    </a:srgbClr>
                  </a:outerShdw>
                </a:effectLst>
                <a:cs typeface="Times New Roman" panose="02020603050405020304" pitchFamily="18" charset="0"/>
              </a:rPr>
              <a:t>2</a:t>
            </a:r>
            <a:r>
              <a:rPr lang="en-US" altLang="zh-CN" sz="3200" b="1" i="1" dirty="0">
                <a:effectLst>
                  <a:outerShdw blurRad="38100" dist="38100" dir="2700000" algn="tl">
                    <a:srgbClr val="000000">
                      <a:alpha val="43137"/>
                    </a:srgbClr>
                  </a:outerShdw>
                </a:effectLst>
                <a:cs typeface="Times New Roman" panose="02020603050405020304" pitchFamily="18" charset="0"/>
              </a:rPr>
              <a:t>.</a:t>
            </a:r>
            <a:r>
              <a:rPr lang="en-US" altLang="zh-CN" sz="3200" b="1" dirty="0">
                <a:effectLst>
                  <a:outerShdw blurRad="38100" dist="38100" dir="2700000" algn="tl">
                    <a:srgbClr val="000000">
                      <a:alpha val="43137"/>
                    </a:srgbClr>
                  </a:outerShdw>
                </a:effectLst>
                <a:cs typeface="Times New Roman" panose="02020603050405020304" pitchFamily="18" charset="0"/>
              </a:rPr>
              <a:t>67</a:t>
            </a:r>
            <a:r>
              <a:rPr lang="en-US" altLang="zh-CN" sz="3200" b="1" i="1" dirty="0">
                <a:effectLst>
                  <a:outerShdw blurRad="38100" dist="38100" dir="2700000" algn="tl">
                    <a:srgbClr val="000000">
                      <a:alpha val="43137"/>
                    </a:srgbClr>
                  </a:outerShdw>
                </a:effectLst>
                <a:cs typeface="Times New Roman" panose="02020603050405020304" pitchFamily="18" charset="0"/>
              </a:rPr>
              <a:t>K</a:t>
            </a:r>
            <a:endParaRPr lang="en-US" altLang="zh-CN" sz="3200" b="1" i="1" dirty="0">
              <a:effectLst>
                <a:outerShdw blurRad="38100" dist="38100" dir="2700000" algn="tl">
                  <a:srgbClr val="000000">
                    <a:alpha val="43137"/>
                  </a:srgbClr>
                </a:outerShdw>
              </a:effectLst>
              <a:cs typeface="Times New Roman" panose="02020603050405020304" pitchFamily="18" charset="0"/>
            </a:endParaRPr>
          </a:p>
        </p:txBody>
      </p:sp>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631504" y="1412776"/>
            <a:ext cx="8257117" cy="4993216"/>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2" name="Rectangle 15"/>
          <p:cNvSpPr>
            <a:spLocks noChangeArrowheads="1"/>
          </p:cNvSpPr>
          <p:nvPr/>
        </p:nvSpPr>
        <p:spPr bwMode="auto">
          <a:xfrm>
            <a:off x="1415480" y="334748"/>
            <a:ext cx="2448272" cy="74898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eaLnBrk="1" hangingPunct="1">
              <a:defRPr/>
            </a:pPr>
            <a:r>
              <a:rPr lang="zh-CN" altLang="en-US" sz="4265" b="1" dirty="0">
                <a:solidFill>
                  <a:schemeClr val="bg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极坐标图</a:t>
            </a:r>
            <a:endParaRPr lang="zh-CN" altLang="en-US" sz="4265" b="1" dirty="0">
              <a:solidFill>
                <a:schemeClr val="bg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pic>
        <p:nvPicPr>
          <p:cNvPr id="37892" name="Picture 1" descr="C:\Users\Administrator\AppData\Roaming\Tencent\Users\583458957\QQ\WinTemp\RichOle\U$8{M4M[O8DM3@P`L71ZJUG.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6737" y="1702760"/>
            <a:ext cx="73914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2"/>
          <p:cNvGrpSpPr/>
          <p:nvPr/>
        </p:nvGrpSpPr>
        <p:grpSpPr bwMode="auto">
          <a:xfrm>
            <a:off x="1583267" y="2180165"/>
            <a:ext cx="9601200" cy="3587435"/>
            <a:chOff x="76" y="2054"/>
            <a:chExt cx="5487" cy="704"/>
          </a:xfrm>
        </p:grpSpPr>
        <p:sp>
          <p:nvSpPr>
            <p:cNvPr id="38920" name="Rectangle 12"/>
            <p:cNvSpPr>
              <a:spLocks noChangeArrowheads="1"/>
            </p:cNvSpPr>
            <p:nvPr/>
          </p:nvSpPr>
          <p:spPr bwMode="auto">
            <a:xfrm>
              <a:off x="173" y="2054"/>
              <a:ext cx="329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lnSpc>
                  <a:spcPct val="130000"/>
                </a:lnSpc>
                <a:spcBef>
                  <a:spcPct val="0"/>
                </a:spcBef>
                <a:buFont typeface="Arial" panose="020B0604020202020204" pitchFamily="34" charset="0"/>
                <a:buNone/>
              </a:pPr>
              <a:r>
                <a:rPr lang="zh-CN" altLang="en-US" sz="2800" b="1">
                  <a:solidFill>
                    <a:srgbClr val="000000"/>
                  </a:solidFill>
                  <a:latin typeface="Times New Roman" panose="02020603050405020304" pitchFamily="18" charset="0"/>
                  <a:ea typeface="黑体" panose="02010609060101010101" pitchFamily="2" charset="-122"/>
                </a:rPr>
                <a:t>解</a:t>
              </a:r>
              <a:r>
                <a:rPr lang="en-US" altLang="zh-CN" sz="2800" b="1">
                  <a:solidFill>
                    <a:srgbClr val="000000"/>
                  </a:solidFill>
                  <a:latin typeface="Times New Roman" panose="02020603050405020304" pitchFamily="18" charset="0"/>
                  <a:ea typeface="黑体" panose="02010609060101010101" pitchFamily="2" charset="-122"/>
                </a:rPr>
                <a:t>. </a:t>
              </a:r>
              <a:r>
                <a:rPr lang="en-US" altLang="zh-CN" sz="2800" b="1">
                  <a:solidFill>
                    <a:srgbClr val="000000"/>
                  </a:solidFill>
                  <a:latin typeface="黑体" panose="02010609060101010101" pitchFamily="2" charset="-122"/>
                  <a:ea typeface="黑体" panose="02010609060101010101" pitchFamily="2" charset="-122"/>
                </a:rPr>
                <a:t>（1）</a:t>
              </a:r>
              <a:endParaRPr lang="en-US" altLang="zh-CN" sz="2800" b="1">
                <a:solidFill>
                  <a:srgbClr val="000099"/>
                </a:solidFill>
                <a:latin typeface="黑体" panose="02010609060101010101" pitchFamily="2" charset="-122"/>
                <a:ea typeface="黑体" panose="02010609060101010101" pitchFamily="2" charset="-122"/>
              </a:endParaRPr>
            </a:p>
          </p:txBody>
        </p:sp>
        <p:sp>
          <p:nvSpPr>
            <p:cNvPr id="23561" name="Rectangle 13"/>
            <p:cNvSpPr>
              <a:spLocks noChangeArrowheads="1"/>
            </p:cNvSpPr>
            <p:nvPr/>
          </p:nvSpPr>
          <p:spPr bwMode="auto">
            <a:xfrm>
              <a:off x="76" y="2536"/>
              <a:ext cx="5487" cy="222"/>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lvl1pPr eaLnBrk="0" hangingPunct="0">
                <a:spcBef>
                  <a:spcPct val="15000"/>
                </a:spcBef>
                <a:buChar char="•"/>
                <a:defRPr>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15000"/>
                </a:spcBef>
                <a:buChar char="•"/>
                <a:defRPr sz="12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15000"/>
                </a:spcBef>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lnSpc>
                  <a:spcPct val="130000"/>
                </a:lnSpc>
                <a:spcBef>
                  <a:spcPct val="0"/>
                </a:spcBef>
                <a:buFont typeface="Arial" panose="020B0604020202020204" pitchFamily="34" charset="0"/>
                <a:buNone/>
                <a:defRPr/>
              </a:pPr>
              <a:r>
                <a:rPr lang="zh-CN" altLang="en-US" sz="2800" b="1" dirty="0">
                  <a:solidFill>
                    <a:srgbClr val="000000"/>
                  </a:solidFill>
                  <a:latin typeface="黑体" panose="02010609060101010101" pitchFamily="2" charset="-122"/>
                  <a:ea typeface="黑体" panose="02010609060101010101" pitchFamily="2" charset="-122"/>
                </a:rPr>
                <a:t>取</a:t>
              </a:r>
              <a:r>
                <a:rPr lang="en-US" altLang="en-US" sz="2800" b="1" dirty="0">
                  <a:solidFill>
                    <a:srgbClr val="000000"/>
                  </a:solidFill>
                  <a:latin typeface="黑体" panose="02010609060101010101" pitchFamily="2" charset="-122"/>
                  <a:ea typeface="黑体" panose="02010609060101010101" pitchFamily="2" charset="-122"/>
                </a:rPr>
                <a:t>   </a:t>
              </a:r>
              <a:r>
                <a:rPr lang="zh-CN" altLang="en-US" sz="2800" b="1" dirty="0">
                  <a:solidFill>
                    <a:srgbClr val="000000"/>
                  </a:solidFill>
                  <a:latin typeface="黑体" panose="02010609060101010101" pitchFamily="2" charset="-122"/>
                  <a:ea typeface="黑体" panose="02010609060101010101" pitchFamily="2" charset="-122"/>
                </a:rPr>
                <a:t>为不同值进行计算并描点画图，可以快速绘制出系统的幅相特性图：</a:t>
              </a:r>
              <a:endParaRPr lang="zh-CN" altLang="en-US" sz="2800" b="1" dirty="0">
                <a:solidFill>
                  <a:srgbClr val="000000"/>
                </a:solidFill>
                <a:latin typeface="黑体" panose="02010609060101010101" pitchFamily="2" charset="-122"/>
                <a:ea typeface="黑体" panose="02010609060101010101" pitchFamily="2" charset="-122"/>
              </a:endParaRPr>
            </a:p>
          </p:txBody>
        </p:sp>
      </p:grpSp>
      <p:sp>
        <p:nvSpPr>
          <p:cNvPr id="23555" name="Rectangle 9"/>
          <p:cNvSpPr>
            <a:spLocks noChangeArrowheads="1"/>
          </p:cNvSpPr>
          <p:nvPr/>
        </p:nvSpPr>
        <p:spPr bwMode="auto">
          <a:xfrm>
            <a:off x="263352" y="223957"/>
            <a:ext cx="8568952" cy="117686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spcBef>
                <a:spcPct val="15000"/>
              </a:spcBef>
              <a:buChar char="•"/>
              <a:defRPr>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15000"/>
              </a:spcBef>
              <a:buChar char="•"/>
              <a:defRPr sz="12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15000"/>
              </a:spcBef>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lnSpc>
                <a:spcPct val="240000"/>
              </a:lnSpc>
              <a:spcBef>
                <a:spcPts val="4200"/>
              </a:spcBef>
              <a:buFont typeface="Arial" panose="020B0604020202020204" pitchFamily="34" charset="0"/>
              <a:buNone/>
              <a:defRPr/>
            </a:pPr>
            <a:r>
              <a:rPr lang="zh-CN" altLang="en-US" sz="2400" b="1" dirty="0">
                <a:solidFill>
                  <a:schemeClr val="tx1"/>
                </a:solidFill>
                <a:latin typeface="Times New Roman" panose="02020603050405020304" pitchFamily="18" charset="0"/>
                <a:ea typeface="黑体" panose="02010609060101010101" pitchFamily="2" charset="-122"/>
              </a:rPr>
              <a:t>例</a:t>
            </a:r>
            <a:r>
              <a:rPr lang="en-US" altLang="zh-CN" sz="2400" b="1" dirty="0">
                <a:solidFill>
                  <a:schemeClr val="tx1"/>
                </a:solidFill>
                <a:latin typeface="Times New Roman" panose="02020603050405020304" pitchFamily="18" charset="0"/>
                <a:ea typeface="黑体" panose="02010609060101010101" pitchFamily="2" charset="-122"/>
              </a:rPr>
              <a:t> </a:t>
            </a:r>
            <a:r>
              <a:rPr lang="zh-CN" altLang="en-US" sz="2400" b="1" dirty="0">
                <a:solidFill>
                  <a:schemeClr val="tx1"/>
                </a:solidFill>
                <a:latin typeface="Times New Roman" panose="02020603050405020304" pitchFamily="18" charset="0"/>
                <a:ea typeface="黑体" panose="02010609060101010101" pitchFamily="2" charset="-122"/>
              </a:rPr>
              <a:t>绘制                                                传递函数的幅相特性曲线图。</a:t>
            </a:r>
            <a:endParaRPr lang="zh-CN" altLang="en-US" sz="2400" b="1" dirty="0">
              <a:solidFill>
                <a:schemeClr val="tx1"/>
              </a:solidFill>
              <a:latin typeface="Times New Roman" panose="02020603050405020304" pitchFamily="18" charset="0"/>
              <a:ea typeface="黑体" panose="02010609060101010101" pitchFamily="2" charset="-122"/>
            </a:endParaRPr>
          </a:p>
          <a:p>
            <a:pPr eaLnBrk="1" hangingPunct="1">
              <a:lnSpc>
                <a:spcPct val="130000"/>
              </a:lnSpc>
              <a:spcBef>
                <a:spcPct val="0"/>
              </a:spcBef>
              <a:buFont typeface="Arial" panose="020B0604020202020204" pitchFamily="34" charset="0"/>
              <a:buNone/>
              <a:defRPr/>
            </a:pPr>
            <a:endParaRPr lang="zh-CN" altLang="en-US" sz="1100" b="1" dirty="0">
              <a:solidFill>
                <a:schemeClr val="tx1"/>
              </a:solidFill>
              <a:latin typeface="Times New Roman" panose="02020603050405020304" pitchFamily="18" charset="0"/>
              <a:ea typeface="黑体" panose="02010609060101010101" pitchFamily="2" charset="-122"/>
            </a:endParaRPr>
          </a:p>
        </p:txBody>
      </p:sp>
      <p:graphicFrame>
        <p:nvGraphicFramePr>
          <p:cNvPr id="38916" name="对象 547"/>
          <p:cNvGraphicFramePr>
            <a:graphicFrameLocks noChangeAspect="1"/>
          </p:cNvGraphicFramePr>
          <p:nvPr/>
        </p:nvGraphicFramePr>
        <p:xfrm>
          <a:off x="1343472" y="338233"/>
          <a:ext cx="3638549" cy="1035049"/>
        </p:xfrm>
        <a:graphic>
          <a:graphicData uri="http://schemas.openxmlformats.org/presentationml/2006/ole">
            <mc:AlternateContent xmlns:mc="http://schemas.openxmlformats.org/markup-compatibility/2006">
              <mc:Choice xmlns:v="urn:schemas-microsoft-com:vml" Requires="v">
                <p:oleObj spid="_x0000_s25614" name="" r:id="rId1" imgW="1385570" imgH="394335" progId="Equation.3">
                  <p:embed/>
                </p:oleObj>
              </mc:Choice>
              <mc:Fallback>
                <p:oleObj name="" r:id="rId1" imgW="1385570" imgH="394335" progId="Equation.3">
                  <p:embed/>
                  <p:pic>
                    <p:nvPicPr>
                      <p:cNvPr id="0" name="对象 5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338233"/>
                        <a:ext cx="3638549" cy="1035049"/>
                      </a:xfrm>
                      <a:prstGeom prst="rect">
                        <a:avLst/>
                      </a:prstGeom>
                      <a:noFill/>
                      <a:ln>
                        <a:noFill/>
                      </a:ln>
                    </p:spPr>
                  </p:pic>
                </p:oleObj>
              </mc:Fallback>
            </mc:AlternateContent>
          </a:graphicData>
        </a:graphic>
      </p:graphicFrame>
      <p:graphicFrame>
        <p:nvGraphicFramePr>
          <p:cNvPr id="38917" name="对象 549"/>
          <p:cNvGraphicFramePr>
            <a:graphicFrameLocks noChangeAspect="1"/>
          </p:cNvGraphicFramePr>
          <p:nvPr/>
        </p:nvGraphicFramePr>
        <p:xfrm>
          <a:off x="3359696" y="1987259"/>
          <a:ext cx="5281083" cy="1115483"/>
        </p:xfrm>
        <a:graphic>
          <a:graphicData uri="http://schemas.openxmlformats.org/presentationml/2006/ole">
            <mc:AlternateContent xmlns:mc="http://schemas.openxmlformats.org/markup-compatibility/2006">
              <mc:Choice xmlns:v="urn:schemas-microsoft-com:vml" Requires="v">
                <p:oleObj spid="_x0000_s25615" name="" r:id="rId3" imgW="2044700" imgH="431800" progId="Equation.3">
                  <p:embed/>
                </p:oleObj>
              </mc:Choice>
              <mc:Fallback>
                <p:oleObj name="" r:id="rId3" imgW="2044700" imgH="431800" progId="Equation.3">
                  <p:embed/>
                  <p:pic>
                    <p:nvPicPr>
                      <p:cNvPr id="0" name="对象 5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696" y="1987259"/>
                        <a:ext cx="5281083" cy="111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8" name="对象 562"/>
          <p:cNvGraphicFramePr>
            <a:graphicFrameLocks noChangeAspect="1"/>
          </p:cNvGraphicFramePr>
          <p:nvPr/>
        </p:nvGraphicFramePr>
        <p:xfrm>
          <a:off x="2446867" y="3251201"/>
          <a:ext cx="7687733" cy="1003300"/>
        </p:xfrm>
        <a:graphic>
          <a:graphicData uri="http://schemas.openxmlformats.org/presentationml/2006/ole">
            <mc:AlternateContent xmlns:mc="http://schemas.openxmlformats.org/markup-compatibility/2006">
              <mc:Choice xmlns:v="urn:schemas-microsoft-com:vml" Requires="v">
                <p:oleObj spid="_x0000_s25616" name="" r:id="rId5" imgW="2819400" imgH="368300" progId="Equation.3">
                  <p:embed/>
                </p:oleObj>
              </mc:Choice>
              <mc:Fallback>
                <p:oleObj name="" r:id="rId5" imgW="2819400" imgH="368300" progId="Equation.3">
                  <p:embed/>
                  <p:pic>
                    <p:nvPicPr>
                      <p:cNvPr id="0" name="对象 5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6867" y="3251201"/>
                        <a:ext cx="768773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19" name="对象 563"/>
          <p:cNvGraphicFramePr>
            <a:graphicFrameLocks noChangeAspect="1"/>
          </p:cNvGraphicFramePr>
          <p:nvPr/>
        </p:nvGraphicFramePr>
        <p:xfrm>
          <a:off x="2063751" y="4732867"/>
          <a:ext cx="567267" cy="520700"/>
        </p:xfrm>
        <a:graphic>
          <a:graphicData uri="http://schemas.openxmlformats.org/presentationml/2006/ole">
            <mc:AlternateContent xmlns:mc="http://schemas.openxmlformats.org/markup-compatibility/2006">
              <mc:Choice xmlns:v="urn:schemas-microsoft-com:vml" Requires="v">
                <p:oleObj spid="_x0000_s25617" name="" r:id="rId7" imgW="153035" imgH="140335" progId="Equation.3">
                  <p:embed/>
                </p:oleObj>
              </mc:Choice>
              <mc:Fallback>
                <p:oleObj name="" r:id="rId7" imgW="153035" imgH="140335" progId="Equation.3">
                  <p:embed/>
                  <p:pic>
                    <p:nvPicPr>
                      <p:cNvPr id="0" name="对象 5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3751" y="4732867"/>
                        <a:ext cx="56726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72042" y="1052736"/>
            <a:ext cx="10847916" cy="2794977"/>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4" name="圆角矩形 3"/>
          <p:cNvSpPr/>
          <p:nvPr/>
        </p:nvSpPr>
        <p:spPr>
          <a:xfrm>
            <a:off x="3431703" y="3933056"/>
            <a:ext cx="4626569" cy="2801354"/>
          </a:xfrm>
          <a:prstGeom prst="roundRect">
            <a:avLst/>
          </a:prstGeom>
          <a:solidFill>
            <a:schemeClr val="bg1"/>
          </a:solidFill>
          <a:ln w="412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pic>
        <p:nvPicPr>
          <p:cNvPr id="39940" name="图片 3"/>
          <p:cNvPicPr>
            <a:picLocks noChangeAspect="1" noChangeArrowheads="1"/>
          </p:cNvPicPr>
          <p:nvPr/>
        </p:nvPicPr>
        <p:blipFill>
          <a:blip r:embed="rId1">
            <a:extLst>
              <a:ext uri="{28A0092B-C50C-407E-A947-70E740481C1C}">
                <a14:useLocalDpi xmlns:a14="http://schemas.microsoft.com/office/drawing/2010/main" val="0"/>
              </a:ext>
            </a:extLst>
          </a:blip>
          <a:srcRect r="3375"/>
          <a:stretch>
            <a:fillRect/>
          </a:stretch>
        </p:blipFill>
        <p:spPr bwMode="auto">
          <a:xfrm>
            <a:off x="3863752" y="4028769"/>
            <a:ext cx="3593919" cy="2620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20" descr="C:\Users\Administrator\AppData\Roaming\Tencent\Users\583458957\QQ\WinTemp\RichOle\4K2RJTOP(Z218RT{WB]HOD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909" y="1179736"/>
            <a:ext cx="10272183" cy="250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17"/>
          <p:cNvGrpSpPr/>
          <p:nvPr/>
        </p:nvGrpSpPr>
        <p:grpSpPr bwMode="auto">
          <a:xfrm>
            <a:off x="191344" y="332656"/>
            <a:ext cx="10009112" cy="6020895"/>
            <a:chOff x="360" y="1403"/>
            <a:chExt cx="4106" cy="2437"/>
          </a:xfrm>
        </p:grpSpPr>
        <p:sp>
          <p:nvSpPr>
            <p:cNvPr id="6147" name="Rectangle 4"/>
            <p:cNvSpPr>
              <a:spLocks noChangeArrowheads="1"/>
            </p:cNvSpPr>
            <p:nvPr/>
          </p:nvSpPr>
          <p:spPr bwMode="auto">
            <a:xfrm>
              <a:off x="360" y="1403"/>
              <a:ext cx="2208" cy="303"/>
            </a:xfrm>
            <a:prstGeom prst="rect">
              <a:avLst/>
            </a:prstGeom>
            <a:noFill/>
            <a:ln>
              <a:noFill/>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path path="rect">
                      <a:fillToRect r="100000" b="100000"/>
                    </a:path>
                  </a:gra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4265" b="1" dirty="0">
                  <a:solidFill>
                    <a:srgbClr val="7030A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系统模型间的关系</a:t>
              </a:r>
              <a:endParaRPr lang="zh-CN" altLang="en-US" sz="4265" b="1" dirty="0">
                <a:solidFill>
                  <a:srgbClr val="7030A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pic>
          <p:nvPicPr>
            <p:cNvPr id="6148" name="图片 3"/>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48" y="2542"/>
              <a:ext cx="732"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图片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26" y="2146"/>
              <a:ext cx="198"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图片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48" y="1834"/>
              <a:ext cx="894"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图片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94" y="2646"/>
              <a:ext cx="28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图片 7"/>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00" y="2614"/>
              <a:ext cx="8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图片 8"/>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6" y="2438"/>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 name="图片 9"/>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18" y="3022"/>
              <a:ext cx="22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5" name="图片 10"/>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48" y="3382"/>
              <a:ext cx="88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6" name="图片 11"/>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88" y="3654"/>
              <a:ext cx="426"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7" name="图片 12"/>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2" y="1870"/>
              <a:ext cx="774" cy="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8" name="图片 13"/>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48" y="2934"/>
              <a:ext cx="762"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9" name="图片 14"/>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68" y="1998"/>
              <a:ext cx="1098" cy="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698289" y="951264"/>
            <a:ext cx="4579807" cy="1256829"/>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12" name="圆角矩形 11"/>
          <p:cNvSpPr/>
          <p:nvPr/>
        </p:nvSpPr>
        <p:spPr>
          <a:xfrm>
            <a:off x="278739" y="5879398"/>
            <a:ext cx="10016067" cy="768349"/>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11" name="圆角矩形 10"/>
          <p:cNvSpPr/>
          <p:nvPr/>
        </p:nvSpPr>
        <p:spPr>
          <a:xfrm>
            <a:off x="219473" y="4903614"/>
            <a:ext cx="10016067" cy="768351"/>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10" name="圆角矩形 9"/>
          <p:cNvSpPr/>
          <p:nvPr/>
        </p:nvSpPr>
        <p:spPr>
          <a:xfrm>
            <a:off x="249106" y="3942647"/>
            <a:ext cx="10016067" cy="768351"/>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3" name="圆角矩形 2"/>
          <p:cNvSpPr/>
          <p:nvPr/>
        </p:nvSpPr>
        <p:spPr>
          <a:xfrm>
            <a:off x="249106" y="3079047"/>
            <a:ext cx="10016067" cy="670984"/>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 name="圆角矩形 1"/>
          <p:cNvSpPr/>
          <p:nvPr/>
        </p:nvSpPr>
        <p:spPr>
          <a:xfrm>
            <a:off x="249106" y="2278947"/>
            <a:ext cx="10016067" cy="670984"/>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graphicFrame>
        <p:nvGraphicFramePr>
          <p:cNvPr id="40968" name="Object 5"/>
          <p:cNvGraphicFramePr>
            <a:graphicFrameLocks noChangeAspect="1"/>
          </p:cNvGraphicFramePr>
          <p:nvPr/>
        </p:nvGraphicFramePr>
        <p:xfrm>
          <a:off x="5697538" y="914419"/>
          <a:ext cx="4538002" cy="1300144"/>
        </p:xfrm>
        <a:graphic>
          <a:graphicData uri="http://schemas.openxmlformats.org/presentationml/2006/ole">
            <mc:AlternateContent xmlns:mc="http://schemas.openxmlformats.org/markup-compatibility/2006">
              <mc:Choice xmlns:v="urn:schemas-microsoft-com:vml" Requires="v">
                <p:oleObj spid="_x0000_s26635" name="公式" r:id="rId1" imgW="1993900" imgH="762000" progId="Equation.3">
                  <p:embed/>
                </p:oleObj>
              </mc:Choice>
              <mc:Fallback>
                <p:oleObj name="公式" r:id="rId1" imgW="1993900" imgH="762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7538" y="914419"/>
                        <a:ext cx="4538002" cy="1300144"/>
                      </a:xfrm>
                      <a:prstGeom prst="rect">
                        <a:avLst/>
                      </a:prstGeom>
                      <a:noFill/>
                      <a:ln>
                        <a:noFill/>
                      </a:ln>
                    </p:spPr>
                  </p:pic>
                </p:oleObj>
              </mc:Fallback>
            </mc:AlternateContent>
          </a:graphicData>
        </a:graphic>
      </p:graphicFrame>
      <p:sp>
        <p:nvSpPr>
          <p:cNvPr id="50182" name="Text Box 6"/>
          <p:cNvSpPr txBox="1">
            <a:spLocks noChangeArrowheads="1"/>
          </p:cNvSpPr>
          <p:nvPr/>
        </p:nvSpPr>
        <p:spPr bwMode="auto">
          <a:xfrm>
            <a:off x="219473" y="2204864"/>
            <a:ext cx="5008033" cy="446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ts val="800"/>
              </a:spcBef>
              <a:defRPr/>
            </a:pPr>
            <a:r>
              <a:rPr lang="en-US" altLang="zh-CN" sz="2935" b="1" dirty="0">
                <a:effectLst>
                  <a:outerShdw blurRad="38100" dist="38100" dir="2700000" algn="tl">
                    <a:srgbClr val="000000">
                      <a:alpha val="43137"/>
                    </a:srgbClr>
                  </a:outerShdw>
                </a:effectLst>
              </a:rPr>
              <a:t>(1)</a:t>
            </a:r>
            <a:r>
              <a:rPr lang="zh-CN" altLang="en-US" sz="2935" b="1" dirty="0">
                <a:effectLst>
                  <a:outerShdw blurRad="38100" dist="38100" dir="2700000" algn="tl">
                    <a:srgbClr val="000000">
                      <a:alpha val="43137"/>
                    </a:srgbClr>
                  </a:outerShdw>
                </a:effectLst>
              </a:rPr>
              <a:t>比例</a:t>
            </a:r>
            <a:endParaRPr lang="zh-CN" altLang="en-US" sz="2935" b="1" dirty="0">
              <a:effectLst>
                <a:outerShdw blurRad="38100" dist="38100" dir="2700000" algn="tl">
                  <a:srgbClr val="000000">
                    <a:alpha val="43137"/>
                  </a:srgbClr>
                </a:outerShdw>
              </a:effectLst>
            </a:endParaRPr>
          </a:p>
          <a:p>
            <a:pPr eaLnBrk="1" hangingPunct="1">
              <a:spcBef>
                <a:spcPct val="50000"/>
              </a:spcBef>
              <a:buFont typeface="Arial" panose="020B0604020202020204" pitchFamily="34" charset="0"/>
              <a:buNone/>
              <a:defRPr/>
            </a:pPr>
            <a:r>
              <a:rPr lang="en-US" altLang="zh-CN" sz="2935" b="1" dirty="0">
                <a:effectLst>
                  <a:outerShdw blurRad="38100" dist="38100" dir="2700000" algn="tl">
                    <a:srgbClr val="000000">
                      <a:alpha val="43137"/>
                    </a:srgbClr>
                  </a:outerShdw>
                </a:effectLst>
              </a:rPr>
              <a:t>(2)</a:t>
            </a:r>
            <a:r>
              <a:rPr lang="zh-CN" altLang="en-US" sz="2935" b="1" dirty="0">
                <a:effectLst>
                  <a:outerShdw blurRad="38100" dist="38100" dir="2700000" algn="tl">
                    <a:srgbClr val="000000">
                      <a:alpha val="43137"/>
                    </a:srgbClr>
                  </a:outerShdw>
                </a:effectLst>
              </a:rPr>
              <a:t>积分</a:t>
            </a:r>
            <a:endParaRPr lang="zh-CN" altLang="en-US" sz="2935" b="1" dirty="0">
              <a:effectLst>
                <a:outerShdw blurRad="38100" dist="38100" dir="2700000" algn="tl">
                  <a:srgbClr val="000000">
                    <a:alpha val="43137"/>
                  </a:srgbClr>
                </a:outerShdw>
              </a:effectLst>
            </a:endParaRPr>
          </a:p>
          <a:p>
            <a:pPr eaLnBrk="1" hangingPunct="1">
              <a:lnSpc>
                <a:spcPct val="180000"/>
              </a:lnSpc>
              <a:spcBef>
                <a:spcPct val="50000"/>
              </a:spcBef>
              <a:buFont typeface="Arial" panose="020B0604020202020204" pitchFamily="34" charset="0"/>
              <a:buNone/>
              <a:defRPr/>
            </a:pPr>
            <a:r>
              <a:rPr lang="en-US" altLang="zh-CN" sz="2935" b="1" dirty="0">
                <a:effectLst>
                  <a:outerShdw blurRad="38100" dist="38100" dir="2700000" algn="tl">
                    <a:srgbClr val="000000">
                      <a:alpha val="43137"/>
                    </a:srgbClr>
                  </a:outerShdw>
                </a:effectLst>
              </a:rPr>
              <a:t>(3)</a:t>
            </a:r>
            <a:r>
              <a:rPr lang="zh-CN" altLang="en-US" sz="2935" b="1" dirty="0">
                <a:effectLst>
                  <a:outerShdw blurRad="38100" dist="38100" dir="2700000" algn="tl">
                    <a:srgbClr val="000000">
                      <a:alpha val="43137"/>
                    </a:srgbClr>
                  </a:outerShdw>
                </a:effectLst>
              </a:rPr>
              <a:t>比例微分    转折频率</a:t>
            </a:r>
            <a:endParaRPr lang="zh-CN" altLang="en-US" sz="2935" b="1" dirty="0">
              <a:effectLst>
                <a:outerShdw blurRad="38100" dist="38100" dir="2700000" algn="tl">
                  <a:srgbClr val="000000">
                    <a:alpha val="43137"/>
                  </a:srgbClr>
                </a:outerShdw>
              </a:effectLst>
            </a:endParaRPr>
          </a:p>
          <a:p>
            <a:pPr eaLnBrk="1" hangingPunct="1">
              <a:lnSpc>
                <a:spcPct val="180000"/>
              </a:lnSpc>
              <a:spcBef>
                <a:spcPct val="50000"/>
              </a:spcBef>
              <a:buFont typeface="Arial" panose="020B0604020202020204" pitchFamily="34" charset="0"/>
              <a:buNone/>
              <a:defRPr/>
            </a:pPr>
            <a:r>
              <a:rPr lang="en-US" altLang="zh-CN" sz="2935" b="1" dirty="0">
                <a:effectLst>
                  <a:outerShdw blurRad="38100" dist="38100" dir="2700000" algn="tl">
                    <a:srgbClr val="000000">
                      <a:alpha val="43137"/>
                    </a:srgbClr>
                  </a:outerShdw>
                </a:effectLst>
              </a:rPr>
              <a:t>(4)</a:t>
            </a:r>
            <a:r>
              <a:rPr lang="zh-CN" altLang="en-US" sz="2935" b="1" dirty="0">
                <a:effectLst>
                  <a:outerShdw blurRad="38100" dist="38100" dir="2700000" algn="tl">
                    <a:srgbClr val="000000">
                      <a:alpha val="43137"/>
                    </a:srgbClr>
                  </a:outerShdw>
                </a:effectLst>
              </a:rPr>
              <a:t>惯性            转折频率</a:t>
            </a:r>
            <a:endParaRPr lang="zh-CN" altLang="en-US" sz="2935" b="1" dirty="0">
              <a:effectLst>
                <a:outerShdw blurRad="38100" dist="38100" dir="2700000" algn="tl">
                  <a:srgbClr val="000000">
                    <a:alpha val="43137"/>
                  </a:srgbClr>
                </a:outerShdw>
              </a:effectLst>
            </a:endParaRPr>
          </a:p>
          <a:p>
            <a:pPr eaLnBrk="1" hangingPunct="1">
              <a:lnSpc>
                <a:spcPct val="180000"/>
              </a:lnSpc>
              <a:spcBef>
                <a:spcPct val="50000"/>
              </a:spcBef>
              <a:buFont typeface="Arial" panose="020B0604020202020204" pitchFamily="34" charset="0"/>
              <a:buNone/>
              <a:defRPr/>
            </a:pPr>
            <a:r>
              <a:rPr lang="en-US" altLang="zh-CN" sz="2935" b="1" dirty="0">
                <a:effectLst>
                  <a:outerShdw blurRad="38100" dist="38100" dir="2700000" algn="tl">
                    <a:srgbClr val="000000">
                      <a:alpha val="43137"/>
                    </a:srgbClr>
                  </a:outerShdw>
                </a:effectLst>
              </a:rPr>
              <a:t>(5)</a:t>
            </a:r>
            <a:r>
              <a:rPr lang="zh-CN" altLang="en-US" sz="2935" b="1" dirty="0">
                <a:effectLst>
                  <a:outerShdw blurRad="38100" dist="38100" dir="2700000" algn="tl">
                    <a:srgbClr val="000000">
                      <a:alpha val="43137"/>
                    </a:srgbClr>
                  </a:outerShdw>
                </a:effectLst>
              </a:rPr>
              <a:t>振荡            转折频率</a:t>
            </a:r>
            <a:endParaRPr lang="zh-CN" altLang="en-US" sz="2935" b="1" dirty="0">
              <a:effectLst>
                <a:outerShdw blurRad="38100" dist="38100" dir="2700000" algn="tl">
                  <a:srgbClr val="000000">
                    <a:alpha val="43137"/>
                  </a:srgbClr>
                </a:outerShdw>
              </a:effectLst>
            </a:endParaRPr>
          </a:p>
        </p:txBody>
      </p:sp>
      <p:graphicFrame>
        <p:nvGraphicFramePr>
          <p:cNvPr id="40970" name="Object 7"/>
          <p:cNvGraphicFramePr>
            <a:graphicFrameLocks noChangeAspect="1"/>
          </p:cNvGraphicFramePr>
          <p:nvPr/>
        </p:nvGraphicFramePr>
        <p:xfrm>
          <a:off x="4313107" y="3847397"/>
          <a:ext cx="4798484" cy="2878667"/>
        </p:xfrm>
        <a:graphic>
          <a:graphicData uri="http://schemas.openxmlformats.org/presentationml/2006/ole">
            <mc:AlternateContent xmlns:mc="http://schemas.openxmlformats.org/markup-compatibility/2006">
              <mc:Choice xmlns:v="urn:schemas-microsoft-com:vml" Requires="v">
                <p:oleObj spid="_x0000_s26636" name="公式" r:id="rId3" imgW="1422400" imgH="1320800" progId="Equation.3">
                  <p:embed/>
                </p:oleObj>
              </mc:Choice>
              <mc:Fallback>
                <p:oleObj name="公式" r:id="rId3" imgW="1422400" imgH="1320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3107" y="3847397"/>
                        <a:ext cx="4798484" cy="2878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71" name="Object 8"/>
          <p:cNvGraphicFramePr>
            <a:graphicFrameLocks noChangeAspect="1"/>
          </p:cNvGraphicFramePr>
          <p:nvPr/>
        </p:nvGraphicFramePr>
        <p:xfrm>
          <a:off x="1815440" y="2204864"/>
          <a:ext cx="7988300" cy="1667933"/>
        </p:xfrm>
        <a:graphic>
          <a:graphicData uri="http://schemas.openxmlformats.org/presentationml/2006/ole">
            <mc:AlternateContent xmlns:mc="http://schemas.openxmlformats.org/markup-compatibility/2006">
              <mc:Choice xmlns:v="urn:schemas-microsoft-com:vml" Requires="v">
                <p:oleObj spid="_x0000_s26637" name="Equation" r:id="rId5" imgW="2730500" imgH="660400" progId="Equation.3">
                  <p:embed/>
                </p:oleObj>
              </mc:Choice>
              <mc:Fallback>
                <p:oleObj name="Equation" r:id="rId5" imgW="2730500" imgH="6604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5440" y="2204864"/>
                        <a:ext cx="7988300" cy="166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230561" y="304933"/>
            <a:ext cx="5655733" cy="646331"/>
          </a:xfrm>
          <a:prstGeom prst="rect">
            <a:avLst/>
          </a:prstGeom>
        </p:spPr>
        <p:txBody>
          <a:bodyPr>
            <a:spAutoFit/>
          </a:bodyPr>
          <a:lstStyle/>
          <a:p>
            <a:pPr eaLnBrk="1" hangingPunct="1">
              <a:buFont typeface="Arial" panose="020B0604020202020204" pitchFamily="34" charset="0"/>
              <a:buNone/>
              <a:defRPr/>
            </a:pPr>
            <a:r>
              <a:rPr lang="en-US" altLang="zh-CN" sz="36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5.3.2 </a:t>
            </a:r>
            <a:r>
              <a:rPr lang="zh-CN" altLang="en-US" sz="36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开环系统的</a:t>
            </a:r>
            <a:r>
              <a:rPr lang="en-US" altLang="zh-CN" sz="36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Bode</a:t>
            </a:r>
            <a:r>
              <a:rPr lang="zh-CN" altLang="en-US" sz="36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图</a:t>
            </a:r>
            <a:endParaRPr lang="zh-CN" altLang="en-US" sz="2400" dirty="0"/>
          </a:p>
        </p:txBody>
      </p:sp>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38642" y="44624"/>
            <a:ext cx="12048067" cy="6815667"/>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41987" name="Rectangle 6"/>
          <p:cNvSpPr>
            <a:spLocks noChangeArrowheads="1"/>
          </p:cNvSpPr>
          <p:nvPr/>
        </p:nvSpPr>
        <p:spPr bwMode="auto">
          <a:xfrm>
            <a:off x="10299701" y="3357034"/>
            <a:ext cx="1001877"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665" b="1" i="1">
                <a:solidFill>
                  <a:srgbClr val="000000"/>
                </a:solidFill>
                <a:latin typeface="Palatino Linotype" panose="02040502050505030304" pitchFamily="18" charset="0"/>
              </a:rPr>
              <a:t>(rad/s)</a:t>
            </a:r>
            <a:endParaRPr lang="en-US" altLang="zh-CN" sz="2665">
              <a:solidFill>
                <a:schemeClr val="tx1"/>
              </a:solidFill>
              <a:latin typeface="Palatino Linotype" panose="02040502050505030304" pitchFamily="18" charset="0"/>
            </a:endParaRPr>
          </a:p>
        </p:txBody>
      </p:sp>
      <p:sp>
        <p:nvSpPr>
          <p:cNvPr id="41988" name="Rectangle 7"/>
          <p:cNvSpPr>
            <a:spLocks noChangeArrowheads="1"/>
          </p:cNvSpPr>
          <p:nvPr/>
        </p:nvSpPr>
        <p:spPr bwMode="auto">
          <a:xfrm>
            <a:off x="10735734" y="4572001"/>
            <a:ext cx="514564"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665">
                <a:solidFill>
                  <a:srgbClr val="000000"/>
                </a:solidFill>
                <a:latin typeface="宋体" panose="02010600030101010101" pitchFamily="2" charset="-122"/>
              </a:rPr>
              <a:t>(4)</a:t>
            </a:r>
            <a:endParaRPr lang="en-US" altLang="zh-CN" sz="2665">
              <a:solidFill>
                <a:schemeClr val="tx1"/>
              </a:solidFill>
              <a:latin typeface="Palatino Linotype" panose="02040502050505030304" pitchFamily="18" charset="0"/>
            </a:endParaRPr>
          </a:p>
        </p:txBody>
      </p:sp>
      <p:grpSp>
        <p:nvGrpSpPr>
          <p:cNvPr id="41989" name="Group 8"/>
          <p:cNvGrpSpPr/>
          <p:nvPr/>
        </p:nvGrpSpPr>
        <p:grpSpPr bwMode="auto">
          <a:xfrm>
            <a:off x="1037167" y="1020233"/>
            <a:ext cx="10124017" cy="5217584"/>
            <a:chOff x="490" y="643"/>
            <a:chExt cx="4783" cy="3285"/>
          </a:xfrm>
        </p:grpSpPr>
        <p:sp>
          <p:nvSpPr>
            <p:cNvPr id="41993" name="Line 9"/>
            <p:cNvSpPr>
              <a:spLocks noChangeShapeType="1"/>
            </p:cNvSpPr>
            <p:nvPr/>
          </p:nvSpPr>
          <p:spPr bwMode="auto">
            <a:xfrm>
              <a:off x="722" y="2264"/>
              <a:ext cx="3864" cy="1"/>
            </a:xfrm>
            <a:prstGeom prst="line">
              <a:avLst/>
            </a:prstGeom>
            <a:noFill/>
            <a:ln w="11113">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1994" name="Freeform 10"/>
            <p:cNvSpPr/>
            <p:nvPr/>
          </p:nvSpPr>
          <p:spPr bwMode="auto">
            <a:xfrm>
              <a:off x="4489" y="2231"/>
              <a:ext cx="97" cy="65"/>
            </a:xfrm>
            <a:custGeom>
              <a:avLst/>
              <a:gdLst>
                <a:gd name="T0" fmla="*/ 0 w 97"/>
                <a:gd name="T1" fmla="*/ 65 h 65"/>
                <a:gd name="T2" fmla="*/ 97 w 97"/>
                <a:gd name="T3" fmla="*/ 33 h 65"/>
                <a:gd name="T4" fmla="*/ 0 w 97"/>
                <a:gd name="T5" fmla="*/ 0 h 65"/>
                <a:gd name="T6" fmla="*/ 0 60000 65536"/>
                <a:gd name="T7" fmla="*/ 0 60000 65536"/>
                <a:gd name="T8" fmla="*/ 0 60000 65536"/>
              </a:gdLst>
              <a:ahLst/>
              <a:cxnLst>
                <a:cxn ang="T6">
                  <a:pos x="T0" y="T1"/>
                </a:cxn>
                <a:cxn ang="T7">
                  <a:pos x="T2" y="T3"/>
                </a:cxn>
                <a:cxn ang="T8">
                  <a:pos x="T4" y="T5"/>
                </a:cxn>
              </a:cxnLst>
              <a:rect l="0" t="0" r="r" b="b"/>
              <a:pathLst>
                <a:path w="97" h="65">
                  <a:moveTo>
                    <a:pt x="0" y="65"/>
                  </a:moveTo>
                  <a:lnTo>
                    <a:pt x="97" y="33"/>
                  </a:lnTo>
                  <a:lnTo>
                    <a:pt x="0" y="0"/>
                  </a:lnTo>
                </a:path>
              </a:pathLst>
            </a:custGeom>
            <a:noFill/>
            <a:ln w="1111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41995" name="Line 11"/>
            <p:cNvSpPr>
              <a:spLocks noChangeShapeType="1"/>
            </p:cNvSpPr>
            <p:nvPr/>
          </p:nvSpPr>
          <p:spPr bwMode="auto">
            <a:xfrm flipV="1">
              <a:off x="903" y="862"/>
              <a:ext cx="1" cy="2952"/>
            </a:xfrm>
            <a:prstGeom prst="line">
              <a:avLst/>
            </a:prstGeom>
            <a:noFill/>
            <a:ln w="11113">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1996" name="Freeform 12"/>
            <p:cNvSpPr/>
            <p:nvPr/>
          </p:nvSpPr>
          <p:spPr bwMode="auto">
            <a:xfrm>
              <a:off x="870" y="862"/>
              <a:ext cx="65" cy="97"/>
            </a:xfrm>
            <a:custGeom>
              <a:avLst/>
              <a:gdLst>
                <a:gd name="T0" fmla="*/ 65 w 65"/>
                <a:gd name="T1" fmla="*/ 97 h 97"/>
                <a:gd name="T2" fmla="*/ 33 w 65"/>
                <a:gd name="T3" fmla="*/ 0 h 97"/>
                <a:gd name="T4" fmla="*/ 0 w 65"/>
                <a:gd name="T5" fmla="*/ 97 h 97"/>
                <a:gd name="T6" fmla="*/ 0 60000 65536"/>
                <a:gd name="T7" fmla="*/ 0 60000 65536"/>
                <a:gd name="T8" fmla="*/ 0 60000 65536"/>
              </a:gdLst>
              <a:ahLst/>
              <a:cxnLst>
                <a:cxn ang="T6">
                  <a:pos x="T0" y="T1"/>
                </a:cxn>
                <a:cxn ang="T7">
                  <a:pos x="T2" y="T3"/>
                </a:cxn>
                <a:cxn ang="T8">
                  <a:pos x="T4" y="T5"/>
                </a:cxn>
              </a:cxnLst>
              <a:rect l="0" t="0" r="r" b="b"/>
              <a:pathLst>
                <a:path w="65" h="97">
                  <a:moveTo>
                    <a:pt x="65" y="97"/>
                  </a:moveTo>
                  <a:lnTo>
                    <a:pt x="33" y="0"/>
                  </a:lnTo>
                  <a:lnTo>
                    <a:pt x="0" y="97"/>
                  </a:lnTo>
                </a:path>
              </a:pathLst>
            </a:custGeom>
            <a:noFill/>
            <a:ln w="1111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41997" name="Line 13"/>
            <p:cNvSpPr>
              <a:spLocks noChangeShapeType="1"/>
            </p:cNvSpPr>
            <p:nvPr/>
          </p:nvSpPr>
          <p:spPr bwMode="auto">
            <a:xfrm>
              <a:off x="857" y="1902"/>
              <a:ext cx="90"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1998" name="Line 14"/>
            <p:cNvSpPr>
              <a:spLocks noChangeShapeType="1"/>
            </p:cNvSpPr>
            <p:nvPr/>
          </p:nvSpPr>
          <p:spPr bwMode="auto">
            <a:xfrm>
              <a:off x="857" y="1540"/>
              <a:ext cx="90"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1999" name="Line 15"/>
            <p:cNvSpPr>
              <a:spLocks noChangeShapeType="1"/>
            </p:cNvSpPr>
            <p:nvPr/>
          </p:nvSpPr>
          <p:spPr bwMode="auto">
            <a:xfrm>
              <a:off x="1984" y="2219"/>
              <a:ext cx="1" cy="9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2000" name="Line 17"/>
            <p:cNvSpPr>
              <a:spLocks noChangeShapeType="1"/>
            </p:cNvSpPr>
            <p:nvPr/>
          </p:nvSpPr>
          <p:spPr bwMode="auto">
            <a:xfrm>
              <a:off x="3070" y="2219"/>
              <a:ext cx="1" cy="9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grpSp>
          <p:nvGrpSpPr>
            <p:cNvPr id="42001" name="Group 18"/>
            <p:cNvGrpSpPr/>
            <p:nvPr/>
          </p:nvGrpSpPr>
          <p:grpSpPr bwMode="auto">
            <a:xfrm>
              <a:off x="520" y="643"/>
              <a:ext cx="321" cy="262"/>
              <a:chOff x="520" y="643"/>
              <a:chExt cx="321" cy="262"/>
            </a:xfrm>
          </p:grpSpPr>
          <p:sp>
            <p:nvSpPr>
              <p:cNvPr id="42046" name="Rectangle 21"/>
              <p:cNvSpPr>
                <a:spLocks noChangeArrowheads="1"/>
              </p:cNvSpPr>
              <p:nvPr/>
            </p:nvSpPr>
            <p:spPr bwMode="auto">
              <a:xfrm>
                <a:off x="520" y="647"/>
                <a:ext cx="9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665" b="1" i="1">
                    <a:solidFill>
                      <a:srgbClr val="000000"/>
                    </a:solidFill>
                    <a:latin typeface="Palatino Linotype" panose="02040502050505030304" pitchFamily="18" charset="0"/>
                  </a:rPr>
                  <a:t>L</a:t>
                </a:r>
                <a:endParaRPr lang="en-US" altLang="zh-CN" sz="2665">
                  <a:solidFill>
                    <a:schemeClr val="tx1"/>
                  </a:solidFill>
                  <a:latin typeface="Palatino Linotype" panose="02040502050505030304" pitchFamily="18" charset="0"/>
                </a:endParaRPr>
              </a:p>
            </p:txBody>
          </p:sp>
          <p:sp>
            <p:nvSpPr>
              <p:cNvPr id="42047" name="Rectangle 22"/>
              <p:cNvSpPr>
                <a:spLocks noChangeArrowheads="1"/>
              </p:cNvSpPr>
              <p:nvPr/>
            </p:nvSpPr>
            <p:spPr bwMode="auto">
              <a:xfrm>
                <a:off x="623" y="643"/>
                <a:ext cx="21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665" b="1">
                    <a:solidFill>
                      <a:srgbClr val="000000"/>
                    </a:solidFill>
                    <a:latin typeface="Symbol" panose="05050102010706020507" pitchFamily="18" charset="2"/>
                  </a:rPr>
                  <a:t>(w)</a:t>
                </a:r>
                <a:endParaRPr lang="en-US" altLang="zh-CN" sz="2665">
                  <a:solidFill>
                    <a:schemeClr val="tx1"/>
                  </a:solidFill>
                  <a:latin typeface="Palatino Linotype" panose="02040502050505030304" pitchFamily="18" charset="0"/>
                </a:endParaRPr>
              </a:p>
            </p:txBody>
          </p:sp>
        </p:grpSp>
        <p:sp>
          <p:nvSpPr>
            <p:cNvPr id="42002" name="Rectangle 23"/>
            <p:cNvSpPr>
              <a:spLocks noChangeArrowheads="1"/>
            </p:cNvSpPr>
            <p:nvPr/>
          </p:nvSpPr>
          <p:spPr bwMode="auto">
            <a:xfrm>
              <a:off x="4632" y="2038"/>
              <a:ext cx="15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3735" b="1">
                  <a:solidFill>
                    <a:srgbClr val="000000"/>
                  </a:solidFill>
                  <a:latin typeface="Symbol" panose="05050102010706020507" pitchFamily="18" charset="2"/>
                </a:rPr>
                <a:t>w</a:t>
              </a:r>
              <a:endParaRPr lang="en-US" altLang="zh-CN" sz="3735">
                <a:solidFill>
                  <a:schemeClr val="tx1"/>
                </a:solidFill>
                <a:latin typeface="Palatino Linotype" panose="02040502050505030304" pitchFamily="18" charset="0"/>
              </a:endParaRPr>
            </a:p>
          </p:txBody>
        </p:sp>
        <p:sp>
          <p:nvSpPr>
            <p:cNvPr id="42003" name="Rectangle 24"/>
            <p:cNvSpPr>
              <a:spLocks noChangeArrowheads="1"/>
            </p:cNvSpPr>
            <p:nvPr/>
          </p:nvSpPr>
          <p:spPr bwMode="auto">
            <a:xfrm>
              <a:off x="1848" y="2343"/>
              <a:ext cx="27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3065">
                  <a:solidFill>
                    <a:srgbClr val="000000"/>
                  </a:solidFill>
                  <a:latin typeface="宋体" panose="02010600030101010101" pitchFamily="2" charset="-122"/>
                </a:rPr>
                <a:t>0.1</a:t>
              </a:r>
              <a:endParaRPr lang="en-US" altLang="zh-CN" sz="3735">
                <a:solidFill>
                  <a:schemeClr val="tx1"/>
                </a:solidFill>
                <a:latin typeface="Palatino Linotype" panose="02040502050505030304" pitchFamily="18" charset="0"/>
              </a:endParaRPr>
            </a:p>
          </p:txBody>
        </p:sp>
        <p:sp>
          <p:nvSpPr>
            <p:cNvPr id="42004" name="Rectangle 25"/>
            <p:cNvSpPr>
              <a:spLocks noChangeArrowheads="1"/>
            </p:cNvSpPr>
            <p:nvPr/>
          </p:nvSpPr>
          <p:spPr bwMode="auto">
            <a:xfrm>
              <a:off x="3025" y="2343"/>
              <a:ext cx="9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3065">
                  <a:solidFill>
                    <a:srgbClr val="000000"/>
                  </a:solidFill>
                  <a:latin typeface="宋体" panose="02010600030101010101" pitchFamily="2" charset="-122"/>
                </a:rPr>
                <a:t>1</a:t>
              </a:r>
              <a:endParaRPr lang="en-US" altLang="zh-CN" sz="3735">
                <a:solidFill>
                  <a:schemeClr val="tx1"/>
                </a:solidFill>
                <a:latin typeface="Palatino Linotype" panose="02040502050505030304" pitchFamily="18" charset="0"/>
              </a:endParaRPr>
            </a:p>
          </p:txBody>
        </p:sp>
        <p:sp>
          <p:nvSpPr>
            <p:cNvPr id="42005" name="Rectangle 27"/>
            <p:cNvSpPr>
              <a:spLocks noChangeArrowheads="1"/>
            </p:cNvSpPr>
            <p:nvPr/>
          </p:nvSpPr>
          <p:spPr bwMode="auto">
            <a:xfrm>
              <a:off x="989" y="731"/>
              <a:ext cx="18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665">
                  <a:solidFill>
                    <a:srgbClr val="000000"/>
                  </a:solidFill>
                  <a:latin typeface="Times New Roman" panose="02020603050405020304" pitchFamily="18" charset="0"/>
                  <a:cs typeface="Times New Roman" panose="02020603050405020304" pitchFamily="18" charset="0"/>
                </a:rPr>
                <a:t>dB</a:t>
              </a:r>
              <a:endParaRPr lang="en-US" altLang="zh-CN" sz="2665">
                <a:solidFill>
                  <a:schemeClr val="tx1"/>
                </a:solidFill>
                <a:latin typeface="Times New Roman" panose="02020603050405020304" pitchFamily="18" charset="0"/>
                <a:cs typeface="Times New Roman" panose="02020603050405020304" pitchFamily="18" charset="0"/>
              </a:endParaRPr>
            </a:p>
          </p:txBody>
        </p:sp>
        <p:sp>
          <p:nvSpPr>
            <p:cNvPr id="42006" name="Rectangle 28"/>
            <p:cNvSpPr>
              <a:spLocks noChangeArrowheads="1"/>
            </p:cNvSpPr>
            <p:nvPr/>
          </p:nvSpPr>
          <p:spPr bwMode="auto">
            <a:xfrm>
              <a:off x="601" y="1766"/>
              <a:ext cx="1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20</a:t>
              </a:r>
              <a:endParaRPr lang="en-US" altLang="zh-CN" sz="2400">
                <a:solidFill>
                  <a:schemeClr val="tx1"/>
                </a:solidFill>
                <a:latin typeface="Palatino Linotype" panose="02040502050505030304" pitchFamily="18" charset="0"/>
              </a:endParaRPr>
            </a:p>
          </p:txBody>
        </p:sp>
        <p:sp>
          <p:nvSpPr>
            <p:cNvPr id="42007" name="Rectangle 29"/>
            <p:cNvSpPr>
              <a:spLocks noChangeArrowheads="1"/>
            </p:cNvSpPr>
            <p:nvPr/>
          </p:nvSpPr>
          <p:spPr bwMode="auto">
            <a:xfrm>
              <a:off x="595" y="1404"/>
              <a:ext cx="1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40</a:t>
              </a:r>
              <a:endParaRPr lang="en-US" altLang="zh-CN" sz="2400">
                <a:solidFill>
                  <a:schemeClr val="tx1"/>
                </a:solidFill>
                <a:latin typeface="Palatino Linotype" panose="02040502050505030304" pitchFamily="18" charset="0"/>
              </a:endParaRPr>
            </a:p>
          </p:txBody>
        </p:sp>
        <p:sp>
          <p:nvSpPr>
            <p:cNvPr id="42008" name="Line 30"/>
            <p:cNvSpPr>
              <a:spLocks noChangeShapeType="1"/>
            </p:cNvSpPr>
            <p:nvPr/>
          </p:nvSpPr>
          <p:spPr bwMode="auto">
            <a:xfrm>
              <a:off x="852" y="1178"/>
              <a:ext cx="90"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2009" name="Rectangle 31"/>
            <p:cNvSpPr>
              <a:spLocks noChangeArrowheads="1"/>
            </p:cNvSpPr>
            <p:nvPr/>
          </p:nvSpPr>
          <p:spPr bwMode="auto">
            <a:xfrm>
              <a:off x="595" y="1042"/>
              <a:ext cx="1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60</a:t>
              </a:r>
              <a:endParaRPr lang="en-US" altLang="zh-CN" sz="2400">
                <a:solidFill>
                  <a:schemeClr val="tx1"/>
                </a:solidFill>
                <a:latin typeface="Palatino Linotype" panose="02040502050505030304" pitchFamily="18" charset="0"/>
              </a:endParaRPr>
            </a:p>
          </p:txBody>
        </p:sp>
        <p:sp>
          <p:nvSpPr>
            <p:cNvPr id="42010" name="Rectangle 32"/>
            <p:cNvSpPr>
              <a:spLocks noChangeArrowheads="1"/>
            </p:cNvSpPr>
            <p:nvPr/>
          </p:nvSpPr>
          <p:spPr bwMode="auto">
            <a:xfrm>
              <a:off x="942" y="2343"/>
              <a:ext cx="37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3065">
                  <a:solidFill>
                    <a:srgbClr val="000000"/>
                  </a:solidFill>
                  <a:latin typeface="宋体" panose="02010600030101010101" pitchFamily="2" charset="-122"/>
                </a:rPr>
                <a:t>0.01</a:t>
              </a:r>
              <a:endParaRPr lang="en-US" altLang="zh-CN" sz="3735">
                <a:solidFill>
                  <a:schemeClr val="tx1"/>
                </a:solidFill>
                <a:latin typeface="Palatino Linotype" panose="02040502050505030304" pitchFamily="18" charset="0"/>
              </a:endParaRPr>
            </a:p>
          </p:txBody>
        </p:sp>
        <p:sp>
          <p:nvSpPr>
            <p:cNvPr id="42011" name="Line 33"/>
            <p:cNvSpPr>
              <a:spLocks noChangeShapeType="1"/>
            </p:cNvSpPr>
            <p:nvPr/>
          </p:nvSpPr>
          <p:spPr bwMode="auto">
            <a:xfrm>
              <a:off x="807" y="1992"/>
              <a:ext cx="4164" cy="1"/>
            </a:xfrm>
            <a:prstGeom prst="line">
              <a:avLst/>
            </a:prstGeom>
            <a:noFill/>
            <a:ln w="11113">
              <a:solidFill>
                <a:srgbClr val="FF00FF"/>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2012" name="Line 34"/>
            <p:cNvSpPr>
              <a:spLocks noChangeShapeType="1"/>
            </p:cNvSpPr>
            <p:nvPr/>
          </p:nvSpPr>
          <p:spPr bwMode="auto">
            <a:xfrm>
              <a:off x="807" y="1517"/>
              <a:ext cx="3802" cy="1268"/>
            </a:xfrm>
            <a:prstGeom prst="line">
              <a:avLst/>
            </a:prstGeom>
            <a:noFill/>
            <a:ln w="11113">
              <a:solidFill>
                <a:srgbClr val="FF00FF"/>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2013" name="Line 35"/>
            <p:cNvSpPr>
              <a:spLocks noChangeShapeType="1"/>
            </p:cNvSpPr>
            <p:nvPr/>
          </p:nvSpPr>
          <p:spPr bwMode="auto">
            <a:xfrm>
              <a:off x="648" y="2264"/>
              <a:ext cx="2966" cy="1"/>
            </a:xfrm>
            <a:prstGeom prst="line">
              <a:avLst/>
            </a:prstGeom>
            <a:noFill/>
            <a:ln w="11113">
              <a:solidFill>
                <a:srgbClr val="FF00FF"/>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2014" name="Line 36"/>
            <p:cNvSpPr>
              <a:spLocks noChangeShapeType="1"/>
            </p:cNvSpPr>
            <p:nvPr/>
          </p:nvSpPr>
          <p:spPr bwMode="auto">
            <a:xfrm flipV="1">
              <a:off x="3815" y="1758"/>
              <a:ext cx="1448" cy="497"/>
            </a:xfrm>
            <a:prstGeom prst="line">
              <a:avLst/>
            </a:prstGeom>
            <a:noFill/>
            <a:ln w="11113">
              <a:solidFill>
                <a:srgbClr val="FF00FF"/>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2015" name="Line 37"/>
            <p:cNvSpPr>
              <a:spLocks noChangeShapeType="1"/>
            </p:cNvSpPr>
            <p:nvPr/>
          </p:nvSpPr>
          <p:spPr bwMode="auto">
            <a:xfrm>
              <a:off x="3433" y="2264"/>
              <a:ext cx="1810" cy="588"/>
            </a:xfrm>
            <a:prstGeom prst="line">
              <a:avLst/>
            </a:prstGeom>
            <a:noFill/>
            <a:ln w="11113">
              <a:solidFill>
                <a:srgbClr val="FF00FF"/>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2016" name="Line 38"/>
            <p:cNvSpPr>
              <a:spLocks noChangeShapeType="1"/>
            </p:cNvSpPr>
            <p:nvPr/>
          </p:nvSpPr>
          <p:spPr bwMode="auto">
            <a:xfrm>
              <a:off x="3243" y="2277"/>
              <a:ext cx="1792" cy="1253"/>
            </a:xfrm>
            <a:prstGeom prst="line">
              <a:avLst/>
            </a:prstGeom>
            <a:noFill/>
            <a:ln w="11113">
              <a:solidFill>
                <a:srgbClr val="FF00FF"/>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2017" name="Rectangle 39"/>
            <p:cNvSpPr>
              <a:spLocks noChangeArrowheads="1"/>
            </p:cNvSpPr>
            <p:nvPr/>
          </p:nvSpPr>
          <p:spPr bwMode="auto">
            <a:xfrm>
              <a:off x="4970" y="1890"/>
              <a:ext cx="24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665">
                  <a:solidFill>
                    <a:srgbClr val="000000"/>
                  </a:solidFill>
                  <a:latin typeface="宋体" panose="02010600030101010101" pitchFamily="2" charset="-122"/>
                </a:rPr>
                <a:t>(1)</a:t>
              </a:r>
              <a:endParaRPr lang="en-US" altLang="zh-CN" sz="2665">
                <a:solidFill>
                  <a:schemeClr val="tx1"/>
                </a:solidFill>
                <a:latin typeface="Palatino Linotype" panose="02040502050505030304" pitchFamily="18" charset="0"/>
              </a:endParaRPr>
            </a:p>
          </p:txBody>
        </p:sp>
        <p:sp>
          <p:nvSpPr>
            <p:cNvPr id="42018" name="Rectangle 40"/>
            <p:cNvSpPr>
              <a:spLocks noChangeArrowheads="1"/>
            </p:cNvSpPr>
            <p:nvPr/>
          </p:nvSpPr>
          <p:spPr bwMode="auto">
            <a:xfrm>
              <a:off x="4388" y="2743"/>
              <a:ext cx="24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665">
                  <a:solidFill>
                    <a:srgbClr val="000000"/>
                  </a:solidFill>
                  <a:latin typeface="宋体" panose="02010600030101010101" pitchFamily="2" charset="-122"/>
                </a:rPr>
                <a:t>(2)</a:t>
              </a:r>
              <a:endParaRPr lang="en-US" altLang="zh-CN" sz="2665">
                <a:solidFill>
                  <a:schemeClr val="tx1"/>
                </a:solidFill>
                <a:latin typeface="Palatino Linotype" panose="02040502050505030304" pitchFamily="18" charset="0"/>
              </a:endParaRPr>
            </a:p>
          </p:txBody>
        </p:sp>
        <p:sp>
          <p:nvSpPr>
            <p:cNvPr id="42019" name="Rectangle 41"/>
            <p:cNvSpPr>
              <a:spLocks noChangeArrowheads="1"/>
            </p:cNvSpPr>
            <p:nvPr/>
          </p:nvSpPr>
          <p:spPr bwMode="auto">
            <a:xfrm>
              <a:off x="5030" y="1549"/>
              <a:ext cx="24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665">
                  <a:solidFill>
                    <a:srgbClr val="000000"/>
                  </a:solidFill>
                  <a:latin typeface="宋体" panose="02010600030101010101" pitchFamily="2" charset="-122"/>
                </a:rPr>
                <a:t>(3)</a:t>
              </a:r>
              <a:endParaRPr lang="en-US" altLang="zh-CN" sz="2665">
                <a:solidFill>
                  <a:schemeClr val="tx1"/>
                </a:solidFill>
                <a:latin typeface="Palatino Linotype" panose="02040502050505030304" pitchFamily="18" charset="0"/>
              </a:endParaRPr>
            </a:p>
          </p:txBody>
        </p:sp>
        <p:sp>
          <p:nvSpPr>
            <p:cNvPr id="42020" name="Rectangle 42"/>
            <p:cNvSpPr>
              <a:spLocks noChangeArrowheads="1"/>
            </p:cNvSpPr>
            <p:nvPr/>
          </p:nvSpPr>
          <p:spPr bwMode="auto">
            <a:xfrm>
              <a:off x="4970" y="3519"/>
              <a:ext cx="24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665">
                  <a:solidFill>
                    <a:srgbClr val="000000"/>
                  </a:solidFill>
                  <a:latin typeface="宋体" panose="02010600030101010101" pitchFamily="2" charset="-122"/>
                </a:rPr>
                <a:t>(5)</a:t>
              </a:r>
              <a:endParaRPr lang="en-US" altLang="zh-CN" sz="2665">
                <a:solidFill>
                  <a:schemeClr val="tx1"/>
                </a:solidFill>
                <a:latin typeface="Palatino Linotype" panose="02040502050505030304" pitchFamily="18" charset="0"/>
              </a:endParaRPr>
            </a:p>
          </p:txBody>
        </p:sp>
        <p:sp>
          <p:nvSpPr>
            <p:cNvPr id="42021" name="Rectangle 43"/>
            <p:cNvSpPr>
              <a:spLocks noChangeArrowheads="1"/>
            </p:cNvSpPr>
            <p:nvPr/>
          </p:nvSpPr>
          <p:spPr bwMode="auto">
            <a:xfrm>
              <a:off x="1650" y="1249"/>
              <a:ext cx="2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-20</a:t>
              </a:r>
              <a:endParaRPr lang="en-US" altLang="zh-CN" sz="2400">
                <a:solidFill>
                  <a:schemeClr val="tx1"/>
                </a:solidFill>
                <a:latin typeface="Palatino Linotype" panose="02040502050505030304" pitchFamily="18" charset="0"/>
              </a:endParaRPr>
            </a:p>
          </p:txBody>
        </p:sp>
        <p:sp>
          <p:nvSpPr>
            <p:cNvPr id="42022" name="Rectangle 44"/>
            <p:cNvSpPr>
              <a:spLocks noChangeArrowheads="1"/>
            </p:cNvSpPr>
            <p:nvPr/>
          </p:nvSpPr>
          <p:spPr bwMode="auto">
            <a:xfrm>
              <a:off x="4337" y="1631"/>
              <a:ext cx="2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+20</a:t>
              </a:r>
              <a:endParaRPr lang="en-US" altLang="zh-CN" sz="2400">
                <a:solidFill>
                  <a:schemeClr val="tx1"/>
                </a:solidFill>
                <a:latin typeface="Palatino Linotype" panose="02040502050505030304" pitchFamily="18" charset="0"/>
              </a:endParaRPr>
            </a:p>
          </p:txBody>
        </p:sp>
        <p:sp>
          <p:nvSpPr>
            <p:cNvPr id="42023" name="Rectangle 45"/>
            <p:cNvSpPr>
              <a:spLocks noChangeArrowheads="1"/>
            </p:cNvSpPr>
            <p:nvPr/>
          </p:nvSpPr>
          <p:spPr bwMode="auto">
            <a:xfrm>
              <a:off x="4699" y="2490"/>
              <a:ext cx="2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-20</a:t>
              </a:r>
              <a:endParaRPr lang="en-US" altLang="zh-CN" sz="2400">
                <a:solidFill>
                  <a:schemeClr val="tx1"/>
                </a:solidFill>
                <a:latin typeface="Palatino Linotype" panose="02040502050505030304" pitchFamily="18" charset="0"/>
              </a:endParaRPr>
            </a:p>
          </p:txBody>
        </p:sp>
        <p:sp>
          <p:nvSpPr>
            <p:cNvPr id="42024" name="Rectangle 46"/>
            <p:cNvSpPr>
              <a:spLocks noChangeArrowheads="1"/>
            </p:cNvSpPr>
            <p:nvPr/>
          </p:nvSpPr>
          <p:spPr bwMode="auto">
            <a:xfrm>
              <a:off x="4699" y="2988"/>
              <a:ext cx="2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-40</a:t>
              </a:r>
              <a:endParaRPr lang="en-US" altLang="zh-CN" sz="2400">
                <a:solidFill>
                  <a:schemeClr val="tx1"/>
                </a:solidFill>
                <a:latin typeface="Palatino Linotype" panose="02040502050505030304" pitchFamily="18" charset="0"/>
              </a:endParaRPr>
            </a:p>
          </p:txBody>
        </p:sp>
        <p:sp>
          <p:nvSpPr>
            <p:cNvPr id="42025" name="Line 47"/>
            <p:cNvSpPr>
              <a:spLocks noChangeShapeType="1"/>
            </p:cNvSpPr>
            <p:nvPr/>
          </p:nvSpPr>
          <p:spPr bwMode="auto">
            <a:xfrm>
              <a:off x="761" y="1192"/>
              <a:ext cx="2466" cy="792"/>
            </a:xfrm>
            <a:prstGeom prst="line">
              <a:avLst/>
            </a:prstGeom>
            <a:noFill/>
            <a:ln w="34925">
              <a:solidFill>
                <a:srgbClr val="FF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2026" name="Line 48"/>
            <p:cNvSpPr>
              <a:spLocks noChangeShapeType="1"/>
            </p:cNvSpPr>
            <p:nvPr/>
          </p:nvSpPr>
          <p:spPr bwMode="auto">
            <a:xfrm>
              <a:off x="3248" y="2001"/>
              <a:ext cx="188" cy="177"/>
            </a:xfrm>
            <a:prstGeom prst="line">
              <a:avLst/>
            </a:prstGeom>
            <a:noFill/>
            <a:ln w="34925">
              <a:solidFill>
                <a:srgbClr val="FF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2027" name="Line 49"/>
            <p:cNvSpPr>
              <a:spLocks noChangeShapeType="1"/>
            </p:cNvSpPr>
            <p:nvPr/>
          </p:nvSpPr>
          <p:spPr bwMode="auto">
            <a:xfrm>
              <a:off x="3433" y="2198"/>
              <a:ext cx="392" cy="581"/>
            </a:xfrm>
            <a:prstGeom prst="line">
              <a:avLst/>
            </a:prstGeom>
            <a:noFill/>
            <a:ln w="34925">
              <a:solidFill>
                <a:srgbClr val="FF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2028" name="Line 50"/>
            <p:cNvSpPr>
              <a:spLocks noChangeShapeType="1"/>
            </p:cNvSpPr>
            <p:nvPr/>
          </p:nvSpPr>
          <p:spPr bwMode="auto">
            <a:xfrm>
              <a:off x="3832" y="2785"/>
              <a:ext cx="1223" cy="1143"/>
            </a:xfrm>
            <a:prstGeom prst="line">
              <a:avLst/>
            </a:prstGeom>
            <a:noFill/>
            <a:ln w="34925">
              <a:solidFill>
                <a:srgbClr val="FF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2029" name="Rectangle 51"/>
            <p:cNvSpPr>
              <a:spLocks noChangeArrowheads="1"/>
            </p:cNvSpPr>
            <p:nvPr/>
          </p:nvSpPr>
          <p:spPr bwMode="auto">
            <a:xfrm>
              <a:off x="4195" y="3309"/>
              <a:ext cx="2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-60</a:t>
              </a:r>
              <a:endParaRPr lang="en-US" altLang="zh-CN" sz="2400">
                <a:solidFill>
                  <a:schemeClr val="tx1"/>
                </a:solidFill>
                <a:latin typeface="Palatino Linotype" panose="02040502050505030304" pitchFamily="18" charset="0"/>
              </a:endParaRPr>
            </a:p>
          </p:txBody>
        </p:sp>
        <p:sp>
          <p:nvSpPr>
            <p:cNvPr id="42030" name="Rectangle 52"/>
            <p:cNvSpPr>
              <a:spLocks noChangeArrowheads="1"/>
            </p:cNvSpPr>
            <p:nvPr/>
          </p:nvSpPr>
          <p:spPr bwMode="auto">
            <a:xfrm>
              <a:off x="3189" y="1540"/>
              <a:ext cx="2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-60</a:t>
              </a:r>
              <a:endParaRPr lang="en-US" altLang="zh-CN" sz="2400">
                <a:solidFill>
                  <a:schemeClr val="tx1"/>
                </a:solidFill>
                <a:latin typeface="Palatino Linotype" panose="02040502050505030304" pitchFamily="18" charset="0"/>
              </a:endParaRPr>
            </a:p>
          </p:txBody>
        </p:sp>
        <p:sp>
          <p:nvSpPr>
            <p:cNvPr id="42031" name="Rectangle 53"/>
            <p:cNvSpPr>
              <a:spLocks noChangeArrowheads="1"/>
            </p:cNvSpPr>
            <p:nvPr/>
          </p:nvSpPr>
          <p:spPr bwMode="auto">
            <a:xfrm>
              <a:off x="3696" y="1550"/>
              <a:ext cx="2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-80</a:t>
              </a:r>
              <a:endParaRPr lang="en-US" altLang="zh-CN" sz="2400">
                <a:solidFill>
                  <a:schemeClr val="tx1"/>
                </a:solidFill>
                <a:latin typeface="Palatino Linotype" panose="02040502050505030304" pitchFamily="18" charset="0"/>
              </a:endParaRPr>
            </a:p>
          </p:txBody>
        </p:sp>
        <p:sp>
          <p:nvSpPr>
            <p:cNvPr id="42032" name="Line 54"/>
            <p:cNvSpPr>
              <a:spLocks noChangeShapeType="1"/>
            </p:cNvSpPr>
            <p:nvPr/>
          </p:nvSpPr>
          <p:spPr bwMode="auto">
            <a:xfrm>
              <a:off x="3433" y="2219"/>
              <a:ext cx="1" cy="9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2033" name="Line 55"/>
            <p:cNvSpPr>
              <a:spLocks noChangeShapeType="1"/>
            </p:cNvSpPr>
            <p:nvPr/>
          </p:nvSpPr>
          <p:spPr bwMode="auto">
            <a:xfrm>
              <a:off x="3832" y="2219"/>
              <a:ext cx="1" cy="9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2034" name="Line 56"/>
            <p:cNvSpPr>
              <a:spLocks noChangeShapeType="1"/>
            </p:cNvSpPr>
            <p:nvPr/>
          </p:nvSpPr>
          <p:spPr bwMode="auto">
            <a:xfrm>
              <a:off x="3242" y="2220"/>
              <a:ext cx="1" cy="9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2035" name="Line 57"/>
            <p:cNvSpPr>
              <a:spLocks noChangeShapeType="1"/>
            </p:cNvSpPr>
            <p:nvPr/>
          </p:nvSpPr>
          <p:spPr bwMode="auto">
            <a:xfrm>
              <a:off x="852" y="3349"/>
              <a:ext cx="90"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2036" name="Line 58"/>
            <p:cNvSpPr>
              <a:spLocks noChangeShapeType="1"/>
            </p:cNvSpPr>
            <p:nvPr/>
          </p:nvSpPr>
          <p:spPr bwMode="auto">
            <a:xfrm>
              <a:off x="852" y="2988"/>
              <a:ext cx="90"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2037" name="Line 59"/>
            <p:cNvSpPr>
              <a:spLocks noChangeShapeType="1"/>
            </p:cNvSpPr>
            <p:nvPr/>
          </p:nvSpPr>
          <p:spPr bwMode="auto">
            <a:xfrm>
              <a:off x="852" y="2626"/>
              <a:ext cx="90"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2038" name="Rectangle 60"/>
            <p:cNvSpPr>
              <a:spLocks noChangeArrowheads="1"/>
            </p:cNvSpPr>
            <p:nvPr/>
          </p:nvSpPr>
          <p:spPr bwMode="auto">
            <a:xfrm>
              <a:off x="490" y="2502"/>
              <a:ext cx="2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-20</a:t>
              </a:r>
              <a:endParaRPr lang="en-US" altLang="zh-CN" sz="2400">
                <a:solidFill>
                  <a:schemeClr val="tx1"/>
                </a:solidFill>
                <a:latin typeface="Palatino Linotype" panose="02040502050505030304" pitchFamily="18" charset="0"/>
              </a:endParaRPr>
            </a:p>
          </p:txBody>
        </p:sp>
        <p:sp>
          <p:nvSpPr>
            <p:cNvPr id="42039" name="Rectangle 61"/>
            <p:cNvSpPr>
              <a:spLocks noChangeArrowheads="1"/>
            </p:cNvSpPr>
            <p:nvPr/>
          </p:nvSpPr>
          <p:spPr bwMode="auto">
            <a:xfrm>
              <a:off x="490" y="2875"/>
              <a:ext cx="2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-40</a:t>
              </a:r>
              <a:endParaRPr lang="en-US" altLang="zh-CN" sz="2400">
                <a:solidFill>
                  <a:schemeClr val="tx1"/>
                </a:solidFill>
                <a:latin typeface="Palatino Linotype" panose="02040502050505030304" pitchFamily="18" charset="0"/>
              </a:endParaRPr>
            </a:p>
          </p:txBody>
        </p:sp>
        <p:sp>
          <p:nvSpPr>
            <p:cNvPr id="42040" name="Rectangle 62"/>
            <p:cNvSpPr>
              <a:spLocks noChangeArrowheads="1"/>
            </p:cNvSpPr>
            <p:nvPr/>
          </p:nvSpPr>
          <p:spPr bwMode="auto">
            <a:xfrm>
              <a:off x="490" y="3214"/>
              <a:ext cx="2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-60</a:t>
              </a:r>
              <a:endParaRPr lang="en-US" altLang="zh-CN" sz="2400">
                <a:solidFill>
                  <a:schemeClr val="tx1"/>
                </a:solidFill>
                <a:latin typeface="Palatino Linotype" panose="02040502050505030304" pitchFamily="18" charset="0"/>
              </a:endParaRPr>
            </a:p>
          </p:txBody>
        </p:sp>
        <p:sp>
          <p:nvSpPr>
            <p:cNvPr id="42041" name="Line 63"/>
            <p:cNvSpPr>
              <a:spLocks noChangeShapeType="1"/>
            </p:cNvSpPr>
            <p:nvPr/>
          </p:nvSpPr>
          <p:spPr bwMode="auto">
            <a:xfrm>
              <a:off x="3216" y="1824"/>
              <a:ext cx="24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42042" name="Line 64"/>
            <p:cNvSpPr>
              <a:spLocks noChangeShapeType="1"/>
            </p:cNvSpPr>
            <p:nvPr/>
          </p:nvSpPr>
          <p:spPr bwMode="auto">
            <a:xfrm>
              <a:off x="3696" y="1824"/>
              <a:ext cx="2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42043" name="Line 65"/>
            <p:cNvSpPr>
              <a:spLocks noChangeShapeType="1"/>
            </p:cNvSpPr>
            <p:nvPr/>
          </p:nvSpPr>
          <p:spPr bwMode="auto">
            <a:xfrm flipH="1">
              <a:off x="3408" y="1824"/>
              <a:ext cx="48"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42044" name="Line 66"/>
            <p:cNvSpPr>
              <a:spLocks noChangeShapeType="1"/>
            </p:cNvSpPr>
            <p:nvPr/>
          </p:nvSpPr>
          <p:spPr bwMode="auto">
            <a:xfrm flipH="1">
              <a:off x="3652" y="1824"/>
              <a:ext cx="332" cy="6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42045" name="Rectangle 52"/>
            <p:cNvSpPr>
              <a:spLocks noChangeArrowheads="1"/>
            </p:cNvSpPr>
            <p:nvPr/>
          </p:nvSpPr>
          <p:spPr bwMode="auto">
            <a:xfrm>
              <a:off x="623" y="1958"/>
              <a:ext cx="441"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665">
                  <a:solidFill>
                    <a:srgbClr val="000000"/>
                  </a:solidFill>
                  <a:latin typeface="Times New Roman" panose="02020603050405020304" pitchFamily="18" charset="0"/>
                  <a:cs typeface="Times New Roman" panose="02020603050405020304" pitchFamily="18" charset="0"/>
                </a:rPr>
                <a:t>17.5</a:t>
              </a:r>
              <a:endParaRPr lang="en-US" altLang="zh-CN" sz="2665">
                <a:solidFill>
                  <a:schemeClr val="tx1"/>
                </a:solidFill>
                <a:latin typeface="Times New Roman" panose="02020603050405020304" pitchFamily="18" charset="0"/>
                <a:cs typeface="Times New Roman" panose="02020603050405020304" pitchFamily="18" charset="0"/>
              </a:endParaRPr>
            </a:p>
          </p:txBody>
        </p:sp>
      </p:grpSp>
      <p:sp>
        <p:nvSpPr>
          <p:cNvPr id="68" name="椭圆 67"/>
          <p:cNvSpPr/>
          <p:nvPr/>
        </p:nvSpPr>
        <p:spPr>
          <a:xfrm>
            <a:off x="7249584" y="3429001"/>
            <a:ext cx="99483" cy="97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69" name="椭圆 68"/>
          <p:cNvSpPr/>
          <p:nvPr/>
        </p:nvSpPr>
        <p:spPr>
          <a:xfrm>
            <a:off x="6811434" y="3107267"/>
            <a:ext cx="99484" cy="97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70" name="椭圆 69"/>
          <p:cNvSpPr/>
          <p:nvPr/>
        </p:nvSpPr>
        <p:spPr>
          <a:xfrm>
            <a:off x="8056034" y="4387851"/>
            <a:ext cx="99484" cy="97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Tree>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91558" y="1220258"/>
            <a:ext cx="11808884" cy="4417483"/>
          </a:xfrm>
          <a:prstGeom prst="roundRect">
            <a:avLst/>
          </a:prstGeom>
          <a:solidFill>
            <a:schemeClr val="bg1"/>
          </a:solidFill>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graphicFrame>
        <p:nvGraphicFramePr>
          <p:cNvPr id="44035" name="Object 3"/>
          <p:cNvGraphicFramePr>
            <a:graphicFrameLocks noChangeAspect="1"/>
          </p:cNvGraphicFramePr>
          <p:nvPr/>
        </p:nvGraphicFramePr>
        <p:xfrm>
          <a:off x="1823508" y="1736725"/>
          <a:ext cx="8879416" cy="3871383"/>
        </p:xfrm>
        <a:graphic>
          <a:graphicData uri="http://schemas.openxmlformats.org/presentationml/2006/ole">
            <mc:AlternateContent xmlns:mc="http://schemas.openxmlformats.org/markup-compatibility/2006">
              <mc:Choice xmlns:v="urn:schemas-microsoft-com:vml" Requires="v">
                <p:oleObj spid="_x0000_s27659" name="Visio" r:id="rId1" imgW="6397625" imgH="2827020" progId="Visio.Drawing.11">
                  <p:embed/>
                </p:oleObj>
              </mc:Choice>
              <mc:Fallback>
                <p:oleObj name="Visio" r:id="rId1" imgW="6397625" imgH="282702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508" y="1736725"/>
                        <a:ext cx="8879416" cy="387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8433858" y="2883958"/>
            <a:ext cx="192617" cy="143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16" name="矩形 15"/>
          <p:cNvSpPr/>
          <p:nvPr/>
        </p:nvSpPr>
        <p:spPr>
          <a:xfrm>
            <a:off x="8433858" y="3068108"/>
            <a:ext cx="192617" cy="143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17" name="矩形 16"/>
          <p:cNvSpPr/>
          <p:nvPr/>
        </p:nvSpPr>
        <p:spPr>
          <a:xfrm>
            <a:off x="8361891" y="3116792"/>
            <a:ext cx="400051" cy="4085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44049" name="Rectangle 6"/>
          <p:cNvSpPr>
            <a:spLocks noChangeArrowheads="1"/>
          </p:cNvSpPr>
          <p:nvPr/>
        </p:nvSpPr>
        <p:spPr bwMode="auto">
          <a:xfrm>
            <a:off x="9657291" y="2754841"/>
            <a:ext cx="1001877" cy="4104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665" b="1" i="1">
                <a:solidFill>
                  <a:srgbClr val="000000"/>
                </a:solidFill>
                <a:latin typeface="Palatino Linotype" panose="02040502050505030304" pitchFamily="18" charset="0"/>
              </a:rPr>
              <a:t>(rad/s)</a:t>
            </a:r>
            <a:endParaRPr lang="en-US" altLang="zh-CN" sz="2665">
              <a:solidFill>
                <a:schemeClr val="tx1"/>
              </a:solidFill>
              <a:latin typeface="Palatino Linotype" panose="02040502050505030304" pitchFamily="18" charset="0"/>
            </a:endParaRPr>
          </a:p>
        </p:txBody>
      </p:sp>
      <p:graphicFrame>
        <p:nvGraphicFramePr>
          <p:cNvPr id="44050" name="对象 9"/>
          <p:cNvGraphicFramePr>
            <a:graphicFrameLocks noChangeAspect="1"/>
          </p:cNvGraphicFramePr>
          <p:nvPr/>
        </p:nvGraphicFramePr>
        <p:xfrm>
          <a:off x="5872691" y="4327525"/>
          <a:ext cx="474133" cy="270933"/>
        </p:xfrm>
        <a:graphic>
          <a:graphicData uri="http://schemas.openxmlformats.org/presentationml/2006/ole">
            <mc:AlternateContent xmlns:mc="http://schemas.openxmlformats.org/markup-compatibility/2006">
              <mc:Choice xmlns:v="urn:schemas-microsoft-com:vml" Requires="v">
                <p:oleObj spid="_x0000_s27660" name="Equation" r:id="rId3" imgW="355600" imgH="203200" progId="Equation.DSMT4">
                  <p:embed/>
                </p:oleObj>
              </mc:Choice>
              <mc:Fallback>
                <p:oleObj name="Equation" r:id="rId3" imgW="355600" imgH="203200" progId="Equation.DSMT4">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2691" y="4327525"/>
                        <a:ext cx="474133" cy="27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52" name="对象 14"/>
          <p:cNvGraphicFramePr>
            <a:graphicFrameLocks noChangeAspect="1"/>
          </p:cNvGraphicFramePr>
          <p:nvPr/>
        </p:nvGraphicFramePr>
        <p:xfrm>
          <a:off x="5906558" y="3677708"/>
          <a:ext cx="474133" cy="270933"/>
        </p:xfrm>
        <a:graphic>
          <a:graphicData uri="http://schemas.openxmlformats.org/presentationml/2006/ole">
            <mc:AlternateContent xmlns:mc="http://schemas.openxmlformats.org/markup-compatibility/2006">
              <mc:Choice xmlns:v="urn:schemas-microsoft-com:vml" Requires="v">
                <p:oleObj spid="_x0000_s27661" name="Equation" r:id="rId5" imgW="355600" imgH="203200" progId="Equation.DSMT4">
                  <p:embed/>
                </p:oleObj>
              </mc:Choice>
              <mc:Fallback>
                <p:oleObj name="Equation" r:id="rId5" imgW="355600" imgH="203200" progId="Equation.DSMT4">
                  <p:embed/>
                  <p:pic>
                    <p:nvPicPr>
                      <p:cNvPr id="0" name="对象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6558" y="3677708"/>
                        <a:ext cx="474133" cy="27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矩形 25"/>
          <p:cNvSpPr/>
          <p:nvPr/>
        </p:nvSpPr>
        <p:spPr>
          <a:xfrm>
            <a:off x="8446558" y="3065992"/>
            <a:ext cx="192617" cy="143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9" name="矩形 8"/>
          <p:cNvSpPr/>
          <p:nvPr/>
        </p:nvSpPr>
        <p:spPr>
          <a:xfrm>
            <a:off x="1912409" y="2219325"/>
            <a:ext cx="865716" cy="584200"/>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dirty="0">
                <a:latin typeface="Times New Roman" panose="02020603050405020304" pitchFamily="18" charset="0"/>
                <a:cs typeface="Times New Roman" panose="02020603050405020304" pitchFamily="18" charset="0"/>
              </a:rPr>
              <a:t>90</a:t>
            </a:r>
            <a:r>
              <a:rPr lang="en-US" altLang="zh-CN" sz="2400" baseline="30000" dirty="0">
                <a:latin typeface="Times New Roman" panose="02020603050405020304" pitchFamily="18" charset="0"/>
                <a:cs typeface="Times New Roman" panose="02020603050405020304" pitchFamily="18" charset="0"/>
              </a:rPr>
              <a:t>0</a:t>
            </a:r>
            <a:endParaRPr lang="zh-CN" altLang="en-US" sz="2400" baseline="30000" dirty="0">
              <a:latin typeface="Times New Roman" panose="02020603050405020304" pitchFamily="18" charset="0"/>
              <a:cs typeface="Times New Roman" panose="02020603050405020304" pitchFamily="18" charset="0"/>
            </a:endParaRPr>
          </a:p>
        </p:txBody>
      </p:sp>
      <p:sp>
        <p:nvSpPr>
          <p:cNvPr id="10" name="矩形 9"/>
          <p:cNvSpPr/>
          <p:nvPr/>
        </p:nvSpPr>
        <p:spPr>
          <a:xfrm>
            <a:off x="2591857" y="1736725"/>
            <a:ext cx="287867" cy="482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sz="2400"/>
          </a:p>
        </p:txBody>
      </p:sp>
      <p:cxnSp>
        <p:nvCxnSpPr>
          <p:cNvPr id="18" name="直接箭头连接符 17"/>
          <p:cNvCxnSpPr/>
          <p:nvPr/>
        </p:nvCxnSpPr>
        <p:spPr>
          <a:xfrm flipV="1">
            <a:off x="2814108" y="1893358"/>
            <a:ext cx="0" cy="482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矩形 18"/>
          <p:cNvSpPr/>
          <p:nvPr/>
        </p:nvSpPr>
        <p:spPr>
          <a:xfrm>
            <a:off x="9043457" y="2972859"/>
            <a:ext cx="237067" cy="190500"/>
          </a:xfrm>
          <a:prstGeom prst="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sz="2400"/>
          </a:p>
        </p:txBody>
      </p:sp>
      <p:cxnSp>
        <p:nvCxnSpPr>
          <p:cNvPr id="21" name="直接箭头连接符 20"/>
          <p:cNvCxnSpPr/>
          <p:nvPr/>
        </p:nvCxnSpPr>
        <p:spPr>
          <a:xfrm>
            <a:off x="8706908" y="3040591"/>
            <a:ext cx="5566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图片 14"/>
          <p:cNvPicPr>
            <a:picLocks noChangeAspect="1"/>
          </p:cNvPicPr>
          <p:nvPr/>
        </p:nvPicPr>
        <p:blipFill>
          <a:blip r:embed="rId7"/>
          <a:stretch>
            <a:fillRect/>
          </a:stretch>
        </p:blipFill>
        <p:spPr>
          <a:xfrm>
            <a:off x="1504014" y="1566207"/>
            <a:ext cx="1152244" cy="774259"/>
          </a:xfrm>
          <a:prstGeom prst="rect">
            <a:avLst/>
          </a:prstGeom>
        </p:spPr>
      </p:pic>
    </p:spTree>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3"/>
          <p:cNvSpPr txBox="1">
            <a:spLocks noChangeArrowheads="1"/>
          </p:cNvSpPr>
          <p:nvPr/>
        </p:nvSpPr>
        <p:spPr bwMode="auto">
          <a:xfrm>
            <a:off x="876382" y="1267800"/>
            <a:ext cx="905060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spcBef>
                <a:spcPct val="50000"/>
              </a:spcBef>
              <a:buFont typeface="Arial" panose="020B0604020202020204" pitchFamily="34" charset="0"/>
              <a:buNone/>
              <a:defRPr/>
            </a:pPr>
            <a:r>
              <a:rPr lang="en-US" altLang="zh-CN"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rPr>
              <a:t>1</a:t>
            </a:r>
            <a:r>
              <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rPr>
              <a:t>，确定低频段</a:t>
            </a:r>
            <a:r>
              <a:rPr lang="en-US" altLang="zh-CN"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rPr>
              <a:t>Bode</a:t>
            </a:r>
            <a:r>
              <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rPr>
              <a:t>图位置（不考虑惯性、振荡、比例微分环节）</a:t>
            </a:r>
            <a:endPar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53252" name="Text Box 4"/>
          <p:cNvSpPr txBox="1">
            <a:spLocks noChangeArrowheads="1"/>
          </p:cNvSpPr>
          <p:nvPr/>
        </p:nvSpPr>
        <p:spPr bwMode="auto">
          <a:xfrm>
            <a:off x="1155783" y="5177284"/>
            <a:ext cx="5592233" cy="83099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eaLnBrk="1" hangingPunct="1">
              <a:spcBef>
                <a:spcPct val="50000"/>
              </a:spcBef>
              <a:buFont typeface="Arial" panose="020B0604020202020204" pitchFamily="34" charset="0"/>
              <a:buNone/>
              <a:defRPr/>
            </a:pPr>
            <a:r>
              <a:rPr lang="en-US" altLang="zh-CN" sz="24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2</a:t>
            </a:r>
            <a:r>
              <a:rPr lang="zh-CN" altLang="en-US" sz="24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，依次画转折频率以后部分，   增减斜率。</a:t>
            </a:r>
            <a:endParaRPr lang="zh-CN" altLang="en-US" sz="24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53253" name="Text Box 5"/>
          <p:cNvSpPr txBox="1">
            <a:spLocks noChangeArrowheads="1"/>
          </p:cNvSpPr>
          <p:nvPr/>
        </p:nvSpPr>
        <p:spPr bwMode="auto">
          <a:xfrm>
            <a:off x="1576998" y="3682917"/>
            <a:ext cx="4186767" cy="461665"/>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eaLnBrk="1" hangingPunct="1">
              <a:spcBef>
                <a:spcPct val="50000"/>
              </a:spcBef>
              <a:buFont typeface="Arial" panose="020B0604020202020204" pitchFamily="34" charset="0"/>
              <a:buNone/>
              <a:defRPr/>
            </a:pPr>
            <a:r>
              <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斜率由积分环节决定</a:t>
            </a:r>
            <a:endParaRPr lang="zh-CN" alt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43013" name="Text Box 6"/>
          <p:cNvSpPr txBox="1">
            <a:spLocks noChangeArrowheads="1"/>
          </p:cNvSpPr>
          <p:nvPr/>
        </p:nvSpPr>
        <p:spPr bwMode="auto">
          <a:xfrm>
            <a:off x="6240016" y="3284984"/>
            <a:ext cx="3998383" cy="1446358"/>
          </a:xfrm>
          <a:prstGeom prst="rect">
            <a:avLst/>
          </a:prstGeom>
          <a:blipFill>
            <a:blip r:embed="rId1"/>
            <a:tile tx="0" ty="0" sx="100000" sy="100000" flip="none" algn="tl"/>
          </a:blipFill>
        </p:spPr>
        <p:style>
          <a:lnRef idx="2">
            <a:schemeClr val="accent4"/>
          </a:lnRef>
          <a:fillRef idx="1">
            <a:schemeClr val="lt1"/>
          </a:fillRef>
          <a:effectRef idx="0">
            <a:schemeClr val="accent4"/>
          </a:effectRef>
          <a:fontRef idx="minor">
            <a:schemeClr val="dk1"/>
          </a:fontRef>
        </p:style>
        <p:txBody>
          <a:bodyPr>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en-US" altLang="zh-CN" sz="2935" b="1" dirty="0">
                <a:effectLst>
                  <a:outerShdw blurRad="38100" dist="38100" dir="2700000" algn="tl">
                    <a:srgbClr val="000000">
                      <a:alpha val="43137"/>
                    </a:srgbClr>
                  </a:outerShdw>
                </a:effectLst>
              </a:rPr>
              <a:t>N</a:t>
            </a:r>
            <a:r>
              <a:rPr lang="zh-CN" altLang="en-US" sz="2935" b="1" dirty="0">
                <a:effectLst>
                  <a:outerShdw blurRad="38100" dist="38100" dir="2700000" algn="tl">
                    <a:srgbClr val="000000">
                      <a:alpha val="43137"/>
                    </a:srgbClr>
                  </a:outerShdw>
                </a:effectLst>
              </a:rPr>
              <a:t>＝ </a:t>
            </a:r>
            <a:r>
              <a:rPr lang="en-US" altLang="zh-CN" sz="2935" b="1" dirty="0">
                <a:effectLst>
                  <a:outerShdw blurRad="38100" dist="38100" dir="2700000" algn="tl">
                    <a:srgbClr val="000000">
                      <a:alpha val="43137"/>
                    </a:srgbClr>
                  </a:outerShdw>
                </a:effectLst>
              </a:rPr>
              <a:t>0       0   dB/dec          </a:t>
            </a:r>
            <a:r>
              <a:rPr lang="en-US" altLang="zh-CN" sz="2935" b="1" dirty="0">
                <a:solidFill>
                  <a:srgbClr val="FF0000"/>
                </a:solidFill>
                <a:effectLst>
                  <a:outerShdw blurRad="38100" dist="38100" dir="2700000" algn="tl">
                    <a:srgbClr val="000000">
                      <a:alpha val="43137"/>
                    </a:srgbClr>
                  </a:outerShdw>
                </a:effectLst>
              </a:rPr>
              <a:t>N = 1        -20 dB/dec      </a:t>
            </a:r>
            <a:r>
              <a:rPr lang="en-US" altLang="zh-CN" sz="2935" b="1" dirty="0">
                <a:effectLst>
                  <a:outerShdw blurRad="38100" dist="38100" dir="2700000" algn="tl">
                    <a:srgbClr val="000000">
                      <a:alpha val="43137"/>
                    </a:srgbClr>
                  </a:outerShdw>
                </a:effectLst>
              </a:rPr>
              <a:t>N = 2        -40 dB/dec</a:t>
            </a:r>
            <a:endParaRPr lang="en-US" altLang="zh-CN" sz="2935" b="1" dirty="0">
              <a:effectLst>
                <a:outerShdw blurRad="38100" dist="38100" dir="2700000" algn="tl">
                  <a:srgbClr val="000000">
                    <a:alpha val="43137"/>
                  </a:srgbClr>
                </a:outerShdw>
              </a:effectLst>
            </a:endParaRPr>
          </a:p>
        </p:txBody>
      </p:sp>
      <p:grpSp>
        <p:nvGrpSpPr>
          <p:cNvPr id="45062" name="Group 7"/>
          <p:cNvGrpSpPr/>
          <p:nvPr/>
        </p:nvGrpSpPr>
        <p:grpSpPr bwMode="auto">
          <a:xfrm>
            <a:off x="1022431" y="2131401"/>
            <a:ext cx="7977717" cy="1157817"/>
            <a:chOff x="48" y="2063"/>
            <a:chExt cx="3107" cy="531"/>
          </a:xfrm>
        </p:grpSpPr>
        <p:graphicFrame>
          <p:nvGraphicFramePr>
            <p:cNvPr id="45067" name="Object 8"/>
            <p:cNvGraphicFramePr>
              <a:graphicFrameLocks noChangeAspect="1"/>
            </p:cNvGraphicFramePr>
            <p:nvPr/>
          </p:nvGraphicFramePr>
          <p:xfrm>
            <a:off x="372" y="2063"/>
            <a:ext cx="2783" cy="531"/>
          </p:xfrm>
          <a:graphic>
            <a:graphicData uri="http://schemas.openxmlformats.org/presentationml/2006/ole">
              <mc:AlternateContent xmlns:mc="http://schemas.openxmlformats.org/markup-compatibility/2006">
                <mc:Choice xmlns:v="urn:schemas-microsoft-com:vml" Requires="v">
                  <p:oleObj spid="_x0000_s28677" name="Equation" r:id="rId2" imgW="2260600" imgH="431800" progId="Equation.3">
                    <p:embed/>
                  </p:oleObj>
                </mc:Choice>
                <mc:Fallback>
                  <p:oleObj name="Equation" r:id="rId2" imgW="2260600" imgH="431800"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 y="2063"/>
                          <a:ext cx="2783" cy="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7" name="Text Box 9"/>
            <p:cNvSpPr txBox="1">
              <a:spLocks noChangeArrowheads="1"/>
            </p:cNvSpPr>
            <p:nvPr/>
          </p:nvSpPr>
          <p:spPr bwMode="auto">
            <a:xfrm>
              <a:off x="48" y="2121"/>
              <a:ext cx="432"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sz="3735" b="1">
                  <a:effectLst>
                    <a:outerShdw blurRad="38100" dist="38100" dir="2700000" algn="tl">
                      <a:srgbClr val="000000">
                        <a:alpha val="43137"/>
                      </a:srgbClr>
                    </a:outerShdw>
                  </a:effectLst>
                </a:rPr>
                <a:t>在</a:t>
              </a:r>
              <a:endParaRPr lang="zh-CN" altLang="en-US" sz="3735" b="1">
                <a:effectLst>
                  <a:outerShdw blurRad="38100" dist="38100" dir="2700000" algn="tl">
                    <a:srgbClr val="000000">
                      <a:alpha val="43137"/>
                    </a:srgbClr>
                  </a:outerShdw>
                </a:effectLst>
              </a:endParaRPr>
            </a:p>
          </p:txBody>
        </p:sp>
        <p:sp>
          <p:nvSpPr>
            <p:cNvPr id="53258" name="Text Box 10"/>
            <p:cNvSpPr txBox="1">
              <a:spLocks noChangeArrowheads="1"/>
            </p:cNvSpPr>
            <p:nvPr/>
          </p:nvSpPr>
          <p:spPr bwMode="auto">
            <a:xfrm>
              <a:off x="768" y="2112"/>
              <a:ext cx="624"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sz="3735" b="1">
                  <a:effectLst>
                    <a:outerShdw blurRad="38100" dist="38100" dir="2700000" algn="tl">
                      <a:srgbClr val="000000">
                        <a:alpha val="43137"/>
                      </a:srgbClr>
                    </a:outerShdw>
                  </a:effectLst>
                </a:rPr>
                <a:t>位置</a:t>
              </a:r>
              <a:endParaRPr lang="zh-CN" altLang="en-US" sz="3735" b="1">
                <a:effectLst>
                  <a:outerShdw blurRad="38100" dist="38100" dir="2700000" algn="tl">
                    <a:srgbClr val="000000">
                      <a:alpha val="43137"/>
                    </a:srgbClr>
                  </a:outerShdw>
                </a:effectLst>
              </a:endParaRPr>
            </a:p>
          </p:txBody>
        </p:sp>
      </p:grpSp>
      <p:sp>
        <p:nvSpPr>
          <p:cNvPr id="43015" name="Text Box 11"/>
          <p:cNvSpPr txBox="1">
            <a:spLocks noChangeArrowheads="1"/>
          </p:cNvSpPr>
          <p:nvPr/>
        </p:nvSpPr>
        <p:spPr bwMode="auto">
          <a:xfrm>
            <a:off x="7167116" y="5151885"/>
            <a:ext cx="3509433" cy="1446358"/>
          </a:xfrm>
          <a:prstGeom prst="rect">
            <a:avLst/>
          </a:prstGeom>
          <a:blipFill>
            <a:blip r:embed="rId4"/>
            <a:tile tx="0" ty="0" sx="100000" sy="100000" flip="none" algn="tl"/>
          </a:blipFill>
        </p:spPr>
        <p:style>
          <a:lnRef idx="2">
            <a:schemeClr val="dk1"/>
          </a:lnRef>
          <a:fillRef idx="1">
            <a:schemeClr val="lt1"/>
          </a:fillRef>
          <a:effectRef idx="0">
            <a:schemeClr val="dk1"/>
          </a:effectRef>
          <a:fontRef idx="minor">
            <a:schemeClr val="dk1"/>
          </a:fontRef>
        </p:style>
        <p:txBody>
          <a:bodyPr>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en-US" altLang="zh-CN" sz="2935" b="1" dirty="0">
                <a:effectLst>
                  <a:outerShdw blurRad="38100" dist="38100" dir="2700000" algn="tl">
                    <a:srgbClr val="000000">
                      <a:alpha val="43137"/>
                    </a:srgbClr>
                  </a:outerShdw>
                </a:effectLst>
                <a:cs typeface="Times New Roman" panose="02020603050405020304" pitchFamily="18" charset="0"/>
              </a:rPr>
              <a:t>ω</a:t>
            </a:r>
            <a:r>
              <a:rPr lang="en-US" altLang="zh-CN" sz="2935" b="1" baseline="-25000" dirty="0">
                <a:effectLst>
                  <a:outerShdw blurRad="38100" dist="38100" dir="2700000" algn="tl">
                    <a:srgbClr val="000000">
                      <a:alpha val="43137"/>
                    </a:srgbClr>
                  </a:outerShdw>
                </a:effectLst>
                <a:cs typeface="Times New Roman" panose="02020603050405020304" pitchFamily="18" charset="0"/>
              </a:rPr>
              <a:t>1</a:t>
            </a:r>
            <a:r>
              <a:rPr lang="zh-CN" altLang="en-US" sz="2935" b="1" dirty="0">
                <a:effectLst>
                  <a:outerShdw blurRad="38100" dist="38100" dir="2700000" algn="tl">
                    <a:srgbClr val="000000">
                      <a:alpha val="43137"/>
                    </a:srgbClr>
                  </a:outerShdw>
                </a:effectLst>
              </a:rPr>
              <a:t>＝</a:t>
            </a:r>
            <a:r>
              <a:rPr lang="en-US" altLang="zh-CN" sz="2935" b="1" dirty="0">
                <a:effectLst>
                  <a:outerShdw blurRad="38100" dist="38100" dir="2700000" algn="tl">
                    <a:srgbClr val="000000">
                      <a:alpha val="43137"/>
                    </a:srgbClr>
                  </a:outerShdw>
                </a:effectLst>
              </a:rPr>
              <a:t>1.414         -40 </a:t>
            </a:r>
            <a:r>
              <a:rPr lang="en-US" altLang="zh-CN" sz="2935" b="1" dirty="0">
                <a:effectLst>
                  <a:outerShdw blurRad="38100" dist="38100" dir="2700000" algn="tl">
                    <a:srgbClr val="000000">
                      <a:alpha val="43137"/>
                    </a:srgbClr>
                  </a:outerShdw>
                </a:effectLst>
                <a:cs typeface="Times New Roman" panose="02020603050405020304" pitchFamily="18" charset="0"/>
              </a:rPr>
              <a:t>ω</a:t>
            </a:r>
            <a:r>
              <a:rPr lang="en-US" altLang="zh-CN" sz="2935" b="1" baseline="-25000" dirty="0">
                <a:effectLst>
                  <a:outerShdw blurRad="38100" dist="38100" dir="2700000" algn="tl">
                    <a:srgbClr val="000000">
                      <a:alpha val="43137"/>
                    </a:srgbClr>
                  </a:outerShdw>
                </a:effectLst>
                <a:cs typeface="Times New Roman" panose="02020603050405020304" pitchFamily="18" charset="0"/>
              </a:rPr>
              <a:t>2</a:t>
            </a:r>
            <a:r>
              <a:rPr lang="zh-CN" altLang="en-US" sz="2935" b="1" dirty="0">
                <a:effectLst>
                  <a:outerShdw blurRad="38100" dist="38100" dir="2700000" algn="tl">
                    <a:srgbClr val="000000">
                      <a:alpha val="43137"/>
                    </a:srgbClr>
                  </a:outerShdw>
                </a:effectLst>
              </a:rPr>
              <a:t>＝</a:t>
            </a:r>
            <a:r>
              <a:rPr lang="en-US" altLang="zh-CN" sz="2935" b="1" dirty="0">
                <a:effectLst>
                  <a:outerShdw blurRad="38100" dist="38100" dir="2700000" algn="tl">
                    <a:srgbClr val="000000">
                      <a:alpha val="43137"/>
                    </a:srgbClr>
                  </a:outerShdw>
                </a:effectLst>
              </a:rPr>
              <a:t>2                -20 </a:t>
            </a:r>
            <a:r>
              <a:rPr lang="en-US" altLang="zh-CN" sz="2935" b="1" dirty="0">
                <a:effectLst>
                  <a:outerShdw blurRad="38100" dist="38100" dir="2700000" algn="tl">
                    <a:srgbClr val="000000">
                      <a:alpha val="43137"/>
                    </a:srgbClr>
                  </a:outerShdw>
                </a:effectLst>
                <a:cs typeface="Times New Roman" panose="02020603050405020304" pitchFamily="18" charset="0"/>
              </a:rPr>
              <a:t>ω</a:t>
            </a:r>
            <a:r>
              <a:rPr lang="en-US" altLang="zh-CN" sz="2935" b="1" baseline="-25000" dirty="0">
                <a:effectLst>
                  <a:outerShdw blurRad="38100" dist="38100" dir="2700000" algn="tl">
                    <a:srgbClr val="000000">
                      <a:alpha val="43137"/>
                    </a:srgbClr>
                  </a:outerShdw>
                </a:effectLst>
                <a:cs typeface="Times New Roman" panose="02020603050405020304" pitchFamily="18" charset="0"/>
              </a:rPr>
              <a:t>3</a:t>
            </a:r>
            <a:r>
              <a:rPr lang="zh-CN" altLang="en-US" sz="2935" b="1" dirty="0">
                <a:effectLst>
                  <a:outerShdw blurRad="38100" dist="38100" dir="2700000" algn="tl">
                    <a:srgbClr val="000000">
                      <a:alpha val="43137"/>
                    </a:srgbClr>
                  </a:outerShdw>
                </a:effectLst>
              </a:rPr>
              <a:t>＝</a:t>
            </a:r>
            <a:r>
              <a:rPr lang="en-US" altLang="zh-CN" sz="2935" b="1" dirty="0">
                <a:effectLst>
                  <a:outerShdw blurRad="38100" dist="38100" dir="2700000" algn="tl">
                    <a:srgbClr val="000000">
                      <a:alpha val="43137"/>
                    </a:srgbClr>
                  </a:outerShdw>
                </a:effectLst>
              </a:rPr>
              <a:t>3                +20 </a:t>
            </a:r>
            <a:endParaRPr lang="en-US" altLang="zh-CN" sz="2935" b="1" dirty="0">
              <a:effectLst>
                <a:outerShdw blurRad="38100" dist="38100" dir="2700000" algn="tl">
                  <a:srgbClr val="000000">
                    <a:alpha val="43137"/>
                  </a:srgbClr>
                </a:outerShdw>
              </a:effectLst>
            </a:endParaRPr>
          </a:p>
        </p:txBody>
      </p:sp>
      <p:sp>
        <p:nvSpPr>
          <p:cNvPr id="45064" name="AutoShape 12"/>
          <p:cNvSpPr/>
          <p:nvPr/>
        </p:nvSpPr>
        <p:spPr bwMode="auto">
          <a:xfrm>
            <a:off x="5986015" y="3284985"/>
            <a:ext cx="152400" cy="1477433"/>
          </a:xfrm>
          <a:prstGeom prst="leftBrace">
            <a:avLst>
              <a:gd name="adj1" fmla="val 116648"/>
              <a:gd name="adj2" fmla="val 48662"/>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45065" name="AutoShape 13"/>
          <p:cNvSpPr/>
          <p:nvPr/>
        </p:nvSpPr>
        <p:spPr bwMode="auto">
          <a:xfrm>
            <a:off x="6864431" y="5151884"/>
            <a:ext cx="205317" cy="1422400"/>
          </a:xfrm>
          <a:prstGeom prst="leftBrace">
            <a:avLst>
              <a:gd name="adj1" fmla="val 107606"/>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2" name="矩形 1"/>
          <p:cNvSpPr/>
          <p:nvPr/>
        </p:nvSpPr>
        <p:spPr>
          <a:xfrm>
            <a:off x="334434" y="317501"/>
            <a:ext cx="4879862" cy="52322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spcBef>
                <a:spcPct val="50000"/>
              </a:spcBef>
              <a:buFont typeface="Arial" panose="020B0604020202020204" pitchFamily="34" charset="0"/>
              <a:buNone/>
              <a:defRPr/>
            </a:pPr>
            <a:r>
              <a:rPr lang="zh-CN" altLang="en-US" sz="28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画法：</a:t>
            </a:r>
            <a:r>
              <a:rPr lang="en-US" altLang="zh-CN" sz="28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rPr>
              <a:t>(1)</a:t>
            </a:r>
            <a:r>
              <a:rPr lang="zh-CN" altLang="en-US" sz="28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rPr>
              <a:t>叠加法</a:t>
            </a:r>
            <a:r>
              <a:rPr lang="en-US" altLang="zh-CN" sz="28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rPr>
              <a:t>;</a:t>
            </a:r>
            <a:r>
              <a:rPr lang="zh-CN" altLang="en-US" sz="28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rPr>
              <a:t> </a:t>
            </a:r>
            <a:r>
              <a:rPr lang="en-US" altLang="zh-CN" sz="28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rPr>
              <a:t>(2)</a:t>
            </a:r>
            <a:r>
              <a:rPr lang="zh-CN" altLang="en-US" sz="28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rPr>
              <a:t>分段法</a:t>
            </a:r>
            <a:endParaRPr lang="en-US" altLang="zh-CN" sz="28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Wingdings" panose="05000000000000000000" pitchFamily="2" charset="2"/>
            </a:endParaRPr>
          </a:p>
        </p:txBody>
      </p:sp>
    </p:spTree>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23358" y="1124744"/>
            <a:ext cx="10945283" cy="5128684"/>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46083" name="Line 3"/>
          <p:cNvSpPr>
            <a:spLocks noChangeShapeType="1"/>
          </p:cNvSpPr>
          <p:nvPr/>
        </p:nvSpPr>
        <p:spPr bwMode="auto">
          <a:xfrm>
            <a:off x="2069041" y="3732477"/>
            <a:ext cx="8379884" cy="2117"/>
          </a:xfrm>
          <a:prstGeom prst="line">
            <a:avLst/>
          </a:prstGeom>
          <a:noFill/>
          <a:ln w="11113">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6084" name="Freeform 4"/>
          <p:cNvSpPr/>
          <p:nvPr/>
        </p:nvSpPr>
        <p:spPr bwMode="auto">
          <a:xfrm>
            <a:off x="10235140" y="3679562"/>
            <a:ext cx="213784" cy="105833"/>
          </a:xfrm>
          <a:custGeom>
            <a:avLst/>
            <a:gdLst>
              <a:gd name="T0" fmla="*/ 0 w 101"/>
              <a:gd name="T1" fmla="*/ 2147483646 h 67"/>
              <a:gd name="T2" fmla="*/ 2147483646 w 101"/>
              <a:gd name="T3" fmla="*/ 2147483646 h 67"/>
              <a:gd name="T4" fmla="*/ 0 w 101"/>
              <a:gd name="T5" fmla="*/ 0 h 67"/>
              <a:gd name="T6" fmla="*/ 0 60000 65536"/>
              <a:gd name="T7" fmla="*/ 0 60000 65536"/>
              <a:gd name="T8" fmla="*/ 0 60000 65536"/>
            </a:gdLst>
            <a:ahLst/>
            <a:cxnLst>
              <a:cxn ang="T6">
                <a:pos x="T0" y="T1"/>
              </a:cxn>
              <a:cxn ang="T7">
                <a:pos x="T2" y="T3"/>
              </a:cxn>
              <a:cxn ang="T8">
                <a:pos x="T4" y="T5"/>
              </a:cxn>
            </a:cxnLst>
            <a:rect l="0" t="0" r="r" b="b"/>
            <a:pathLst>
              <a:path w="101" h="67">
                <a:moveTo>
                  <a:pt x="0" y="67"/>
                </a:moveTo>
                <a:lnTo>
                  <a:pt x="101" y="34"/>
                </a:lnTo>
                <a:lnTo>
                  <a:pt x="0" y="0"/>
                </a:lnTo>
              </a:path>
            </a:pathLst>
          </a:custGeom>
          <a:noFill/>
          <a:ln w="1111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46085" name="Line 5"/>
          <p:cNvSpPr>
            <a:spLocks noChangeShapeType="1"/>
          </p:cNvSpPr>
          <p:nvPr/>
        </p:nvSpPr>
        <p:spPr bwMode="auto">
          <a:xfrm flipV="1">
            <a:off x="2462741" y="1450711"/>
            <a:ext cx="2117" cy="4802717"/>
          </a:xfrm>
          <a:prstGeom prst="line">
            <a:avLst/>
          </a:prstGeom>
          <a:noFill/>
          <a:ln w="11113">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6086" name="Freeform 6"/>
          <p:cNvSpPr/>
          <p:nvPr/>
        </p:nvSpPr>
        <p:spPr bwMode="auto">
          <a:xfrm>
            <a:off x="2390775" y="1450710"/>
            <a:ext cx="141817" cy="160867"/>
          </a:xfrm>
          <a:custGeom>
            <a:avLst/>
            <a:gdLst>
              <a:gd name="T0" fmla="*/ 2147483646 w 67"/>
              <a:gd name="T1" fmla="*/ 2147483646 h 101"/>
              <a:gd name="T2" fmla="*/ 2147483646 w 67"/>
              <a:gd name="T3" fmla="*/ 0 h 101"/>
              <a:gd name="T4" fmla="*/ 0 w 67"/>
              <a:gd name="T5" fmla="*/ 2147483646 h 101"/>
              <a:gd name="T6" fmla="*/ 0 60000 65536"/>
              <a:gd name="T7" fmla="*/ 0 60000 65536"/>
              <a:gd name="T8" fmla="*/ 0 60000 65536"/>
            </a:gdLst>
            <a:ahLst/>
            <a:cxnLst>
              <a:cxn ang="T6">
                <a:pos x="T0" y="T1"/>
              </a:cxn>
              <a:cxn ang="T7">
                <a:pos x="T2" y="T3"/>
              </a:cxn>
              <a:cxn ang="T8">
                <a:pos x="T4" y="T5"/>
              </a:cxn>
            </a:cxnLst>
            <a:rect l="0" t="0" r="r" b="b"/>
            <a:pathLst>
              <a:path w="67" h="101">
                <a:moveTo>
                  <a:pt x="67" y="101"/>
                </a:moveTo>
                <a:lnTo>
                  <a:pt x="34" y="0"/>
                </a:lnTo>
                <a:lnTo>
                  <a:pt x="0" y="101"/>
                </a:lnTo>
              </a:path>
            </a:pathLst>
          </a:custGeom>
          <a:noFill/>
          <a:ln w="1111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46087" name="Line 7"/>
          <p:cNvSpPr>
            <a:spLocks noChangeShapeType="1"/>
          </p:cNvSpPr>
          <p:nvPr/>
        </p:nvSpPr>
        <p:spPr bwMode="auto">
          <a:xfrm>
            <a:off x="2363258" y="3144044"/>
            <a:ext cx="194733" cy="211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6088" name="Line 8"/>
          <p:cNvSpPr>
            <a:spLocks noChangeShapeType="1"/>
          </p:cNvSpPr>
          <p:nvPr/>
        </p:nvSpPr>
        <p:spPr bwMode="auto">
          <a:xfrm>
            <a:off x="2363258" y="2553495"/>
            <a:ext cx="194733" cy="211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6089" name="Line 9"/>
          <p:cNvSpPr>
            <a:spLocks noChangeShapeType="1"/>
          </p:cNvSpPr>
          <p:nvPr/>
        </p:nvSpPr>
        <p:spPr bwMode="auto">
          <a:xfrm>
            <a:off x="4805892" y="3658395"/>
            <a:ext cx="2116" cy="14816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6090" name="Line 10"/>
          <p:cNvSpPr>
            <a:spLocks noChangeShapeType="1"/>
          </p:cNvSpPr>
          <p:nvPr/>
        </p:nvSpPr>
        <p:spPr bwMode="auto">
          <a:xfrm>
            <a:off x="9515474" y="3658395"/>
            <a:ext cx="2117" cy="14816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6091" name="Line 11"/>
          <p:cNvSpPr>
            <a:spLocks noChangeShapeType="1"/>
          </p:cNvSpPr>
          <p:nvPr/>
        </p:nvSpPr>
        <p:spPr bwMode="auto">
          <a:xfrm>
            <a:off x="7161741" y="3658395"/>
            <a:ext cx="2117" cy="14816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grpSp>
        <p:nvGrpSpPr>
          <p:cNvPr id="46092" name="Group 12"/>
          <p:cNvGrpSpPr/>
          <p:nvPr/>
        </p:nvGrpSpPr>
        <p:grpSpPr bwMode="auto">
          <a:xfrm>
            <a:off x="10230905" y="3937797"/>
            <a:ext cx="1178984" cy="369092"/>
            <a:chOff x="4896" y="2075"/>
            <a:chExt cx="557" cy="232"/>
          </a:xfrm>
        </p:grpSpPr>
        <p:sp>
          <p:nvSpPr>
            <p:cNvPr id="46131" name="Rectangle 13"/>
            <p:cNvSpPr>
              <a:spLocks noChangeArrowheads="1"/>
            </p:cNvSpPr>
            <p:nvPr/>
          </p:nvSpPr>
          <p:spPr bwMode="auto">
            <a:xfrm>
              <a:off x="5389" y="2075"/>
              <a:ext cx="6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b="1" i="1">
                  <a:solidFill>
                    <a:srgbClr val="000000"/>
                  </a:solidFill>
                  <a:latin typeface="Palatino Linotype" panose="02040502050505030304" pitchFamily="18" charset="0"/>
                </a:rPr>
                <a:t>s</a:t>
              </a:r>
              <a:endParaRPr lang="en-US" altLang="zh-CN" sz="2400">
                <a:solidFill>
                  <a:schemeClr val="tx1"/>
                </a:solidFill>
                <a:latin typeface="Palatino Linotype" panose="02040502050505030304" pitchFamily="18" charset="0"/>
              </a:endParaRPr>
            </a:p>
          </p:txBody>
        </p:sp>
        <p:sp>
          <p:nvSpPr>
            <p:cNvPr id="46132" name="Rectangle 14"/>
            <p:cNvSpPr>
              <a:spLocks noChangeArrowheads="1"/>
            </p:cNvSpPr>
            <p:nvPr/>
          </p:nvSpPr>
          <p:spPr bwMode="auto">
            <a:xfrm>
              <a:off x="5257" y="2075"/>
              <a:ext cx="4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b="1" i="1">
                  <a:solidFill>
                    <a:srgbClr val="000000"/>
                  </a:solidFill>
                  <a:latin typeface="Palatino Linotype" panose="02040502050505030304" pitchFamily="18" charset="0"/>
                </a:rPr>
                <a:t>/</a:t>
              </a:r>
              <a:endParaRPr lang="en-US" altLang="zh-CN" sz="2400">
                <a:solidFill>
                  <a:schemeClr val="tx1"/>
                </a:solidFill>
                <a:latin typeface="Palatino Linotype" panose="02040502050505030304" pitchFamily="18" charset="0"/>
              </a:endParaRPr>
            </a:p>
          </p:txBody>
        </p:sp>
        <p:sp>
          <p:nvSpPr>
            <p:cNvPr id="46133" name="Rectangle 15"/>
            <p:cNvSpPr>
              <a:spLocks noChangeArrowheads="1"/>
            </p:cNvSpPr>
            <p:nvPr/>
          </p:nvSpPr>
          <p:spPr bwMode="auto">
            <a:xfrm>
              <a:off x="4896" y="2075"/>
              <a:ext cx="21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b="1" i="1">
                  <a:solidFill>
                    <a:srgbClr val="000000"/>
                  </a:solidFill>
                  <a:latin typeface="Palatino Linotype" panose="02040502050505030304" pitchFamily="18" charset="0"/>
                </a:rPr>
                <a:t>rad</a:t>
              </a:r>
              <a:endParaRPr lang="en-US" altLang="zh-CN" sz="2400">
                <a:solidFill>
                  <a:schemeClr val="tx1"/>
                </a:solidFill>
                <a:latin typeface="Palatino Linotype" panose="02040502050505030304" pitchFamily="18" charset="0"/>
              </a:endParaRPr>
            </a:p>
          </p:txBody>
        </p:sp>
      </p:grpSp>
      <p:grpSp>
        <p:nvGrpSpPr>
          <p:cNvPr id="46093" name="Group 16"/>
          <p:cNvGrpSpPr/>
          <p:nvPr/>
        </p:nvGrpSpPr>
        <p:grpSpPr bwMode="auto">
          <a:xfrm>
            <a:off x="1158874" y="1124744"/>
            <a:ext cx="1075267" cy="623888"/>
            <a:chOff x="255" y="614"/>
            <a:chExt cx="508" cy="393"/>
          </a:xfrm>
        </p:grpSpPr>
        <p:sp>
          <p:nvSpPr>
            <p:cNvPr id="46127" name="Rectangle 17"/>
            <p:cNvSpPr>
              <a:spLocks noChangeArrowheads="1"/>
            </p:cNvSpPr>
            <p:nvPr/>
          </p:nvSpPr>
          <p:spPr bwMode="auto">
            <a:xfrm>
              <a:off x="688" y="645"/>
              <a:ext cx="7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3735" b="1" i="1">
                  <a:solidFill>
                    <a:srgbClr val="000000"/>
                  </a:solidFill>
                  <a:latin typeface="Palatino Linotype" panose="02040502050505030304" pitchFamily="18" charset="0"/>
                </a:rPr>
                <a:t>)</a:t>
              </a:r>
              <a:endParaRPr lang="en-US" altLang="zh-CN" sz="3735">
                <a:solidFill>
                  <a:schemeClr val="tx1"/>
                </a:solidFill>
                <a:latin typeface="Palatino Linotype" panose="02040502050505030304" pitchFamily="18" charset="0"/>
              </a:endParaRPr>
            </a:p>
          </p:txBody>
        </p:sp>
        <p:sp>
          <p:nvSpPr>
            <p:cNvPr id="46128" name="Rectangle 18"/>
            <p:cNvSpPr>
              <a:spLocks noChangeArrowheads="1"/>
            </p:cNvSpPr>
            <p:nvPr/>
          </p:nvSpPr>
          <p:spPr bwMode="auto">
            <a:xfrm>
              <a:off x="388" y="645"/>
              <a:ext cx="7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3735" b="1" i="1">
                  <a:solidFill>
                    <a:srgbClr val="000000"/>
                  </a:solidFill>
                  <a:latin typeface="Palatino Linotype" panose="02040502050505030304" pitchFamily="18" charset="0"/>
                </a:rPr>
                <a:t>(</a:t>
              </a:r>
              <a:endParaRPr lang="en-US" altLang="zh-CN" sz="3735">
                <a:solidFill>
                  <a:schemeClr val="tx1"/>
                </a:solidFill>
                <a:latin typeface="Palatino Linotype" panose="02040502050505030304" pitchFamily="18" charset="0"/>
              </a:endParaRPr>
            </a:p>
          </p:txBody>
        </p:sp>
        <p:sp>
          <p:nvSpPr>
            <p:cNvPr id="46129" name="Rectangle 19"/>
            <p:cNvSpPr>
              <a:spLocks noChangeArrowheads="1"/>
            </p:cNvSpPr>
            <p:nvPr/>
          </p:nvSpPr>
          <p:spPr bwMode="auto">
            <a:xfrm>
              <a:off x="255" y="645"/>
              <a:ext cx="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b="1" i="1">
                  <a:solidFill>
                    <a:srgbClr val="000000"/>
                  </a:solidFill>
                  <a:latin typeface="Palatino Linotype" panose="02040502050505030304" pitchFamily="18" charset="0"/>
                </a:rPr>
                <a:t>L</a:t>
              </a:r>
              <a:endParaRPr lang="en-US" altLang="zh-CN" sz="2400">
                <a:solidFill>
                  <a:schemeClr val="tx1"/>
                </a:solidFill>
                <a:latin typeface="Palatino Linotype" panose="02040502050505030304" pitchFamily="18" charset="0"/>
              </a:endParaRPr>
            </a:p>
          </p:txBody>
        </p:sp>
        <p:sp>
          <p:nvSpPr>
            <p:cNvPr id="46130" name="Rectangle 20"/>
            <p:cNvSpPr>
              <a:spLocks noChangeArrowheads="1"/>
            </p:cNvSpPr>
            <p:nvPr/>
          </p:nvSpPr>
          <p:spPr bwMode="auto">
            <a:xfrm>
              <a:off x="496" y="614"/>
              <a:ext cx="155"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3735" b="1">
                  <a:solidFill>
                    <a:srgbClr val="000000"/>
                  </a:solidFill>
                  <a:latin typeface="Symbol" panose="05050102010706020507" pitchFamily="18" charset="2"/>
                </a:rPr>
                <a:t>w</a:t>
              </a:r>
              <a:endParaRPr lang="en-US" altLang="zh-CN" sz="3735">
                <a:solidFill>
                  <a:schemeClr val="tx1"/>
                </a:solidFill>
                <a:latin typeface="Palatino Linotype" panose="02040502050505030304" pitchFamily="18" charset="0"/>
              </a:endParaRPr>
            </a:p>
          </p:txBody>
        </p:sp>
      </p:grpSp>
      <p:sp>
        <p:nvSpPr>
          <p:cNvPr id="46094" name="Rectangle 21"/>
          <p:cNvSpPr>
            <a:spLocks noChangeArrowheads="1"/>
          </p:cNvSpPr>
          <p:nvPr/>
        </p:nvSpPr>
        <p:spPr bwMode="auto">
          <a:xfrm>
            <a:off x="10042525" y="3116528"/>
            <a:ext cx="375103" cy="65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4265" b="1">
                <a:solidFill>
                  <a:srgbClr val="000000"/>
                </a:solidFill>
                <a:latin typeface="Symbol" panose="05050102010706020507" pitchFamily="18" charset="2"/>
              </a:rPr>
              <a:t>w</a:t>
            </a:r>
            <a:endParaRPr lang="en-US" altLang="zh-CN" sz="3735">
              <a:solidFill>
                <a:schemeClr val="tx1"/>
              </a:solidFill>
              <a:latin typeface="Palatino Linotype" panose="02040502050505030304" pitchFamily="18" charset="0"/>
            </a:endParaRPr>
          </a:p>
        </p:txBody>
      </p:sp>
      <p:sp>
        <p:nvSpPr>
          <p:cNvPr id="46095" name="Rectangle 22"/>
          <p:cNvSpPr>
            <a:spLocks noChangeArrowheads="1"/>
          </p:cNvSpPr>
          <p:nvPr/>
        </p:nvSpPr>
        <p:spPr bwMode="auto">
          <a:xfrm>
            <a:off x="4511674" y="3863711"/>
            <a:ext cx="591509" cy="471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3065">
                <a:solidFill>
                  <a:srgbClr val="000000"/>
                </a:solidFill>
                <a:latin typeface="宋体" panose="02010600030101010101" pitchFamily="2" charset="-122"/>
              </a:rPr>
              <a:t>0.1</a:t>
            </a:r>
            <a:endParaRPr lang="en-US" altLang="zh-CN" sz="3735">
              <a:solidFill>
                <a:schemeClr val="tx1"/>
              </a:solidFill>
              <a:latin typeface="Palatino Linotype" panose="02040502050505030304" pitchFamily="18" charset="0"/>
            </a:endParaRPr>
          </a:p>
        </p:txBody>
      </p:sp>
      <p:sp>
        <p:nvSpPr>
          <p:cNvPr id="46096" name="Rectangle 23"/>
          <p:cNvSpPr>
            <a:spLocks noChangeArrowheads="1"/>
          </p:cNvSpPr>
          <p:nvPr/>
        </p:nvSpPr>
        <p:spPr bwMode="auto">
          <a:xfrm>
            <a:off x="7062258" y="3863711"/>
            <a:ext cx="197170" cy="471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3065">
                <a:solidFill>
                  <a:srgbClr val="000000"/>
                </a:solidFill>
                <a:latin typeface="宋体" panose="02010600030101010101" pitchFamily="2" charset="-122"/>
              </a:rPr>
              <a:t>1</a:t>
            </a:r>
            <a:endParaRPr lang="en-US" altLang="zh-CN" sz="3735">
              <a:solidFill>
                <a:schemeClr val="tx1"/>
              </a:solidFill>
              <a:latin typeface="Palatino Linotype" panose="02040502050505030304" pitchFamily="18" charset="0"/>
            </a:endParaRPr>
          </a:p>
        </p:txBody>
      </p:sp>
      <p:sp>
        <p:nvSpPr>
          <p:cNvPr id="46097" name="Rectangle 24"/>
          <p:cNvSpPr>
            <a:spLocks noChangeArrowheads="1"/>
          </p:cNvSpPr>
          <p:nvPr/>
        </p:nvSpPr>
        <p:spPr bwMode="auto">
          <a:xfrm>
            <a:off x="9318625" y="3863711"/>
            <a:ext cx="394339" cy="471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3065">
                <a:solidFill>
                  <a:srgbClr val="000000"/>
                </a:solidFill>
                <a:latin typeface="宋体" panose="02010600030101010101" pitchFamily="2" charset="-122"/>
              </a:rPr>
              <a:t>10</a:t>
            </a:r>
            <a:endParaRPr lang="en-US" altLang="zh-CN" sz="3735">
              <a:solidFill>
                <a:schemeClr val="tx1"/>
              </a:solidFill>
              <a:latin typeface="Palatino Linotype" panose="02040502050505030304" pitchFamily="18" charset="0"/>
            </a:endParaRPr>
          </a:p>
        </p:txBody>
      </p:sp>
      <p:sp>
        <p:nvSpPr>
          <p:cNvPr id="46098" name="Rectangle 25"/>
          <p:cNvSpPr>
            <a:spLocks noChangeArrowheads="1"/>
          </p:cNvSpPr>
          <p:nvPr/>
        </p:nvSpPr>
        <p:spPr bwMode="auto">
          <a:xfrm>
            <a:off x="2754841" y="1213644"/>
            <a:ext cx="394339" cy="471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3065">
                <a:solidFill>
                  <a:srgbClr val="000000"/>
                </a:solidFill>
                <a:latin typeface="宋体" panose="02010600030101010101" pitchFamily="2" charset="-122"/>
              </a:rPr>
              <a:t>dB</a:t>
            </a:r>
            <a:endParaRPr lang="en-US" altLang="zh-CN" sz="3735">
              <a:solidFill>
                <a:schemeClr val="tx1"/>
              </a:solidFill>
              <a:latin typeface="Palatino Linotype" panose="02040502050505030304" pitchFamily="18" charset="0"/>
            </a:endParaRPr>
          </a:p>
        </p:txBody>
      </p:sp>
      <p:sp>
        <p:nvSpPr>
          <p:cNvPr id="46099" name="Rectangle 26"/>
          <p:cNvSpPr>
            <a:spLocks noChangeArrowheads="1"/>
          </p:cNvSpPr>
          <p:nvPr/>
        </p:nvSpPr>
        <p:spPr bwMode="auto">
          <a:xfrm>
            <a:off x="1808692" y="2923910"/>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20</a:t>
            </a:r>
            <a:endParaRPr lang="en-US" altLang="zh-CN" sz="2400">
              <a:solidFill>
                <a:schemeClr val="tx1"/>
              </a:solidFill>
              <a:latin typeface="Palatino Linotype" panose="02040502050505030304" pitchFamily="18" charset="0"/>
            </a:endParaRPr>
          </a:p>
        </p:txBody>
      </p:sp>
      <p:sp>
        <p:nvSpPr>
          <p:cNvPr id="46100" name="Rectangle 27"/>
          <p:cNvSpPr>
            <a:spLocks noChangeArrowheads="1"/>
          </p:cNvSpPr>
          <p:nvPr/>
        </p:nvSpPr>
        <p:spPr bwMode="auto">
          <a:xfrm>
            <a:off x="1793875" y="2333362"/>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40</a:t>
            </a:r>
            <a:endParaRPr lang="en-US" altLang="zh-CN" sz="2400">
              <a:solidFill>
                <a:schemeClr val="tx1"/>
              </a:solidFill>
              <a:latin typeface="Palatino Linotype" panose="02040502050505030304" pitchFamily="18" charset="0"/>
            </a:endParaRPr>
          </a:p>
        </p:txBody>
      </p:sp>
      <p:sp>
        <p:nvSpPr>
          <p:cNvPr id="46101" name="Line 28"/>
          <p:cNvSpPr>
            <a:spLocks noChangeShapeType="1"/>
          </p:cNvSpPr>
          <p:nvPr/>
        </p:nvSpPr>
        <p:spPr bwMode="auto">
          <a:xfrm>
            <a:off x="2352674" y="1965062"/>
            <a:ext cx="194733" cy="211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6102" name="Rectangle 29"/>
          <p:cNvSpPr>
            <a:spLocks noChangeArrowheads="1"/>
          </p:cNvSpPr>
          <p:nvPr/>
        </p:nvSpPr>
        <p:spPr bwMode="auto">
          <a:xfrm>
            <a:off x="1793875" y="1747044"/>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60</a:t>
            </a:r>
            <a:endParaRPr lang="en-US" altLang="zh-CN" sz="2400">
              <a:solidFill>
                <a:schemeClr val="tx1"/>
              </a:solidFill>
              <a:latin typeface="Palatino Linotype" panose="02040502050505030304" pitchFamily="18" charset="0"/>
            </a:endParaRPr>
          </a:p>
        </p:txBody>
      </p:sp>
      <p:sp>
        <p:nvSpPr>
          <p:cNvPr id="46103" name="Rectangle 30"/>
          <p:cNvSpPr>
            <a:spLocks noChangeArrowheads="1"/>
          </p:cNvSpPr>
          <p:nvPr/>
        </p:nvSpPr>
        <p:spPr bwMode="auto">
          <a:xfrm>
            <a:off x="2547408" y="3863711"/>
            <a:ext cx="788677" cy="471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3065">
                <a:solidFill>
                  <a:srgbClr val="000000"/>
                </a:solidFill>
                <a:latin typeface="宋体" panose="02010600030101010101" pitchFamily="2" charset="-122"/>
              </a:rPr>
              <a:t>0.01</a:t>
            </a:r>
            <a:endParaRPr lang="en-US" altLang="zh-CN" sz="3735">
              <a:solidFill>
                <a:schemeClr val="tx1"/>
              </a:solidFill>
              <a:latin typeface="Palatino Linotype" panose="02040502050505030304" pitchFamily="18" charset="0"/>
            </a:endParaRPr>
          </a:p>
        </p:txBody>
      </p:sp>
      <p:sp>
        <p:nvSpPr>
          <p:cNvPr id="46104" name="Rectangle 31"/>
          <p:cNvSpPr>
            <a:spLocks noChangeArrowheads="1"/>
          </p:cNvSpPr>
          <p:nvPr/>
        </p:nvSpPr>
        <p:spPr bwMode="auto">
          <a:xfrm>
            <a:off x="4477808" y="2225410"/>
            <a:ext cx="461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-20</a:t>
            </a:r>
            <a:endParaRPr lang="en-US" altLang="zh-CN" sz="2400">
              <a:solidFill>
                <a:schemeClr val="tx1"/>
              </a:solidFill>
              <a:latin typeface="Palatino Linotype" panose="02040502050505030304" pitchFamily="18" charset="0"/>
            </a:endParaRPr>
          </a:p>
        </p:txBody>
      </p:sp>
      <p:sp>
        <p:nvSpPr>
          <p:cNvPr id="54305" name="Line 33"/>
          <p:cNvSpPr>
            <a:spLocks noChangeShapeType="1"/>
          </p:cNvSpPr>
          <p:nvPr/>
        </p:nvSpPr>
        <p:spPr bwMode="auto">
          <a:xfrm>
            <a:off x="2155825" y="2026444"/>
            <a:ext cx="5594349" cy="1384300"/>
          </a:xfrm>
          <a:prstGeom prst="line">
            <a:avLst/>
          </a:prstGeom>
          <a:noFill/>
          <a:ln w="34925">
            <a:solidFill>
              <a:srgbClr val="FF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54306" name="Line 34"/>
          <p:cNvSpPr>
            <a:spLocks noChangeShapeType="1"/>
          </p:cNvSpPr>
          <p:nvPr/>
        </p:nvSpPr>
        <p:spPr bwMode="auto">
          <a:xfrm>
            <a:off x="7750174" y="3406511"/>
            <a:ext cx="198967" cy="141817"/>
          </a:xfrm>
          <a:prstGeom prst="line">
            <a:avLst/>
          </a:prstGeom>
          <a:noFill/>
          <a:ln w="34925">
            <a:solidFill>
              <a:srgbClr val="FF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54307" name="Line 35"/>
          <p:cNvSpPr>
            <a:spLocks noChangeShapeType="1"/>
          </p:cNvSpPr>
          <p:nvPr/>
        </p:nvSpPr>
        <p:spPr bwMode="auto">
          <a:xfrm>
            <a:off x="7953374" y="3533510"/>
            <a:ext cx="387351" cy="628651"/>
          </a:xfrm>
          <a:prstGeom prst="line">
            <a:avLst/>
          </a:prstGeom>
          <a:noFill/>
          <a:ln w="34925">
            <a:solidFill>
              <a:srgbClr val="FF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54308" name="Line 36"/>
          <p:cNvSpPr>
            <a:spLocks noChangeShapeType="1"/>
          </p:cNvSpPr>
          <p:nvPr/>
        </p:nvSpPr>
        <p:spPr bwMode="auto">
          <a:xfrm>
            <a:off x="8308975" y="4100777"/>
            <a:ext cx="2341033" cy="1754717"/>
          </a:xfrm>
          <a:prstGeom prst="line">
            <a:avLst/>
          </a:prstGeom>
          <a:noFill/>
          <a:ln w="34925">
            <a:solidFill>
              <a:srgbClr val="FF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54309" name="Rectangle 37"/>
          <p:cNvSpPr>
            <a:spLocks noChangeArrowheads="1"/>
          </p:cNvSpPr>
          <p:nvPr/>
        </p:nvSpPr>
        <p:spPr bwMode="auto">
          <a:xfrm>
            <a:off x="9384241" y="5362310"/>
            <a:ext cx="461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-60</a:t>
            </a:r>
            <a:endParaRPr lang="en-US" altLang="zh-CN" sz="2400">
              <a:solidFill>
                <a:schemeClr val="tx1"/>
              </a:solidFill>
              <a:latin typeface="Palatino Linotype" panose="02040502050505030304" pitchFamily="18" charset="0"/>
            </a:endParaRPr>
          </a:p>
        </p:txBody>
      </p:sp>
      <p:sp>
        <p:nvSpPr>
          <p:cNvPr id="54310" name="Rectangle 38"/>
          <p:cNvSpPr>
            <a:spLocks noChangeArrowheads="1"/>
          </p:cNvSpPr>
          <p:nvPr/>
        </p:nvSpPr>
        <p:spPr bwMode="auto">
          <a:xfrm>
            <a:off x="7947025" y="3108062"/>
            <a:ext cx="461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-60</a:t>
            </a:r>
            <a:endParaRPr lang="en-US" altLang="zh-CN" sz="2400">
              <a:solidFill>
                <a:schemeClr val="tx1"/>
              </a:solidFill>
              <a:latin typeface="Palatino Linotype" panose="02040502050505030304" pitchFamily="18" charset="0"/>
            </a:endParaRPr>
          </a:p>
        </p:txBody>
      </p:sp>
      <p:sp>
        <p:nvSpPr>
          <p:cNvPr id="54311" name="Rectangle 39"/>
          <p:cNvSpPr>
            <a:spLocks noChangeArrowheads="1"/>
          </p:cNvSpPr>
          <p:nvPr/>
        </p:nvSpPr>
        <p:spPr bwMode="auto">
          <a:xfrm>
            <a:off x="7464425" y="3916628"/>
            <a:ext cx="461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-80</a:t>
            </a:r>
            <a:endParaRPr lang="en-US" altLang="zh-CN" sz="2400">
              <a:solidFill>
                <a:schemeClr val="tx1"/>
              </a:solidFill>
              <a:latin typeface="Palatino Linotype" panose="02040502050505030304" pitchFamily="18" charset="0"/>
            </a:endParaRPr>
          </a:p>
        </p:txBody>
      </p:sp>
      <p:sp>
        <p:nvSpPr>
          <p:cNvPr id="46112" name="Line 40"/>
          <p:cNvSpPr>
            <a:spLocks noChangeShapeType="1"/>
          </p:cNvSpPr>
          <p:nvPr/>
        </p:nvSpPr>
        <p:spPr bwMode="auto">
          <a:xfrm>
            <a:off x="7947025" y="3658395"/>
            <a:ext cx="2116" cy="14816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6113" name="Line 41"/>
          <p:cNvSpPr>
            <a:spLocks noChangeShapeType="1"/>
          </p:cNvSpPr>
          <p:nvPr/>
        </p:nvSpPr>
        <p:spPr bwMode="auto">
          <a:xfrm>
            <a:off x="8338607" y="3658395"/>
            <a:ext cx="2117" cy="14816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6114" name="Line 42"/>
          <p:cNvSpPr>
            <a:spLocks noChangeShapeType="1"/>
          </p:cNvSpPr>
          <p:nvPr/>
        </p:nvSpPr>
        <p:spPr bwMode="auto">
          <a:xfrm>
            <a:off x="7750174" y="3658395"/>
            <a:ext cx="2117" cy="14816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6115" name="Line 43"/>
          <p:cNvSpPr>
            <a:spLocks noChangeShapeType="1"/>
          </p:cNvSpPr>
          <p:nvPr/>
        </p:nvSpPr>
        <p:spPr bwMode="auto">
          <a:xfrm>
            <a:off x="2352674" y="5497777"/>
            <a:ext cx="194733" cy="211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6116" name="Line 44"/>
          <p:cNvSpPr>
            <a:spLocks noChangeShapeType="1"/>
          </p:cNvSpPr>
          <p:nvPr/>
        </p:nvSpPr>
        <p:spPr bwMode="auto">
          <a:xfrm>
            <a:off x="2352674" y="4909344"/>
            <a:ext cx="194733" cy="211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6117" name="Line 45"/>
          <p:cNvSpPr>
            <a:spLocks noChangeShapeType="1"/>
          </p:cNvSpPr>
          <p:nvPr/>
        </p:nvSpPr>
        <p:spPr bwMode="auto">
          <a:xfrm>
            <a:off x="2352674" y="4320911"/>
            <a:ext cx="194733" cy="211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46118" name="Rectangle 46"/>
          <p:cNvSpPr>
            <a:spLocks noChangeArrowheads="1"/>
          </p:cNvSpPr>
          <p:nvPr/>
        </p:nvSpPr>
        <p:spPr bwMode="auto">
          <a:xfrm>
            <a:off x="1567391" y="4119828"/>
            <a:ext cx="461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-20</a:t>
            </a:r>
            <a:endParaRPr lang="en-US" altLang="zh-CN" sz="2400">
              <a:solidFill>
                <a:schemeClr val="tx1"/>
              </a:solidFill>
              <a:latin typeface="Palatino Linotype" panose="02040502050505030304" pitchFamily="18" charset="0"/>
            </a:endParaRPr>
          </a:p>
        </p:txBody>
      </p:sp>
      <p:sp>
        <p:nvSpPr>
          <p:cNvPr id="46119" name="Rectangle 47"/>
          <p:cNvSpPr>
            <a:spLocks noChangeArrowheads="1"/>
          </p:cNvSpPr>
          <p:nvPr/>
        </p:nvSpPr>
        <p:spPr bwMode="auto">
          <a:xfrm>
            <a:off x="1567391" y="4727310"/>
            <a:ext cx="461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-40</a:t>
            </a:r>
            <a:endParaRPr lang="en-US" altLang="zh-CN" sz="2400">
              <a:solidFill>
                <a:schemeClr val="tx1"/>
              </a:solidFill>
              <a:latin typeface="Palatino Linotype" panose="02040502050505030304" pitchFamily="18" charset="0"/>
            </a:endParaRPr>
          </a:p>
        </p:txBody>
      </p:sp>
      <p:sp>
        <p:nvSpPr>
          <p:cNvPr id="46120" name="Rectangle 48"/>
          <p:cNvSpPr>
            <a:spLocks noChangeArrowheads="1"/>
          </p:cNvSpPr>
          <p:nvPr/>
        </p:nvSpPr>
        <p:spPr bwMode="auto">
          <a:xfrm>
            <a:off x="1567391" y="5277644"/>
            <a:ext cx="461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a:solidFill>
                  <a:srgbClr val="000000"/>
                </a:solidFill>
                <a:latin typeface="宋体" panose="02010600030101010101" pitchFamily="2" charset="-122"/>
              </a:rPr>
              <a:t>-60</a:t>
            </a:r>
            <a:endParaRPr lang="en-US" altLang="zh-CN" sz="2400">
              <a:solidFill>
                <a:schemeClr val="tx1"/>
              </a:solidFill>
              <a:latin typeface="Palatino Linotype" panose="02040502050505030304" pitchFamily="18" charset="0"/>
            </a:endParaRPr>
          </a:p>
        </p:txBody>
      </p:sp>
      <p:sp>
        <p:nvSpPr>
          <p:cNvPr id="54321" name="Line 49"/>
          <p:cNvSpPr>
            <a:spLocks noChangeShapeType="1"/>
          </p:cNvSpPr>
          <p:nvPr/>
        </p:nvSpPr>
        <p:spPr bwMode="auto">
          <a:xfrm>
            <a:off x="7172324" y="3256228"/>
            <a:ext cx="0" cy="45720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4322" name="Line 50"/>
          <p:cNvSpPr>
            <a:spLocks noChangeShapeType="1"/>
          </p:cNvSpPr>
          <p:nvPr/>
        </p:nvSpPr>
        <p:spPr bwMode="auto">
          <a:xfrm>
            <a:off x="2447924" y="3294328"/>
            <a:ext cx="4673600" cy="0"/>
          </a:xfrm>
          <a:prstGeom prst="line">
            <a:avLst/>
          </a:prstGeom>
          <a:ln>
            <a:prstDash val="sysDash"/>
          </a:ln>
        </p:spPr>
        <p:style>
          <a:lnRef idx="1">
            <a:schemeClr val="dk1"/>
          </a:lnRef>
          <a:fillRef idx="0">
            <a:schemeClr val="dk1"/>
          </a:fillRef>
          <a:effectRef idx="0">
            <a:schemeClr val="dk1"/>
          </a:effectRef>
          <a:fontRef idx="minor">
            <a:schemeClr val="tx1"/>
          </a:fontRef>
        </p:style>
        <p:txBody>
          <a:bodyPr/>
          <a:lstStyle/>
          <a:p>
            <a:pPr eaLnBrk="1" hangingPunct="1">
              <a:buFont typeface="Arial" panose="020B0604020202020204" pitchFamily="34" charset="0"/>
              <a:buNone/>
              <a:defRPr/>
            </a:pPr>
            <a:endParaRPr lang="zh-CN" altLang="en-US" sz="2400"/>
          </a:p>
        </p:txBody>
      </p:sp>
      <p:sp>
        <p:nvSpPr>
          <p:cNvPr id="54323" name="AutoShape 51"/>
          <p:cNvSpPr>
            <a:spLocks noChangeArrowheads="1"/>
          </p:cNvSpPr>
          <p:nvPr/>
        </p:nvSpPr>
        <p:spPr bwMode="auto">
          <a:xfrm>
            <a:off x="720724" y="3580077"/>
            <a:ext cx="1219200" cy="457200"/>
          </a:xfrm>
          <a:prstGeom prst="wedgeRectCallout">
            <a:avLst>
              <a:gd name="adj1" fmla="val 95662"/>
              <a:gd name="adj2" fmla="val -111806"/>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2400">
                <a:solidFill>
                  <a:srgbClr val="FF0000"/>
                </a:solidFill>
                <a:latin typeface="Palatino Linotype" panose="02040502050505030304" pitchFamily="18" charset="0"/>
              </a:rPr>
              <a:t>17.5</a:t>
            </a:r>
            <a:endParaRPr lang="en-US" altLang="zh-CN" sz="2400">
              <a:solidFill>
                <a:srgbClr val="FF0000"/>
              </a:solidFill>
              <a:latin typeface="Palatino Linotype" panose="02040502050505030304" pitchFamily="18" charset="0"/>
            </a:endParaRPr>
          </a:p>
        </p:txBody>
      </p:sp>
      <p:sp>
        <p:nvSpPr>
          <p:cNvPr id="2" name="椭圆 1"/>
          <p:cNvSpPr/>
          <p:nvPr/>
        </p:nvSpPr>
        <p:spPr>
          <a:xfrm>
            <a:off x="7718424" y="3378995"/>
            <a:ext cx="99483" cy="122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51" name="椭圆 50"/>
          <p:cNvSpPr/>
          <p:nvPr/>
        </p:nvSpPr>
        <p:spPr>
          <a:xfrm>
            <a:off x="7936441" y="3518695"/>
            <a:ext cx="99484" cy="122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52" name="椭圆 51"/>
          <p:cNvSpPr/>
          <p:nvPr/>
        </p:nvSpPr>
        <p:spPr>
          <a:xfrm>
            <a:off x="8281458" y="4064794"/>
            <a:ext cx="99483" cy="1248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4305"/>
                                        </p:tgtEl>
                                        <p:attrNameLst>
                                          <p:attrName>style.visibility</p:attrName>
                                        </p:attrNameLst>
                                      </p:cBhvr>
                                      <p:to>
                                        <p:strVal val="visible"/>
                                      </p:to>
                                    </p:set>
                                    <p:animEffect transition="in" filter="box(out)">
                                      <p:cBhvr>
                                        <p:cTn id="7" dur="500"/>
                                        <p:tgtEl>
                                          <p:spTgt spid="54305"/>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4322"/>
                                        </p:tgtEl>
                                        <p:attrNameLst>
                                          <p:attrName>style.visibility</p:attrName>
                                        </p:attrNameLst>
                                      </p:cBhvr>
                                      <p:to>
                                        <p:strVal val="visible"/>
                                      </p:to>
                                    </p:set>
                                    <p:animEffect transition="in" filter="box(out)">
                                      <p:cBhvr>
                                        <p:cTn id="12" dur="500"/>
                                        <p:tgtEl>
                                          <p:spTgt spid="54322"/>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4321"/>
                                        </p:tgtEl>
                                        <p:attrNameLst>
                                          <p:attrName>style.visibility</p:attrName>
                                        </p:attrNameLst>
                                      </p:cBhvr>
                                      <p:to>
                                        <p:strVal val="visible"/>
                                      </p:to>
                                    </p:set>
                                    <p:animEffect transition="in" filter="box(out)">
                                      <p:cBhvr>
                                        <p:cTn id="17" dur="500"/>
                                        <p:tgtEl>
                                          <p:spTgt spid="54321"/>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4323"/>
                                        </p:tgtEl>
                                        <p:attrNameLst>
                                          <p:attrName>style.visibility</p:attrName>
                                        </p:attrNameLst>
                                      </p:cBhvr>
                                      <p:to>
                                        <p:strVal val="visible"/>
                                      </p:to>
                                    </p:set>
                                    <p:animEffect transition="in" filter="box(out)">
                                      <p:cBhvr>
                                        <p:cTn id="22" dur="500"/>
                                        <p:tgtEl>
                                          <p:spTgt spid="54323"/>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54306"/>
                                        </p:tgtEl>
                                        <p:attrNameLst>
                                          <p:attrName>style.visibility</p:attrName>
                                        </p:attrNameLst>
                                      </p:cBhvr>
                                      <p:to>
                                        <p:strVal val="visible"/>
                                      </p:to>
                                    </p:set>
                                    <p:animEffect transition="in" filter="box(out)">
                                      <p:cBhvr>
                                        <p:cTn id="27" dur="500"/>
                                        <p:tgtEl>
                                          <p:spTgt spid="54306"/>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54307"/>
                                        </p:tgtEl>
                                        <p:attrNameLst>
                                          <p:attrName>style.visibility</p:attrName>
                                        </p:attrNameLst>
                                      </p:cBhvr>
                                      <p:to>
                                        <p:strVal val="visible"/>
                                      </p:to>
                                    </p:set>
                                    <p:animEffect transition="in" filter="box(out)">
                                      <p:cBhvr>
                                        <p:cTn id="32" dur="500"/>
                                        <p:tgtEl>
                                          <p:spTgt spid="54307"/>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4310">
                                            <p:txEl>
                                              <p:pRg st="0" end="0"/>
                                            </p:txEl>
                                          </p:spTgt>
                                        </p:tgtEl>
                                        <p:attrNameLst>
                                          <p:attrName>style.visibility</p:attrName>
                                        </p:attrNameLst>
                                      </p:cBhvr>
                                      <p:to>
                                        <p:strVal val="visible"/>
                                      </p:to>
                                    </p:set>
                                    <p:animEffect transition="in" filter="box(out)">
                                      <p:cBhvr>
                                        <p:cTn id="37" dur="500"/>
                                        <p:tgtEl>
                                          <p:spTgt spid="54310">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4311">
                                            <p:txEl>
                                              <p:pRg st="0" end="0"/>
                                            </p:txEl>
                                          </p:spTgt>
                                        </p:tgtEl>
                                        <p:attrNameLst>
                                          <p:attrName>style.visibility</p:attrName>
                                        </p:attrNameLst>
                                      </p:cBhvr>
                                      <p:to>
                                        <p:strVal val="visible"/>
                                      </p:to>
                                    </p:set>
                                    <p:animEffect transition="in" filter="box(out)">
                                      <p:cBhvr>
                                        <p:cTn id="42" dur="500"/>
                                        <p:tgtEl>
                                          <p:spTgt spid="54311">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54308"/>
                                        </p:tgtEl>
                                        <p:attrNameLst>
                                          <p:attrName>style.visibility</p:attrName>
                                        </p:attrNameLst>
                                      </p:cBhvr>
                                      <p:to>
                                        <p:strVal val="visible"/>
                                      </p:to>
                                    </p:set>
                                    <p:animEffect transition="in" filter="box(out)">
                                      <p:cBhvr>
                                        <p:cTn id="47" dur="500"/>
                                        <p:tgtEl>
                                          <p:spTgt spid="54308"/>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4309">
                                            <p:txEl>
                                              <p:pRg st="0" end="0"/>
                                            </p:txEl>
                                          </p:spTgt>
                                        </p:tgtEl>
                                        <p:attrNameLst>
                                          <p:attrName>style.visibility</p:attrName>
                                        </p:attrNameLst>
                                      </p:cBhvr>
                                      <p:to>
                                        <p:strVal val="visible"/>
                                      </p:to>
                                    </p:set>
                                    <p:animEffect transition="in" filter="box(out)">
                                      <p:cBhvr>
                                        <p:cTn id="52" dur="500"/>
                                        <p:tgtEl>
                                          <p:spTgt spid="54309">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9" grpId="0" autoUpdateAnimBg="0" build="p"/>
      <p:bldP spid="54310" grpId="0" autoUpdateAnimBg="0" build="p"/>
      <p:bldP spid="54311" grpId="0" autoUpdateAnimBg="0" build="p"/>
      <p:bldP spid="54323"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406400" y="228889"/>
            <a:ext cx="5791200" cy="457200"/>
          </a:xfrm>
        </p:spPr>
        <p:txBody>
          <a:bodyPr>
            <a:noAutofit/>
          </a:bodyPr>
          <a:lstStyle/>
          <a:p>
            <a:pPr fontAlgn="t">
              <a:defRPr/>
            </a:pPr>
            <a:r>
              <a:rPr lang="en-US" altLang="zh-CN"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5.3.3  </a:t>
            </a:r>
            <a:r>
              <a:rPr lang="zh-CN" altLang="en-US"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最小相位系统</a:t>
            </a:r>
            <a:endParaRPr lang="zh-CN" altLang="en-US" sz="4000"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45059" name="Text Box 3"/>
          <p:cNvSpPr txBox="1">
            <a:spLocks noChangeArrowheads="1"/>
          </p:cNvSpPr>
          <p:nvPr/>
        </p:nvSpPr>
        <p:spPr bwMode="auto">
          <a:xfrm>
            <a:off x="203200" y="857251"/>
            <a:ext cx="11684000" cy="1077218"/>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zh-CN" altLang="en-US" sz="3200" b="1" dirty="0">
                <a:effectLst>
                  <a:outerShdw blurRad="38100" dist="38100" dir="2700000" algn="tl">
                    <a:srgbClr val="000000">
                      <a:alpha val="43137"/>
                    </a:srgbClr>
                  </a:outerShdw>
                </a:effectLst>
              </a:rPr>
              <a:t>一个系统如果它的开环传递函数的全部零极点都位于</a:t>
            </a:r>
            <a:r>
              <a:rPr lang="en-US" altLang="zh-CN" sz="3200" b="1" dirty="0">
                <a:effectLst>
                  <a:outerShdw blurRad="38100" dist="38100" dir="2700000" algn="tl">
                    <a:srgbClr val="000000">
                      <a:alpha val="43137"/>
                    </a:srgbClr>
                  </a:outerShdw>
                </a:effectLst>
              </a:rPr>
              <a:t>S</a:t>
            </a:r>
            <a:r>
              <a:rPr lang="zh-CN" altLang="en-US" sz="3200" b="1" dirty="0">
                <a:effectLst>
                  <a:outerShdw blurRad="38100" dist="38100" dir="2700000" algn="tl">
                    <a:srgbClr val="000000">
                      <a:alpha val="43137"/>
                    </a:srgbClr>
                  </a:outerShdw>
                </a:effectLst>
              </a:rPr>
              <a:t>平面的左半平面或虚轴上，则称此系统为最小相位系统</a:t>
            </a:r>
            <a:endParaRPr lang="zh-CN" altLang="en-US" sz="3200" b="1" dirty="0">
              <a:effectLst>
                <a:outerShdw blurRad="38100" dist="38100" dir="2700000" algn="tl">
                  <a:srgbClr val="000000">
                    <a:alpha val="43137"/>
                  </a:srgbClr>
                </a:outerShdw>
              </a:effectLst>
            </a:endParaRPr>
          </a:p>
        </p:txBody>
      </p:sp>
      <p:sp>
        <p:nvSpPr>
          <p:cNvPr id="45060" name="Text Box 4"/>
          <p:cNvSpPr txBox="1">
            <a:spLocks noChangeArrowheads="1"/>
          </p:cNvSpPr>
          <p:nvPr/>
        </p:nvSpPr>
        <p:spPr bwMode="auto">
          <a:xfrm>
            <a:off x="203200" y="2148417"/>
            <a:ext cx="11684000" cy="584775"/>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zh-CN" altLang="en-US" sz="3200" b="1" dirty="0">
                <a:effectLst>
                  <a:outerShdw blurRad="38100" dist="38100" dir="2700000" algn="tl">
                    <a:srgbClr val="000000">
                      <a:alpha val="43137"/>
                    </a:srgbClr>
                  </a:outerShdw>
                </a:effectLst>
              </a:rPr>
              <a:t>幅频特性相同的系统中最小相位系统的相位变化最小。</a:t>
            </a:r>
            <a:endParaRPr lang="zh-CN" altLang="en-US" sz="3200" b="1" dirty="0">
              <a:effectLst>
                <a:outerShdw blurRad="38100" dist="38100" dir="2700000" algn="tl">
                  <a:srgbClr val="000000">
                    <a:alpha val="43137"/>
                  </a:srgbClr>
                </a:outerShdw>
              </a:effectLst>
            </a:endParaRPr>
          </a:p>
        </p:txBody>
      </p:sp>
      <p:sp>
        <p:nvSpPr>
          <p:cNvPr id="45061" name="Text Box 5"/>
          <p:cNvSpPr txBox="1">
            <a:spLocks noChangeArrowheads="1"/>
          </p:cNvSpPr>
          <p:nvPr/>
        </p:nvSpPr>
        <p:spPr bwMode="auto">
          <a:xfrm>
            <a:off x="203200" y="2895600"/>
            <a:ext cx="11684000" cy="58477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zh-CN" altLang="en-US" sz="3200" b="1" dirty="0">
                <a:effectLst>
                  <a:outerShdw blurRad="38100" dist="38100" dir="2700000" algn="tl">
                    <a:srgbClr val="000000">
                      <a:alpha val="43137"/>
                    </a:srgbClr>
                  </a:outerShdw>
                </a:effectLst>
              </a:rPr>
              <a:t>幅频特性确定后，其对应的最小相位系统是唯一的。</a:t>
            </a:r>
            <a:endParaRPr lang="zh-CN" altLang="en-US" sz="3200" b="1" dirty="0">
              <a:effectLst>
                <a:outerShdw blurRad="38100" dist="38100" dir="2700000" algn="tl">
                  <a:srgbClr val="000000">
                    <a:alpha val="43137"/>
                  </a:srgbClr>
                </a:outerShdw>
              </a:effectLst>
            </a:endParaRPr>
          </a:p>
        </p:txBody>
      </p:sp>
      <p:sp>
        <p:nvSpPr>
          <p:cNvPr id="45062" name="Text Box 6"/>
          <p:cNvSpPr txBox="1">
            <a:spLocks noChangeArrowheads="1"/>
          </p:cNvSpPr>
          <p:nvPr/>
        </p:nvSpPr>
        <p:spPr bwMode="auto">
          <a:xfrm>
            <a:off x="203200" y="3748617"/>
            <a:ext cx="1727200" cy="666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zh-CN" altLang="en-US" sz="3735" b="1" dirty="0">
                <a:effectLst>
                  <a:outerShdw blurRad="38100" dist="38100" dir="2700000" algn="tl">
                    <a:srgbClr val="000000">
                      <a:alpha val="43137"/>
                    </a:srgbClr>
                  </a:outerShdw>
                </a:effectLst>
              </a:rPr>
              <a:t>例</a:t>
            </a:r>
            <a:endParaRPr lang="en-US" altLang="zh-CN" sz="3735" b="1" dirty="0">
              <a:effectLst>
                <a:outerShdw blurRad="38100" dist="38100" dir="2700000" algn="tl">
                  <a:srgbClr val="000000">
                    <a:alpha val="43137"/>
                  </a:srgbClr>
                </a:outerShdw>
              </a:effectLst>
            </a:endParaRPr>
          </a:p>
        </p:txBody>
      </p:sp>
      <p:graphicFrame>
        <p:nvGraphicFramePr>
          <p:cNvPr id="47111" name="Object 7"/>
          <p:cNvGraphicFramePr>
            <a:graphicFrameLocks noChangeAspect="1"/>
          </p:cNvGraphicFramePr>
          <p:nvPr/>
        </p:nvGraphicFramePr>
        <p:xfrm>
          <a:off x="1828800" y="3532188"/>
          <a:ext cx="10160000" cy="2259012"/>
        </p:xfrm>
        <a:graphic>
          <a:graphicData uri="http://schemas.openxmlformats.org/presentationml/2006/ole">
            <mc:AlternateContent xmlns:mc="http://schemas.openxmlformats.org/markup-compatibility/2006">
              <mc:Choice xmlns:v="urn:schemas-microsoft-com:vml" Requires="v">
                <p:oleObj spid="_x0000_s29701" name="Equation" r:id="rId1" imgW="2908300" imgH="889000" progId="Equation.3">
                  <p:embed/>
                </p:oleObj>
              </mc:Choice>
              <mc:Fallback>
                <p:oleObj name="Equation" r:id="rId1" imgW="2908300" imgH="8890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532188"/>
                        <a:ext cx="10160000" cy="225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2" name="Text Box 8"/>
          <p:cNvSpPr txBox="1">
            <a:spLocks noChangeArrowheads="1"/>
          </p:cNvSpPr>
          <p:nvPr/>
        </p:nvSpPr>
        <p:spPr bwMode="auto">
          <a:xfrm>
            <a:off x="1930400" y="5867401"/>
            <a:ext cx="2743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b="1" i="1" dirty="0">
                <a:solidFill>
                  <a:schemeClr val="tx1"/>
                </a:solidFill>
                <a:latin typeface="Palatino Linotype" panose="02040502050505030304" pitchFamily="18" charset="0"/>
              </a:rPr>
              <a:t>T</a:t>
            </a:r>
            <a:r>
              <a:rPr lang="en-US" altLang="zh-CN" sz="2800" b="1" baseline="-25000" dirty="0">
                <a:solidFill>
                  <a:schemeClr val="tx1"/>
                </a:solidFill>
                <a:latin typeface="Palatino Linotype" panose="02040502050505030304" pitchFamily="18" charset="0"/>
              </a:rPr>
              <a:t>1</a:t>
            </a:r>
            <a:r>
              <a:rPr lang="zh-CN" altLang="en-US" sz="2800" b="1" dirty="0">
                <a:solidFill>
                  <a:schemeClr val="tx1"/>
                </a:solidFill>
                <a:latin typeface="Palatino Linotype" panose="02040502050505030304" pitchFamily="18" charset="0"/>
              </a:rPr>
              <a:t>＝</a:t>
            </a:r>
            <a:r>
              <a:rPr lang="en-US" altLang="zh-CN" sz="2800" b="1" dirty="0">
                <a:solidFill>
                  <a:schemeClr val="tx1"/>
                </a:solidFill>
                <a:latin typeface="Palatino Linotype" panose="02040502050505030304" pitchFamily="18" charset="0"/>
              </a:rPr>
              <a:t>10</a:t>
            </a:r>
            <a:r>
              <a:rPr lang="en-US" altLang="zh-CN" sz="2800" b="1" i="1" dirty="0">
                <a:solidFill>
                  <a:schemeClr val="tx1"/>
                </a:solidFill>
                <a:latin typeface="Palatino Linotype" panose="02040502050505030304" pitchFamily="18" charset="0"/>
              </a:rPr>
              <a:t>T</a:t>
            </a:r>
            <a:r>
              <a:rPr lang="en-US" altLang="zh-CN" sz="2800" b="1" baseline="-25000" dirty="0">
                <a:solidFill>
                  <a:schemeClr val="tx1"/>
                </a:solidFill>
                <a:latin typeface="Palatino Linotype" panose="02040502050505030304" pitchFamily="18" charset="0"/>
              </a:rPr>
              <a:t>2</a:t>
            </a:r>
            <a:endParaRPr lang="en-US" altLang="zh-CN" sz="2800" b="1" baseline="-25000" dirty="0">
              <a:solidFill>
                <a:schemeClr val="tx1"/>
              </a:solidFill>
              <a:latin typeface="Palatino Linotype" panose="02040502050505030304" pitchFamily="18" charset="0"/>
            </a:endParaRPr>
          </a:p>
        </p:txBody>
      </p:sp>
    </p:spTree>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744232" y="622300"/>
            <a:ext cx="7584016" cy="27432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2" name="圆角矩形 1"/>
          <p:cNvSpPr/>
          <p:nvPr/>
        </p:nvSpPr>
        <p:spPr>
          <a:xfrm>
            <a:off x="767408" y="3544359"/>
            <a:ext cx="7584016" cy="3168651"/>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graphicFrame>
        <p:nvGraphicFramePr>
          <p:cNvPr id="48132" name="Object 3"/>
          <p:cNvGraphicFramePr>
            <a:graphicFrameLocks noChangeAspect="1"/>
          </p:cNvGraphicFramePr>
          <p:nvPr/>
        </p:nvGraphicFramePr>
        <p:xfrm>
          <a:off x="1032099" y="823383"/>
          <a:ext cx="7232649" cy="2413000"/>
        </p:xfrm>
        <a:graphic>
          <a:graphicData uri="http://schemas.openxmlformats.org/presentationml/2006/ole">
            <mc:AlternateContent xmlns:mc="http://schemas.openxmlformats.org/markup-compatibility/2006">
              <mc:Choice xmlns:v="urn:schemas-microsoft-com:vml" Requires="v">
                <p:oleObj spid="_x0000_s30728" name="VISIO" r:id="rId1" imgW="5425440" imgH="2414270" progId="Visio.Drawing.6">
                  <p:embed/>
                </p:oleObj>
              </mc:Choice>
              <mc:Fallback>
                <p:oleObj name="VISIO" r:id="rId1" imgW="5425440" imgH="2414270" progId="Visio.Drawing.6">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099" y="823383"/>
                        <a:ext cx="7232649" cy="241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3" name="Object 4"/>
          <p:cNvGraphicFramePr>
            <a:graphicFrameLocks noChangeAspect="1"/>
          </p:cNvGraphicFramePr>
          <p:nvPr/>
        </p:nvGraphicFramePr>
        <p:xfrm>
          <a:off x="960024" y="3639610"/>
          <a:ext cx="7137400" cy="2973916"/>
        </p:xfrm>
        <a:graphic>
          <a:graphicData uri="http://schemas.openxmlformats.org/presentationml/2006/ole">
            <mc:AlternateContent xmlns:mc="http://schemas.openxmlformats.org/markup-compatibility/2006">
              <mc:Choice xmlns:v="urn:schemas-microsoft-com:vml" Requires="v">
                <p:oleObj spid="_x0000_s30729" name="VISIO" r:id="rId3" imgW="5353685" imgH="2976245" progId="Visio.Drawing.6">
                  <p:embed/>
                </p:oleObj>
              </mc:Choice>
              <mc:Fallback>
                <p:oleObj name="VISIO" r:id="rId3" imgW="5353685" imgH="2976245"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024" y="3639610"/>
                        <a:ext cx="7137400" cy="297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440085" y="1837267"/>
            <a:ext cx="4243916" cy="10160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47106" name="Text Box 3"/>
          <p:cNvSpPr txBox="1">
            <a:spLocks noChangeArrowheads="1"/>
          </p:cNvSpPr>
          <p:nvPr/>
        </p:nvSpPr>
        <p:spPr bwMode="auto">
          <a:xfrm>
            <a:off x="407368" y="262715"/>
            <a:ext cx="7704856" cy="107721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a:t>
            </a: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对应最小相位系统，根据开环频率特性</a:t>
            </a:r>
            <a:r>
              <a:rPr lang="en-US" altLang="zh-CN" sz="3200" b="1" i="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L</a:t>
            </a:r>
            <a:r>
              <a:rPr lang="en-US" altLang="zh-CN" sz="3200" b="1" dirty="0">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(ω)</a:t>
            </a: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能唯一确定系统的开环传递函数。</a:t>
            </a:r>
            <a:endPar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47107" name="Text Box 4"/>
          <p:cNvSpPr txBox="1">
            <a:spLocks noChangeArrowheads="1"/>
          </p:cNvSpPr>
          <p:nvPr/>
        </p:nvSpPr>
        <p:spPr bwMode="auto">
          <a:xfrm>
            <a:off x="2445813" y="1533124"/>
            <a:ext cx="1828800" cy="74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zh-CN" altLang="en-US" sz="4265"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例</a:t>
            </a:r>
            <a:endParaRPr lang="zh-CN" altLang="en-US" sz="4265"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49157" name="Object 5"/>
          <p:cNvGraphicFramePr>
            <a:graphicFrameLocks noChangeAspect="1"/>
          </p:cNvGraphicFramePr>
          <p:nvPr/>
        </p:nvGraphicFramePr>
        <p:xfrm>
          <a:off x="508000" y="2209800"/>
          <a:ext cx="11176000" cy="4419600"/>
        </p:xfrm>
        <a:graphic>
          <a:graphicData uri="http://schemas.openxmlformats.org/presentationml/2006/ole">
            <mc:AlternateContent xmlns:mc="http://schemas.openxmlformats.org/markup-compatibility/2006">
              <mc:Choice xmlns:v="urn:schemas-microsoft-com:vml" Requires="v">
                <p:oleObj spid="_x0000_s31755" name="VISIO" r:id="rId1" imgW="6347460" imgH="3229610" progId="Visio.Drawing.6">
                  <p:embed/>
                </p:oleObj>
              </mc:Choice>
              <mc:Fallback>
                <p:oleObj name="VISIO" r:id="rId1" imgW="6347460" imgH="3229610" progId="Visio.Drawing.6">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2209800"/>
                        <a:ext cx="11176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6"/>
          <p:cNvSpPr>
            <a:spLocks noChangeArrowheads="1"/>
          </p:cNvSpPr>
          <p:nvPr/>
        </p:nvSpPr>
        <p:spPr bwMode="auto">
          <a:xfrm>
            <a:off x="3657600" y="1642115"/>
            <a:ext cx="2798440"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①</a:t>
            </a:r>
            <a:r>
              <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写传递函数</a:t>
            </a:r>
            <a:endPar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49159" name="Object 7"/>
          <p:cNvGraphicFramePr>
            <a:graphicFrameLocks noChangeAspect="1"/>
          </p:cNvGraphicFramePr>
          <p:nvPr/>
        </p:nvGraphicFramePr>
        <p:xfrm>
          <a:off x="7535333" y="1837268"/>
          <a:ext cx="3970867" cy="1056217"/>
        </p:xfrm>
        <a:graphic>
          <a:graphicData uri="http://schemas.openxmlformats.org/presentationml/2006/ole">
            <mc:AlternateContent xmlns:mc="http://schemas.openxmlformats.org/markup-compatibility/2006">
              <mc:Choice xmlns:v="urn:schemas-microsoft-com:vml" Requires="v">
                <p:oleObj spid="_x0000_s31756" name="Equation" r:id="rId3" imgW="1218565" imgH="431800" progId="Equation.3">
                  <p:embed/>
                </p:oleObj>
              </mc:Choice>
              <mc:Fallback>
                <p:oleObj name="Equation" r:id="rId3" imgW="1218565" imgH="431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5333" y="1837268"/>
                        <a:ext cx="3970867" cy="1056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8"/>
          <p:cNvSpPr>
            <a:spLocks noChangeArrowheads="1"/>
          </p:cNvSpPr>
          <p:nvPr/>
        </p:nvSpPr>
        <p:spPr bwMode="auto">
          <a:xfrm>
            <a:off x="472017" y="6076951"/>
            <a:ext cx="2743200" cy="5847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②</a:t>
            </a:r>
            <a:r>
              <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求时间常数</a:t>
            </a:r>
            <a:endPar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49161" name="Object 9"/>
          <p:cNvGraphicFramePr>
            <a:graphicFrameLocks noChangeAspect="1"/>
          </p:cNvGraphicFramePr>
          <p:nvPr/>
        </p:nvGraphicFramePr>
        <p:xfrm>
          <a:off x="3657600" y="5772152"/>
          <a:ext cx="7924800" cy="1009649"/>
        </p:xfrm>
        <a:graphic>
          <a:graphicData uri="http://schemas.openxmlformats.org/presentationml/2006/ole">
            <mc:AlternateContent xmlns:mc="http://schemas.openxmlformats.org/markup-compatibility/2006">
              <mc:Choice xmlns:v="urn:schemas-microsoft-com:vml" Requires="v">
                <p:oleObj spid="_x0000_s31757" name="Equation" r:id="rId5" imgW="2540000" imgH="431800" progId="Equation.3">
                  <p:embed/>
                </p:oleObj>
              </mc:Choice>
              <mc:Fallback>
                <p:oleObj name="Equation" r:id="rId5" imgW="2540000" imgH="431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5772152"/>
                        <a:ext cx="7924800" cy="1009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椭圆 1"/>
          <p:cNvSpPr/>
          <p:nvPr/>
        </p:nvSpPr>
        <p:spPr>
          <a:xfrm>
            <a:off x="6201833" y="4102100"/>
            <a:ext cx="86784" cy="59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
        <p:nvSpPr>
          <p:cNvPr id="10" name="椭圆 9"/>
          <p:cNvSpPr/>
          <p:nvPr/>
        </p:nvSpPr>
        <p:spPr>
          <a:xfrm>
            <a:off x="7945967" y="5014385"/>
            <a:ext cx="86784" cy="613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a:p>
        </p:txBody>
      </p:sp>
    </p:spTree>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544234" y="4580467"/>
            <a:ext cx="6913033" cy="1441451"/>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48130" name="Rectangle 3"/>
          <p:cNvSpPr>
            <a:spLocks noChangeArrowheads="1"/>
          </p:cNvSpPr>
          <p:nvPr/>
        </p:nvSpPr>
        <p:spPr bwMode="auto">
          <a:xfrm>
            <a:off x="1363133" y="645584"/>
            <a:ext cx="1348491"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③</a:t>
            </a:r>
            <a:r>
              <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求</a:t>
            </a:r>
            <a:r>
              <a:rPr lang="en-US" altLang="zh-CN" sz="3200" b="1" i="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k</a:t>
            </a:r>
            <a:endParaRPr lang="en-US" altLang="zh-CN" sz="3200" b="1" i="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50180" name="Object 4"/>
          <p:cNvGraphicFramePr>
            <a:graphicFrameLocks noChangeAspect="1"/>
          </p:cNvGraphicFramePr>
          <p:nvPr/>
        </p:nvGraphicFramePr>
        <p:xfrm>
          <a:off x="1200151" y="1460501"/>
          <a:ext cx="10320867" cy="2012951"/>
        </p:xfrm>
        <a:graphic>
          <a:graphicData uri="http://schemas.openxmlformats.org/presentationml/2006/ole">
            <mc:AlternateContent xmlns:mc="http://schemas.openxmlformats.org/markup-compatibility/2006">
              <mc:Choice xmlns:v="urn:schemas-microsoft-com:vml" Requires="v">
                <p:oleObj spid="_x0000_s32776" name="Equation" r:id="rId1" imgW="2946400" imgH="685800" progId="Equation.3">
                  <p:embed/>
                </p:oleObj>
              </mc:Choice>
              <mc:Fallback>
                <p:oleObj name="Equation" r:id="rId1" imgW="2946400" imgH="685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1" y="1460501"/>
                        <a:ext cx="10320867" cy="201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1" name="Text Box 5"/>
          <p:cNvSpPr txBox="1">
            <a:spLocks noChangeArrowheads="1"/>
          </p:cNvSpPr>
          <p:nvPr/>
        </p:nvSpPr>
        <p:spPr bwMode="auto">
          <a:xfrm>
            <a:off x="2235200" y="3545418"/>
            <a:ext cx="2032000" cy="666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3735" b="1">
                <a:solidFill>
                  <a:schemeClr val="tx1"/>
                </a:solidFill>
                <a:latin typeface="Palatino Linotype" panose="02040502050505030304" pitchFamily="18" charset="0"/>
              </a:rPr>
              <a:t>∴ </a:t>
            </a:r>
            <a:r>
              <a:rPr lang="en-US" altLang="zh-CN" sz="3735" b="1" i="1">
                <a:solidFill>
                  <a:schemeClr val="tx1"/>
                </a:solidFill>
                <a:latin typeface="Palatino Linotype" panose="02040502050505030304" pitchFamily="18" charset="0"/>
              </a:rPr>
              <a:t>k</a:t>
            </a:r>
            <a:r>
              <a:rPr lang="en-US" altLang="zh-CN" sz="3735" b="1">
                <a:solidFill>
                  <a:schemeClr val="tx1"/>
                </a:solidFill>
                <a:latin typeface="Palatino Linotype" panose="02040502050505030304" pitchFamily="18" charset="0"/>
              </a:rPr>
              <a:t> = 8</a:t>
            </a:r>
            <a:endParaRPr lang="en-US" altLang="zh-CN" sz="3735" b="1">
              <a:solidFill>
                <a:schemeClr val="tx1"/>
              </a:solidFill>
              <a:latin typeface="Palatino Linotype" panose="02040502050505030304" pitchFamily="18" charset="0"/>
            </a:endParaRPr>
          </a:p>
        </p:txBody>
      </p:sp>
      <p:graphicFrame>
        <p:nvGraphicFramePr>
          <p:cNvPr id="50182" name="Object 6"/>
          <p:cNvGraphicFramePr>
            <a:graphicFrameLocks noChangeAspect="1"/>
          </p:cNvGraphicFramePr>
          <p:nvPr/>
        </p:nvGraphicFramePr>
        <p:xfrm>
          <a:off x="2855384" y="4580467"/>
          <a:ext cx="6153149" cy="1373717"/>
        </p:xfrm>
        <a:graphic>
          <a:graphicData uri="http://schemas.openxmlformats.org/presentationml/2006/ole">
            <mc:AlternateContent xmlns:mc="http://schemas.openxmlformats.org/markup-compatibility/2006">
              <mc:Choice xmlns:v="urn:schemas-microsoft-com:vml" Requires="v">
                <p:oleObj spid="_x0000_s32777" name="Equation" r:id="rId3" imgW="1409700" imgH="419100" progId="Equation.3">
                  <p:embed/>
                </p:oleObj>
              </mc:Choice>
              <mc:Fallback>
                <p:oleObj name="Equation" r:id="rId3" imgW="1409700" imgH="419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384" y="4580467"/>
                        <a:ext cx="6153149" cy="1373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47928" y="49967"/>
            <a:ext cx="6570505" cy="1506825"/>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defRPr/>
            </a:pPr>
            <a:endParaRPr lang="zh-CN" altLang="en-US" sz="2400"/>
          </a:p>
        </p:txBody>
      </p:sp>
      <p:sp>
        <p:nvSpPr>
          <p:cNvPr id="49154" name="Text Box 3"/>
          <p:cNvSpPr txBox="1">
            <a:spLocks noChangeArrowheads="1"/>
          </p:cNvSpPr>
          <p:nvPr/>
        </p:nvSpPr>
        <p:spPr bwMode="auto">
          <a:xfrm>
            <a:off x="274308" y="337162"/>
            <a:ext cx="1625600" cy="666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zh-CN" altLang="en-US" sz="3735"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例</a:t>
            </a:r>
            <a:endParaRPr lang="en-US" altLang="zh-CN" sz="3735"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51204" name="Object 4"/>
          <p:cNvGraphicFramePr>
            <a:graphicFrameLocks noChangeAspect="1"/>
          </p:cNvGraphicFramePr>
          <p:nvPr/>
        </p:nvGraphicFramePr>
        <p:xfrm>
          <a:off x="1864784" y="726018"/>
          <a:ext cx="9616016" cy="3845983"/>
        </p:xfrm>
        <a:graphic>
          <a:graphicData uri="http://schemas.openxmlformats.org/presentationml/2006/ole">
            <mc:AlternateContent xmlns:mc="http://schemas.openxmlformats.org/markup-compatibility/2006">
              <mc:Choice xmlns:v="urn:schemas-microsoft-com:vml" Requires="v">
                <p:oleObj spid="_x0000_s33809" name="VISIO" r:id="rId1" imgW="6347460" imgH="3386455" progId="Visio.Drawing.6">
                  <p:embed/>
                </p:oleObj>
              </mc:Choice>
              <mc:Fallback>
                <p:oleObj name="VISIO" r:id="rId1" imgW="6347460" imgH="3386455" progId="Visio.Drawing.6">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784" y="726018"/>
                        <a:ext cx="9616016" cy="384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5"/>
          <p:cNvSpPr>
            <a:spLocks noChangeArrowheads="1"/>
          </p:cNvSpPr>
          <p:nvPr/>
        </p:nvSpPr>
        <p:spPr bwMode="auto">
          <a:xfrm>
            <a:off x="3352800" y="3843005"/>
            <a:ext cx="2495551" cy="5847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①</a:t>
            </a:r>
            <a:r>
              <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传递函数</a:t>
            </a:r>
            <a:endPar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51206" name="Object 6"/>
          <p:cNvGraphicFramePr>
            <a:graphicFrameLocks noChangeAspect="1"/>
          </p:cNvGraphicFramePr>
          <p:nvPr/>
        </p:nvGraphicFramePr>
        <p:xfrm>
          <a:off x="5848351" y="3670300"/>
          <a:ext cx="4279900" cy="1092200"/>
        </p:xfrm>
        <a:graphic>
          <a:graphicData uri="http://schemas.openxmlformats.org/presentationml/2006/ole">
            <mc:AlternateContent xmlns:mc="http://schemas.openxmlformats.org/markup-compatibility/2006">
              <mc:Choice xmlns:v="urn:schemas-microsoft-com:vml" Requires="v">
                <p:oleObj spid="_x0000_s33810" name="Equation" r:id="rId3" imgW="1269365" imgH="431800" progId="Equation.3">
                  <p:embed/>
                </p:oleObj>
              </mc:Choice>
              <mc:Fallback>
                <p:oleObj name="Equation" r:id="rId3" imgW="1269365" imgH="431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351" y="3670300"/>
                        <a:ext cx="42799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7"/>
          <p:cNvSpPr>
            <a:spLocks noChangeArrowheads="1"/>
          </p:cNvSpPr>
          <p:nvPr/>
        </p:nvSpPr>
        <p:spPr bwMode="auto">
          <a:xfrm>
            <a:off x="586317" y="4868333"/>
            <a:ext cx="2436283" cy="5847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②</a:t>
            </a:r>
            <a:r>
              <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时间常数</a:t>
            </a:r>
            <a:endPar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51208" name="Object 8"/>
          <p:cNvGraphicFramePr>
            <a:graphicFrameLocks noChangeAspect="1"/>
          </p:cNvGraphicFramePr>
          <p:nvPr/>
        </p:nvGraphicFramePr>
        <p:xfrm>
          <a:off x="3024717" y="4741333"/>
          <a:ext cx="7315200" cy="1126067"/>
        </p:xfrm>
        <a:graphic>
          <a:graphicData uri="http://schemas.openxmlformats.org/presentationml/2006/ole">
            <mc:AlternateContent xmlns:mc="http://schemas.openxmlformats.org/markup-compatibility/2006">
              <mc:Choice xmlns:v="urn:schemas-microsoft-com:vml" Requires="v">
                <p:oleObj spid="_x0000_s33811" name="Equation" r:id="rId5" imgW="2438400" imgH="431800" progId="Equation.3">
                  <p:embed/>
                </p:oleObj>
              </mc:Choice>
              <mc:Fallback>
                <p:oleObj name="Equation" r:id="rId5" imgW="2438400" imgH="431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717" y="4741333"/>
                        <a:ext cx="7315200" cy="112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9"/>
          <p:cNvSpPr>
            <a:spLocks noChangeArrowheads="1"/>
          </p:cNvSpPr>
          <p:nvPr/>
        </p:nvSpPr>
        <p:spPr bwMode="auto">
          <a:xfrm>
            <a:off x="654051" y="5924551"/>
            <a:ext cx="1625600" cy="5847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buFont typeface="Arial" panose="020B0604020202020204" pitchFamily="34" charset="0"/>
              <a:buNone/>
              <a:defRPr/>
            </a:pP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③</a:t>
            </a:r>
            <a:r>
              <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求</a:t>
            </a:r>
            <a:r>
              <a:rPr lang="en-US" altLang="zh-CN" sz="3200" b="1" i="1" dirty="0">
                <a:solidFill>
                  <a:srgbClr val="C0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k</a:t>
            </a:r>
            <a:endParaRPr lang="en-US" altLang="zh-CN" sz="3200" b="1" i="1" dirty="0">
              <a:solidFill>
                <a:srgbClr val="C0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endParaRPr>
          </a:p>
        </p:txBody>
      </p:sp>
      <p:graphicFrame>
        <p:nvGraphicFramePr>
          <p:cNvPr id="51210" name="Object 10"/>
          <p:cNvGraphicFramePr>
            <a:graphicFrameLocks noChangeAspect="1"/>
          </p:cNvGraphicFramePr>
          <p:nvPr/>
        </p:nvGraphicFramePr>
        <p:xfrm>
          <a:off x="2273300" y="5867400"/>
          <a:ext cx="6502400" cy="823384"/>
        </p:xfrm>
        <a:graphic>
          <a:graphicData uri="http://schemas.openxmlformats.org/presentationml/2006/ole">
            <mc:AlternateContent xmlns:mc="http://schemas.openxmlformats.org/markup-compatibility/2006">
              <mc:Choice xmlns:v="urn:schemas-microsoft-com:vml" Requires="v">
                <p:oleObj spid="_x0000_s33812" name="Equation" r:id="rId7" imgW="1879600" imgH="317500" progId="Equation.3">
                  <p:embed/>
                </p:oleObj>
              </mc:Choice>
              <mc:Fallback>
                <p:oleObj name="Equation" r:id="rId7" imgW="1879600" imgH="3175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3300" y="5867400"/>
                        <a:ext cx="6502400" cy="823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1" name="Object 11"/>
          <p:cNvGraphicFramePr>
            <a:graphicFrameLocks noChangeAspect="1"/>
          </p:cNvGraphicFramePr>
          <p:nvPr/>
        </p:nvGraphicFramePr>
        <p:xfrm>
          <a:off x="5512296" y="337162"/>
          <a:ext cx="6493933" cy="963084"/>
        </p:xfrm>
        <a:graphic>
          <a:graphicData uri="http://schemas.openxmlformats.org/presentationml/2006/ole">
            <mc:AlternateContent xmlns:mc="http://schemas.openxmlformats.org/markup-compatibility/2006">
              <mc:Choice xmlns:v="urn:schemas-microsoft-com:vml" Requires="v">
                <p:oleObj spid="_x0000_s33813" name="Equation" r:id="rId9" imgW="2120900" imgH="419100" progId="Equation.3">
                  <p:embed/>
                </p:oleObj>
              </mc:Choice>
              <mc:Fallback>
                <p:oleObj name="Equation" r:id="rId9" imgW="2120900" imgH="4191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12296" y="337162"/>
                        <a:ext cx="6493933" cy="9630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977901" y="2420752"/>
            <a:ext cx="3389907" cy="527766"/>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sz="2800" b="1" dirty="0" err="1">
                <a:effectLst>
                  <a:outerShdw blurRad="38100" dist="38100" dir="2700000" algn="tl">
                    <a:srgbClr val="000000">
                      <a:alpha val="43137"/>
                    </a:srgbClr>
                  </a:outerShdw>
                </a:effectLst>
                <a:ea typeface="黑体" panose="02010609060101010101" pitchFamily="2" charset="-122"/>
              </a:rPr>
              <a:t>电路的传递函数为</a:t>
            </a:r>
            <a:r>
              <a:rPr kumimoji="0" sz="2800" b="1" dirty="0">
                <a:effectLst>
                  <a:outerShdw blurRad="38100" dist="38100" dir="2700000" algn="tl">
                    <a:srgbClr val="000000">
                      <a:alpha val="43137"/>
                    </a:srgbClr>
                  </a:outerShdw>
                </a:effectLst>
                <a:ea typeface="黑体" panose="02010609060101010101" pitchFamily="2" charset="-122"/>
              </a:rPr>
              <a:t> </a:t>
            </a:r>
            <a:r>
              <a:rPr kumimoji="0" lang="zh-CN" altLang="en-US" sz="2800" b="1" dirty="0">
                <a:effectLst>
                  <a:outerShdw blurRad="38100" dist="38100" dir="2700000" algn="tl">
                    <a:srgbClr val="000000">
                      <a:alpha val="43137"/>
                    </a:srgbClr>
                  </a:outerShdw>
                </a:effectLst>
                <a:ea typeface="黑体" panose="02010609060101010101" pitchFamily="2" charset="-122"/>
              </a:rPr>
              <a:t>：</a:t>
            </a:r>
            <a:endParaRPr kumimoji="0" sz="2800" b="1" dirty="0">
              <a:effectLst>
                <a:outerShdw blurRad="38100" dist="38100" dir="2700000" algn="tl">
                  <a:srgbClr val="000000">
                    <a:alpha val="43137"/>
                  </a:srgbClr>
                </a:outerShdw>
              </a:effectLst>
              <a:ea typeface="黑体" panose="02010609060101010101" pitchFamily="2" charset="-122"/>
            </a:endParaRPr>
          </a:p>
        </p:txBody>
      </p:sp>
      <p:sp>
        <p:nvSpPr>
          <p:cNvPr id="4" name="矩形 3"/>
          <p:cNvSpPr/>
          <p:nvPr/>
        </p:nvSpPr>
        <p:spPr>
          <a:xfrm>
            <a:off x="444501" y="111398"/>
            <a:ext cx="4019549" cy="748988"/>
          </a:xfrm>
          <a:prstGeom prst="rect">
            <a:avLst/>
          </a:prstGeom>
        </p:spPr>
        <p:txBody>
          <a:bodyPr>
            <a:spAutoFit/>
          </a:bodyPr>
          <a:lstStyle/>
          <a:p>
            <a:pPr eaLnBrk="1" hangingPunct="1">
              <a:defRPr/>
            </a:pPr>
            <a:r>
              <a:rPr lang="en-US" altLang="zh-CN" sz="4265"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5.1 </a:t>
            </a:r>
            <a:r>
              <a:rPr lang="zh-CN" altLang="en-US" sz="4265"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频率特性 </a:t>
            </a:r>
            <a:endParaRPr lang="zh-CN" altLang="en-US" sz="4265" b="1" dirty="0">
              <a:solidFill>
                <a:srgbClr val="7030A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 name="矩形 4"/>
          <p:cNvSpPr/>
          <p:nvPr/>
        </p:nvSpPr>
        <p:spPr>
          <a:xfrm>
            <a:off x="723901" y="1118599"/>
            <a:ext cx="429198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eaLnBrk="1" hangingPunct="1">
              <a:defRPr/>
            </a:pPr>
            <a:r>
              <a:rPr lang="en-US" altLang="zh-CN" sz="32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 </a:t>
            </a:r>
            <a:r>
              <a:rPr lang="zh-CN" altLang="en-US" sz="32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频率特性的基本概念</a:t>
            </a:r>
            <a:endParaRPr lang="zh-CN" altLang="en-US" sz="3200"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7173" name="对象 -2147482532"/>
          <p:cNvGraphicFramePr>
            <a:graphicFrameLocks noChangeAspect="1"/>
          </p:cNvGraphicFramePr>
          <p:nvPr/>
        </p:nvGraphicFramePr>
        <p:xfrm>
          <a:off x="1415480" y="3398828"/>
          <a:ext cx="3946037" cy="1254308"/>
        </p:xfrm>
        <a:graphic>
          <a:graphicData uri="http://schemas.openxmlformats.org/presentationml/2006/ole">
            <mc:AlternateContent xmlns:mc="http://schemas.openxmlformats.org/markup-compatibility/2006">
              <mc:Choice xmlns:v="urn:schemas-microsoft-com:vml" Requires="v">
                <p:oleObj spid="_x0000_s1038" name="" r:id="rId1" imgW="1359535" imgH="431800" progId="Equation.DSMT4">
                  <p:embed/>
                </p:oleObj>
              </mc:Choice>
              <mc:Fallback>
                <p:oleObj name="" r:id="rId1" imgW="1359535" imgH="431800" progId="Equation.DSMT4">
                  <p:embed/>
                  <p:pic>
                    <p:nvPicPr>
                      <p:cNvPr id="0" name="对象 -21474825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3398828"/>
                        <a:ext cx="3946037" cy="1254308"/>
                      </a:xfrm>
                      <a:prstGeom prst="rect">
                        <a:avLst/>
                      </a:prstGeom>
                      <a:noFill/>
                      <a:ln>
                        <a:noFill/>
                      </a:ln>
                    </p:spPr>
                  </p:pic>
                </p:oleObj>
              </mc:Fallback>
            </mc:AlternateContent>
          </a:graphicData>
        </a:graphic>
      </p:graphicFrame>
      <p:pic>
        <p:nvPicPr>
          <p:cNvPr id="7174"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b="26260"/>
          <a:stretch>
            <a:fillRect/>
          </a:stretch>
        </p:blipFill>
        <p:spPr bwMode="auto">
          <a:xfrm>
            <a:off x="6463853" y="1641820"/>
            <a:ext cx="5055048" cy="2079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Rectangle 14"/>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7176" name="对象 6"/>
          <p:cNvGraphicFramePr>
            <a:graphicFrameLocks noChangeAspect="1"/>
          </p:cNvGraphicFramePr>
          <p:nvPr/>
        </p:nvGraphicFramePr>
        <p:xfrm>
          <a:off x="5512021" y="3696714"/>
          <a:ext cx="1664099" cy="596382"/>
        </p:xfrm>
        <a:graphic>
          <a:graphicData uri="http://schemas.openxmlformats.org/presentationml/2006/ole">
            <mc:AlternateContent xmlns:mc="http://schemas.openxmlformats.org/markup-compatibility/2006">
              <mc:Choice xmlns:v="urn:schemas-microsoft-com:vml" Requires="v">
                <p:oleObj spid="_x0000_s1039" name="公式" r:id="rId4" imgW="508000" imgH="177800" progId="Equation.3">
                  <p:embed/>
                </p:oleObj>
              </mc:Choice>
              <mc:Fallback>
                <p:oleObj name="公式" r:id="rId4" imgW="508000" imgH="177800" progId="Equation.3">
                  <p:embed/>
                  <p:pic>
                    <p:nvPicPr>
                      <p:cNvPr id="0"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2021" y="3696714"/>
                        <a:ext cx="1664099" cy="596382"/>
                      </a:xfrm>
                      <a:prstGeom prst="rect">
                        <a:avLst/>
                      </a:prstGeom>
                      <a:noFill/>
                      <a:ln>
                        <a:noFill/>
                      </a:ln>
                    </p:spPr>
                  </p:pic>
                </p:oleObj>
              </mc:Fallback>
            </mc:AlternateContent>
          </a:graphicData>
        </a:graphic>
      </p:graphicFrame>
      <p:sp>
        <p:nvSpPr>
          <p:cNvPr id="7177" name="Rectangle 16"/>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graphicFrame>
        <p:nvGraphicFramePr>
          <p:cNvPr id="7178" name="对象 8"/>
          <p:cNvGraphicFramePr>
            <a:graphicFrameLocks noChangeAspect="1"/>
          </p:cNvGraphicFramePr>
          <p:nvPr/>
        </p:nvGraphicFramePr>
        <p:xfrm>
          <a:off x="3039352" y="5130800"/>
          <a:ext cx="2576165" cy="698500"/>
        </p:xfrm>
        <a:graphic>
          <a:graphicData uri="http://schemas.openxmlformats.org/presentationml/2006/ole">
            <mc:AlternateContent xmlns:mc="http://schemas.openxmlformats.org/markup-compatibility/2006">
              <mc:Choice xmlns:v="urn:schemas-microsoft-com:vml" Requires="v">
                <p:oleObj spid="_x0000_s1040" name="公式" r:id="rId6" imgW="812165" imgH="215900" progId="Equation.3">
                  <p:embed/>
                </p:oleObj>
              </mc:Choice>
              <mc:Fallback>
                <p:oleObj name="公式" r:id="rId6" imgW="812165" imgH="215900" progId="Equation.3">
                  <p:embed/>
                  <p:pic>
                    <p:nvPicPr>
                      <p:cNvPr id="0" name="对象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9352" y="5130800"/>
                        <a:ext cx="2576165" cy="698500"/>
                      </a:xfrm>
                      <a:prstGeom prst="rect">
                        <a:avLst/>
                      </a:prstGeom>
                      <a:noFill/>
                      <a:ln>
                        <a:noFill/>
                      </a:ln>
                    </p:spPr>
                  </p:pic>
                </p:oleObj>
              </mc:Fallback>
            </mc:AlternateContent>
          </a:graphicData>
        </a:graphic>
      </p:graphicFrame>
      <p:sp>
        <p:nvSpPr>
          <p:cNvPr id="7179" name="Rectangle 18"/>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
        <p:nvSpPr>
          <p:cNvPr id="18" name="Rectangle 6"/>
          <p:cNvSpPr>
            <a:spLocks noChangeArrowheads="1"/>
          </p:cNvSpPr>
          <p:nvPr/>
        </p:nvSpPr>
        <p:spPr bwMode="auto">
          <a:xfrm>
            <a:off x="1283523" y="5130800"/>
            <a:ext cx="1699684" cy="6985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sz="3200" b="1" dirty="0">
                <a:effectLst>
                  <a:outerShdw blurRad="38100" dist="38100" dir="2700000" algn="tl">
                    <a:srgbClr val="000000">
                      <a:alpha val="43137"/>
                    </a:srgbClr>
                  </a:outerShdw>
                </a:effectLst>
                <a:ea typeface="黑体" panose="02010609060101010101" pitchFamily="2" charset="-122"/>
              </a:rPr>
              <a:t>输入</a:t>
            </a:r>
            <a:r>
              <a:rPr kumimoji="0" sz="3200" b="1" dirty="0">
                <a:effectLst>
                  <a:outerShdw blurRad="38100" dist="38100" dir="2700000" algn="tl">
                    <a:srgbClr val="000000">
                      <a:alpha val="43137"/>
                    </a:srgbClr>
                  </a:outerShdw>
                </a:effectLst>
                <a:ea typeface="黑体" panose="02010609060101010101" pitchFamily="2" charset="-122"/>
              </a:rPr>
              <a:t>为 </a:t>
            </a:r>
            <a:r>
              <a:rPr kumimoji="0" lang="zh-CN" altLang="en-US" sz="3200" b="1" dirty="0">
                <a:effectLst>
                  <a:outerShdw blurRad="38100" dist="38100" dir="2700000" algn="tl">
                    <a:srgbClr val="000000">
                      <a:alpha val="43137"/>
                    </a:srgbClr>
                  </a:outerShdw>
                </a:effectLst>
                <a:ea typeface="黑体" panose="02010609060101010101" pitchFamily="2" charset="-122"/>
              </a:rPr>
              <a:t>：</a:t>
            </a:r>
            <a:endParaRPr kumimoji="0" sz="3200" b="1" dirty="0">
              <a:effectLst>
                <a:outerShdw blurRad="38100" dist="38100" dir="2700000" algn="tl">
                  <a:srgbClr val="000000">
                    <a:alpha val="43137"/>
                  </a:srgbClr>
                </a:outerShdw>
              </a:effectLst>
              <a:ea typeface="黑体" panose="02010609060101010101" pitchFamily="2" charset="-122"/>
            </a:endParaRPr>
          </a:p>
        </p:txBody>
      </p:sp>
      <p:sp>
        <p:nvSpPr>
          <p:cNvPr id="19" name="Rectangle 6"/>
          <p:cNvSpPr>
            <a:spLocks noChangeArrowheads="1"/>
          </p:cNvSpPr>
          <p:nvPr/>
        </p:nvSpPr>
        <p:spPr bwMode="auto">
          <a:xfrm>
            <a:off x="5738101" y="5130800"/>
            <a:ext cx="5164667" cy="6985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sz="3200" b="1" dirty="0">
                <a:effectLst>
                  <a:outerShdw blurRad="38100" dist="38100" dir="2700000" algn="tl">
                    <a:srgbClr val="000000">
                      <a:alpha val="43137"/>
                    </a:srgbClr>
                  </a:outerShdw>
                </a:effectLst>
                <a:ea typeface="黑体" panose="02010609060101010101" pitchFamily="2" charset="-122"/>
              </a:rPr>
              <a:t>                代入传递函数有：</a:t>
            </a:r>
            <a:endParaRPr kumimoji="0" sz="3200" b="1" dirty="0">
              <a:effectLst>
                <a:outerShdw blurRad="38100" dist="38100" dir="2700000" algn="tl">
                  <a:srgbClr val="000000">
                    <a:alpha val="43137"/>
                  </a:srgbClr>
                </a:outerShdw>
              </a:effectLst>
              <a:ea typeface="黑体" panose="02010609060101010101" pitchFamily="2" charset="-122"/>
            </a:endParaRPr>
          </a:p>
        </p:txBody>
      </p:sp>
      <p:graphicFrame>
        <p:nvGraphicFramePr>
          <p:cNvPr id="7182" name="对象 10"/>
          <p:cNvGraphicFramePr>
            <a:graphicFrameLocks noChangeAspect="1"/>
          </p:cNvGraphicFramePr>
          <p:nvPr/>
        </p:nvGraphicFramePr>
        <p:xfrm>
          <a:off x="6096000" y="5229531"/>
          <a:ext cx="1382184" cy="575733"/>
        </p:xfrm>
        <a:graphic>
          <a:graphicData uri="http://schemas.openxmlformats.org/presentationml/2006/ole">
            <mc:AlternateContent xmlns:mc="http://schemas.openxmlformats.org/markup-compatibility/2006">
              <mc:Choice xmlns:v="urn:schemas-microsoft-com:vml" Requires="v">
                <p:oleObj spid="_x0000_s1041" name="公式" r:id="rId8" imgW="457200" imgH="190500" progId="Equation.3">
                  <p:embed/>
                </p:oleObj>
              </mc:Choice>
              <mc:Fallback>
                <p:oleObj name="公式" r:id="rId8" imgW="457200" imgH="190500" progId="Equation.3">
                  <p:embed/>
                  <p:pic>
                    <p:nvPicPr>
                      <p:cNvPr id="0" name="对象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5229531"/>
                        <a:ext cx="1382184" cy="57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3" name="Rectangle 20"/>
          <p:cNvSpPr>
            <a:spLocks noChangeArrowheads="1"/>
          </p:cNvSpPr>
          <p:nvPr/>
        </p:nvSpPr>
        <p:spPr bwMode="auto">
          <a:xfrm>
            <a:off x="1" y="-2308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Palatino Linotype" panose="02040502050505030304" pitchFamily="18" charset="0"/>
            </a:endParaRPr>
          </a:p>
        </p:txBody>
      </p:sp>
    </p:spTree>
  </p:cSld>
  <p:clrMapOvr>
    <a:masterClrMapping/>
  </p:clrMapOvr>
  <p:transition spd="med">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3"/>
          <p:cNvSpPr txBox="1">
            <a:spLocks noChangeArrowheads="1"/>
          </p:cNvSpPr>
          <p:nvPr/>
        </p:nvSpPr>
        <p:spPr bwMode="auto">
          <a:xfrm>
            <a:off x="203200" y="188640"/>
            <a:ext cx="7981032" cy="138499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en-US" altLang="zh-CN"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2,</a:t>
            </a:r>
            <a:r>
              <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对于最小相位系统，其幅频特性和相频特性一一对应，某频率段的相角主要由该频率段的幅频特性斜率所决定，也受相邻频段的影响。</a:t>
            </a:r>
            <a:endParaRPr lang="zh-CN" altLang="en-US" sz="28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50179" name="Text Box 4"/>
          <p:cNvSpPr txBox="1">
            <a:spLocks noChangeArrowheads="1"/>
          </p:cNvSpPr>
          <p:nvPr/>
        </p:nvSpPr>
        <p:spPr bwMode="auto">
          <a:xfrm>
            <a:off x="2855640" y="1988840"/>
            <a:ext cx="5685367" cy="2390206"/>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en-US" altLang="zh-CN" sz="3735" dirty="0"/>
              <a:t>-20dB/dec ———— -90</a:t>
            </a:r>
            <a:r>
              <a:rPr lang="en-US" altLang="zh-CN" sz="3735" baseline="30000" dirty="0"/>
              <a:t>0</a:t>
            </a:r>
            <a:endParaRPr lang="en-US" altLang="zh-CN" sz="3735" baseline="30000" dirty="0"/>
          </a:p>
          <a:p>
            <a:pPr eaLnBrk="1" hangingPunct="1">
              <a:spcBef>
                <a:spcPct val="50000"/>
              </a:spcBef>
              <a:buFont typeface="Arial" panose="020B0604020202020204" pitchFamily="34" charset="0"/>
              <a:buNone/>
              <a:defRPr/>
            </a:pPr>
            <a:r>
              <a:rPr lang="en-US" altLang="zh-CN" sz="3735" dirty="0"/>
              <a:t>-40dB/</a:t>
            </a:r>
            <a:r>
              <a:rPr lang="en-US" altLang="zh-CN" sz="3735" dirty="0" err="1"/>
              <a:t>dec</a:t>
            </a:r>
            <a:r>
              <a:rPr lang="en-US" altLang="zh-CN" sz="3735" dirty="0"/>
              <a:t> ———— -180</a:t>
            </a:r>
            <a:r>
              <a:rPr lang="en-US" altLang="zh-CN" sz="3735" baseline="30000" dirty="0"/>
              <a:t>0</a:t>
            </a:r>
            <a:endParaRPr lang="en-US" altLang="zh-CN" sz="3735" baseline="30000" dirty="0"/>
          </a:p>
          <a:p>
            <a:pPr eaLnBrk="1" hangingPunct="1">
              <a:spcBef>
                <a:spcPct val="50000"/>
              </a:spcBef>
              <a:buFont typeface="Arial" panose="020B0604020202020204" pitchFamily="34" charset="0"/>
              <a:buNone/>
              <a:defRPr/>
            </a:pPr>
            <a:r>
              <a:rPr lang="en-US" altLang="zh-CN" sz="3735" dirty="0"/>
              <a:t>-60dB/dec ———— -270</a:t>
            </a:r>
            <a:r>
              <a:rPr lang="en-US" altLang="zh-CN" sz="3735" baseline="30000" dirty="0"/>
              <a:t>0</a:t>
            </a:r>
            <a:endParaRPr lang="en-US" altLang="zh-CN" sz="3735" baseline="30000" dirty="0"/>
          </a:p>
        </p:txBody>
      </p:sp>
      <p:sp>
        <p:nvSpPr>
          <p:cNvPr id="50180" name="Text Box 5"/>
          <p:cNvSpPr txBox="1">
            <a:spLocks noChangeArrowheads="1"/>
          </p:cNvSpPr>
          <p:nvPr/>
        </p:nvSpPr>
        <p:spPr bwMode="auto">
          <a:xfrm>
            <a:off x="203572" y="4941168"/>
            <a:ext cx="11480800" cy="1077218"/>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zh-CN" altLang="en-US" sz="3200" b="1" dirty="0">
                <a:effectLst>
                  <a:outerShdw blurRad="38100" dist="38100" dir="2700000" algn="tl">
                    <a:srgbClr val="000000">
                      <a:alpha val="43137"/>
                    </a:srgbClr>
                  </a:outerShdw>
                </a:effectLst>
              </a:rPr>
              <a:t>要使系统稳定，并有足够稳定裕量，应使</a:t>
            </a:r>
            <a:r>
              <a:rPr lang="en-US" altLang="zh-CN" sz="3200" b="1" i="1" dirty="0">
                <a:effectLst>
                  <a:outerShdw blurRad="38100" dist="38100" dir="2700000" algn="tl">
                    <a:srgbClr val="000000">
                      <a:alpha val="43137"/>
                    </a:srgbClr>
                  </a:outerShdw>
                </a:effectLst>
              </a:rPr>
              <a:t>L</a:t>
            </a:r>
            <a:r>
              <a:rPr lang="en-US" altLang="zh-CN" sz="3200" b="1" dirty="0">
                <a:effectLst>
                  <a:outerShdw blurRad="38100" dist="38100" dir="2700000" algn="tl">
                    <a:srgbClr val="000000">
                      <a:alpha val="43137"/>
                    </a:srgbClr>
                  </a:outerShdw>
                </a:effectLst>
              </a:rPr>
              <a:t>(ω)</a:t>
            </a:r>
            <a:r>
              <a:rPr lang="zh-CN" altLang="en-US" sz="3200" b="1" dirty="0">
                <a:effectLst>
                  <a:outerShdw blurRad="38100" dist="38100" dir="2700000" algn="tl">
                    <a:srgbClr val="000000">
                      <a:alpha val="43137"/>
                    </a:srgbClr>
                  </a:outerShdw>
                </a:effectLst>
              </a:rPr>
              <a:t>以 －</a:t>
            </a:r>
            <a:r>
              <a:rPr lang="en-US" altLang="zh-CN" sz="3200" b="1" dirty="0">
                <a:effectLst>
                  <a:outerShdw blurRad="38100" dist="38100" dir="2700000" algn="tl">
                    <a:srgbClr val="000000">
                      <a:alpha val="43137"/>
                    </a:srgbClr>
                  </a:outerShdw>
                </a:effectLst>
              </a:rPr>
              <a:t>20dB/dec</a:t>
            </a:r>
            <a:r>
              <a:rPr lang="zh-CN" altLang="en-US" sz="3200" b="1" dirty="0">
                <a:effectLst>
                  <a:outerShdw blurRad="38100" dist="38100" dir="2700000" algn="tl">
                    <a:srgbClr val="000000">
                      <a:alpha val="43137"/>
                    </a:srgbClr>
                  </a:outerShdw>
                </a:effectLst>
              </a:rPr>
              <a:t>斜率穿越 </a:t>
            </a:r>
            <a:r>
              <a:rPr lang="en-US" altLang="zh-CN" sz="3200" b="1" dirty="0">
                <a:effectLst>
                  <a:outerShdw blurRad="38100" dist="38100" dir="2700000" algn="tl">
                    <a:srgbClr val="000000">
                      <a:alpha val="43137"/>
                    </a:srgbClr>
                  </a:outerShdw>
                </a:effectLst>
              </a:rPr>
              <a:t>0dB</a:t>
            </a:r>
            <a:r>
              <a:rPr lang="zh-CN" altLang="en-US" sz="3200" b="1" dirty="0">
                <a:effectLst>
                  <a:outerShdw blurRad="38100" dist="38100" dir="2700000" algn="tl">
                    <a:srgbClr val="000000">
                      <a:alpha val="43137"/>
                    </a:srgbClr>
                  </a:outerShdw>
                </a:effectLst>
              </a:rPr>
              <a:t>线，并保持</a:t>
            </a:r>
            <a:r>
              <a:rPr lang="en-US" altLang="zh-CN" sz="3200" b="1" dirty="0" err="1">
                <a:effectLst>
                  <a:outerShdw blurRad="38100" dist="38100" dir="2700000" algn="tl">
                    <a:srgbClr val="000000">
                      <a:alpha val="43137"/>
                    </a:srgbClr>
                  </a:outerShdw>
                </a:effectLst>
              </a:rPr>
              <a:t>ω</a:t>
            </a:r>
            <a:r>
              <a:rPr lang="en-US" altLang="zh-CN" sz="3200" b="1" baseline="-25000" dirty="0" err="1">
                <a:effectLst>
                  <a:outerShdw blurRad="38100" dist="38100" dir="2700000" algn="tl">
                    <a:srgbClr val="000000">
                      <a:alpha val="43137"/>
                    </a:srgbClr>
                  </a:outerShdw>
                </a:effectLst>
              </a:rPr>
              <a:t>c</a:t>
            </a:r>
            <a:r>
              <a:rPr lang="zh-CN" altLang="en-US" sz="3200" b="1" dirty="0">
                <a:effectLst>
                  <a:outerShdw blurRad="38100" dist="38100" dir="2700000" algn="tl">
                    <a:srgbClr val="000000">
                      <a:alpha val="43137"/>
                    </a:srgbClr>
                  </a:outerShdw>
                </a:effectLst>
              </a:rPr>
              <a:t>前后有一定宽度</a:t>
            </a:r>
            <a:r>
              <a:rPr lang="en-US" altLang="zh-CN" sz="3200" b="1" dirty="0">
                <a:effectLst>
                  <a:outerShdw blurRad="38100" dist="38100" dir="2700000" algn="tl">
                    <a:srgbClr val="000000">
                      <a:alpha val="43137"/>
                    </a:srgbClr>
                  </a:outerShdw>
                </a:effectLst>
              </a:rPr>
              <a:t>(10</a:t>
            </a:r>
            <a:r>
              <a:rPr lang="zh-CN" altLang="en-US" sz="3200" b="1" dirty="0">
                <a:effectLst>
                  <a:outerShdw blurRad="38100" dist="38100" dir="2700000" algn="tl">
                    <a:srgbClr val="000000">
                      <a:alpha val="43137"/>
                    </a:srgbClr>
                  </a:outerShdw>
                </a:effectLst>
              </a:rPr>
              <a:t>倍频程</a:t>
            </a:r>
            <a:r>
              <a:rPr lang="en-US" altLang="zh-CN" sz="3200" b="1" dirty="0">
                <a:effectLst>
                  <a:outerShdw blurRad="38100" dist="38100" dir="2700000" algn="tl">
                    <a:srgbClr val="000000">
                      <a:alpha val="43137"/>
                    </a:srgbClr>
                  </a:outerShdw>
                </a:effectLst>
              </a:rPr>
              <a:t>)</a:t>
            </a:r>
            <a:r>
              <a:rPr lang="zh-CN" altLang="en-US" sz="3200" b="1" dirty="0">
                <a:effectLst>
                  <a:outerShdw blurRad="38100" dist="38100" dir="2700000" algn="tl">
                    <a:srgbClr val="000000">
                      <a:alpha val="43137"/>
                    </a:srgbClr>
                  </a:outerShdw>
                </a:effectLst>
              </a:rPr>
              <a:t>。</a:t>
            </a:r>
            <a:endParaRPr lang="zh-CN" altLang="en-US" sz="3200" b="1" baseline="-25000" dirty="0">
              <a:effectLst>
                <a:outerShdw blurRad="38100" dist="38100" dir="2700000" algn="tl">
                  <a:srgbClr val="000000">
                    <a:alpha val="43137"/>
                  </a:srgbClr>
                </a:outerShdw>
              </a:effectLst>
            </a:endParaRPr>
          </a:p>
        </p:txBody>
      </p:sp>
    </p:spTree>
  </p:cSld>
  <p:clrMapOvr>
    <a:masterClrMapping/>
  </p:clrMapOvr>
  <p:transition spd="med">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noChangeAspect="1"/>
          </p:cNvGraphicFramePr>
          <p:nvPr/>
        </p:nvGraphicFramePr>
        <p:xfrm>
          <a:off x="508000" y="681568"/>
          <a:ext cx="5259917" cy="1985433"/>
        </p:xfrm>
        <a:graphic>
          <a:graphicData uri="http://schemas.openxmlformats.org/presentationml/2006/ole">
            <mc:AlternateContent xmlns:mc="http://schemas.openxmlformats.org/markup-compatibility/2006">
              <mc:Choice xmlns:v="urn:schemas-microsoft-com:vml" Requires="v">
                <p:oleObj spid="_x0000_s34827" name="VISIO" r:id="rId1" imgW="3947160" imgH="1985645" progId="Visio.Drawing.6">
                  <p:embed/>
                </p:oleObj>
              </mc:Choice>
              <mc:Fallback>
                <p:oleObj name="VISIO" r:id="rId1" imgW="3947160" imgH="1985645" progId="Visio.Drawing.6">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681568"/>
                        <a:ext cx="5259917" cy="1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1" name="Object 3"/>
          <p:cNvGraphicFramePr>
            <a:graphicFrameLocks noChangeAspect="1"/>
          </p:cNvGraphicFramePr>
          <p:nvPr/>
        </p:nvGraphicFramePr>
        <p:xfrm>
          <a:off x="478368" y="2586568"/>
          <a:ext cx="5109633" cy="1985433"/>
        </p:xfrm>
        <a:graphic>
          <a:graphicData uri="http://schemas.openxmlformats.org/presentationml/2006/ole">
            <mc:AlternateContent xmlns:mc="http://schemas.openxmlformats.org/markup-compatibility/2006">
              <mc:Choice xmlns:v="urn:schemas-microsoft-com:vml" Requires="v">
                <p:oleObj spid="_x0000_s34828" name="VISIO" r:id="rId3" imgW="3832860" imgH="1985645" progId="Visio.Drawing.6">
                  <p:embed/>
                </p:oleObj>
              </mc:Choice>
              <mc:Fallback>
                <p:oleObj name="VISIO" r:id="rId3" imgW="3832860" imgH="1985645"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368" y="2586568"/>
                        <a:ext cx="5109633" cy="1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2" name="Object 4"/>
          <p:cNvGraphicFramePr>
            <a:graphicFrameLocks noChangeAspect="1"/>
          </p:cNvGraphicFramePr>
          <p:nvPr/>
        </p:nvGraphicFramePr>
        <p:xfrm>
          <a:off x="539752" y="4720168"/>
          <a:ext cx="5251449" cy="1985433"/>
        </p:xfrm>
        <a:graphic>
          <a:graphicData uri="http://schemas.openxmlformats.org/presentationml/2006/ole">
            <mc:AlternateContent xmlns:mc="http://schemas.openxmlformats.org/markup-compatibility/2006">
              <mc:Choice xmlns:v="urn:schemas-microsoft-com:vml" Requires="v">
                <p:oleObj spid="_x0000_s34829" name="VISIO" r:id="rId5" imgW="3939540" imgH="1985645" progId="Visio.Drawing.6">
                  <p:embed/>
                </p:oleObj>
              </mc:Choice>
              <mc:Fallback>
                <p:oleObj name="VISIO" r:id="rId5" imgW="3939540" imgH="1985645" progId="Visio.Drawing.6">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2" y="4720168"/>
                        <a:ext cx="5251449" cy="1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5" name="Text Box 6"/>
          <p:cNvSpPr txBox="1">
            <a:spLocks noChangeArrowheads="1"/>
          </p:cNvSpPr>
          <p:nvPr/>
        </p:nvSpPr>
        <p:spPr bwMode="auto">
          <a:xfrm>
            <a:off x="6299200" y="1065204"/>
            <a:ext cx="5486400" cy="1077218"/>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以－</a:t>
            </a:r>
            <a:r>
              <a:rPr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20dB/dec</a:t>
            </a: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斜率穿越</a:t>
            </a:r>
            <a:r>
              <a:rPr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0dB</a:t>
            </a: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线，系统稳定。</a:t>
            </a:r>
            <a:endPar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51206" name="Text Box 7"/>
          <p:cNvSpPr txBox="1">
            <a:spLocks noChangeArrowheads="1"/>
          </p:cNvSpPr>
          <p:nvPr/>
        </p:nvSpPr>
        <p:spPr bwMode="auto">
          <a:xfrm>
            <a:off x="6299200" y="3016251"/>
            <a:ext cx="5486400" cy="115922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以－</a:t>
            </a:r>
            <a:r>
              <a:rPr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40dB/dec</a:t>
            </a: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斜率穿越</a:t>
            </a:r>
            <a:r>
              <a:rPr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0dB</a:t>
            </a: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线，系统可能稳定</a:t>
            </a:r>
            <a:r>
              <a:rPr lang="zh-CN" altLang="en-US" sz="3735" dirty="0"/>
              <a:t>。</a:t>
            </a:r>
            <a:endParaRPr lang="zh-CN" altLang="en-US" sz="3735" dirty="0"/>
          </a:p>
        </p:txBody>
      </p:sp>
      <p:sp>
        <p:nvSpPr>
          <p:cNvPr id="51207" name="Text Box 8"/>
          <p:cNvSpPr txBox="1">
            <a:spLocks noChangeArrowheads="1"/>
          </p:cNvSpPr>
          <p:nvPr/>
        </p:nvSpPr>
        <p:spPr bwMode="auto">
          <a:xfrm>
            <a:off x="6326717" y="5065184"/>
            <a:ext cx="5486400" cy="1077218"/>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sz="2400">
                <a:solidFill>
                  <a:schemeClr val="tx1"/>
                </a:solidFill>
                <a:latin typeface="Palatino Linotype" panose="02040502050505030304" pitchFamily="18" charset="0"/>
                <a:ea typeface="宋体" panose="02010600030101010101" pitchFamily="2" charset="-122"/>
              </a:defRPr>
            </a:lvl1pPr>
            <a:lvl2pPr marL="742950" indent="-285750" eaLnBrk="0" hangingPunct="0">
              <a:defRPr sz="2400">
                <a:solidFill>
                  <a:schemeClr val="tx1"/>
                </a:solidFill>
                <a:latin typeface="Palatino Linotype" panose="02040502050505030304" pitchFamily="18" charset="0"/>
                <a:ea typeface="宋体" panose="02010600030101010101" pitchFamily="2" charset="-122"/>
              </a:defRPr>
            </a:lvl2pPr>
            <a:lvl3pPr marL="1143000" indent="-228600" eaLnBrk="0" hangingPunct="0">
              <a:defRPr sz="2400">
                <a:solidFill>
                  <a:schemeClr val="tx1"/>
                </a:solidFill>
                <a:latin typeface="Palatino Linotype" panose="02040502050505030304" pitchFamily="18" charset="0"/>
                <a:ea typeface="宋体" panose="02010600030101010101" pitchFamily="2" charset="-122"/>
              </a:defRPr>
            </a:lvl3pPr>
            <a:lvl4pPr marL="1600200" indent="-228600" eaLnBrk="0" hangingPunct="0">
              <a:defRPr sz="2400">
                <a:solidFill>
                  <a:schemeClr val="tx1"/>
                </a:solidFill>
                <a:latin typeface="Palatino Linotype" panose="02040502050505030304" pitchFamily="18" charset="0"/>
                <a:ea typeface="宋体" panose="02010600030101010101" pitchFamily="2" charset="-122"/>
              </a:defRPr>
            </a:lvl4pPr>
            <a:lvl5pPr marL="2057400" indent="-228600" eaLnBrk="0" hangingPunct="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Palatino Linotype" panose="0204050205050503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以－</a:t>
            </a:r>
            <a:r>
              <a:rPr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60dB/dec</a:t>
            </a: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斜率穿越</a:t>
            </a:r>
            <a:r>
              <a:rPr lang="en-US" altLang="zh-CN"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0dB</a:t>
            </a: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线，系统不稳定。</a:t>
            </a:r>
            <a:endPar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359569" y="782987"/>
            <a:ext cx="3864223" cy="0"/>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13226" y="225739"/>
            <a:ext cx="5237331" cy="523220"/>
          </a:xfrm>
          <a:prstGeom prst="rect">
            <a:avLst/>
          </a:prstGeom>
        </p:spPr>
        <p:txBody>
          <a:bodyPr wrap="none">
            <a:spAutoFit/>
          </a:bodyPr>
          <a:lstStyle/>
          <a:p>
            <a:pPr>
              <a:defRPr/>
            </a:pPr>
            <a:r>
              <a:rPr lang="en-US" altLang="zh-CN" sz="2800" b="1" dirty="0">
                <a:solidFill>
                  <a:srgbClr val="FF0000"/>
                </a:solidFill>
                <a:latin typeface="楷体" panose="02010609060101010101" pitchFamily="49" charset="-122"/>
                <a:ea typeface="楷体" panose="02010609060101010101" pitchFamily="49" charset="-122"/>
              </a:rPr>
              <a:t>5.3 </a:t>
            </a:r>
            <a:r>
              <a:rPr lang="zh-CN" altLang="en-US" sz="2800" b="1" dirty="0">
                <a:solidFill>
                  <a:srgbClr val="FF0000"/>
                </a:solidFill>
                <a:latin typeface="楷体" panose="02010609060101010101" pitchFamily="49" charset="-122"/>
                <a:ea typeface="楷体" panose="02010609060101010101" pitchFamily="49" charset="-122"/>
              </a:rPr>
              <a:t>控制系统的对数频率特性图</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7" name="Text Box 27"/>
          <p:cNvSpPr txBox="1">
            <a:spLocks noChangeArrowheads="1"/>
          </p:cNvSpPr>
          <p:nvPr/>
        </p:nvSpPr>
        <p:spPr bwMode="auto">
          <a:xfrm>
            <a:off x="1055440" y="1556792"/>
            <a:ext cx="9793088" cy="166776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lvl="0" eaLnBrk="1" hangingPunct="1">
              <a:lnSpc>
                <a:spcPct val="150000"/>
              </a:lnSpc>
              <a:spcBef>
                <a:spcPts val="0"/>
              </a:spcBef>
              <a:buNone/>
              <a:defRPr/>
            </a:pPr>
            <a:r>
              <a:rPr lang="en-US" altLang="zh-CN" b="1" dirty="0">
                <a:solidFill>
                  <a:schemeClr val="tx1"/>
                </a:solidFill>
                <a:latin typeface="楷体" panose="02010609060101010101" pitchFamily="49" charset="-122"/>
                <a:ea typeface="楷体" panose="02010609060101010101" pitchFamily="49" charset="-122"/>
              </a:rPr>
              <a:t>1.</a:t>
            </a:r>
            <a:r>
              <a:rPr lang="zh-CN" altLang="en-US" b="1" dirty="0">
                <a:solidFill>
                  <a:schemeClr val="tx1"/>
                </a:solidFill>
                <a:latin typeface="楷体" panose="02010609060101010101" pitchFamily="49" charset="-122"/>
                <a:ea typeface="楷体" panose="02010609060101010101" pitchFamily="49" charset="-122"/>
              </a:rPr>
              <a:t>以下哪一项为对积分环节的</a:t>
            </a:r>
            <a:r>
              <a:rPr lang="en-US" altLang="zh-CN" b="1" dirty="0">
                <a:solidFill>
                  <a:schemeClr val="tx1"/>
                </a:solidFill>
                <a:latin typeface="楷体" panose="02010609060101010101" pitchFamily="49" charset="-122"/>
                <a:ea typeface="楷体" panose="02010609060101010101" pitchFamily="49" charset="-122"/>
              </a:rPr>
              <a:t>Bode</a:t>
            </a:r>
            <a:r>
              <a:rPr lang="zh-CN" altLang="en-US" b="1" dirty="0">
                <a:solidFill>
                  <a:schemeClr val="tx1"/>
                </a:solidFill>
                <a:latin typeface="楷体" panose="02010609060101010101" pitchFamily="49" charset="-122"/>
                <a:ea typeface="楷体" panose="02010609060101010101" pitchFamily="49" charset="-122"/>
              </a:rPr>
              <a:t>图的描述（ </a:t>
            </a:r>
            <a:r>
              <a:rPr lang="en-US" altLang="zh-CN" b="1" dirty="0">
                <a:solidFill>
                  <a:schemeClr val="tx1"/>
                </a:solidFill>
                <a:latin typeface="楷体" panose="02010609060101010101" pitchFamily="49" charset="-122"/>
                <a:ea typeface="楷体" panose="02010609060101010101" pitchFamily="49" charset="-122"/>
              </a:rPr>
              <a:t>  </a:t>
            </a:r>
            <a:r>
              <a:rPr lang="zh-CN" altLang="en-US" b="1" dirty="0">
                <a:solidFill>
                  <a:schemeClr val="tx1"/>
                </a:solidFill>
                <a:latin typeface="楷体" panose="02010609060101010101" pitchFamily="49" charset="-122"/>
                <a:ea typeface="楷体" panose="02010609060101010101" pitchFamily="49" charset="-122"/>
              </a:rPr>
              <a:t>）</a:t>
            </a:r>
            <a:endParaRPr lang="zh-CN" altLang="en-US" b="1" dirty="0">
              <a:solidFill>
                <a:schemeClr val="tx1"/>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A.A(</a:t>
            </a:r>
            <a:r>
              <a:rPr lang="el-GR" altLang="zh-CN" b="1" dirty="0">
                <a:solidFill>
                  <a:srgbClr val="0033CC"/>
                </a:solidFill>
                <a:latin typeface="楷体" panose="02010609060101010101" pitchFamily="49" charset="-122"/>
                <a:ea typeface="楷体" panose="02010609060101010101" pitchFamily="49" charset="-122"/>
              </a:rPr>
              <a:t>ω)=</a:t>
            </a:r>
            <a:r>
              <a:rPr lang="en-US" altLang="zh-CN" b="1" dirty="0">
                <a:solidFill>
                  <a:srgbClr val="0033CC"/>
                </a:solidFill>
                <a:latin typeface="楷体" panose="02010609060101010101" pitchFamily="49" charset="-122"/>
                <a:ea typeface="楷体" panose="02010609060101010101" pitchFamily="49" charset="-122"/>
              </a:rPr>
              <a:t>K,</a:t>
            </a:r>
            <a:r>
              <a:rPr lang="el-GR" altLang="zh-CN" b="1" dirty="0">
                <a:solidFill>
                  <a:srgbClr val="0033CC"/>
                </a:solidFill>
                <a:latin typeface="楷体" panose="02010609060101010101" pitchFamily="49" charset="-122"/>
                <a:ea typeface="楷体" panose="02010609060101010101" pitchFamily="49" charset="-122"/>
              </a:rPr>
              <a:t>φ(ω)=0°</a:t>
            </a:r>
            <a:r>
              <a:rPr lang="en-US" altLang="zh-CN" b="1" dirty="0">
                <a:solidFill>
                  <a:srgbClr val="0033CC"/>
                </a:solidFill>
                <a:latin typeface="楷体" panose="02010609060101010101" pitchFamily="49" charset="-122"/>
                <a:ea typeface="楷体" panose="02010609060101010101" pitchFamily="49" charset="-122"/>
              </a:rPr>
              <a:t>				B.A(</a:t>
            </a:r>
            <a:r>
              <a:rPr lang="el-GR" altLang="zh-CN" b="1" dirty="0">
                <a:solidFill>
                  <a:srgbClr val="0033CC"/>
                </a:solidFill>
                <a:latin typeface="楷体" panose="02010609060101010101" pitchFamily="49" charset="-122"/>
                <a:ea typeface="楷体" panose="02010609060101010101" pitchFamily="49" charset="-122"/>
              </a:rPr>
              <a:t>ω)=1/ω,φ(ω)=-90°</a:t>
            </a:r>
            <a:endParaRPr lang="el-GR" altLang="zh-CN" b="1" dirty="0">
              <a:solidFill>
                <a:srgbClr val="0033CC"/>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C.A(</a:t>
            </a:r>
            <a:r>
              <a:rPr lang="el-GR" altLang="zh-CN" b="1" dirty="0">
                <a:solidFill>
                  <a:srgbClr val="0033CC"/>
                </a:solidFill>
                <a:latin typeface="楷体" panose="02010609060101010101" pitchFamily="49" charset="-122"/>
                <a:ea typeface="楷体" panose="02010609060101010101" pitchFamily="49" charset="-122"/>
              </a:rPr>
              <a:t>ω)=ω,φ(ω)=90°</a:t>
            </a:r>
            <a:r>
              <a:rPr lang="en-US" altLang="zh-CN" b="1" dirty="0">
                <a:solidFill>
                  <a:srgbClr val="0033CC"/>
                </a:solidFill>
                <a:latin typeface="楷体" panose="02010609060101010101" pitchFamily="49" charset="-122"/>
                <a:ea typeface="楷体" panose="02010609060101010101" pitchFamily="49" charset="-122"/>
              </a:rPr>
              <a:t>			D.A(</a:t>
            </a:r>
            <a:r>
              <a:rPr lang="el-GR" altLang="zh-CN" b="1" dirty="0">
                <a:solidFill>
                  <a:srgbClr val="0033CC"/>
                </a:solidFill>
                <a:latin typeface="楷体" panose="02010609060101010101" pitchFamily="49" charset="-122"/>
                <a:ea typeface="楷体" panose="02010609060101010101" pitchFamily="49" charset="-122"/>
              </a:rPr>
              <a:t>ω)=</a:t>
            </a:r>
            <a:r>
              <a:rPr lang="en-US" altLang="zh-CN" b="1" dirty="0">
                <a:solidFill>
                  <a:srgbClr val="0033CC"/>
                </a:solidFill>
                <a:latin typeface="楷体" panose="02010609060101010101" pitchFamily="49" charset="-122"/>
                <a:ea typeface="楷体" panose="02010609060101010101" pitchFamily="49" charset="-122"/>
              </a:rPr>
              <a:t>K</a:t>
            </a:r>
            <a:r>
              <a:rPr lang="el-GR" altLang="zh-CN" b="1" dirty="0">
                <a:solidFill>
                  <a:srgbClr val="0033CC"/>
                </a:solidFill>
                <a:latin typeface="楷体" panose="02010609060101010101" pitchFamily="49" charset="-122"/>
                <a:ea typeface="楷体" panose="02010609060101010101" pitchFamily="49" charset="-122"/>
              </a:rPr>
              <a:t>ω,φ(ω)=90°</a:t>
            </a:r>
            <a:endParaRPr lang="el-GR" altLang="zh-CN" b="1" dirty="0">
              <a:solidFill>
                <a:srgbClr val="0033CC"/>
              </a:solidFill>
              <a:latin typeface="楷体" panose="02010609060101010101" pitchFamily="49" charset="-122"/>
              <a:ea typeface="楷体" panose="02010609060101010101" pitchFamily="49" charset="-122"/>
            </a:endParaRPr>
          </a:p>
        </p:txBody>
      </p:sp>
      <p:sp>
        <p:nvSpPr>
          <p:cNvPr id="8" name="Text Box 27"/>
          <p:cNvSpPr txBox="1">
            <a:spLocks noChangeArrowheads="1"/>
          </p:cNvSpPr>
          <p:nvPr/>
        </p:nvSpPr>
        <p:spPr bwMode="auto">
          <a:xfrm>
            <a:off x="1055440" y="3356992"/>
            <a:ext cx="9793088" cy="332975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lvl="0" eaLnBrk="1" hangingPunct="1">
              <a:lnSpc>
                <a:spcPct val="150000"/>
              </a:lnSpc>
              <a:spcBef>
                <a:spcPts val="0"/>
              </a:spcBef>
              <a:buNone/>
              <a:defRPr/>
            </a:pPr>
            <a:r>
              <a:rPr lang="en-US" altLang="zh-CN" b="1" dirty="0">
                <a:solidFill>
                  <a:schemeClr val="tx1"/>
                </a:solidFill>
                <a:latin typeface="楷体" panose="02010609060101010101" pitchFamily="49" charset="-122"/>
                <a:ea typeface="楷体" panose="02010609060101010101" pitchFamily="49" charset="-122"/>
              </a:rPr>
              <a:t>2. </a:t>
            </a:r>
            <a:r>
              <a:rPr lang="zh-CN" altLang="en-US" b="1" dirty="0">
                <a:solidFill>
                  <a:schemeClr val="tx1"/>
                </a:solidFill>
                <a:latin typeface="楷体" panose="02010609060101010101" pitchFamily="49" charset="-122"/>
                <a:ea typeface="楷体" panose="02010609060101010101" pitchFamily="49" charset="-122"/>
              </a:rPr>
              <a:t>一个系统如果它的开环传递函数的全部零极点都位于</a:t>
            </a:r>
            <a:r>
              <a:rPr lang="en-US" altLang="zh-CN" b="1" dirty="0">
                <a:solidFill>
                  <a:schemeClr val="tx1"/>
                </a:solidFill>
                <a:latin typeface="楷体" panose="02010609060101010101" pitchFamily="49" charset="-122"/>
                <a:ea typeface="楷体" panose="02010609060101010101" pitchFamily="49" charset="-122"/>
              </a:rPr>
              <a:t>(   )</a:t>
            </a:r>
            <a:r>
              <a:rPr lang="zh-CN" altLang="en-US" b="1" dirty="0">
                <a:solidFill>
                  <a:schemeClr val="tx1"/>
                </a:solidFill>
                <a:latin typeface="楷体" panose="02010609060101010101" pitchFamily="49" charset="-122"/>
                <a:ea typeface="楷体" panose="02010609060101010101" pitchFamily="49" charset="-122"/>
              </a:rPr>
              <a:t>，则称此系统为最小相位系统</a:t>
            </a:r>
            <a:r>
              <a:rPr lang="en-US" altLang="zh-CN" b="1" dirty="0">
                <a:solidFill>
                  <a:schemeClr val="tx1"/>
                </a:solidFill>
                <a:latin typeface="楷体" panose="02010609060101010101" pitchFamily="49" charset="-122"/>
                <a:ea typeface="楷体" panose="02010609060101010101" pitchFamily="49" charset="-122"/>
              </a:rPr>
              <a:t>.</a:t>
            </a:r>
            <a:endParaRPr lang="en-US" altLang="zh-CN" b="1" dirty="0">
              <a:solidFill>
                <a:schemeClr val="tx1"/>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A.S</a:t>
            </a:r>
            <a:r>
              <a:rPr lang="zh-CN" altLang="en-US" b="1" dirty="0">
                <a:solidFill>
                  <a:srgbClr val="0033CC"/>
                </a:solidFill>
                <a:latin typeface="楷体" panose="02010609060101010101" pitchFamily="49" charset="-122"/>
                <a:ea typeface="楷体" panose="02010609060101010101" pitchFamily="49" charset="-122"/>
              </a:rPr>
              <a:t>平面的左半平面</a:t>
            </a:r>
            <a:endParaRPr lang="zh-CN" altLang="en-US" b="1" dirty="0">
              <a:solidFill>
                <a:srgbClr val="0033CC"/>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B.S</a:t>
            </a:r>
            <a:r>
              <a:rPr lang="zh-CN" altLang="en-US" b="1" dirty="0">
                <a:solidFill>
                  <a:srgbClr val="0033CC"/>
                </a:solidFill>
                <a:latin typeface="楷体" panose="02010609060101010101" pitchFamily="49" charset="-122"/>
                <a:ea typeface="楷体" panose="02010609060101010101" pitchFamily="49" charset="-122"/>
              </a:rPr>
              <a:t>平面的右半平面</a:t>
            </a:r>
            <a:endParaRPr lang="zh-CN" altLang="en-US" b="1" dirty="0">
              <a:solidFill>
                <a:srgbClr val="0033CC"/>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C.S</a:t>
            </a:r>
            <a:r>
              <a:rPr lang="zh-CN" altLang="en-US" b="1" dirty="0">
                <a:solidFill>
                  <a:srgbClr val="0033CC"/>
                </a:solidFill>
                <a:latin typeface="楷体" panose="02010609060101010101" pitchFamily="49" charset="-122"/>
                <a:ea typeface="楷体" panose="02010609060101010101" pitchFamily="49" charset="-122"/>
              </a:rPr>
              <a:t>平面的左半平面或虚轴上</a:t>
            </a:r>
            <a:endParaRPr lang="zh-CN" altLang="en-US" b="1" dirty="0">
              <a:solidFill>
                <a:srgbClr val="0033CC"/>
              </a:solidFill>
              <a:latin typeface="楷体" panose="02010609060101010101" pitchFamily="49" charset="-122"/>
              <a:ea typeface="楷体" panose="02010609060101010101" pitchFamily="49" charset="-122"/>
            </a:endParaRPr>
          </a:p>
          <a:p>
            <a:pPr lvl="0" eaLnBrk="1" hangingPunct="1">
              <a:lnSpc>
                <a:spcPct val="150000"/>
              </a:lnSpc>
              <a:spcBef>
                <a:spcPts val="0"/>
              </a:spcBef>
              <a:buNone/>
              <a:defRPr/>
            </a:pPr>
            <a:r>
              <a:rPr lang="en-US" altLang="zh-CN" b="1" dirty="0">
                <a:solidFill>
                  <a:srgbClr val="0033CC"/>
                </a:solidFill>
                <a:latin typeface="楷体" panose="02010609060101010101" pitchFamily="49" charset="-122"/>
                <a:ea typeface="楷体" panose="02010609060101010101" pitchFamily="49" charset="-122"/>
              </a:rPr>
              <a:t>D.S</a:t>
            </a:r>
            <a:r>
              <a:rPr lang="zh-CN" altLang="en-US" b="1" dirty="0">
                <a:solidFill>
                  <a:srgbClr val="0033CC"/>
                </a:solidFill>
                <a:latin typeface="楷体" panose="02010609060101010101" pitchFamily="49" charset="-122"/>
                <a:ea typeface="楷体" panose="02010609060101010101" pitchFamily="49" charset="-122"/>
              </a:rPr>
              <a:t>平面的右半平面或虚轴上</a:t>
            </a:r>
            <a:endParaRPr lang="zh-CN" altLang="en-US" b="1" dirty="0">
              <a:solidFill>
                <a:srgbClr val="0033CC"/>
              </a:solidFill>
              <a:latin typeface="楷体" panose="02010609060101010101" pitchFamily="49" charset="-122"/>
              <a:ea typeface="楷体" panose="02010609060101010101" pitchFamily="49" charset="-122"/>
            </a:endParaRPr>
          </a:p>
        </p:txBody>
      </p:sp>
      <p:sp>
        <p:nvSpPr>
          <p:cNvPr id="3" name="矩形 2"/>
          <p:cNvSpPr/>
          <p:nvPr/>
        </p:nvSpPr>
        <p:spPr>
          <a:xfrm>
            <a:off x="767408" y="908932"/>
            <a:ext cx="2664296" cy="7920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t>线上作答</a:t>
            </a:r>
            <a:endParaRPr lang="zh-CN" altLang="en-US" sz="28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nodeType="withEffect">
                                  <p:stCondLst>
                                    <p:cond delay="1000"/>
                                  </p:stCondLst>
                                  <p:childTnLst>
                                    <p:set>
                                      <p:cBhvr>
                                        <p:cTn id="6" dur="1" fill="hold">
                                          <p:stCondLst>
                                            <p:cond delay="0"/>
                                          </p:stCondLst>
                                        </p:cTn>
                                        <p:tgtEl>
                                          <p:spTgt spid="9"/>
                                        </p:tgtEl>
                                        <p:attrNameLst>
                                          <p:attrName>style.visibility</p:attrName>
                                        </p:attrNameLst>
                                      </p:cBhvr>
                                      <p:to>
                                        <p:strVal val="visible"/>
                                      </p:to>
                                    </p:set>
                                    <p:anim calcmode="lin" valueType="num">
                                      <p:cBhvr>
                                        <p:cTn id="7" dur="300" fill="hold"/>
                                        <p:tgtEl>
                                          <p:spTgt spid="9"/>
                                        </p:tgtEl>
                                        <p:attrNameLst>
                                          <p:attrName>ppt_x</p:attrName>
                                        </p:attrNameLst>
                                      </p:cBhvr>
                                      <p:tavLst>
                                        <p:tav tm="0">
                                          <p:val>
                                            <p:strVal val="#ppt_x+#ppt_w/2"/>
                                          </p:val>
                                        </p:tav>
                                        <p:tav tm="100000">
                                          <p:val>
                                            <p:strVal val="#ppt_x"/>
                                          </p:val>
                                        </p:tav>
                                      </p:tavLst>
                                    </p:anim>
                                    <p:anim calcmode="lin" valueType="num">
                                      <p:cBhvr>
                                        <p:cTn id="8" dur="300" fill="hold"/>
                                        <p:tgtEl>
                                          <p:spTgt spid="9"/>
                                        </p:tgtEl>
                                        <p:attrNameLst>
                                          <p:attrName>ppt_y</p:attrName>
                                        </p:attrNameLst>
                                      </p:cBhvr>
                                      <p:tavLst>
                                        <p:tav tm="0">
                                          <p:val>
                                            <p:strVal val="#ppt_y"/>
                                          </p:val>
                                        </p:tav>
                                        <p:tav tm="100000">
                                          <p:val>
                                            <p:strVal val="#ppt_y"/>
                                          </p:val>
                                        </p:tav>
                                      </p:tavLst>
                                    </p:anim>
                                    <p:anim calcmode="lin" valueType="num">
                                      <p:cBhvr>
                                        <p:cTn id="9" dur="300" fill="hold"/>
                                        <p:tgtEl>
                                          <p:spTgt spid="9"/>
                                        </p:tgtEl>
                                        <p:attrNameLst>
                                          <p:attrName>ppt_w</p:attrName>
                                        </p:attrNameLst>
                                      </p:cBhvr>
                                      <p:tavLst>
                                        <p:tav tm="0">
                                          <p:val>
                                            <p:fltVal val="0"/>
                                          </p:val>
                                        </p:tav>
                                        <p:tav tm="100000">
                                          <p:val>
                                            <p:strVal val="#ppt_w"/>
                                          </p:val>
                                        </p:tav>
                                      </p:tavLst>
                                    </p:anim>
                                    <p:anim calcmode="lin" valueType="num">
                                      <p:cBhvr>
                                        <p:cTn id="10" dur="3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AutoShape 3"/>
          <p:cNvSpPr>
            <a:spLocks noChangeArrowheads="1"/>
          </p:cNvSpPr>
          <p:nvPr/>
        </p:nvSpPr>
        <p:spPr bwMode="auto">
          <a:xfrm>
            <a:off x="8616951" y="5876926"/>
            <a:ext cx="976313" cy="485775"/>
          </a:xfrm>
          <a:prstGeom prst="leftArrow">
            <a:avLst>
              <a:gd name="adj1" fmla="val 50000"/>
              <a:gd name="adj2" fmla="val 5024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372" name="AutoShape 4"/>
          <p:cNvSpPr>
            <a:spLocks noChangeArrowheads="1"/>
          </p:cNvSpPr>
          <p:nvPr/>
        </p:nvSpPr>
        <p:spPr bwMode="auto">
          <a:xfrm>
            <a:off x="8904288" y="5876926"/>
            <a:ext cx="976312" cy="485775"/>
          </a:xfrm>
          <a:prstGeom prst="leftArrow">
            <a:avLst>
              <a:gd name="adj1" fmla="val 50000"/>
              <a:gd name="adj2" fmla="val 5024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373" name="AutoShape 5"/>
          <p:cNvSpPr>
            <a:spLocks noChangeArrowheads="1"/>
          </p:cNvSpPr>
          <p:nvPr/>
        </p:nvSpPr>
        <p:spPr bwMode="auto">
          <a:xfrm>
            <a:off x="6024563" y="1341439"/>
            <a:ext cx="976312" cy="485775"/>
          </a:xfrm>
          <a:prstGeom prst="leftArrow">
            <a:avLst>
              <a:gd name="adj1" fmla="val 50000"/>
              <a:gd name="adj2" fmla="val 5024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20000"/>
              </a:spcBef>
              <a:spcAft>
                <a:spcPct val="0"/>
              </a:spcAft>
              <a:buClr>
                <a:schemeClr val="hlink"/>
              </a:buClr>
              <a:buSzPct val="120000"/>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 name="Text Box 11"/>
          <p:cNvSpPr txBox="1">
            <a:spLocks noChangeArrowheads="1"/>
          </p:cNvSpPr>
          <p:nvPr/>
        </p:nvSpPr>
        <p:spPr bwMode="auto">
          <a:xfrm>
            <a:off x="1199456" y="1628800"/>
            <a:ext cx="9289032" cy="17532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eaLnBrk="1" hangingPunct="1">
              <a:lnSpc>
                <a:spcPct val="150000"/>
              </a:lnSpc>
              <a:spcBef>
                <a:spcPts val="0"/>
              </a:spcBef>
              <a:buNone/>
              <a:defRPr/>
            </a:pPr>
            <a:r>
              <a:rPr lang="zh-CN" altLang="en-US" b="1" dirty="0" smtClean="0">
                <a:solidFill>
                  <a:srgbClr val="FF0000"/>
                </a:solidFill>
                <a:latin typeface="楷体" panose="02010609060101010101" pitchFamily="49" charset="-122"/>
                <a:ea typeface="楷体" panose="02010609060101010101" pitchFamily="49" charset="-122"/>
              </a:rPr>
              <a:t>讨论：</a:t>
            </a:r>
            <a:endParaRPr lang="en-US" altLang="zh-CN" b="1" dirty="0" smtClean="0">
              <a:solidFill>
                <a:srgbClr val="FF0000"/>
              </a:solidFill>
              <a:latin typeface="楷体" panose="02010609060101010101" pitchFamily="49" charset="-122"/>
              <a:ea typeface="楷体" panose="02010609060101010101" pitchFamily="49" charset="-122"/>
            </a:endParaRPr>
          </a:p>
          <a:p>
            <a:pPr eaLnBrk="1" hangingPunct="1">
              <a:lnSpc>
                <a:spcPct val="150000"/>
              </a:lnSpc>
              <a:spcBef>
                <a:spcPts val="0"/>
              </a:spcBef>
              <a:buNone/>
              <a:defRPr/>
            </a:pPr>
            <a:r>
              <a:rPr lang="en-US" altLang="zh-CN" b="1" dirty="0" smtClean="0">
                <a:solidFill>
                  <a:srgbClr val="0033CC"/>
                </a:solidFill>
                <a:latin typeface="楷体" panose="02010609060101010101" pitchFamily="49" charset="-122"/>
                <a:ea typeface="楷体" panose="02010609060101010101" pitchFamily="49" charset="-122"/>
              </a:rPr>
              <a:t>1 </a:t>
            </a:r>
            <a:r>
              <a:rPr lang="zh-CN" altLang="en-US" b="1" dirty="0" smtClean="0">
                <a:solidFill>
                  <a:srgbClr val="0033CC"/>
                </a:solidFill>
                <a:latin typeface="楷体" panose="02010609060101010101" pitchFamily="49" charset="-122"/>
                <a:ea typeface="楷体" panose="02010609060101010101" pitchFamily="49" charset="-122"/>
              </a:rPr>
              <a:t>频域分析法和时域分析法各自的优缺点</a:t>
            </a:r>
            <a:endParaRPr lang="en-US" altLang="zh-CN" b="1" dirty="0">
              <a:solidFill>
                <a:srgbClr val="0033CC"/>
              </a:solidFill>
              <a:latin typeface="楷体" panose="02010609060101010101" pitchFamily="49" charset="-122"/>
              <a:ea typeface="楷体" panose="02010609060101010101" pitchFamily="49" charset="-122"/>
            </a:endParaRPr>
          </a:p>
          <a:p>
            <a:pPr eaLnBrk="1" hangingPunct="1">
              <a:lnSpc>
                <a:spcPct val="150000"/>
              </a:lnSpc>
              <a:spcBef>
                <a:spcPts val="0"/>
              </a:spcBef>
              <a:buNone/>
              <a:defRPr/>
            </a:pPr>
            <a:endParaRPr lang="en-US" altLang="zh-CN" b="1" dirty="0">
              <a:solidFill>
                <a:srgbClr val="0033CC"/>
              </a:solidFill>
              <a:latin typeface="楷体" panose="02010609060101010101" pitchFamily="49" charset="-122"/>
              <a:ea typeface="楷体" panose="02010609060101010101" pitchFamily="49" charset="-122"/>
            </a:endParaRPr>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946151" y="1708151"/>
            <a:ext cx="9469967" cy="768349"/>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en-US" sz="2800" b="1" dirty="0">
                <a:effectLst>
                  <a:outerShdw blurRad="38100" dist="38100" dir="2700000" algn="tl">
                    <a:srgbClr val="000000">
                      <a:alpha val="43137"/>
                    </a:srgbClr>
                  </a:outerShdw>
                </a:effectLst>
                <a:ea typeface="黑体" panose="02010609060101010101" pitchFamily="2" charset="-122"/>
              </a:rPr>
              <a:t>      </a:t>
            </a:r>
            <a:r>
              <a:rPr kumimoji="0" sz="3200" b="1" dirty="0" err="1">
                <a:effectLst>
                  <a:outerShdw blurRad="38100" dist="38100" dir="2700000" algn="tl">
                    <a:srgbClr val="000000">
                      <a:alpha val="43137"/>
                    </a:srgbClr>
                  </a:outerShdw>
                </a:effectLst>
                <a:ea typeface="黑体" panose="02010609060101010101" pitchFamily="2" charset="-122"/>
              </a:rPr>
              <a:t>也是同频率的正弦信号，幅值和相位发生变化</a:t>
            </a:r>
            <a:r>
              <a:rPr kumimoji="0" sz="2800" b="1" dirty="0">
                <a:effectLst>
                  <a:outerShdw blurRad="38100" dist="38100" dir="2700000" algn="tl">
                    <a:srgbClr val="000000">
                      <a:alpha val="43137"/>
                    </a:srgbClr>
                  </a:outerShdw>
                </a:effectLst>
                <a:ea typeface="黑体" panose="02010609060101010101" pitchFamily="2" charset="-122"/>
              </a:rPr>
              <a:t>。</a:t>
            </a:r>
            <a:endParaRPr kumimoji="0" sz="2800" b="1" dirty="0">
              <a:effectLst>
                <a:outerShdw blurRad="38100" dist="38100" dir="2700000" algn="tl">
                  <a:srgbClr val="000000">
                    <a:alpha val="43137"/>
                  </a:srgbClr>
                </a:outerShdw>
              </a:effectLst>
              <a:ea typeface="黑体" panose="02010609060101010101" pitchFamily="2" charset="-122"/>
            </a:endParaRPr>
          </a:p>
        </p:txBody>
      </p:sp>
      <p:sp>
        <p:nvSpPr>
          <p:cNvPr id="3" name="Text Box 5"/>
          <p:cNvSpPr txBox="1">
            <a:spLocks noChangeArrowheads="1"/>
          </p:cNvSpPr>
          <p:nvPr/>
        </p:nvSpPr>
        <p:spPr bwMode="auto">
          <a:xfrm>
            <a:off x="1102785" y="4965701"/>
            <a:ext cx="9698567" cy="144635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spcBef>
                <a:spcPct val="50000"/>
              </a:spcBef>
              <a:defRPr/>
            </a:pPr>
            <a:r>
              <a:rPr kumimoji="1" lang="zh-CN" altLang="en-US" sz="2935"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结论：</a:t>
            </a:r>
            <a:r>
              <a:rPr kumimoji="1" sz="2935" b="1" dirty="0" err="1">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对于稳定的线性定常系统，</a:t>
            </a:r>
            <a:r>
              <a:rPr kumimoji="1" sz="2935" b="1" dirty="0" err="1">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由谐波输入产生的输出稳态分量仍然是与输入同频率的谐波函数</a:t>
            </a:r>
            <a:r>
              <a:rPr kumimoji="1" sz="2935" b="1" dirty="0" err="1">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，而幅值和相位的变化是频率的函数</a:t>
            </a:r>
            <a:r>
              <a:rPr kumimoji="1" sz="29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endParaRPr kumimoji="1" sz="29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5" name="矩形 4"/>
          <p:cNvSpPr/>
          <p:nvPr/>
        </p:nvSpPr>
        <p:spPr>
          <a:xfrm>
            <a:off x="551384" y="320621"/>
            <a:ext cx="5198533" cy="666786"/>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eaLnBrk="1" hangingPunct="1">
              <a:defRPr/>
            </a:pPr>
            <a:r>
              <a:rPr lang="en-US" altLang="zh-CN" sz="3735"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 </a:t>
            </a:r>
            <a:r>
              <a:rPr lang="zh-CN" altLang="en-US" sz="3735"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频率特性的基本概念</a:t>
            </a:r>
            <a:endParaRPr lang="zh-CN" altLang="en-US" sz="3735"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8197" name="对象 -2147482528"/>
          <p:cNvGraphicFramePr>
            <a:graphicFrameLocks noChangeAspect="1"/>
          </p:cNvGraphicFramePr>
          <p:nvPr/>
        </p:nvGraphicFramePr>
        <p:xfrm>
          <a:off x="1037167" y="1731433"/>
          <a:ext cx="520700" cy="721784"/>
        </p:xfrm>
        <a:graphic>
          <a:graphicData uri="http://schemas.openxmlformats.org/presentationml/2006/ole">
            <mc:AlternateContent xmlns:mc="http://schemas.openxmlformats.org/markup-compatibility/2006">
              <mc:Choice xmlns:v="urn:schemas-microsoft-com:vml" Requires="v">
                <p:oleObj spid="_x0000_s2056" name="" r:id="rId1" imgW="165100" imgH="229235" progId="Equation.3">
                  <p:embed/>
                </p:oleObj>
              </mc:Choice>
              <mc:Fallback>
                <p:oleObj name="" r:id="rId1" imgW="165100" imgH="229235" progId="Equation.3">
                  <p:embed/>
                  <p:pic>
                    <p:nvPicPr>
                      <p:cNvPr id="0" name="对象 -21474825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167" y="1731433"/>
                        <a:ext cx="520700" cy="72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198" name="对象 3"/>
          <p:cNvGraphicFramePr>
            <a:graphicFrameLocks noChangeAspect="1"/>
          </p:cNvGraphicFramePr>
          <p:nvPr/>
        </p:nvGraphicFramePr>
        <p:xfrm>
          <a:off x="2493434" y="2565400"/>
          <a:ext cx="7393517" cy="2093384"/>
        </p:xfrm>
        <a:graphic>
          <a:graphicData uri="http://schemas.openxmlformats.org/presentationml/2006/ole">
            <mc:AlternateContent xmlns:mc="http://schemas.openxmlformats.org/markup-compatibility/2006">
              <mc:Choice xmlns:v="urn:schemas-microsoft-com:vml" Requires="v">
                <p:oleObj spid="_x0000_s2057" name="" r:id="rId3" imgW="2857500" imgH="812800" progId="Equation.DSMT4">
                  <p:embed/>
                </p:oleObj>
              </mc:Choice>
              <mc:Fallback>
                <p:oleObj name="" r:id="rId3" imgW="2857500" imgH="8128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3434" y="2565400"/>
                        <a:ext cx="7393517" cy="209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1022351" y="1445684"/>
            <a:ext cx="10075333" cy="2175933"/>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spcAft>
                <a:spcPts val="800"/>
              </a:spcAft>
              <a:buFont typeface="Wingdings" panose="05000000000000000000" pitchFamily="2" charset="2"/>
              <a:buChar char="l"/>
              <a:defRPr/>
            </a:pPr>
            <a:r>
              <a:rPr kumimoji="0" lang="zh-CN" altLang="en-US" sz="2935" b="1" dirty="0">
                <a:solidFill>
                  <a:srgbClr val="FF0000"/>
                </a:solidFill>
                <a:effectLst>
                  <a:outerShdw blurRad="38100" dist="38100" dir="2700000" algn="tl">
                    <a:srgbClr val="000000">
                      <a:alpha val="43137"/>
                    </a:srgbClr>
                  </a:outerShdw>
                </a:effectLst>
                <a:ea typeface="黑体" panose="02010609060101010101" pitchFamily="2" charset="-122"/>
              </a:rPr>
              <a:t>频率特性：</a:t>
            </a:r>
            <a:r>
              <a:rPr kumimoji="0" sz="2935" b="1" dirty="0" err="1">
                <a:effectLst>
                  <a:outerShdw blurRad="38100" dist="38100" dir="2700000" algn="tl">
                    <a:srgbClr val="000000">
                      <a:alpha val="43137"/>
                    </a:srgbClr>
                  </a:outerShdw>
                </a:effectLst>
                <a:ea typeface="黑体" panose="02010609060101010101" pitchFamily="2" charset="-122"/>
              </a:rPr>
              <a:t>稳态输出与输入的复变量之比，用</a:t>
            </a:r>
            <a:r>
              <a:rPr kumimoji="0" lang="en-US" sz="2935" b="1" dirty="0">
                <a:effectLst>
                  <a:outerShdw blurRad="38100" dist="38100" dir="2700000" algn="tl">
                    <a:srgbClr val="000000">
                      <a:alpha val="43137"/>
                    </a:srgbClr>
                  </a:outerShdw>
                </a:effectLst>
                <a:ea typeface="黑体" panose="02010609060101010101" pitchFamily="2" charset="-122"/>
              </a:rPr>
              <a:t>           </a:t>
            </a:r>
            <a:r>
              <a:rPr kumimoji="0" sz="2935" b="1" dirty="0" err="1">
                <a:effectLst>
                  <a:outerShdw blurRad="38100" dist="38100" dir="2700000" algn="tl">
                    <a:srgbClr val="000000">
                      <a:alpha val="43137"/>
                    </a:srgbClr>
                  </a:outerShdw>
                </a:effectLst>
                <a:ea typeface="黑体" panose="02010609060101010101" pitchFamily="2" charset="-122"/>
              </a:rPr>
              <a:t>表示</a:t>
            </a:r>
            <a:endParaRPr kumimoji="0" lang="en-US" sz="2935" b="1" dirty="0">
              <a:effectLst>
                <a:outerShdw blurRad="38100" dist="38100" dir="2700000" algn="tl">
                  <a:srgbClr val="000000">
                    <a:alpha val="43137"/>
                  </a:srgbClr>
                </a:outerShdw>
              </a:effectLst>
              <a:ea typeface="黑体" panose="02010609060101010101" pitchFamily="2" charset="-122"/>
            </a:endParaRPr>
          </a:p>
          <a:p>
            <a:pPr marL="457200" indent="-457200">
              <a:spcAft>
                <a:spcPts val="800"/>
              </a:spcAft>
              <a:buFont typeface="Wingdings" panose="05000000000000000000" pitchFamily="2" charset="2"/>
              <a:buChar char="l"/>
              <a:defRPr/>
            </a:pPr>
            <a:r>
              <a:rPr kumimoji="0" sz="2935" b="1" dirty="0" err="1">
                <a:solidFill>
                  <a:srgbClr val="FF0000"/>
                </a:solidFill>
                <a:effectLst>
                  <a:outerShdw blurRad="38100" dist="38100" dir="2700000" algn="tl">
                    <a:srgbClr val="000000">
                      <a:alpha val="43137"/>
                    </a:srgbClr>
                  </a:outerShdw>
                </a:effectLst>
                <a:ea typeface="黑体" panose="02010609060101010101" pitchFamily="2" charset="-122"/>
              </a:rPr>
              <a:t>幅频特性</a:t>
            </a:r>
            <a:r>
              <a:rPr kumimoji="0" lang="zh-CN" altLang="en-US" sz="2935" b="1" dirty="0">
                <a:solidFill>
                  <a:srgbClr val="FF0000"/>
                </a:solidFill>
                <a:effectLst>
                  <a:outerShdw blurRad="38100" dist="38100" dir="2700000" algn="tl">
                    <a:srgbClr val="000000">
                      <a:alpha val="43137"/>
                    </a:srgbClr>
                  </a:outerShdw>
                </a:effectLst>
                <a:ea typeface="黑体" panose="02010609060101010101" pitchFamily="2" charset="-122"/>
              </a:rPr>
              <a:t>：</a:t>
            </a:r>
            <a:r>
              <a:rPr kumimoji="0" sz="2935" b="1" dirty="0" err="1">
                <a:effectLst>
                  <a:outerShdw blurRad="38100" dist="38100" dir="2700000" algn="tl">
                    <a:srgbClr val="000000">
                      <a:alpha val="43137"/>
                    </a:srgbClr>
                  </a:outerShdw>
                </a:effectLst>
                <a:ea typeface="黑体" panose="02010609060101010101" pitchFamily="2" charset="-122"/>
              </a:rPr>
              <a:t>稳态输出与输入的振幅之比，用</a:t>
            </a:r>
            <a:r>
              <a:rPr kumimoji="0" lang="en-US" sz="2935" b="1" dirty="0">
                <a:effectLst>
                  <a:outerShdw blurRad="38100" dist="38100" dir="2700000" algn="tl">
                    <a:srgbClr val="000000">
                      <a:alpha val="43137"/>
                    </a:srgbClr>
                  </a:outerShdw>
                </a:effectLst>
                <a:ea typeface="黑体" panose="02010609060101010101" pitchFamily="2" charset="-122"/>
              </a:rPr>
              <a:t>         </a:t>
            </a:r>
            <a:r>
              <a:rPr kumimoji="0" sz="2935" b="1" dirty="0" err="1">
                <a:effectLst>
                  <a:outerShdw blurRad="38100" dist="38100" dir="2700000" algn="tl">
                    <a:srgbClr val="000000">
                      <a:alpha val="43137"/>
                    </a:srgbClr>
                  </a:outerShdw>
                </a:effectLst>
                <a:ea typeface="黑体" panose="02010609060101010101" pitchFamily="2" charset="-122"/>
              </a:rPr>
              <a:t>表示</a:t>
            </a:r>
            <a:r>
              <a:rPr kumimoji="0" sz="2935" b="1" dirty="0">
                <a:effectLst>
                  <a:outerShdw blurRad="38100" dist="38100" dir="2700000" algn="tl">
                    <a:srgbClr val="000000">
                      <a:alpha val="43137"/>
                    </a:srgbClr>
                  </a:outerShdw>
                </a:effectLst>
                <a:ea typeface="黑体" panose="02010609060101010101" pitchFamily="2" charset="-122"/>
              </a:rPr>
              <a:t>     </a:t>
            </a:r>
            <a:endParaRPr kumimoji="0" lang="en-US" sz="2935" b="1" dirty="0">
              <a:effectLst>
                <a:outerShdw blurRad="38100" dist="38100" dir="2700000" algn="tl">
                  <a:srgbClr val="000000">
                    <a:alpha val="43137"/>
                  </a:srgbClr>
                </a:outerShdw>
              </a:effectLst>
              <a:ea typeface="黑体" panose="02010609060101010101" pitchFamily="2" charset="-122"/>
            </a:endParaRPr>
          </a:p>
          <a:p>
            <a:pPr marL="457200" indent="-457200">
              <a:spcAft>
                <a:spcPts val="800"/>
              </a:spcAft>
              <a:buFont typeface="Wingdings" panose="05000000000000000000" pitchFamily="2" charset="2"/>
              <a:buChar char="l"/>
              <a:defRPr/>
            </a:pPr>
            <a:r>
              <a:rPr kumimoji="0" sz="2935" b="1" dirty="0" err="1">
                <a:solidFill>
                  <a:srgbClr val="FF0000"/>
                </a:solidFill>
                <a:effectLst>
                  <a:outerShdw blurRad="38100" dist="38100" dir="2700000" algn="tl">
                    <a:srgbClr val="000000">
                      <a:alpha val="43137"/>
                    </a:srgbClr>
                  </a:outerShdw>
                </a:effectLst>
                <a:ea typeface="黑体" panose="02010609060101010101" pitchFamily="2" charset="-122"/>
              </a:rPr>
              <a:t>相频特性</a:t>
            </a:r>
            <a:r>
              <a:rPr kumimoji="0" lang="zh-CN" altLang="en-US" sz="2935" b="1" dirty="0">
                <a:solidFill>
                  <a:srgbClr val="FF0000"/>
                </a:solidFill>
                <a:effectLst>
                  <a:outerShdw blurRad="38100" dist="38100" dir="2700000" algn="tl">
                    <a:srgbClr val="000000">
                      <a:alpha val="43137"/>
                    </a:srgbClr>
                  </a:outerShdw>
                </a:effectLst>
                <a:ea typeface="黑体" panose="02010609060101010101" pitchFamily="2" charset="-122"/>
              </a:rPr>
              <a:t>：</a:t>
            </a:r>
            <a:r>
              <a:rPr kumimoji="0" sz="2935" b="1" dirty="0" err="1">
                <a:effectLst>
                  <a:outerShdw blurRad="38100" dist="38100" dir="2700000" algn="tl">
                    <a:srgbClr val="000000">
                      <a:alpha val="43137"/>
                    </a:srgbClr>
                  </a:outerShdw>
                </a:effectLst>
                <a:ea typeface="黑体" panose="02010609060101010101" pitchFamily="2" charset="-122"/>
              </a:rPr>
              <a:t>指稳态输出与输入的相位之差，用</a:t>
            </a:r>
            <a:r>
              <a:rPr kumimoji="0" lang="en-US" sz="2935" b="1" dirty="0">
                <a:effectLst>
                  <a:outerShdw blurRad="38100" dist="38100" dir="2700000" algn="tl">
                    <a:srgbClr val="000000">
                      <a:alpha val="43137"/>
                    </a:srgbClr>
                  </a:outerShdw>
                </a:effectLst>
                <a:ea typeface="黑体" panose="02010609060101010101" pitchFamily="2" charset="-122"/>
              </a:rPr>
              <a:t>          </a:t>
            </a:r>
            <a:r>
              <a:rPr kumimoji="0" sz="2935" b="1" dirty="0" err="1">
                <a:effectLst>
                  <a:outerShdw blurRad="38100" dist="38100" dir="2700000" algn="tl">
                    <a:srgbClr val="000000">
                      <a:alpha val="43137"/>
                    </a:srgbClr>
                  </a:outerShdw>
                </a:effectLst>
                <a:ea typeface="黑体" panose="02010609060101010101" pitchFamily="2" charset="-122"/>
              </a:rPr>
              <a:t>表示</a:t>
            </a:r>
            <a:r>
              <a:rPr kumimoji="0" sz="2935" b="1" dirty="0">
                <a:effectLst>
                  <a:outerShdw blurRad="38100" dist="38100" dir="2700000" algn="tl">
                    <a:srgbClr val="000000">
                      <a:alpha val="43137"/>
                    </a:srgbClr>
                  </a:outerShdw>
                </a:effectLst>
                <a:ea typeface="黑体" panose="02010609060101010101" pitchFamily="2" charset="-122"/>
              </a:rPr>
              <a:t>          </a:t>
            </a:r>
            <a:endParaRPr kumimoji="0" sz="2935" b="1" dirty="0">
              <a:effectLst>
                <a:outerShdw blurRad="38100" dist="38100" dir="2700000" algn="tl">
                  <a:srgbClr val="000000">
                    <a:alpha val="43137"/>
                  </a:srgbClr>
                </a:outerShdw>
              </a:effectLst>
              <a:ea typeface="黑体" panose="02010609060101010101" pitchFamily="2" charset="-122"/>
            </a:endParaRPr>
          </a:p>
        </p:txBody>
      </p:sp>
      <p:sp>
        <p:nvSpPr>
          <p:cNvPr id="3" name="Text Box 5"/>
          <p:cNvSpPr txBox="1">
            <a:spLocks noChangeArrowheads="1"/>
          </p:cNvSpPr>
          <p:nvPr/>
        </p:nvSpPr>
        <p:spPr bwMode="auto">
          <a:xfrm>
            <a:off x="1297518" y="5348817"/>
            <a:ext cx="9785349" cy="83099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spcBef>
                <a:spcPct val="50000"/>
              </a:spcBef>
              <a:defRPr/>
            </a:pPr>
            <a:r>
              <a:rPr kumimoji="1" lang="en-US"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a:t>
            </a:r>
            <a:r>
              <a:rPr kumimoji="1" sz="2400" b="1" dirty="0" err="1">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的物理意义反映了系统对正弦信号的三大传递能力：同频、变幅、相移</a:t>
            </a:r>
            <a:r>
              <a:rPr kumimoji="1"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endParaRPr kumimoji="1" sz="24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5" name="矩形 4"/>
          <p:cNvSpPr/>
          <p:nvPr/>
        </p:nvSpPr>
        <p:spPr>
          <a:xfrm>
            <a:off x="432859" y="241934"/>
            <a:ext cx="5471583" cy="666786"/>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eaLnBrk="1" hangingPunct="1">
              <a:defRPr/>
            </a:pPr>
            <a:r>
              <a:rPr lang="en-US" altLang="zh-CN" sz="3735"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 </a:t>
            </a:r>
            <a:r>
              <a:rPr lang="zh-CN" altLang="en-US" sz="3735"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频率特性的基本概念</a:t>
            </a:r>
            <a:endParaRPr lang="zh-CN" altLang="en-US" sz="3735" b="1" dirty="0">
              <a:solidFill>
                <a:prstClr val="black"/>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9221" name="对象 -2147482424"/>
          <p:cNvGraphicFramePr>
            <a:graphicFrameLocks noChangeAspect="1"/>
          </p:cNvGraphicFramePr>
          <p:nvPr/>
        </p:nvGraphicFramePr>
        <p:xfrm>
          <a:off x="9120718" y="1731433"/>
          <a:ext cx="958849" cy="567267"/>
        </p:xfrm>
        <a:graphic>
          <a:graphicData uri="http://schemas.openxmlformats.org/presentationml/2006/ole">
            <mc:AlternateContent xmlns:mc="http://schemas.openxmlformats.org/markup-compatibility/2006">
              <mc:Choice xmlns:v="urn:schemas-microsoft-com:vml" Requires="v">
                <p:oleObj spid="_x0000_s3089" name="" r:id="rId1" imgW="445135" imgH="203200" progId="Equation.DSMT4">
                  <p:embed/>
                </p:oleObj>
              </mc:Choice>
              <mc:Fallback>
                <p:oleObj name="" r:id="rId1" imgW="445135" imgH="203200" progId="Equation.DSMT4">
                  <p:embed/>
                  <p:pic>
                    <p:nvPicPr>
                      <p:cNvPr id="0" name="对象 -21474824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718" y="1731433"/>
                        <a:ext cx="958849" cy="567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对象 -2147482423"/>
          <p:cNvGraphicFramePr>
            <a:graphicFrameLocks noChangeAspect="1"/>
          </p:cNvGraphicFramePr>
          <p:nvPr/>
        </p:nvGraphicFramePr>
        <p:xfrm>
          <a:off x="8754534" y="2305051"/>
          <a:ext cx="859367" cy="488949"/>
        </p:xfrm>
        <a:graphic>
          <a:graphicData uri="http://schemas.openxmlformats.org/presentationml/2006/ole">
            <mc:AlternateContent xmlns:mc="http://schemas.openxmlformats.org/markup-compatibility/2006">
              <mc:Choice xmlns:v="urn:schemas-microsoft-com:vml" Requires="v">
                <p:oleObj spid="_x0000_s3090" name="" r:id="rId3" imgW="356235" imgH="203200" progId="Equation.3">
                  <p:embed/>
                </p:oleObj>
              </mc:Choice>
              <mc:Fallback>
                <p:oleObj name="" r:id="rId3" imgW="356235" imgH="203200" progId="Equation.3">
                  <p:embed/>
                  <p:pic>
                    <p:nvPicPr>
                      <p:cNvPr id="0" name="对象 -21474824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4534" y="2305051"/>
                        <a:ext cx="859367" cy="48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223" name="对象 -2147480584"/>
          <p:cNvGraphicFramePr>
            <a:graphicFrameLocks noChangeAspect="1"/>
          </p:cNvGraphicFramePr>
          <p:nvPr/>
        </p:nvGraphicFramePr>
        <p:xfrm>
          <a:off x="9122834" y="2853268"/>
          <a:ext cx="869951" cy="497417"/>
        </p:xfrm>
        <a:graphic>
          <a:graphicData uri="http://schemas.openxmlformats.org/presentationml/2006/ole">
            <mc:AlternateContent xmlns:mc="http://schemas.openxmlformats.org/markup-compatibility/2006">
              <mc:Choice xmlns:v="urn:schemas-microsoft-com:vml" Requires="v">
                <p:oleObj spid="_x0000_s3091" name="" r:id="rId5" imgW="356235" imgH="203200" progId="Equation.3">
                  <p:embed/>
                </p:oleObj>
              </mc:Choice>
              <mc:Fallback>
                <p:oleObj name="" r:id="rId5" imgW="356235" imgH="203200" progId="Equation.3">
                  <p:embed/>
                  <p:pic>
                    <p:nvPicPr>
                      <p:cNvPr id="0" name="对象 -21474805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2834" y="2853268"/>
                        <a:ext cx="869951" cy="497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224" name="对象 -2147482421"/>
          <p:cNvGraphicFramePr>
            <a:graphicFrameLocks noChangeAspect="1"/>
          </p:cNvGraphicFramePr>
          <p:nvPr/>
        </p:nvGraphicFramePr>
        <p:xfrm>
          <a:off x="2256367" y="4004734"/>
          <a:ext cx="7296151" cy="1134533"/>
        </p:xfrm>
        <a:graphic>
          <a:graphicData uri="http://schemas.openxmlformats.org/presentationml/2006/ole">
            <mc:AlternateContent xmlns:mc="http://schemas.openxmlformats.org/markup-compatibility/2006">
              <mc:Choice xmlns:v="urn:schemas-microsoft-com:vml" Requires="v">
                <p:oleObj spid="_x0000_s3092" name="" r:id="rId7" imgW="2717800" imgH="419100" progId="Equation.DSMT4">
                  <p:embed/>
                </p:oleObj>
              </mc:Choice>
              <mc:Fallback>
                <p:oleObj name="" r:id="rId7" imgW="2717800" imgH="419100" progId="Equation.DSMT4">
                  <p:embed/>
                  <p:pic>
                    <p:nvPicPr>
                      <p:cNvPr id="0" name="对象 -21474824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6367" y="4004734"/>
                        <a:ext cx="7296151" cy="113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225" name="对象 -2147480583"/>
          <p:cNvGraphicFramePr>
            <a:graphicFrameLocks noChangeAspect="1"/>
          </p:cNvGraphicFramePr>
          <p:nvPr/>
        </p:nvGraphicFramePr>
        <p:xfrm>
          <a:off x="1386418" y="5446184"/>
          <a:ext cx="1272116" cy="584200"/>
        </p:xfrm>
        <a:graphic>
          <a:graphicData uri="http://schemas.openxmlformats.org/presentationml/2006/ole">
            <mc:AlternateContent xmlns:mc="http://schemas.openxmlformats.org/markup-compatibility/2006">
              <mc:Choice xmlns:v="urn:schemas-microsoft-com:vml" Requires="v">
                <p:oleObj spid="_x0000_s3093" name="" r:id="rId9" imgW="445135" imgH="203200" progId="Equation.DSMT4">
                  <p:embed/>
                </p:oleObj>
              </mc:Choice>
              <mc:Fallback>
                <p:oleObj name="" r:id="rId9" imgW="445135" imgH="203200" progId="Equation.DSMT4">
                  <p:embed/>
                  <p:pic>
                    <p:nvPicPr>
                      <p:cNvPr id="0" name="对象 -21474805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418" y="5446184"/>
                        <a:ext cx="1272116"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45"/>
          <p:cNvGrpSpPr/>
          <p:nvPr/>
        </p:nvGrpSpPr>
        <p:grpSpPr bwMode="auto">
          <a:xfrm>
            <a:off x="695400" y="285887"/>
            <a:ext cx="4802716" cy="1322916"/>
            <a:chOff x="-671" y="897"/>
            <a:chExt cx="1596" cy="833"/>
          </a:xfrm>
        </p:grpSpPr>
        <p:sp>
          <p:nvSpPr>
            <p:cNvPr id="36" name="Rectangle 4"/>
            <p:cNvSpPr>
              <a:spLocks noChangeArrowheads="1"/>
            </p:cNvSpPr>
            <p:nvPr/>
          </p:nvSpPr>
          <p:spPr bwMode="auto">
            <a:xfrm>
              <a:off x="-661" y="897"/>
              <a:ext cx="1586" cy="428"/>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eaLnBrk="1" hangingPunct="1">
                <a:buFont typeface="Arial" panose="020B0604020202020204" pitchFamily="34" charset="0"/>
                <a:buNone/>
                <a:defRPr/>
              </a:pPr>
              <a:r>
                <a:rPr lang="zh-CN" altLang="en-US" sz="3200"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例</a:t>
              </a:r>
              <a:r>
                <a:rPr lang="en-US" altLang="zh-CN" sz="3200"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1 </a:t>
              </a:r>
              <a:r>
                <a:rPr lang="zh-CN" altLang="en-US" sz="3200"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求电路的频率特性。</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38" name="Rectangle 5"/>
            <p:cNvSpPr>
              <a:spLocks noChangeArrowheads="1"/>
            </p:cNvSpPr>
            <p:nvPr/>
          </p:nvSpPr>
          <p:spPr bwMode="auto">
            <a:xfrm>
              <a:off x="-671" y="1470"/>
              <a:ext cx="384" cy="260"/>
            </a:xfrm>
            <a:prstGeom prst="rect">
              <a:avLst/>
            </a:prstGeom>
            <a:noFill/>
            <a:ln>
              <a:noFill/>
            </a:ln>
            <a:effectLst/>
            <a:extLst>
              <a:ext uri="{909E8E84-426E-40DD-AFC4-6F175D3DCCD1}">
                <a14:hiddenFill xmlns:a14="http://schemas.microsoft.com/office/drawing/2010/main">
                  <a:gradFill rotWithShape="0">
                    <a:gsLst>
                      <a:gs pos="0">
                        <a:schemeClr val="accent2"/>
                      </a:gs>
                      <a:gs pos="5000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kumimoji="0" lang="zh-CN" altLang="en-US" sz="3200" b="1" kern="0" dirty="0">
                  <a:solidFill>
                    <a:srgbClr val="0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解</a:t>
              </a:r>
              <a:r>
                <a:rPr kumimoji="0" lang="en-US" altLang="zh-CN" sz="3200" b="1" kern="0" dirty="0">
                  <a:solidFill>
                    <a:srgbClr val="0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kumimoji="0" lang="en-US" altLang="zh-CN" sz="3200" b="1" kern="0"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a:t>
              </a:r>
              <a:endParaRPr kumimoji="0" lang="en-US" altLang="zh-CN" sz="3200" b="1" kern="0"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pSp>
      <p:sp>
        <p:nvSpPr>
          <p:cNvPr id="8197" name="文本框 2"/>
          <p:cNvSpPr txBox="1">
            <a:spLocks noChangeArrowheads="1"/>
          </p:cNvSpPr>
          <p:nvPr/>
        </p:nvSpPr>
        <p:spPr bwMode="auto">
          <a:xfrm>
            <a:off x="4078817" y="1068918"/>
            <a:ext cx="457368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lvl1pPr indent="2667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Arial" panose="020B0604020202020204" pitchFamily="34" charset="0"/>
              </a:rPr>
              <a:t>该网络的传递函数为：</a:t>
            </a:r>
            <a:endPar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10244" name="对象 -2147482397"/>
          <p:cNvGraphicFramePr>
            <a:graphicFrameLocks noChangeAspect="1"/>
          </p:cNvGraphicFramePr>
          <p:nvPr/>
        </p:nvGraphicFramePr>
        <p:xfrm>
          <a:off x="5039785" y="1708151"/>
          <a:ext cx="6682316" cy="2220383"/>
        </p:xfrm>
        <a:graphic>
          <a:graphicData uri="http://schemas.openxmlformats.org/presentationml/2006/ole">
            <mc:AlternateContent xmlns:mc="http://schemas.openxmlformats.org/markup-compatibility/2006">
              <mc:Choice xmlns:v="urn:schemas-microsoft-com:vml" Requires="v">
                <p:oleObj spid="_x0000_s4119" name="" r:id="rId1" imgW="2284730" imgH="989965" progId="Equation.3">
                  <p:embed/>
                </p:oleObj>
              </mc:Choice>
              <mc:Fallback>
                <p:oleObj name="" r:id="rId1" imgW="2284730" imgH="989965" progId="Equation.3">
                  <p:embed/>
                  <p:pic>
                    <p:nvPicPr>
                      <p:cNvPr id="0" name="对象 -21474823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9785" y="1708151"/>
                        <a:ext cx="6682316" cy="222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4" name="文本框 16"/>
          <p:cNvSpPr txBox="1">
            <a:spLocks noChangeArrowheads="1"/>
          </p:cNvSpPr>
          <p:nvPr/>
        </p:nvSpPr>
        <p:spPr bwMode="auto">
          <a:xfrm>
            <a:off x="804334" y="3621617"/>
            <a:ext cx="6682317" cy="58477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lvl1pPr indent="2667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sz="3200" dirty="0">
                <a:latin typeface="黑体" panose="02010609060101010101" pitchFamily="2" charset="-122"/>
                <a:ea typeface="黑体" panose="02010609060101010101" pitchFamily="2" charset="-122"/>
              </a:rPr>
              <a:t>        </a:t>
            </a: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代入式中，可得频率特性</a:t>
            </a:r>
            <a:endPar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graphicFrame>
        <p:nvGraphicFramePr>
          <p:cNvPr id="10246" name="对象 -2147482392"/>
          <p:cNvGraphicFramePr>
            <a:graphicFrameLocks noChangeAspect="1"/>
          </p:cNvGraphicFramePr>
          <p:nvPr/>
        </p:nvGraphicFramePr>
        <p:xfrm>
          <a:off x="817033" y="4485218"/>
          <a:ext cx="9696451" cy="1229783"/>
        </p:xfrm>
        <a:graphic>
          <a:graphicData uri="http://schemas.openxmlformats.org/presentationml/2006/ole">
            <mc:AlternateContent xmlns:mc="http://schemas.openxmlformats.org/markup-compatibility/2006">
              <mc:Choice xmlns:v="urn:schemas-microsoft-com:vml" Requires="v">
                <p:oleObj spid="_x0000_s4120" name="" r:id="rId3" imgW="3503930" imgH="444500" progId="Equation.3">
                  <p:embed/>
                </p:oleObj>
              </mc:Choice>
              <mc:Fallback>
                <p:oleObj name="" r:id="rId3" imgW="3503930" imgH="444500" progId="Equation.3">
                  <p:embed/>
                  <p:pic>
                    <p:nvPicPr>
                      <p:cNvPr id="0" name="对象 -21474823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33" y="4485218"/>
                        <a:ext cx="9696451" cy="1229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7" name="对象 -2147482393"/>
          <p:cNvGraphicFramePr>
            <a:graphicFrameLocks noChangeAspect="1"/>
          </p:cNvGraphicFramePr>
          <p:nvPr/>
        </p:nvGraphicFramePr>
        <p:xfrm>
          <a:off x="958850" y="3622582"/>
          <a:ext cx="1536750" cy="598506"/>
        </p:xfrm>
        <a:graphic>
          <a:graphicData uri="http://schemas.openxmlformats.org/presentationml/2006/ole">
            <mc:AlternateContent xmlns:mc="http://schemas.openxmlformats.org/markup-compatibility/2006">
              <mc:Choice xmlns:v="urn:schemas-microsoft-com:vml" Requires="v">
                <p:oleObj spid="_x0000_s4121" name="" r:id="rId5" imgW="457835" imgH="190500" progId="Equation.3">
                  <p:embed/>
                </p:oleObj>
              </mc:Choice>
              <mc:Fallback>
                <p:oleObj name="" r:id="rId5" imgW="457835" imgH="190500" progId="Equation.3">
                  <p:embed/>
                  <p:pic>
                    <p:nvPicPr>
                      <p:cNvPr id="0" name="对象 -21474823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850" y="3622582"/>
                        <a:ext cx="1536750" cy="598506"/>
                      </a:xfrm>
                      <a:prstGeom prst="rect">
                        <a:avLst/>
                      </a:prstGeom>
                      <a:solidFill>
                        <a:srgbClr val="ECDBDB"/>
                      </a:solidFill>
                      <a:ln>
                        <a:noFill/>
                      </a:ln>
                    </p:spPr>
                  </p:pic>
                </p:oleObj>
              </mc:Fallback>
            </mc:AlternateContent>
          </a:graphicData>
        </a:graphic>
      </p:graphicFrame>
      <p:sp>
        <p:nvSpPr>
          <p:cNvPr id="10248" name="文本框 104"/>
          <p:cNvSpPr txBox="1">
            <a:spLocks noChangeArrowheads="1"/>
          </p:cNvSpPr>
          <p:nvPr/>
        </p:nvSpPr>
        <p:spPr bwMode="auto">
          <a:xfrm>
            <a:off x="408518" y="5867401"/>
            <a:ext cx="1655233" cy="54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935">
                <a:solidFill>
                  <a:schemeClr val="tx1"/>
                </a:solidFill>
                <a:latin typeface="黑体" panose="02010609060101010101" pitchFamily="2" charset="-122"/>
                <a:ea typeface="黑体" panose="02010609060101010101" pitchFamily="2" charset="-122"/>
              </a:rPr>
              <a:t>式中</a:t>
            </a:r>
            <a:r>
              <a:rPr lang="en-US" altLang="zh-CN" sz="2935">
                <a:solidFill>
                  <a:schemeClr val="tx1"/>
                </a:solidFill>
                <a:latin typeface="黑体" panose="02010609060101010101" pitchFamily="2" charset="-122"/>
                <a:ea typeface="黑体" panose="02010609060101010101" pitchFamily="2" charset="-122"/>
              </a:rPr>
              <a:t>,</a:t>
            </a:r>
            <a:endParaRPr lang="zh-CN" altLang="en-US" sz="2935">
              <a:solidFill>
                <a:schemeClr val="tx1"/>
              </a:solidFill>
              <a:latin typeface="黑体" panose="02010609060101010101" pitchFamily="2" charset="-122"/>
              <a:ea typeface="黑体" panose="02010609060101010101" pitchFamily="2" charset="-122"/>
            </a:endParaRPr>
          </a:p>
        </p:txBody>
      </p:sp>
      <p:graphicFrame>
        <p:nvGraphicFramePr>
          <p:cNvPr id="10249" name="对象 -2147482396"/>
          <p:cNvGraphicFramePr>
            <a:graphicFrameLocks noChangeAspect="1"/>
          </p:cNvGraphicFramePr>
          <p:nvPr/>
        </p:nvGraphicFramePr>
        <p:xfrm>
          <a:off x="1727200" y="5602818"/>
          <a:ext cx="2302933" cy="1187449"/>
        </p:xfrm>
        <a:graphic>
          <a:graphicData uri="http://schemas.openxmlformats.org/presentationml/2006/ole">
            <mc:AlternateContent xmlns:mc="http://schemas.openxmlformats.org/markup-compatibility/2006">
              <mc:Choice xmlns:v="urn:schemas-microsoft-com:vml" Requires="v">
                <p:oleObj spid="_x0000_s4122" name="" r:id="rId7" imgW="864235" imgH="444500" progId="Equation.3">
                  <p:embed/>
                </p:oleObj>
              </mc:Choice>
              <mc:Fallback>
                <p:oleObj name="" r:id="rId7" imgW="864235" imgH="444500" progId="Equation.3">
                  <p:embed/>
                  <p:pic>
                    <p:nvPicPr>
                      <p:cNvPr id="0" name="对象 -21474823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7200" y="5602818"/>
                        <a:ext cx="2302933" cy="1187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0" name="对象 -2147482395"/>
          <p:cNvGraphicFramePr>
            <a:graphicFrameLocks noChangeAspect="1"/>
          </p:cNvGraphicFramePr>
          <p:nvPr/>
        </p:nvGraphicFramePr>
        <p:xfrm>
          <a:off x="4381500" y="5988052"/>
          <a:ext cx="1498600" cy="552449"/>
        </p:xfrm>
        <a:graphic>
          <a:graphicData uri="http://schemas.openxmlformats.org/presentationml/2006/ole">
            <mc:AlternateContent xmlns:mc="http://schemas.openxmlformats.org/markup-compatibility/2006">
              <mc:Choice xmlns:v="urn:schemas-microsoft-com:vml" Requires="v">
                <p:oleObj spid="_x0000_s4123" name="" r:id="rId9" imgW="584200" imgH="215900" progId="Equation.3">
                  <p:embed/>
                </p:oleObj>
              </mc:Choice>
              <mc:Fallback>
                <p:oleObj name="" r:id="rId9" imgW="584200" imgH="215900" progId="Equation.3">
                  <p:embed/>
                  <p:pic>
                    <p:nvPicPr>
                      <p:cNvPr id="0" name="对象 -21474823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81500" y="5988052"/>
                        <a:ext cx="1498600"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1" name="对象 -2147482394"/>
          <p:cNvGraphicFramePr>
            <a:graphicFrameLocks noChangeAspect="1"/>
          </p:cNvGraphicFramePr>
          <p:nvPr/>
        </p:nvGraphicFramePr>
        <p:xfrm>
          <a:off x="6237817" y="5712885"/>
          <a:ext cx="1970616" cy="1077383"/>
        </p:xfrm>
        <a:graphic>
          <a:graphicData uri="http://schemas.openxmlformats.org/presentationml/2006/ole">
            <mc:AlternateContent xmlns:mc="http://schemas.openxmlformats.org/markup-compatibility/2006">
              <mc:Choice xmlns:v="urn:schemas-microsoft-com:vml" Requires="v">
                <p:oleObj spid="_x0000_s4124" name="" r:id="rId11" imgW="813435" imgH="444500" progId="Equation.3">
                  <p:embed/>
                </p:oleObj>
              </mc:Choice>
              <mc:Fallback>
                <p:oleObj name="" r:id="rId11" imgW="813435" imgH="444500" progId="Equation.3">
                  <p:embed/>
                  <p:pic>
                    <p:nvPicPr>
                      <p:cNvPr id="0" name="对象 -21474823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37817" y="5712885"/>
                        <a:ext cx="1970616" cy="1077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2" name="Rectangle 16"/>
          <p:cNvSpPr>
            <a:spLocks noChangeArrowheads="1"/>
          </p:cNvSpPr>
          <p:nvPr/>
        </p:nvSpPr>
        <p:spPr bwMode="auto">
          <a:xfrm>
            <a:off x="1109133" y="1232672"/>
            <a:ext cx="14478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Palatino Linotype" panose="02040502050505030304" pitchFamily="18" charset="0"/>
                <a:ea typeface="宋体" panose="02010600030101010101" pitchFamily="2" charset="-122"/>
              </a:defRPr>
            </a:lvl1pPr>
            <a:lvl2pPr marL="742950" indent="-285750">
              <a:defRPr sz="2400">
                <a:solidFill>
                  <a:schemeClr val="tx1"/>
                </a:solidFill>
                <a:latin typeface="Palatino Linotype" panose="02040502050505030304" pitchFamily="18" charset="0"/>
                <a:ea typeface="宋体" panose="02010600030101010101" pitchFamily="2" charset="-122"/>
              </a:defRPr>
            </a:lvl2pPr>
            <a:lvl3pPr marL="1143000" indent="-228600">
              <a:defRPr sz="2400">
                <a:solidFill>
                  <a:schemeClr val="tx1"/>
                </a:solidFill>
                <a:latin typeface="Palatino Linotype" panose="02040502050505030304" pitchFamily="18" charset="0"/>
                <a:ea typeface="宋体" panose="02010600030101010101" pitchFamily="2" charset="-122"/>
              </a:defRPr>
            </a:lvl3pPr>
            <a:lvl4pPr marL="1600200" indent="-228600">
              <a:defRPr sz="2400">
                <a:solidFill>
                  <a:schemeClr val="tx1"/>
                </a:solidFill>
                <a:latin typeface="Palatino Linotype" panose="02040502050505030304" pitchFamily="18" charset="0"/>
                <a:ea typeface="宋体" panose="02010600030101010101" pitchFamily="2" charset="-122"/>
              </a:defRPr>
            </a:lvl4pPr>
            <a:lvl5pPr marL="2057400" indent="-228600">
              <a:defRPr sz="2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Palatino Linotype" panose="02040502050505030304" pitchFamily="18" charset="0"/>
                <a:ea typeface="宋体" panose="02010600030101010101" pitchFamily="2" charset="-122"/>
              </a:defRPr>
            </a:lvl9pPr>
          </a:lstStyle>
          <a:p>
            <a:endParaRPr lang="zh-CN" altLang="en-US" sz="3200"/>
          </a:p>
        </p:txBody>
      </p:sp>
      <p:graphicFrame>
        <p:nvGraphicFramePr>
          <p:cNvPr id="10253" name="对象 2"/>
          <p:cNvGraphicFramePr>
            <a:graphicFrameLocks noChangeAspect="1"/>
          </p:cNvGraphicFramePr>
          <p:nvPr/>
        </p:nvGraphicFramePr>
        <p:xfrm>
          <a:off x="1111251" y="1494367"/>
          <a:ext cx="4256616" cy="1898651"/>
        </p:xfrm>
        <a:graphic>
          <a:graphicData uri="http://schemas.openxmlformats.org/presentationml/2006/ole">
            <mc:AlternateContent xmlns:mc="http://schemas.openxmlformats.org/markup-compatibility/2006">
              <mc:Choice xmlns:v="urn:schemas-microsoft-com:vml" Requires="v">
                <p:oleObj spid="_x0000_s4125" name="Visio" r:id="rId13" imgW="2717800" imgH="1219200" progId="Visio.Drawing.15">
                  <p:embed/>
                </p:oleObj>
              </mc:Choice>
              <mc:Fallback>
                <p:oleObj name="Visio" r:id="rId13" imgW="2717800" imgH="1219200" progId="Visio.Drawing.15">
                  <p:embed/>
                  <p:pic>
                    <p:nvPicPr>
                      <p:cNvPr id="0" name="对象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1251" y="1494367"/>
                        <a:ext cx="4256616" cy="1898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9" name="Text Box 21"/>
          <p:cNvSpPr txBox="1">
            <a:spLocks noChangeArrowheads="1"/>
          </p:cNvSpPr>
          <p:nvPr/>
        </p:nvSpPr>
        <p:spPr bwMode="auto">
          <a:xfrm>
            <a:off x="983432" y="1989667"/>
            <a:ext cx="10249800" cy="128188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609600" indent="-609600">
              <a:lnSpc>
                <a:spcPct val="130000"/>
              </a:lnSpc>
              <a:spcBef>
                <a:spcPct val="50000"/>
              </a:spcBef>
              <a:buFont typeface="Wingdings" panose="05000000000000000000" pitchFamily="2" charset="2"/>
              <a:buChar char="u"/>
              <a:defRPr/>
            </a:pPr>
            <a:r>
              <a:rPr lang="zh-CN" altLang="en-US" sz="3200"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通常把频率特性绘成曲线，从曲线分析出系统的特性，并找到改善系统性能的方法途径，即为频率特性法。</a:t>
            </a:r>
            <a:endParaRPr lang="zh-CN" altLang="en-US" sz="3200" b="1" dirty="0">
              <a:solidFill>
                <a:schemeClr val="tx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20" name="Text Box 4"/>
          <p:cNvSpPr txBox="1">
            <a:spLocks noChangeArrowheads="1"/>
          </p:cNvSpPr>
          <p:nvPr/>
        </p:nvSpPr>
        <p:spPr bwMode="auto">
          <a:xfrm>
            <a:off x="407368" y="230834"/>
            <a:ext cx="5376333" cy="666786"/>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2 </a:t>
            </a:r>
            <a:r>
              <a:rPr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频率特性的图形表示</a:t>
            </a:r>
            <a:endParaRPr sz="3735"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1268" name="Rectangle 29"/>
          <p:cNvSpPr>
            <a:spLocks noChangeArrowheads="1"/>
          </p:cNvSpPr>
          <p:nvPr/>
        </p:nvSpPr>
        <p:spPr bwMode="auto">
          <a:xfrm>
            <a:off x="1524001" y="-230831"/>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5000"/>
              </a:spcBef>
              <a:buFont typeface="Arial" panose="020B0604020202020204" pitchFamily="34" charset="0"/>
              <a:buChar char="•"/>
              <a:defRPr>
                <a:solidFill>
                  <a:srgbClr val="7F7F7F"/>
                </a:solidFill>
                <a:latin typeface="Century Gothic" panose="020B0502020202020204" pitchFamily="34" charset="0"/>
                <a:ea typeface="宋体" panose="02010600030101010101" pitchFamily="2" charset="-122"/>
              </a:defRPr>
            </a:lvl1pPr>
            <a:lvl2pPr marL="742950" indent="-28575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2pPr>
            <a:lvl3pPr marL="11430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3pPr>
            <a:lvl4pPr marL="1600200" indent="-228600">
              <a:spcBef>
                <a:spcPct val="15000"/>
              </a:spcBef>
              <a:buFont typeface="Courier New" panose="02070309020205020404" pitchFamily="49" charset="0"/>
              <a:buChar char="o"/>
              <a:defRPr sz="1200">
                <a:solidFill>
                  <a:srgbClr val="7F7F7F"/>
                </a:solidFill>
                <a:latin typeface="Century Gothic" panose="020B0502020202020204" pitchFamily="34" charset="0"/>
                <a:ea typeface="宋体" panose="02010600030101010101" pitchFamily="2" charset="-122"/>
              </a:defRPr>
            </a:lvl4pPr>
            <a:lvl5pPr marL="2057400" indent="-228600">
              <a:spcBef>
                <a:spcPct val="15000"/>
              </a:spcBef>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15000"/>
              </a:spcBef>
              <a:spcAft>
                <a:spcPct val="0"/>
              </a:spcAft>
              <a:buFont typeface="Arial" panose="020B0604020202020204" pitchFamily="34" charset="0"/>
              <a:buChar char="•"/>
              <a:defRPr sz="12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400">
              <a:solidFill>
                <a:schemeClr val="tx1"/>
              </a:solidFill>
              <a:latin typeface="Times New Roman" panose="02020603050405020304" pitchFamily="18" charset="0"/>
            </a:endParaRPr>
          </a:p>
        </p:txBody>
      </p:sp>
      <p:sp>
        <p:nvSpPr>
          <p:cNvPr id="10242" name="Text Box 3"/>
          <p:cNvSpPr txBox="1">
            <a:spLocks noChangeArrowheads="1"/>
          </p:cNvSpPr>
          <p:nvPr/>
        </p:nvSpPr>
        <p:spPr bwMode="auto">
          <a:xfrm>
            <a:off x="983432" y="4197351"/>
            <a:ext cx="10249800" cy="128188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609600" indent="-609600" eaLnBrk="1" hangingPunct="1">
              <a:lnSpc>
                <a:spcPct val="130000"/>
              </a:lnSpc>
              <a:spcBef>
                <a:spcPct val="50000"/>
              </a:spcBef>
              <a:buFont typeface="Wingdings" panose="05000000000000000000" pitchFamily="2" charset="2"/>
              <a:buChar char="u"/>
              <a:defRPr/>
            </a:pP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频率特性采有三种图形表示法：幅相频率特性图，对数频率特性图和对数幅相图。</a:t>
            </a:r>
            <a:r>
              <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     </a:t>
            </a:r>
            <a:endParaRPr lang="zh-CN" altLang="en-US" sz="3200" b="1"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transition spd="med">
    <p:random/>
  </p:transition>
</p:sld>
</file>

<file path=ppt/theme/theme1.xml><?xml version="1.0" encoding="utf-8"?>
<a:theme xmlns:a="http://schemas.openxmlformats.org/drawingml/2006/main" name="平面">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4279</Words>
  <Application>WPS 演示</Application>
  <PresentationFormat>宽屏</PresentationFormat>
  <Paragraphs>517</Paragraphs>
  <Slides>53</Slides>
  <Notes>1</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123</vt:i4>
      </vt:variant>
      <vt:variant>
        <vt:lpstr>幻灯片标题</vt:lpstr>
      </vt:variant>
      <vt:variant>
        <vt:i4>53</vt:i4>
      </vt:variant>
    </vt:vector>
  </HeadingPairs>
  <TitlesOfParts>
    <vt:vector size="199" baseType="lpstr">
      <vt:lpstr>Arial</vt:lpstr>
      <vt:lpstr>宋体</vt:lpstr>
      <vt:lpstr>Wingdings</vt:lpstr>
      <vt:lpstr>Century Gothic</vt:lpstr>
      <vt:lpstr>Verdana</vt:lpstr>
      <vt:lpstr>Courier New</vt:lpstr>
      <vt:lpstr>楷体</vt:lpstr>
      <vt:lpstr>Times New Roman</vt:lpstr>
      <vt:lpstr>黑体</vt:lpstr>
      <vt:lpstr>华文新魏</vt:lpstr>
      <vt:lpstr>Palatino Linotype</vt:lpstr>
      <vt:lpstr>Times New Roman</vt:lpstr>
      <vt:lpstr>等线</vt:lpstr>
      <vt:lpstr>Calibri</vt:lpstr>
      <vt:lpstr>微软雅黑</vt:lpstr>
      <vt:lpstr>Arial Unicode MS</vt:lpstr>
      <vt:lpstr>等线 Light</vt:lpstr>
      <vt:lpstr>Calibri Light</vt:lpstr>
      <vt:lpstr>Tahoma</vt:lpstr>
      <vt:lpstr>Arial Narrow</vt:lpstr>
      <vt:lpstr>Arial Narrow</vt:lpstr>
      <vt:lpstr>Symbol</vt:lpstr>
      <vt:lpstr>平面</vt:lpstr>
      <vt:lpstr>Equation.DSMT4</vt:lpstr>
      <vt:lpstr>Equation.DSMT4</vt:lpstr>
      <vt:lpstr>Equation.3</vt:lpstr>
      <vt:lpstr>Equation.3</vt:lpstr>
      <vt:lpstr>Equation.3</vt:lpstr>
      <vt:lpstr>Equation.3</vt:lpstr>
      <vt:lpstr>Visio.Drawing.11</vt:lpstr>
      <vt:lpstr>Equation.DSMT4</vt:lpstr>
      <vt:lpstr>Equation.DSMT4</vt:lpstr>
      <vt:lpstr>Equation.3</vt:lpstr>
      <vt:lpstr>Equation.3</vt:lpstr>
      <vt:lpstr>Visio.Drawing.6</vt:lpstr>
      <vt:lpstr>Equation.DSMT4</vt:lpstr>
      <vt:lpstr>Visio.Drawing.6</vt:lpstr>
      <vt:lpstr>Visio.Drawing.6</vt:lpstr>
      <vt:lpstr>Equation.3</vt:lpstr>
      <vt:lpstr>Equation.3</vt:lpstr>
      <vt:lpstr>Equation.3</vt:lpstr>
      <vt:lpstr>Equation.3</vt:lpstr>
      <vt:lpstr>Visio.Drawing.6</vt:lpstr>
      <vt:lpstr>Equation.3</vt:lpstr>
      <vt:lpstr>Equation.3</vt:lpstr>
      <vt:lpstr>Equation.3</vt:lpstr>
      <vt:lpstr>Equation.3</vt:lpstr>
      <vt:lpstr>Equation.3</vt:lpstr>
      <vt:lpstr>Visio.Drawing.6</vt:lpstr>
      <vt:lpstr>Visio.Drawing.6</vt:lpstr>
      <vt:lpstr>Visio.Drawing.6</vt:lpstr>
      <vt:lpstr>Equation.3</vt:lpstr>
      <vt:lpstr>Equation.3</vt:lpstr>
      <vt:lpstr>Equation.3</vt:lpstr>
      <vt:lpstr>Equation.3</vt:lpstr>
      <vt:lpstr>Equation.3</vt:lpstr>
      <vt:lpstr>Visio.Drawing.15</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Equation.DSMT4</vt:lpstr>
      <vt:lpstr>Equation.3</vt:lpstr>
      <vt:lpstr>Equation.3</vt:lpstr>
      <vt:lpstr>Visio.Drawing.6</vt:lpstr>
      <vt:lpstr>Visio.Drawing.6</vt:lpstr>
      <vt:lpstr>Equation.DSMT4</vt:lpstr>
      <vt:lpstr>Equation.3</vt:lpstr>
      <vt:lpstr>Equation.3</vt:lpstr>
      <vt:lpstr>Equation.DSMT4</vt:lpstr>
      <vt:lpstr>Equation.3</vt:lpstr>
      <vt:lpstr>Equation.3</vt:lpstr>
      <vt:lpstr>Equation.3</vt:lpstr>
      <vt:lpstr>Equation.3</vt:lpstr>
      <vt:lpstr>Visio.Drawing.11</vt:lpstr>
      <vt:lpstr>Visio.Drawing.11</vt:lpstr>
      <vt:lpstr>Equation.DSMT4</vt:lpstr>
      <vt:lpstr>Equation.DSMT4</vt:lpstr>
      <vt:lpstr>Equation.3</vt:lpstr>
      <vt:lpstr>Equation.3</vt:lpstr>
      <vt:lpstr>Equation.DSMT4</vt:lpstr>
      <vt:lpstr>Equation.DSMT4</vt:lpstr>
      <vt:lpstr>Equation.DSMT4</vt:lpstr>
      <vt:lpstr>Equation.DSMT4</vt:lpstr>
      <vt:lpstr>Equation.3</vt:lpstr>
      <vt:lpstr>Equation.DSMT4</vt:lpstr>
      <vt:lpstr>Visio.Drawing.6</vt:lpstr>
      <vt:lpstr>Visio.Drawing.11</vt:lpstr>
      <vt:lpstr>Equation.DSMT4</vt:lpstr>
      <vt:lpstr>Equation.DSMT4</vt:lpstr>
      <vt:lpstr>Equation.DSMT4</vt:lpstr>
      <vt:lpstr>Equation.DSMT4</vt:lpstr>
      <vt:lpstr>Equation.DSMT4</vt:lpstr>
      <vt:lpstr>Equation.3</vt:lpstr>
      <vt:lpstr>Equation.3</vt:lpstr>
      <vt:lpstr>Equation.DSMT4</vt:lpstr>
      <vt:lpstr>Equation.DSMT4</vt:lpstr>
      <vt:lpstr>Equation.3</vt:lpstr>
      <vt:lpstr>Equation.3</vt:lpstr>
      <vt:lpstr>Equation.3</vt:lpstr>
      <vt:lpstr>Equation.3</vt:lpstr>
      <vt:lpstr>Equation.DSMT4</vt:lpstr>
      <vt:lpstr>Equation.3</vt:lpstr>
      <vt:lpstr>Equation.DSMT4</vt:lpstr>
      <vt:lpstr>Visio.Drawing.6</vt:lpstr>
      <vt:lpstr>Visio.Drawing.6</vt:lpstr>
      <vt:lpstr>Equation.DSMT4</vt:lpstr>
      <vt:lpstr>PBrush</vt:lpstr>
      <vt:lpstr>Equation.DSMT4</vt:lpstr>
      <vt:lpstr>Equation.DSMT4</vt:lpstr>
      <vt:lpstr>Equation.DSMT4</vt:lpstr>
      <vt:lpstr>Equation.3</vt:lpstr>
      <vt:lpstr>Equation.3</vt:lpstr>
      <vt:lpstr>Equation.3</vt:lpstr>
      <vt:lpstr>PBrush</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5.3.3  最小相位系统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sicau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xlj</dc:creator>
  <cp:lastModifiedBy>冬瓜</cp:lastModifiedBy>
  <cp:revision>302</cp:revision>
  <dcterms:created xsi:type="dcterms:W3CDTF">2001-03-12T12:47:00Z</dcterms:created>
  <dcterms:modified xsi:type="dcterms:W3CDTF">2021-01-06T05:31:43Z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