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326" r:id="rId3"/>
    <p:sldId id="283" r:id="rId4"/>
    <p:sldId id="338" r:id="rId5"/>
    <p:sldId id="282" r:id="rId6"/>
    <p:sldId id="325" r:id="rId7"/>
    <p:sldId id="369" r:id="rId8"/>
    <p:sldId id="370" r:id="rId9"/>
    <p:sldId id="371" r:id="rId10"/>
    <p:sldId id="284" r:id="rId11"/>
    <p:sldId id="256" r:id="rId12"/>
    <p:sldId id="258" r:id="rId13"/>
    <p:sldId id="327" r:id="rId14"/>
    <p:sldId id="372" r:id="rId15"/>
    <p:sldId id="262" r:id="rId16"/>
    <p:sldId id="337" r:id="rId17"/>
    <p:sldId id="329" r:id="rId18"/>
    <p:sldId id="286" r:id="rId19"/>
    <p:sldId id="373" r:id="rId20"/>
    <p:sldId id="331" r:id="rId21"/>
    <p:sldId id="340" r:id="rId22"/>
    <p:sldId id="342" r:id="rId23"/>
    <p:sldId id="388" r:id="rId24"/>
    <p:sldId id="389" r:id="rId25"/>
    <p:sldId id="394" r:id="rId26"/>
    <p:sldId id="343" r:id="rId27"/>
    <p:sldId id="344" r:id="rId28"/>
    <p:sldId id="332" r:id="rId29"/>
    <p:sldId id="378" r:id="rId30"/>
    <p:sldId id="390" r:id="rId31"/>
    <p:sldId id="391" r:id="rId32"/>
    <p:sldId id="392" r:id="rId33"/>
    <p:sldId id="377" r:id="rId34"/>
    <p:sldId id="376" r:id="rId35"/>
    <p:sldId id="375" r:id="rId36"/>
    <p:sldId id="395" r:id="rId37"/>
    <p:sldId id="397" r:id="rId38"/>
    <p:sldId id="374" r:id="rId39"/>
    <p:sldId id="380" r:id="rId40"/>
    <p:sldId id="381" r:id="rId42"/>
    <p:sldId id="379" r:id="rId43"/>
    <p:sldId id="382" r:id="rId44"/>
    <p:sldId id="383" r:id="rId45"/>
    <p:sldId id="393" r:id="rId46"/>
    <p:sldId id="384" r:id="rId47"/>
    <p:sldId id="385" r:id="rId48"/>
    <p:sldId id="386" r:id="rId49"/>
    <p:sldId id="387" r:id="rId50"/>
    <p:sldId id="364" r:id="rId51"/>
    <p:sldId id="41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ysy"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99"/>
    <a:srgbClr val="FF6600"/>
    <a:srgbClr val="FFFFCC"/>
    <a:srgbClr val="CCE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786"/>
    <p:restoredTop sz="90929"/>
  </p:normalViewPr>
  <p:slideViewPr>
    <p:cSldViewPr showGuides="1">
      <p:cViewPr varScale="1">
        <p:scale>
          <a:sx n="103" d="100"/>
          <a:sy n="103" d="100"/>
        </p:scale>
        <p:origin x="90" y="372"/>
      </p:cViewPr>
      <p:guideLst>
        <p:guide orient="horz" pos="2160"/>
        <p:guide pos="38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5.wmf"/><Relationship Id="rId1" Type="http://schemas.openxmlformats.org/officeDocument/2006/relationships/image" Target="../media/image7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3.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5.wmf"/><Relationship Id="rId1" Type="http://schemas.openxmlformats.org/officeDocument/2006/relationships/image" Target="../media/image9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wmf"/><Relationship Id="rId1" Type="http://schemas.openxmlformats.org/officeDocument/2006/relationships/image" Target="../media/image101.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136.wmf"/><Relationship Id="rId3" Type="http://schemas.openxmlformats.org/officeDocument/2006/relationships/image" Target="../media/image135.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151.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59.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image" Target="../media/image17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F20D7B0-FDB1-4133-9048-4ACF59EFBD9A}" type="datetimeFigureOut">
              <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fld id="{FDE347E6-6E73-463F-B751-09587F29C280}"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a:buNone/>
            </a:pPr>
            <a:fld id="{9A0DB2DC-4C9A-4742-B13C-FB6460FD3503}" type="slidenum">
              <a:rPr lang="en-US" altLang="zh-CN" smtClean="0">
                <a:latin typeface="Century Gothic" panose="020B0502020202020204" pitchFamily="34" charset="0"/>
              </a:rPr>
            </a:fld>
            <a:endParaRPr lang="en-US" altLang="zh-CN" dirty="0">
              <a:latin typeface="Century Gothic" panose="020B050202020202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8" name="Footer Placeholder 7"/>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10" name="组合 9"/>
          <p:cNvGrpSpPr/>
          <p:nvPr userDrawn="1"/>
        </p:nvGrpSpPr>
        <p:grpSpPr>
          <a:xfrm>
            <a:off x="7975442" y="-35724"/>
            <a:ext cx="4013516" cy="1229499"/>
            <a:chOff x="3756566" y="501990"/>
            <a:chExt cx="4013516" cy="1229499"/>
          </a:xfrm>
        </p:grpSpPr>
        <p:pic>
          <p:nvPicPr>
            <p:cNvPr id="11"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Footer Placeholder 3"/>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6" name="组合 5"/>
          <p:cNvGrpSpPr/>
          <p:nvPr userDrawn="1"/>
        </p:nvGrpSpPr>
        <p:grpSpPr>
          <a:xfrm>
            <a:off x="7975442" y="-35724"/>
            <a:ext cx="4013516" cy="1229499"/>
            <a:chOff x="3756566" y="501990"/>
            <a:chExt cx="4013516" cy="1229499"/>
          </a:xfrm>
        </p:grpSpPr>
        <p:pic>
          <p:nvPicPr>
            <p:cNvPr id="7"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3" name="Footer Placeholder 2"/>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5" name="组合 4"/>
          <p:cNvGrpSpPr/>
          <p:nvPr userDrawn="1"/>
        </p:nvGrpSpPr>
        <p:grpSpPr>
          <a:xfrm>
            <a:off x="7975442" y="-35724"/>
            <a:ext cx="4013516" cy="1229499"/>
            <a:chOff x="3756566" y="501990"/>
            <a:chExt cx="4013516" cy="1229499"/>
          </a:xfrm>
        </p:grpSpPr>
        <p:pic>
          <p:nvPicPr>
            <p:cNvPr id="6"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image" Target="../media/image3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0.wmf"/><Relationship Id="rId7" Type="http://schemas.openxmlformats.org/officeDocument/2006/relationships/oleObject" Target="../embeddings/oleObject10.bin"/><Relationship Id="rId6" Type="http://schemas.openxmlformats.org/officeDocument/2006/relationships/image" Target="../media/image39.wmf"/><Relationship Id="rId5" Type="http://schemas.openxmlformats.org/officeDocument/2006/relationships/oleObject" Target="../embeddings/oleObject9.bin"/><Relationship Id="rId4" Type="http://schemas.openxmlformats.org/officeDocument/2006/relationships/image" Target="../media/image38.wmf"/><Relationship Id="rId3" Type="http://schemas.openxmlformats.org/officeDocument/2006/relationships/oleObject" Target="../embeddings/oleObject8.bin"/><Relationship Id="rId2" Type="http://schemas.openxmlformats.org/officeDocument/2006/relationships/image" Target="../media/image37.wmf"/><Relationship Id="rId10" Type="http://schemas.openxmlformats.org/officeDocument/2006/relationships/vmlDrawing" Target="../drawings/vmlDrawing5.vml"/><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4.emf"/><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7.xml"/><Relationship Id="rId7" Type="http://schemas.openxmlformats.org/officeDocument/2006/relationships/image" Target="../media/image50.png"/><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 Id="rId3" Type="http://schemas.openxmlformats.org/officeDocument/2006/relationships/image" Target="../media/image46.emf"/><Relationship Id="rId2" Type="http://schemas.openxmlformats.org/officeDocument/2006/relationships/image" Target="../media/image45.wmf"/><Relationship Id="rId1"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emf"/><Relationship Id="rId4" Type="http://schemas.openxmlformats.org/officeDocument/2006/relationships/image" Target="../media/image54.emf"/><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 Id="rId3" Type="http://schemas.openxmlformats.org/officeDocument/2006/relationships/image" Target="../media/image57.wmf"/><Relationship Id="rId2" Type="http://schemas.openxmlformats.org/officeDocument/2006/relationships/oleObject" Target="../embeddings/oleObject12.bin"/><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64.wmf"/><Relationship Id="rId4" Type="http://schemas.openxmlformats.org/officeDocument/2006/relationships/oleObject" Target="../embeddings/oleObject13.bin"/><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slides/_rels/slide18.xml.rels><?xml version="1.0" encoding="UTF-8" standalone="yes"?>
<Relationships xmlns="http://schemas.openxmlformats.org/package/2006/relationships"><Relationship Id="rId9" Type="http://schemas.openxmlformats.org/officeDocument/2006/relationships/image" Target="../media/image71.wmf"/><Relationship Id="rId8" Type="http://schemas.openxmlformats.org/officeDocument/2006/relationships/oleObject" Target="../embeddings/oleObject15.bin"/><Relationship Id="rId7" Type="http://schemas.openxmlformats.org/officeDocument/2006/relationships/image" Target="../media/image70.png"/><Relationship Id="rId6" Type="http://schemas.openxmlformats.org/officeDocument/2006/relationships/image" Target="../media/image69.wmf"/><Relationship Id="rId5" Type="http://schemas.openxmlformats.org/officeDocument/2006/relationships/oleObject" Target="../embeddings/oleObject14.bin"/><Relationship Id="rId4" Type="http://schemas.openxmlformats.org/officeDocument/2006/relationships/image" Target="../media/image68.emf"/><Relationship Id="rId3" Type="http://schemas.openxmlformats.org/officeDocument/2006/relationships/image" Target="../media/image67.png"/><Relationship Id="rId2" Type="http://schemas.openxmlformats.org/officeDocument/2006/relationships/image" Target="../media/image66.png"/><Relationship Id="rId12" Type="http://schemas.openxmlformats.org/officeDocument/2006/relationships/vmlDrawing" Target="../drawings/vmlDrawing9.vml"/><Relationship Id="rId11" Type="http://schemas.openxmlformats.org/officeDocument/2006/relationships/slideLayout" Target="../slideLayouts/slideLayout7.xml"/><Relationship Id="rId10" Type="http://schemas.openxmlformats.org/officeDocument/2006/relationships/image" Target="../media/image72.png"/><Relationship Id="rId1" Type="http://schemas.openxmlformats.org/officeDocument/2006/relationships/image" Target="../media/image65.png"/></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77.wmf"/><Relationship Id="rId7" Type="http://schemas.openxmlformats.org/officeDocument/2006/relationships/oleObject" Target="../embeddings/oleObject18.bin"/><Relationship Id="rId6" Type="http://schemas.openxmlformats.org/officeDocument/2006/relationships/image" Target="../media/image76.emf"/><Relationship Id="rId5" Type="http://schemas.openxmlformats.org/officeDocument/2006/relationships/image" Target="../media/image75.wmf"/><Relationship Id="rId4" Type="http://schemas.openxmlformats.org/officeDocument/2006/relationships/oleObject" Target="../embeddings/oleObject17.bin"/><Relationship Id="rId3" Type="http://schemas.openxmlformats.org/officeDocument/2006/relationships/image" Target="../media/image74.emf"/><Relationship Id="rId2" Type="http://schemas.openxmlformats.org/officeDocument/2006/relationships/image" Target="../media/image73.wmf"/><Relationship Id="rId19" Type="http://schemas.openxmlformats.org/officeDocument/2006/relationships/vmlDrawing" Target="../drawings/vmlDrawing10.vml"/><Relationship Id="rId18" Type="http://schemas.openxmlformats.org/officeDocument/2006/relationships/slideLayout" Target="../slideLayouts/slideLayout7.xml"/><Relationship Id="rId17" Type="http://schemas.openxmlformats.org/officeDocument/2006/relationships/image" Target="../media/image82.wmf"/><Relationship Id="rId16" Type="http://schemas.openxmlformats.org/officeDocument/2006/relationships/oleObject" Target="../embeddings/oleObject22.bin"/><Relationship Id="rId15" Type="http://schemas.openxmlformats.org/officeDocument/2006/relationships/image" Target="../media/image81.wmf"/><Relationship Id="rId14" Type="http://schemas.openxmlformats.org/officeDocument/2006/relationships/oleObject" Target="../embeddings/oleObject21.bin"/><Relationship Id="rId13" Type="http://schemas.openxmlformats.org/officeDocument/2006/relationships/image" Target="../media/image80.png"/><Relationship Id="rId12" Type="http://schemas.openxmlformats.org/officeDocument/2006/relationships/image" Target="../media/image79.wmf"/><Relationship Id="rId11" Type="http://schemas.openxmlformats.org/officeDocument/2006/relationships/oleObject" Target="../embeddings/oleObject20.bin"/><Relationship Id="rId10" Type="http://schemas.openxmlformats.org/officeDocument/2006/relationships/image" Target="../media/image78.wmf"/><Relationship Id="rId1"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image" Target="../media/image88.emf"/><Relationship Id="rId8" Type="http://schemas.openxmlformats.org/officeDocument/2006/relationships/image" Target="../media/image87.wmf"/><Relationship Id="rId7" Type="http://schemas.openxmlformats.org/officeDocument/2006/relationships/oleObject" Target="../embeddings/oleObject25.bin"/><Relationship Id="rId6" Type="http://schemas.openxmlformats.org/officeDocument/2006/relationships/image" Target="../media/image86.wmf"/><Relationship Id="rId5" Type="http://schemas.openxmlformats.org/officeDocument/2006/relationships/oleObject" Target="../embeddings/oleObject24.bin"/><Relationship Id="rId4" Type="http://schemas.openxmlformats.org/officeDocument/2006/relationships/image" Target="../media/image85.png"/><Relationship Id="rId3" Type="http://schemas.openxmlformats.org/officeDocument/2006/relationships/image" Target="../media/image84.emf"/><Relationship Id="rId2" Type="http://schemas.openxmlformats.org/officeDocument/2006/relationships/image" Target="../media/image83.wmf"/><Relationship Id="rId11" Type="http://schemas.openxmlformats.org/officeDocument/2006/relationships/vmlDrawing" Target="../drawings/vmlDrawing11.vml"/><Relationship Id="rId10" Type="http://schemas.openxmlformats.org/officeDocument/2006/relationships/slideLayout" Target="../slideLayouts/slideLayout7.xml"/><Relationship Id="rId1"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9" Type="http://schemas.openxmlformats.org/officeDocument/2006/relationships/image" Target="../media/image93.wmf"/><Relationship Id="rId8" Type="http://schemas.openxmlformats.org/officeDocument/2006/relationships/oleObject" Target="../embeddings/oleObject29.bin"/><Relationship Id="rId7" Type="http://schemas.openxmlformats.org/officeDocument/2006/relationships/image" Target="../media/image92.wmf"/><Relationship Id="rId6" Type="http://schemas.openxmlformats.org/officeDocument/2006/relationships/oleObject" Target="../embeddings/oleObject28.bin"/><Relationship Id="rId5" Type="http://schemas.openxmlformats.org/officeDocument/2006/relationships/image" Target="../media/image91.wmf"/><Relationship Id="rId4" Type="http://schemas.openxmlformats.org/officeDocument/2006/relationships/oleObject" Target="../embeddings/oleObject27.bin"/><Relationship Id="rId3" Type="http://schemas.openxmlformats.org/officeDocument/2006/relationships/image" Target="../media/image90.wmf"/><Relationship Id="rId2" Type="http://schemas.openxmlformats.org/officeDocument/2006/relationships/oleObject" Target="../embeddings/oleObject26.bin"/><Relationship Id="rId11" Type="http://schemas.openxmlformats.org/officeDocument/2006/relationships/vmlDrawing" Target="../drawings/vmlDrawing12.vml"/><Relationship Id="rId10" Type="http://schemas.openxmlformats.org/officeDocument/2006/relationships/slideLayout" Target="../slideLayouts/slideLayout7.xml"/><Relationship Id="rId1" Type="http://schemas.openxmlformats.org/officeDocument/2006/relationships/image" Target="../media/image89.png"/></Relationships>
</file>

<file path=ppt/slides/_rels/slide22.xml.rels><?xml version="1.0" encoding="UTF-8" standalone="yes"?>
<Relationships xmlns="http://schemas.openxmlformats.org/package/2006/relationships"><Relationship Id="rId9" Type="http://schemas.openxmlformats.org/officeDocument/2006/relationships/image" Target="../media/image99.emf"/><Relationship Id="rId8" Type="http://schemas.openxmlformats.org/officeDocument/2006/relationships/image" Target="../media/image98.emf"/><Relationship Id="rId7" Type="http://schemas.openxmlformats.org/officeDocument/2006/relationships/image" Target="../media/image97.wmf"/><Relationship Id="rId6" Type="http://schemas.openxmlformats.org/officeDocument/2006/relationships/oleObject" Target="../embeddings/oleObject32.bin"/><Relationship Id="rId5" Type="http://schemas.openxmlformats.org/officeDocument/2006/relationships/image" Target="../media/image96.emf"/><Relationship Id="rId4" Type="http://schemas.openxmlformats.org/officeDocument/2006/relationships/image" Target="../media/image95.wmf"/><Relationship Id="rId3" Type="http://schemas.openxmlformats.org/officeDocument/2006/relationships/oleObject" Target="../embeddings/oleObject31.bin"/><Relationship Id="rId2" Type="http://schemas.openxmlformats.org/officeDocument/2006/relationships/image" Target="../media/image94.wmf"/><Relationship Id="rId11" Type="http://schemas.openxmlformats.org/officeDocument/2006/relationships/vmlDrawing" Target="../drawings/vmlDrawing13.vml"/><Relationship Id="rId10" Type="http://schemas.openxmlformats.org/officeDocument/2006/relationships/slideLayout" Target="../slideLayouts/slideLayout7.xml"/><Relationship Id="rId1"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7.xml"/><Relationship Id="rId7" Type="http://schemas.openxmlformats.org/officeDocument/2006/relationships/image" Target="../media/image103.png"/><Relationship Id="rId6" Type="http://schemas.openxmlformats.org/officeDocument/2006/relationships/oleObject" Target="../embeddings/oleObject35.bin"/><Relationship Id="rId5" Type="http://schemas.openxmlformats.org/officeDocument/2006/relationships/image" Target="../media/image102.wmf"/><Relationship Id="rId4" Type="http://schemas.openxmlformats.org/officeDocument/2006/relationships/oleObject" Target="../embeddings/oleObject34.bin"/><Relationship Id="rId3" Type="http://schemas.openxmlformats.org/officeDocument/2006/relationships/image" Target="../media/image101.wmf"/><Relationship Id="rId2" Type="http://schemas.openxmlformats.org/officeDocument/2006/relationships/oleObject" Target="../embeddings/oleObject33.bin"/><Relationship Id="rId1" Type="http://schemas.openxmlformats.org/officeDocument/2006/relationships/image" Target="../media/image100.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4.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8.wmf"/><Relationship Id="rId7" Type="http://schemas.openxmlformats.org/officeDocument/2006/relationships/oleObject" Target="../embeddings/oleObject39.bin"/><Relationship Id="rId6" Type="http://schemas.openxmlformats.org/officeDocument/2006/relationships/image" Target="../media/image107.wmf"/><Relationship Id="rId5" Type="http://schemas.openxmlformats.org/officeDocument/2006/relationships/oleObject" Target="../embeddings/oleObject38.bin"/><Relationship Id="rId4" Type="http://schemas.openxmlformats.org/officeDocument/2006/relationships/image" Target="../media/image106.wmf"/><Relationship Id="rId3" Type="http://schemas.openxmlformats.org/officeDocument/2006/relationships/oleObject" Target="../embeddings/oleObject37.bin"/><Relationship Id="rId2" Type="http://schemas.openxmlformats.org/officeDocument/2006/relationships/image" Target="../media/image105.wmf"/><Relationship Id="rId10" Type="http://schemas.openxmlformats.org/officeDocument/2006/relationships/vmlDrawing" Target="../drawings/vmlDrawing15.vml"/><Relationship Id="rId1" Type="http://schemas.openxmlformats.org/officeDocument/2006/relationships/oleObject" Target="../embeddings/oleObject36.bin"/></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7.xml"/><Relationship Id="rId5" Type="http://schemas.openxmlformats.org/officeDocument/2006/relationships/image" Target="../media/image112.wmf"/><Relationship Id="rId4" Type="http://schemas.openxmlformats.org/officeDocument/2006/relationships/oleObject" Target="../embeddings/oleObject40.bin"/><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image" Target="../media/image109.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4.emf"/></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9.emf"/><Relationship Id="rId6" Type="http://schemas.openxmlformats.org/officeDocument/2006/relationships/image" Target="../media/image8.emf"/><Relationship Id="rId5" Type="http://schemas.openxmlformats.org/officeDocument/2006/relationships/image" Target="../media/image7.wmf"/><Relationship Id="rId4" Type="http://schemas.openxmlformats.org/officeDocument/2006/relationships/oleObject" Target="../embeddings/oleObject1.bin"/><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5.pn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119.wmf"/><Relationship Id="rId7" Type="http://schemas.openxmlformats.org/officeDocument/2006/relationships/oleObject" Target="../embeddings/oleObject44.bin"/><Relationship Id="rId6" Type="http://schemas.openxmlformats.org/officeDocument/2006/relationships/image" Target="../media/image118.wmf"/><Relationship Id="rId5" Type="http://schemas.openxmlformats.org/officeDocument/2006/relationships/oleObject" Target="../embeddings/oleObject43.bin"/><Relationship Id="rId4" Type="http://schemas.openxmlformats.org/officeDocument/2006/relationships/image" Target="../media/image117.wmf"/><Relationship Id="rId3" Type="http://schemas.openxmlformats.org/officeDocument/2006/relationships/oleObject" Target="../embeddings/oleObject42.bin"/><Relationship Id="rId2" Type="http://schemas.openxmlformats.org/officeDocument/2006/relationships/image" Target="../media/image116.wmf"/><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121.wmf"/><Relationship Id="rId11" Type="http://schemas.openxmlformats.org/officeDocument/2006/relationships/oleObject" Target="../embeddings/oleObject46.bin"/><Relationship Id="rId10" Type="http://schemas.openxmlformats.org/officeDocument/2006/relationships/image" Target="../media/image120.wmf"/><Relationship Id="rId1" Type="http://schemas.openxmlformats.org/officeDocument/2006/relationships/oleObject" Target="../embeddings/oleObject41.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124.wmf"/><Relationship Id="rId5" Type="http://schemas.openxmlformats.org/officeDocument/2006/relationships/oleObject" Target="../embeddings/oleObject49.bin"/><Relationship Id="rId4" Type="http://schemas.openxmlformats.org/officeDocument/2006/relationships/image" Target="../media/image123.wmf"/><Relationship Id="rId3" Type="http://schemas.openxmlformats.org/officeDocument/2006/relationships/oleObject" Target="../embeddings/oleObject48.bin"/><Relationship Id="rId2" Type="http://schemas.openxmlformats.org/officeDocument/2006/relationships/image" Target="../media/image122.wmf"/><Relationship Id="rId1" Type="http://schemas.openxmlformats.org/officeDocument/2006/relationships/oleObject" Target="../embeddings/oleObject47.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128.wmf"/><Relationship Id="rId7" Type="http://schemas.openxmlformats.org/officeDocument/2006/relationships/oleObject" Target="../embeddings/oleObject53.bin"/><Relationship Id="rId6" Type="http://schemas.openxmlformats.org/officeDocument/2006/relationships/image" Target="../media/image127.wmf"/><Relationship Id="rId5" Type="http://schemas.openxmlformats.org/officeDocument/2006/relationships/oleObject" Target="../embeddings/oleObject52.bin"/><Relationship Id="rId4" Type="http://schemas.openxmlformats.org/officeDocument/2006/relationships/image" Target="../media/image126.wmf"/><Relationship Id="rId3" Type="http://schemas.openxmlformats.org/officeDocument/2006/relationships/oleObject" Target="../embeddings/oleObject51.bin"/><Relationship Id="rId2" Type="http://schemas.openxmlformats.org/officeDocument/2006/relationships/image" Target="../media/image125.w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130.wmf"/><Relationship Id="rId11" Type="http://schemas.openxmlformats.org/officeDocument/2006/relationships/oleObject" Target="../embeddings/oleObject55.bin"/><Relationship Id="rId10" Type="http://schemas.openxmlformats.org/officeDocument/2006/relationships/image" Target="../media/image129.wmf"/><Relationship Id="rId1"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oleObject" Target="../embeddings/oleObject59.bin"/><Relationship Id="rId7" Type="http://schemas.openxmlformats.org/officeDocument/2006/relationships/image" Target="../media/image135.wmf"/><Relationship Id="rId6" Type="http://schemas.openxmlformats.org/officeDocument/2006/relationships/oleObject" Target="../embeddings/oleObject58.bin"/><Relationship Id="rId5" Type="http://schemas.openxmlformats.org/officeDocument/2006/relationships/image" Target="../media/image134.emf"/><Relationship Id="rId4" Type="http://schemas.openxmlformats.org/officeDocument/2006/relationships/image" Target="../media/image133.wmf"/><Relationship Id="rId3" Type="http://schemas.openxmlformats.org/officeDocument/2006/relationships/oleObject" Target="../embeddings/oleObject57.bin"/><Relationship Id="rId2" Type="http://schemas.openxmlformats.org/officeDocument/2006/relationships/image" Target="../media/image132.wmf"/><Relationship Id="rId12" Type="http://schemas.openxmlformats.org/officeDocument/2006/relationships/vmlDrawing" Target="../drawings/vmlDrawing20.vml"/><Relationship Id="rId11" Type="http://schemas.openxmlformats.org/officeDocument/2006/relationships/slideLayout" Target="../slideLayouts/slideLayout7.xml"/><Relationship Id="rId10" Type="http://schemas.openxmlformats.org/officeDocument/2006/relationships/image" Target="../media/image137.emf"/><Relationship Id="rId1" Type="http://schemas.openxmlformats.org/officeDocument/2006/relationships/oleObject" Target="../embeddings/oleObject56.bin"/></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142.emf"/><Relationship Id="rId5" Type="http://schemas.openxmlformats.org/officeDocument/2006/relationships/image" Target="../media/image141.emf"/><Relationship Id="rId4" Type="http://schemas.openxmlformats.org/officeDocument/2006/relationships/image" Target="../media/image140.wmf"/><Relationship Id="rId3" Type="http://schemas.openxmlformats.org/officeDocument/2006/relationships/oleObject" Target="../embeddings/oleObject60.bin"/><Relationship Id="rId2" Type="http://schemas.openxmlformats.org/officeDocument/2006/relationships/image" Target="../media/image139.png"/><Relationship Id="rId1" Type="http://schemas.openxmlformats.org/officeDocument/2006/relationships/image" Target="../media/image138.emf"/></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147.emf"/><Relationship Id="rId7" Type="http://schemas.openxmlformats.org/officeDocument/2006/relationships/image" Target="../media/image146.emf"/><Relationship Id="rId6" Type="http://schemas.openxmlformats.org/officeDocument/2006/relationships/image" Target="../media/image145.wmf"/><Relationship Id="rId5" Type="http://schemas.openxmlformats.org/officeDocument/2006/relationships/oleObject" Target="../embeddings/oleObject63.bin"/><Relationship Id="rId4" Type="http://schemas.openxmlformats.org/officeDocument/2006/relationships/image" Target="../media/image144.wmf"/><Relationship Id="rId3" Type="http://schemas.openxmlformats.org/officeDocument/2006/relationships/oleObject" Target="../embeddings/oleObject62.bin"/><Relationship Id="rId2" Type="http://schemas.openxmlformats.org/officeDocument/2006/relationships/image" Target="../media/image143.wmf"/><Relationship Id="rId19" Type="http://schemas.openxmlformats.org/officeDocument/2006/relationships/vmlDrawing" Target="../drawings/vmlDrawing22.vml"/><Relationship Id="rId18" Type="http://schemas.openxmlformats.org/officeDocument/2006/relationships/slideLayout" Target="../slideLayouts/slideLayout7.xml"/><Relationship Id="rId17" Type="http://schemas.openxmlformats.org/officeDocument/2006/relationships/image" Target="../media/image151.wmf"/><Relationship Id="rId16" Type="http://schemas.openxmlformats.org/officeDocument/2006/relationships/oleObject" Target="../embeddings/oleObject68.bin"/><Relationship Id="rId15" Type="http://schemas.openxmlformats.org/officeDocument/2006/relationships/image" Target="../media/image150.wmf"/><Relationship Id="rId14" Type="http://schemas.openxmlformats.org/officeDocument/2006/relationships/oleObject" Target="../embeddings/oleObject67.bin"/><Relationship Id="rId13" Type="http://schemas.openxmlformats.org/officeDocument/2006/relationships/image" Target="../media/image149.wmf"/><Relationship Id="rId12" Type="http://schemas.openxmlformats.org/officeDocument/2006/relationships/oleObject" Target="../embeddings/oleObject66.bin"/><Relationship Id="rId11" Type="http://schemas.openxmlformats.org/officeDocument/2006/relationships/image" Target="../media/image148.wmf"/><Relationship Id="rId10" Type="http://schemas.openxmlformats.org/officeDocument/2006/relationships/oleObject" Target="../embeddings/oleObject65.bin"/><Relationship Id="rId1" Type="http://schemas.openxmlformats.org/officeDocument/2006/relationships/oleObject" Target="../embeddings/oleObject61.bin"/></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image" Target="../media/image10.emf"/></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7.xml"/><Relationship Id="rId6" Type="http://schemas.openxmlformats.org/officeDocument/2006/relationships/image" Target="../media/image155.emf"/><Relationship Id="rId5" Type="http://schemas.openxmlformats.org/officeDocument/2006/relationships/image" Target="../media/image154.emf"/><Relationship Id="rId4" Type="http://schemas.openxmlformats.org/officeDocument/2006/relationships/image" Target="../media/image153.wmf"/><Relationship Id="rId3" Type="http://schemas.openxmlformats.org/officeDocument/2006/relationships/oleObject" Target="../embeddings/oleObject70.bin"/><Relationship Id="rId2" Type="http://schemas.openxmlformats.org/officeDocument/2006/relationships/image" Target="../media/image152.wmf"/><Relationship Id="rId1" Type="http://schemas.openxmlformats.org/officeDocument/2006/relationships/oleObject" Target="../embeddings/oleObject6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7.xml"/><Relationship Id="rId4" Type="http://schemas.openxmlformats.org/officeDocument/2006/relationships/image" Target="../media/image157.wmf"/><Relationship Id="rId3" Type="http://schemas.openxmlformats.org/officeDocument/2006/relationships/oleObject" Target="../embeddings/oleObject72.bin"/><Relationship Id="rId2" Type="http://schemas.openxmlformats.org/officeDocument/2006/relationships/image" Target="../media/image156.wmf"/><Relationship Id="rId1" Type="http://schemas.openxmlformats.org/officeDocument/2006/relationships/oleObject" Target="../embeddings/oleObject7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163.wmf"/><Relationship Id="rId7" Type="http://schemas.openxmlformats.org/officeDocument/2006/relationships/oleObject" Target="../embeddings/oleObject74.bin"/><Relationship Id="rId6" Type="http://schemas.openxmlformats.org/officeDocument/2006/relationships/image" Target="../media/image162.emf"/><Relationship Id="rId5" Type="http://schemas.openxmlformats.org/officeDocument/2006/relationships/image" Target="../media/image161.png"/><Relationship Id="rId4" Type="http://schemas.openxmlformats.org/officeDocument/2006/relationships/image" Target="../media/image160.png"/><Relationship Id="rId3" Type="http://schemas.openxmlformats.org/officeDocument/2006/relationships/image" Target="../media/image159.wmf"/><Relationship Id="rId2" Type="http://schemas.openxmlformats.org/officeDocument/2006/relationships/oleObject" Target="../embeddings/oleObject73.bin"/><Relationship Id="rId14" Type="http://schemas.openxmlformats.org/officeDocument/2006/relationships/vmlDrawing" Target="../drawings/vmlDrawing25.vml"/><Relationship Id="rId13" Type="http://schemas.openxmlformats.org/officeDocument/2006/relationships/slideLayout" Target="../slideLayouts/slideLayout7.xml"/><Relationship Id="rId12" Type="http://schemas.openxmlformats.org/officeDocument/2006/relationships/image" Target="../media/image166.emf"/><Relationship Id="rId11" Type="http://schemas.openxmlformats.org/officeDocument/2006/relationships/image" Target="../media/image165.png"/><Relationship Id="rId10" Type="http://schemas.openxmlformats.org/officeDocument/2006/relationships/image" Target="../media/image164.wmf"/><Relationship Id="rId1" Type="http://schemas.openxmlformats.org/officeDocument/2006/relationships/image" Target="../media/image158.png"/></Relationships>
</file>

<file path=ppt/slides/_rels/slide44.xml.rels><?xml version="1.0" encoding="UTF-8" standalone="yes"?>
<Relationships xmlns="http://schemas.openxmlformats.org/package/2006/relationships"><Relationship Id="rId9" Type="http://schemas.openxmlformats.org/officeDocument/2006/relationships/image" Target="../media/image171.wmf"/><Relationship Id="rId8" Type="http://schemas.openxmlformats.org/officeDocument/2006/relationships/oleObject" Target="../embeddings/oleObject79.bin"/><Relationship Id="rId7" Type="http://schemas.openxmlformats.org/officeDocument/2006/relationships/image" Target="../media/image170.wmf"/><Relationship Id="rId6" Type="http://schemas.openxmlformats.org/officeDocument/2006/relationships/oleObject" Target="../embeddings/oleObject78.bin"/><Relationship Id="rId5" Type="http://schemas.openxmlformats.org/officeDocument/2006/relationships/image" Target="../media/image169.wmf"/><Relationship Id="rId4" Type="http://schemas.openxmlformats.org/officeDocument/2006/relationships/oleObject" Target="../embeddings/oleObject77.bin"/><Relationship Id="rId3" Type="http://schemas.openxmlformats.org/officeDocument/2006/relationships/image" Target="../media/image168.wmf"/><Relationship Id="rId2" Type="http://schemas.openxmlformats.org/officeDocument/2006/relationships/oleObject" Target="../embeddings/oleObject76.bin"/><Relationship Id="rId12" Type="http://schemas.openxmlformats.org/officeDocument/2006/relationships/vmlDrawing" Target="../drawings/vmlDrawing26.vml"/><Relationship Id="rId11" Type="http://schemas.openxmlformats.org/officeDocument/2006/relationships/slideLayout" Target="../slideLayouts/slideLayout7.xml"/><Relationship Id="rId10" Type="http://schemas.openxmlformats.org/officeDocument/2006/relationships/image" Target="../media/image172.png"/><Relationship Id="rId1" Type="http://schemas.openxmlformats.org/officeDocument/2006/relationships/image" Target="../media/image167.emf"/></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7.xml"/><Relationship Id="rId6" Type="http://schemas.openxmlformats.org/officeDocument/2006/relationships/image" Target="../media/image176.png"/><Relationship Id="rId5" Type="http://schemas.openxmlformats.org/officeDocument/2006/relationships/oleObject" Target="../embeddings/oleObject81.bin"/><Relationship Id="rId4" Type="http://schemas.openxmlformats.org/officeDocument/2006/relationships/image" Target="../media/image175.wmf"/><Relationship Id="rId3" Type="http://schemas.openxmlformats.org/officeDocument/2006/relationships/oleObject" Target="../embeddings/oleObject80.bin"/><Relationship Id="rId2" Type="http://schemas.openxmlformats.org/officeDocument/2006/relationships/image" Target="../media/image174.emf"/><Relationship Id="rId1" Type="http://schemas.openxmlformats.org/officeDocument/2006/relationships/image" Target="../media/image173.emf"/></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82.emf"/><Relationship Id="rId5" Type="http://schemas.openxmlformats.org/officeDocument/2006/relationships/image" Target="../media/image181.emf"/><Relationship Id="rId4" Type="http://schemas.openxmlformats.org/officeDocument/2006/relationships/image" Target="../media/image180.emf"/><Relationship Id="rId3" Type="http://schemas.openxmlformats.org/officeDocument/2006/relationships/image" Target="../media/image179.emf"/><Relationship Id="rId2" Type="http://schemas.openxmlformats.org/officeDocument/2006/relationships/image" Target="../media/image178.png"/><Relationship Id="rId1" Type="http://schemas.openxmlformats.org/officeDocument/2006/relationships/image" Target="../media/image17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image" Target="../media/image18.emf"/><Relationship Id="rId8" Type="http://schemas.openxmlformats.org/officeDocument/2006/relationships/image" Target="../media/image17.wmf"/><Relationship Id="rId7" Type="http://schemas.openxmlformats.org/officeDocument/2006/relationships/oleObject" Target="../embeddings/oleObject4.bin"/><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emf"/><Relationship Id="rId3" Type="http://schemas.openxmlformats.org/officeDocument/2006/relationships/image" Target="../media/image14.emf"/><Relationship Id="rId2" Type="http://schemas.openxmlformats.org/officeDocument/2006/relationships/image" Target="../media/image13.e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20.emf"/><Relationship Id="rId11" Type="http://schemas.openxmlformats.org/officeDocument/2006/relationships/image" Target="../media/image19.wmf"/><Relationship Id="rId10" Type="http://schemas.openxmlformats.org/officeDocument/2006/relationships/oleObject" Target="../embeddings/oleObject5.bin"/><Relationship Id="rId1"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24.wmf"/><Relationship Id="rId2" Type="http://schemas.openxmlformats.org/officeDocument/2006/relationships/oleObject" Target="../embeddings/oleObject6.bin"/><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7"/>
          <p:cNvSpPr>
            <a:spLocks noChangeArrowheads="1"/>
          </p:cNvSpPr>
          <p:nvPr/>
        </p:nvSpPr>
        <p:spPr bwMode="auto">
          <a:xfrm>
            <a:off x="623392" y="1052736"/>
            <a:ext cx="10585176" cy="3838551"/>
          </a:xfrm>
          <a:prstGeom prst="rect">
            <a:avLst/>
          </a:prstGeom>
          <a:noFill/>
          <a:ln w="28575">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algn="ctr" eaLnBrk="1" hangingPunct="1">
              <a:lnSpc>
                <a:spcPct val="150000"/>
              </a:lnSpc>
              <a:spcBef>
                <a:spcPct val="0"/>
              </a:spcBef>
              <a:spcAft>
                <a:spcPts val="1200"/>
              </a:spcAft>
              <a:buNone/>
              <a:defRPr/>
            </a:pPr>
            <a:r>
              <a:rPr kumimoji="1" lang="zh-CN" altLang="en-US" sz="4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第五章 控制系统的频域分析法</a:t>
            </a:r>
            <a:endParaRPr kumimoji="1" lang="en-US" altLang="zh-CN" sz="4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959860" eaLnBrk="1" hangingPunct="1">
              <a:lnSpc>
                <a:spcPct val="150000"/>
              </a:lnSpc>
              <a:spcBef>
                <a:spcPct val="0"/>
              </a:spcBef>
              <a:buNone/>
              <a:defRPr/>
            </a:pP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5.4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频域稳定判据 </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959860" eaLnBrk="1" hangingPunct="1">
              <a:lnSpc>
                <a:spcPct val="150000"/>
              </a:lnSpc>
              <a:spcBef>
                <a:spcPct val="0"/>
              </a:spcBef>
              <a:buNone/>
              <a:defRPr/>
            </a:pP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5.5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稳定裕度</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959860" eaLnBrk="1" hangingPunct="1">
              <a:lnSpc>
                <a:spcPct val="150000"/>
              </a:lnSpc>
              <a:spcBef>
                <a:spcPct val="0"/>
              </a:spcBef>
              <a:buNone/>
              <a:defRPr/>
            </a:pP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5.6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频率特性分析</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lgn="ctr" eaLnBrk="1" hangingPunct="1">
              <a:lnSpc>
                <a:spcPct val="150000"/>
              </a:lnSpc>
              <a:spcBef>
                <a:spcPct val="0"/>
              </a:spcBef>
              <a:buNone/>
              <a:defRPr/>
            </a:pP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312368"/>
            <a:ext cx="12192000" cy="3573016"/>
          </a:xfrm>
          <a:prstGeom prst="rect">
            <a:avLst/>
          </a:prstGeom>
          <a:ln>
            <a:noFill/>
          </a:ln>
          <a:effectLst>
            <a:softEdge rad="112500"/>
          </a:effectLst>
        </p:spPr>
      </p:pic>
      <p:sp>
        <p:nvSpPr>
          <p:cNvPr id="2" name="文本框 1"/>
          <p:cNvSpPr txBox="1"/>
          <p:nvPr/>
        </p:nvSpPr>
        <p:spPr>
          <a:xfrm>
            <a:off x="8832304" y="4149080"/>
            <a:ext cx="2736304" cy="523220"/>
          </a:xfrm>
          <a:prstGeom prst="rect">
            <a:avLst/>
          </a:prstGeom>
          <a:noFill/>
        </p:spPr>
        <p:txBody>
          <a:bodyPr wrap="square" rtlCol="0">
            <a:spAutoFit/>
          </a:bodyPr>
          <a:lstStyle/>
          <a:p>
            <a:r>
              <a:rPr lang="zh-CN" altLang="en-US" sz="2800" b="1" dirty="0">
                <a:solidFill>
                  <a:srgbClr val="FF0000"/>
                </a:solidFill>
              </a:rPr>
              <a:t>授课人：许丽佳</a:t>
            </a:r>
            <a:endParaRPr lang="zh-CN" altLang="en-US" sz="2800" b="1" dirty="0">
              <a:solidFill>
                <a:srgbClr val="FF0000"/>
              </a:solidFill>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9"/>
          <p:cNvSpPr>
            <a:spLocks noChangeArrowheads="1"/>
          </p:cNvSpPr>
          <p:nvPr/>
        </p:nvSpPr>
        <p:spPr bwMode="auto">
          <a:xfrm>
            <a:off x="1524001" y="-23083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Times New Roman" panose="02020603050405020304" pitchFamily="18" charset="0"/>
            </a:endParaRPr>
          </a:p>
        </p:txBody>
      </p:sp>
      <p:sp>
        <p:nvSpPr>
          <p:cNvPr id="2" name="矩形 1"/>
          <p:cNvSpPr/>
          <p:nvPr/>
        </p:nvSpPr>
        <p:spPr>
          <a:xfrm>
            <a:off x="407368" y="343453"/>
            <a:ext cx="7717171"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buFont typeface="Arial" panose="020B0604020202020204" pitchFamily="34" charset="0"/>
              <a:buNone/>
              <a:defRPr/>
            </a:pP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为了避开</a:t>
            </a:r>
            <a:r>
              <a:rPr lang="en-US" altLang="zh-CN" sz="28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GH</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平面上的开环虚极点，对曲线 </a:t>
            </a:r>
            <a:r>
              <a:rPr lang="en-US" altLang="zh-CN" sz="28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进行扩展使其沿着半径为无穷小的右半圆绕过虚轴上的极点</a:t>
            </a:r>
            <a:endPar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15364" name="Picture 6" descr="5-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84" y="1921934"/>
            <a:ext cx="4470400" cy="428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7" descr="5-41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4534" y="1953684"/>
            <a:ext cx="3405717" cy="410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4168" y="2097617"/>
            <a:ext cx="3687233"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4656667" y="1604433"/>
            <a:ext cx="0" cy="4895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直接连接符 12"/>
          <p:cNvCxnSpPr/>
          <p:nvPr/>
        </p:nvCxnSpPr>
        <p:spPr>
          <a:xfrm>
            <a:off x="8591551" y="1557867"/>
            <a:ext cx="0" cy="4895851"/>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134" y="2700867"/>
            <a:ext cx="11637433" cy="3321051"/>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8" name="矩形 7"/>
          <p:cNvSpPr/>
          <p:nvPr/>
        </p:nvSpPr>
        <p:spPr>
          <a:xfrm>
            <a:off x="334433" y="254000"/>
            <a:ext cx="5097870" cy="6667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buFont typeface="Arial" panose="020B0604020202020204" pitchFamily="34" charset="0"/>
              <a:buNone/>
              <a:defRPr/>
            </a:pPr>
            <a:r>
              <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 </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闭合曲线</a:t>
            </a:r>
            <a:r>
              <a:rPr lang="en-US" altLang="zh-CN" sz="3735"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en-US" altLang="zh-CN" sz="3735" b="1" i="1" baseline="-25000"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GH</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的绘制</a:t>
            </a:r>
            <a:endPar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 name="矩形 2"/>
          <p:cNvSpPr/>
          <p:nvPr/>
        </p:nvSpPr>
        <p:spPr>
          <a:xfrm>
            <a:off x="334432" y="1533979"/>
            <a:ext cx="9938032" cy="584775"/>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Arial" panose="020B0604020202020204" pitchFamily="34" charset="0"/>
              <a:buNone/>
              <a:defRPr/>
            </a:pPr>
            <a:r>
              <a:rPr lang="zh-CN" altLang="zh-CN" sz="3200" b="1" kern="1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第</a:t>
            </a:r>
            <a:r>
              <a:rPr lang="en-US" altLang="zh-CN" sz="3200" b="1" kern="1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1</a:t>
            </a:r>
            <a:r>
              <a:rPr lang="zh-CN" altLang="zh-CN" sz="3200" b="1" kern="1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类情况：</a:t>
            </a:r>
            <a:r>
              <a:rPr lang="zh-CN"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开环传递函数中无纯积分环节或振荡环节</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16389" name="Picture 7"/>
          <p:cNvPicPr>
            <a:picLocks noChangeAspect="1" noChangeArrowheads="1"/>
          </p:cNvPicPr>
          <p:nvPr/>
        </p:nvPicPr>
        <p:blipFill>
          <a:blip r:embed="rId1">
            <a:extLst>
              <a:ext uri="{28A0092B-C50C-407E-A947-70E740481C1C}">
                <a14:useLocalDpi xmlns:a14="http://schemas.microsoft.com/office/drawing/2010/main" val="0"/>
              </a:ext>
            </a:extLst>
          </a:blip>
          <a:srcRect r="30695"/>
          <a:stretch>
            <a:fillRect/>
          </a:stretch>
        </p:blipFill>
        <p:spPr bwMode="auto">
          <a:xfrm>
            <a:off x="220134" y="2700867"/>
            <a:ext cx="11730567" cy="125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8"/>
          <p:cNvPicPr>
            <a:picLocks noChangeAspect="1" noChangeArrowheads="1"/>
          </p:cNvPicPr>
          <p:nvPr/>
        </p:nvPicPr>
        <p:blipFill>
          <a:blip r:embed="rId2">
            <a:extLst>
              <a:ext uri="{28A0092B-C50C-407E-A947-70E740481C1C}">
                <a14:useLocalDpi xmlns:a14="http://schemas.microsoft.com/office/drawing/2010/main" val="0"/>
              </a:ext>
            </a:extLst>
          </a:blip>
          <a:srcRect r="39212"/>
          <a:stretch>
            <a:fillRect/>
          </a:stretch>
        </p:blipFill>
        <p:spPr bwMode="auto">
          <a:xfrm>
            <a:off x="220134" y="3687234"/>
            <a:ext cx="9427633" cy="114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9"/>
          <p:cNvPicPr>
            <a:picLocks noChangeAspect="1" noChangeArrowheads="1"/>
          </p:cNvPicPr>
          <p:nvPr/>
        </p:nvPicPr>
        <p:blipFill>
          <a:blip r:embed="rId3">
            <a:extLst>
              <a:ext uri="{28A0092B-C50C-407E-A947-70E740481C1C}">
                <a14:useLocalDpi xmlns:a14="http://schemas.microsoft.com/office/drawing/2010/main" val="0"/>
              </a:ext>
            </a:extLst>
          </a:blip>
          <a:srcRect r="37376"/>
          <a:stretch>
            <a:fillRect/>
          </a:stretch>
        </p:blipFill>
        <p:spPr bwMode="auto">
          <a:xfrm>
            <a:off x="220134" y="4715934"/>
            <a:ext cx="9427633" cy="111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34433" y="254000"/>
            <a:ext cx="5097870" cy="6667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buFont typeface="Arial" panose="020B0604020202020204" pitchFamily="34" charset="0"/>
              <a:buNone/>
              <a:defRPr/>
            </a:pPr>
            <a:r>
              <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 </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闭合曲线</a:t>
            </a:r>
            <a:r>
              <a:rPr lang="en-US" altLang="zh-CN" sz="3735"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en-US" altLang="zh-CN" sz="3735" b="1" i="1" baseline="-25000"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GH</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的绘制</a:t>
            </a:r>
            <a:endPar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4" name="矩形 13"/>
          <p:cNvSpPr/>
          <p:nvPr/>
        </p:nvSpPr>
        <p:spPr>
          <a:xfrm>
            <a:off x="334434" y="1316567"/>
            <a:ext cx="9794014" cy="584775"/>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Arial" panose="020B0604020202020204" pitchFamily="34" charset="0"/>
              <a:buNone/>
              <a:defRPr/>
            </a:pPr>
            <a:r>
              <a:rPr lang="zh-CN" altLang="zh-CN" sz="3200" b="1" kern="1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第</a:t>
            </a:r>
            <a:r>
              <a:rPr lang="en-US" altLang="zh-CN" sz="3200" b="1" kern="1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2</a:t>
            </a:r>
            <a:r>
              <a:rPr lang="zh-CN" altLang="zh-CN" sz="3200" b="1" kern="1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类情况：</a:t>
            </a:r>
            <a:r>
              <a:rPr lang="zh-CN"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开环传递函数中</a:t>
            </a:r>
            <a:r>
              <a:rPr lang="zh-CN" altLang="en-US"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有</a:t>
            </a:r>
            <a:r>
              <a:rPr lang="zh-CN"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纯积分环节或振荡环节</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9" name="Text Box 7"/>
          <p:cNvSpPr txBox="1">
            <a:spLocks noChangeArrowheads="1"/>
          </p:cNvSpPr>
          <p:nvPr/>
        </p:nvSpPr>
        <p:spPr bwMode="auto">
          <a:xfrm>
            <a:off x="622301" y="3621617"/>
            <a:ext cx="10028767" cy="132343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当沿着无穷小半圆逆时针方向移动时，有           ，</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eaLnBrk="1" hangingPunct="1">
              <a:spcBef>
                <a:spcPct val="50000"/>
              </a:spcBef>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映射到   平面的曲线可求得</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7413" name="对象 -2147481224"/>
          <p:cNvGraphicFramePr>
            <a:graphicFrameLocks noChangeAspect="1"/>
          </p:cNvGraphicFramePr>
          <p:nvPr/>
        </p:nvGraphicFramePr>
        <p:xfrm>
          <a:off x="903818" y="2372785"/>
          <a:ext cx="9465733" cy="1136649"/>
        </p:xfrm>
        <a:graphic>
          <a:graphicData uri="http://schemas.openxmlformats.org/presentationml/2006/ole">
            <mc:AlternateContent xmlns:mc="http://schemas.openxmlformats.org/markup-compatibility/2006">
              <mc:Choice xmlns:v="urn:schemas-microsoft-com:vml" Requires="v">
                <p:oleObj spid="_x0000_s5126" name="" r:id="rId1" imgW="3275330" imgH="393700" progId="Equation.DSMT4">
                  <p:embed/>
                </p:oleObj>
              </mc:Choice>
              <mc:Fallback>
                <p:oleObj name="" r:id="rId1" imgW="3275330" imgH="393700" progId="Equation.DSMT4">
                  <p:embed/>
                  <p:pic>
                    <p:nvPicPr>
                      <p:cNvPr id="0" name="对象 -21474812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18" y="2372785"/>
                        <a:ext cx="9465733" cy="11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对象 -2147481222"/>
          <p:cNvGraphicFramePr>
            <a:graphicFrameLocks noChangeAspect="1"/>
          </p:cNvGraphicFramePr>
          <p:nvPr/>
        </p:nvGraphicFramePr>
        <p:xfrm>
          <a:off x="8111068" y="3621617"/>
          <a:ext cx="2188633" cy="812800"/>
        </p:xfrm>
        <a:graphic>
          <a:graphicData uri="http://schemas.openxmlformats.org/presentationml/2006/ole">
            <mc:AlternateContent xmlns:mc="http://schemas.openxmlformats.org/markup-compatibility/2006">
              <mc:Choice xmlns:v="urn:schemas-microsoft-com:vml" Requires="v">
                <p:oleObj spid="_x0000_s5127" name="" r:id="rId3" imgW="787400" imgH="292100" progId="Equation.3">
                  <p:embed/>
                </p:oleObj>
              </mc:Choice>
              <mc:Fallback>
                <p:oleObj name="" r:id="rId3" imgW="787400" imgH="292100" progId="Equation.3">
                  <p:embed/>
                  <p:pic>
                    <p:nvPicPr>
                      <p:cNvPr id="0" name="对象 -2147481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068" y="3621617"/>
                        <a:ext cx="218863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5" name="对象 -2147481221"/>
          <p:cNvGraphicFramePr>
            <a:graphicFrameLocks noChangeAspect="1"/>
          </p:cNvGraphicFramePr>
          <p:nvPr/>
        </p:nvGraphicFramePr>
        <p:xfrm>
          <a:off x="1949451" y="4421718"/>
          <a:ext cx="768349" cy="486833"/>
        </p:xfrm>
        <a:graphic>
          <a:graphicData uri="http://schemas.openxmlformats.org/presentationml/2006/ole">
            <mc:AlternateContent xmlns:mc="http://schemas.openxmlformats.org/markup-compatibility/2006">
              <mc:Choice xmlns:v="urn:schemas-microsoft-com:vml" Requires="v">
                <p:oleObj spid="_x0000_s5128" name="" r:id="rId5" imgW="279400" imgH="177800" progId="Equation.3">
                  <p:embed/>
                </p:oleObj>
              </mc:Choice>
              <mc:Fallback>
                <p:oleObj name="" r:id="rId5" imgW="279400" imgH="177800" progId="Equation.3">
                  <p:embed/>
                  <p:pic>
                    <p:nvPicPr>
                      <p:cNvPr id="0" name="对象 -2147481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9451" y="4421718"/>
                        <a:ext cx="768349" cy="48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对象 -2147481220"/>
          <p:cNvGraphicFramePr>
            <a:graphicFrameLocks noChangeAspect="1"/>
          </p:cNvGraphicFramePr>
          <p:nvPr/>
        </p:nvGraphicFramePr>
        <p:xfrm>
          <a:off x="431801" y="5120218"/>
          <a:ext cx="11518900" cy="1439333"/>
        </p:xfrm>
        <a:graphic>
          <a:graphicData uri="http://schemas.openxmlformats.org/presentationml/2006/ole">
            <mc:AlternateContent xmlns:mc="http://schemas.openxmlformats.org/markup-compatibility/2006">
              <mc:Choice xmlns:v="urn:schemas-microsoft-com:vml" Requires="v">
                <p:oleObj spid="_x0000_s5129" name="" r:id="rId7" imgW="4051300" imgH="508000" progId="Equation.3">
                  <p:embed/>
                </p:oleObj>
              </mc:Choice>
              <mc:Fallback>
                <p:oleObj name="" r:id="rId7" imgW="4051300" imgH="508000" progId="Equation.3">
                  <p:embed/>
                  <p:pic>
                    <p:nvPicPr>
                      <p:cNvPr id="0" name="对象 -21474812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1" y="5120218"/>
                        <a:ext cx="11518900" cy="143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34434" y="1411817"/>
            <a:ext cx="11523133" cy="167428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圆角矩形 1"/>
          <p:cNvSpPr/>
          <p:nvPr/>
        </p:nvSpPr>
        <p:spPr>
          <a:xfrm>
            <a:off x="243418" y="3972985"/>
            <a:ext cx="11664949" cy="1822449"/>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pic>
        <p:nvPicPr>
          <p:cNvPr id="18436" name="Picture 6"/>
          <p:cNvPicPr>
            <a:picLocks noChangeAspect="1" noChangeArrowheads="1"/>
          </p:cNvPicPr>
          <p:nvPr/>
        </p:nvPicPr>
        <p:blipFill>
          <a:blip r:embed="rId1">
            <a:extLst>
              <a:ext uri="{28A0092B-C50C-407E-A947-70E740481C1C}">
                <a14:useLocalDpi xmlns:a14="http://schemas.microsoft.com/office/drawing/2010/main" val="0"/>
              </a:ext>
            </a:extLst>
          </a:blip>
          <a:srcRect r="54243"/>
          <a:stretch>
            <a:fillRect/>
          </a:stretch>
        </p:blipFill>
        <p:spPr bwMode="auto">
          <a:xfrm>
            <a:off x="527052" y="1117600"/>
            <a:ext cx="8197849" cy="1322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7"/>
          <p:cNvPicPr>
            <a:picLocks noChangeAspect="1" noChangeArrowheads="1"/>
          </p:cNvPicPr>
          <p:nvPr/>
        </p:nvPicPr>
        <p:blipFill>
          <a:blip r:embed="rId2">
            <a:extLst>
              <a:ext uri="{28A0092B-C50C-407E-A947-70E740481C1C}">
                <a14:useLocalDpi xmlns:a14="http://schemas.microsoft.com/office/drawing/2010/main" val="0"/>
              </a:ext>
            </a:extLst>
          </a:blip>
          <a:srcRect r="80438"/>
          <a:stretch>
            <a:fillRect/>
          </a:stretch>
        </p:blipFill>
        <p:spPr bwMode="auto">
          <a:xfrm>
            <a:off x="8121651" y="1223433"/>
            <a:ext cx="3412067" cy="128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8"/>
          <p:cNvPicPr>
            <a:picLocks noChangeAspect="1" noChangeArrowheads="1"/>
          </p:cNvPicPr>
          <p:nvPr/>
        </p:nvPicPr>
        <p:blipFill>
          <a:blip r:embed="rId3">
            <a:extLst>
              <a:ext uri="{28A0092B-C50C-407E-A947-70E740481C1C}">
                <a14:useLocalDpi xmlns:a14="http://schemas.microsoft.com/office/drawing/2010/main" val="0"/>
              </a:ext>
            </a:extLst>
          </a:blip>
          <a:srcRect r="35464"/>
          <a:stretch>
            <a:fillRect/>
          </a:stretch>
        </p:blipFill>
        <p:spPr bwMode="auto">
          <a:xfrm>
            <a:off x="577851" y="3812118"/>
            <a:ext cx="11758083" cy="1348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9"/>
          <p:cNvPicPr>
            <a:picLocks noChangeAspect="1" noChangeArrowheads="1"/>
          </p:cNvPicPr>
          <p:nvPr/>
        </p:nvPicPr>
        <p:blipFill>
          <a:blip r:embed="rId4">
            <a:extLst>
              <a:ext uri="{28A0092B-C50C-407E-A947-70E740481C1C}">
                <a14:useLocalDpi xmlns:a14="http://schemas.microsoft.com/office/drawing/2010/main" val="0"/>
              </a:ext>
            </a:extLst>
          </a:blip>
          <a:srcRect r="58002"/>
          <a:stretch>
            <a:fillRect/>
          </a:stretch>
        </p:blipFill>
        <p:spPr bwMode="auto">
          <a:xfrm>
            <a:off x="800101" y="4739218"/>
            <a:ext cx="8132233" cy="143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0" name="Picture 7"/>
          <p:cNvPicPr>
            <a:picLocks noChangeAspect="1" noChangeArrowheads="1"/>
          </p:cNvPicPr>
          <p:nvPr/>
        </p:nvPicPr>
        <p:blipFill>
          <a:blip r:embed="rId2">
            <a:extLst>
              <a:ext uri="{28A0092B-C50C-407E-A947-70E740481C1C}">
                <a14:useLocalDpi xmlns:a14="http://schemas.microsoft.com/office/drawing/2010/main" val="0"/>
              </a:ext>
            </a:extLst>
          </a:blip>
          <a:srcRect l="19476" r="59254"/>
          <a:stretch>
            <a:fillRect/>
          </a:stretch>
        </p:blipFill>
        <p:spPr bwMode="auto">
          <a:xfrm>
            <a:off x="491067" y="1970618"/>
            <a:ext cx="3685117" cy="1280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43934" y="4004734"/>
            <a:ext cx="7734300" cy="256116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3" name="矩形 2"/>
          <p:cNvSpPr/>
          <p:nvPr/>
        </p:nvSpPr>
        <p:spPr>
          <a:xfrm>
            <a:off x="334434" y="336551"/>
            <a:ext cx="773430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ts val="3600"/>
              </a:lnSpc>
              <a:buFont typeface="Arial" panose="020B0604020202020204" pitchFamily="34" charset="0"/>
              <a:buNone/>
              <a:defRPr/>
            </a:pP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例 系统的开环传递函数，试绘制其在</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GH</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平面上的闭合曲线</a:t>
            </a:r>
            <a:r>
              <a:rPr lang="en-US" altLang="zh-CN" sz="2800"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en-US" altLang="zh-CN" sz="2800" b="1" i="1" baseline="-25000"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GH</a:t>
            </a:r>
            <a:r>
              <a:rPr lang="zh-CN" altLang="en-US" sz="40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endPar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9460" name="Rectangle 1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19461" name="对象 4"/>
          <p:cNvGraphicFramePr>
            <a:graphicFrameLocks noChangeAspect="1"/>
          </p:cNvGraphicFramePr>
          <p:nvPr/>
        </p:nvGraphicFramePr>
        <p:xfrm>
          <a:off x="1991544" y="1442924"/>
          <a:ext cx="3983567" cy="1317211"/>
        </p:xfrm>
        <a:graphic>
          <a:graphicData uri="http://schemas.openxmlformats.org/presentationml/2006/ole">
            <mc:AlternateContent xmlns:mc="http://schemas.openxmlformats.org/markup-compatibility/2006">
              <mc:Choice xmlns:v="urn:schemas-microsoft-com:vml" Requires="v">
                <p:oleObj spid="_x0000_s6147" name="公式" r:id="rId1" imgW="1270000" imgH="419100" progId="Equation.3">
                  <p:embed/>
                </p:oleObj>
              </mc:Choice>
              <mc:Fallback>
                <p:oleObj name="公式" r:id="rId1" imgW="1270000" imgH="419100" progId="Equation.3">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1442924"/>
                        <a:ext cx="3983567" cy="1317211"/>
                      </a:xfrm>
                      <a:prstGeom prst="rect">
                        <a:avLst/>
                      </a:prstGeom>
                      <a:noFill/>
                      <a:ln>
                        <a:noFill/>
                      </a:ln>
                    </p:spPr>
                  </p:pic>
                </p:oleObj>
              </mc:Fallback>
            </mc:AlternateContent>
          </a:graphicData>
        </a:graphic>
      </p:graphicFrame>
      <p:pic>
        <p:nvPicPr>
          <p:cNvPr id="19462" name="Picture 17"/>
          <p:cNvPicPr>
            <a:picLocks noChangeAspect="1" noChangeArrowheads="1"/>
          </p:cNvPicPr>
          <p:nvPr/>
        </p:nvPicPr>
        <p:blipFill>
          <a:blip r:embed="rId3">
            <a:extLst>
              <a:ext uri="{28A0092B-C50C-407E-A947-70E740481C1C}">
                <a14:useLocalDpi xmlns:a14="http://schemas.microsoft.com/office/drawing/2010/main" val="0"/>
              </a:ext>
            </a:extLst>
          </a:blip>
          <a:srcRect t="2" r="70779" b="-2"/>
          <a:stretch>
            <a:fillRect/>
          </a:stretch>
        </p:blipFill>
        <p:spPr bwMode="auto">
          <a:xfrm>
            <a:off x="1250950" y="2998030"/>
            <a:ext cx="4917016"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18"/>
          <p:cNvPicPr>
            <a:picLocks noChangeAspect="1" noChangeArrowheads="1"/>
          </p:cNvPicPr>
          <p:nvPr/>
        </p:nvPicPr>
        <p:blipFill>
          <a:blip r:embed="rId4">
            <a:extLst>
              <a:ext uri="{28A0092B-C50C-407E-A947-70E740481C1C}">
                <a14:useLocalDpi xmlns:a14="http://schemas.microsoft.com/office/drawing/2010/main" val="0"/>
              </a:ext>
            </a:extLst>
          </a:blip>
          <a:srcRect r="54140"/>
          <a:stretch>
            <a:fillRect/>
          </a:stretch>
        </p:blipFill>
        <p:spPr bwMode="auto">
          <a:xfrm>
            <a:off x="239184" y="3805767"/>
            <a:ext cx="6940549" cy="111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4" name="Picture 20"/>
          <p:cNvPicPr>
            <a:picLocks noChangeAspect="1" noChangeArrowheads="1"/>
          </p:cNvPicPr>
          <p:nvPr/>
        </p:nvPicPr>
        <p:blipFill>
          <a:blip r:embed="rId5">
            <a:extLst>
              <a:ext uri="{28A0092B-C50C-407E-A947-70E740481C1C}">
                <a14:useLocalDpi xmlns:a14="http://schemas.microsoft.com/office/drawing/2010/main" val="0"/>
              </a:ext>
            </a:extLst>
          </a:blip>
          <a:srcRect r="50278"/>
          <a:stretch>
            <a:fillRect/>
          </a:stretch>
        </p:blipFill>
        <p:spPr bwMode="auto">
          <a:xfrm>
            <a:off x="239185" y="4804834"/>
            <a:ext cx="7639049" cy="113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5" name="Picture 22"/>
          <p:cNvPicPr>
            <a:picLocks noChangeAspect="1" noChangeArrowheads="1"/>
          </p:cNvPicPr>
          <p:nvPr/>
        </p:nvPicPr>
        <p:blipFill>
          <a:blip r:embed="rId6">
            <a:extLst>
              <a:ext uri="{28A0092B-C50C-407E-A947-70E740481C1C}">
                <a14:useLocalDpi xmlns:a14="http://schemas.microsoft.com/office/drawing/2010/main" val="0"/>
              </a:ext>
            </a:extLst>
          </a:blip>
          <a:srcRect t="2" r="59421" b="-2"/>
          <a:stretch>
            <a:fillRect/>
          </a:stretch>
        </p:blipFill>
        <p:spPr bwMode="auto">
          <a:xfrm>
            <a:off x="239185" y="5969001"/>
            <a:ext cx="6555316"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9" name="Picture 23"/>
          <p:cNvPicPr>
            <a:picLocks noChangeAspect="1" noChangeArrowheads="1"/>
          </p:cNvPicPr>
          <p:nvPr/>
        </p:nvPicPr>
        <p:blipFill>
          <a:blip r:embed="rId7"/>
          <a:srcRect/>
          <a:stretch>
            <a:fillRect/>
          </a:stretch>
        </p:blipFill>
        <p:spPr bwMode="auto">
          <a:xfrm>
            <a:off x="8068734" y="1989667"/>
            <a:ext cx="3983567" cy="4415367"/>
          </a:xfrm>
          <a:prstGeom prst="rect">
            <a:avLst/>
          </a:prstGeom>
          <a:solidFill>
            <a:srgbClr val="FFFFCC"/>
          </a:solidFill>
        </p:spPr>
        <p:style>
          <a:lnRef idx="2">
            <a:schemeClr val="accent3"/>
          </a:lnRef>
          <a:fillRef idx="1">
            <a:schemeClr val="lt1"/>
          </a:fillRef>
          <a:effectRef idx="0">
            <a:schemeClr val="accent3"/>
          </a:effectRef>
          <a:fontRef idx="minor">
            <a:schemeClr val="dk1"/>
          </a:fontRef>
        </p:style>
      </p:pic>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74085" y="2482851"/>
            <a:ext cx="10246783" cy="65828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5" name="圆角矩形 4"/>
          <p:cNvSpPr/>
          <p:nvPr/>
        </p:nvSpPr>
        <p:spPr>
          <a:xfrm>
            <a:off x="74085" y="1693334"/>
            <a:ext cx="11973983" cy="6731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pic>
        <p:nvPicPr>
          <p:cNvPr id="20484" name="Picture 22"/>
          <p:cNvPicPr>
            <a:picLocks noChangeAspect="1" noChangeArrowheads="1"/>
          </p:cNvPicPr>
          <p:nvPr/>
        </p:nvPicPr>
        <p:blipFill>
          <a:blip r:embed="rId1">
            <a:extLst>
              <a:ext uri="{28A0092B-C50C-407E-A947-70E740481C1C}">
                <a14:useLocalDpi xmlns:a14="http://schemas.microsoft.com/office/drawing/2010/main" val="0"/>
              </a:ext>
            </a:extLst>
          </a:blip>
          <a:srcRect t="2" r="73285" b="-2"/>
          <a:stretch>
            <a:fillRect/>
          </a:stretch>
        </p:blipFill>
        <p:spPr bwMode="auto">
          <a:xfrm>
            <a:off x="239185" y="331274"/>
            <a:ext cx="4293162" cy="5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23"/>
          <p:cNvPicPr>
            <a:picLocks noChangeAspect="1" noChangeArrowheads="1"/>
          </p:cNvPicPr>
          <p:nvPr/>
        </p:nvPicPr>
        <p:blipFill>
          <a:blip r:embed="rId2">
            <a:extLst>
              <a:ext uri="{28A0092B-C50C-407E-A947-70E740481C1C}">
                <a14:useLocalDpi xmlns:a14="http://schemas.microsoft.com/office/drawing/2010/main" val="0"/>
              </a:ext>
            </a:extLst>
          </a:blip>
          <a:srcRect r="61510"/>
          <a:stretch>
            <a:fillRect/>
          </a:stretch>
        </p:blipFill>
        <p:spPr bwMode="auto">
          <a:xfrm>
            <a:off x="239185" y="787673"/>
            <a:ext cx="5697836" cy="109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24"/>
          <p:cNvPicPr>
            <a:picLocks noChangeAspect="1" noChangeArrowheads="1"/>
          </p:cNvPicPr>
          <p:nvPr/>
        </p:nvPicPr>
        <p:blipFill>
          <a:blip r:embed="rId3">
            <a:extLst>
              <a:ext uri="{28A0092B-C50C-407E-A947-70E740481C1C}">
                <a14:useLocalDpi xmlns:a14="http://schemas.microsoft.com/office/drawing/2010/main" val="0"/>
              </a:ext>
            </a:extLst>
          </a:blip>
          <a:srcRect r="59377"/>
          <a:stretch>
            <a:fillRect/>
          </a:stretch>
        </p:blipFill>
        <p:spPr bwMode="auto">
          <a:xfrm>
            <a:off x="5630141" y="819786"/>
            <a:ext cx="5790419" cy="109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26"/>
          <p:cNvPicPr>
            <a:picLocks noChangeAspect="1" noChangeArrowheads="1"/>
          </p:cNvPicPr>
          <p:nvPr/>
        </p:nvPicPr>
        <p:blipFill>
          <a:blip r:embed="rId4">
            <a:extLst>
              <a:ext uri="{28A0092B-C50C-407E-A947-70E740481C1C}">
                <a14:useLocalDpi xmlns:a14="http://schemas.microsoft.com/office/drawing/2010/main" val="0"/>
              </a:ext>
            </a:extLst>
          </a:blip>
          <a:srcRect r="19672"/>
          <a:stretch>
            <a:fillRect/>
          </a:stretch>
        </p:blipFill>
        <p:spPr bwMode="auto">
          <a:xfrm>
            <a:off x="74085" y="1409700"/>
            <a:ext cx="12117916" cy="116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8" name="Picture 27"/>
          <p:cNvPicPr>
            <a:picLocks noChangeAspect="1" noChangeArrowheads="1"/>
          </p:cNvPicPr>
          <p:nvPr/>
        </p:nvPicPr>
        <p:blipFill>
          <a:blip r:embed="rId5">
            <a:extLst>
              <a:ext uri="{28A0092B-C50C-407E-A947-70E740481C1C}">
                <a14:useLocalDpi xmlns:a14="http://schemas.microsoft.com/office/drawing/2010/main" val="0"/>
              </a:ext>
            </a:extLst>
          </a:blip>
          <a:srcRect r="34669"/>
          <a:stretch>
            <a:fillRect/>
          </a:stretch>
        </p:blipFill>
        <p:spPr bwMode="auto">
          <a:xfrm>
            <a:off x="239185" y="2277534"/>
            <a:ext cx="10350500" cy="1170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8" name="Picture 28"/>
          <p:cNvPicPr>
            <a:picLocks noChangeAspect="1" noChangeArrowheads="1"/>
          </p:cNvPicPr>
          <p:nvPr/>
        </p:nvPicPr>
        <p:blipFill>
          <a:blip r:embed="rId6"/>
          <a:srcRect/>
          <a:stretch>
            <a:fillRect/>
          </a:stretch>
        </p:blipFill>
        <p:spPr bwMode="auto">
          <a:xfrm>
            <a:off x="4157135" y="3249265"/>
            <a:ext cx="4243122" cy="3642601"/>
          </a:xfrm>
          <a:prstGeom prst="rect">
            <a:avLst/>
          </a:prstGeom>
          <a:solidFill>
            <a:srgbClr val="FFFFCC"/>
          </a:solidFill>
        </p:spPr>
        <p:style>
          <a:lnRef idx="2">
            <a:schemeClr val="accent3"/>
          </a:lnRef>
          <a:fillRef idx="1">
            <a:schemeClr val="lt1"/>
          </a:fillRef>
          <a:effectRef idx="0">
            <a:schemeClr val="accent3"/>
          </a:effectRef>
          <a:fontRef idx="minor">
            <a:schemeClr val="dk1"/>
          </a:fontRef>
        </p:style>
      </p:pic>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48167" y="4004734"/>
            <a:ext cx="11914717" cy="256963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5" name="矩形 14"/>
          <p:cNvSpPr/>
          <p:nvPr/>
        </p:nvSpPr>
        <p:spPr>
          <a:xfrm>
            <a:off x="624419" y="423334"/>
            <a:ext cx="3527366" cy="646331"/>
          </a:xfrm>
          <a:prstGeom prst="rect">
            <a:avLst/>
          </a:prstGeom>
          <a:blipFill>
            <a:blip r:embed="rId1"/>
            <a:tile tx="0" ty="0" sx="100000" sy="100000" flip="none" algn="tl"/>
          </a:blipFill>
        </p:spPr>
        <p:style>
          <a:lnRef idx="2">
            <a:schemeClr val="dk1"/>
          </a:lnRef>
          <a:fillRef idx="1">
            <a:schemeClr val="lt1"/>
          </a:fillRef>
          <a:effectRef idx="0">
            <a:schemeClr val="dk1"/>
          </a:effectRef>
          <a:fontRef idx="minor">
            <a:schemeClr val="dk1"/>
          </a:fontRef>
        </p:style>
        <p:txBody>
          <a:bodyPr wrap="square">
            <a:spAutoFit/>
          </a:bodyPr>
          <a:lstStyle/>
          <a:p>
            <a:pPr eaLnBrk="1" hangingPunct="1">
              <a:defRPr/>
            </a:pPr>
            <a:r>
              <a:rPr lang="en-US" altLang="zh-CN"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5.4.2 </a:t>
            </a:r>
            <a:r>
              <a:rPr lang="zh-CN" altLang="en-US"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奈氏判据</a:t>
            </a:r>
            <a:endParaRPr lang="en-US" altLang="zh-CN"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p:txBody>
      </p:sp>
      <p:sp>
        <p:nvSpPr>
          <p:cNvPr id="2" name="矩形 1"/>
          <p:cNvSpPr/>
          <p:nvPr/>
        </p:nvSpPr>
        <p:spPr>
          <a:xfrm>
            <a:off x="239184" y="1524001"/>
            <a:ext cx="11357596" cy="124123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eaLnBrk="1" hangingPunct="1">
              <a:buFont typeface="Arial" panose="020B0604020202020204" pitchFamily="34" charset="0"/>
              <a:buNone/>
              <a:defRPr/>
            </a:pPr>
            <a:r>
              <a:rPr lang="zh-CN" altLang="en-US" sz="3735"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a:t>
            </a:r>
            <a:r>
              <a:rPr lang="en-US" altLang="zh-CN" sz="3735"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R</a:t>
            </a: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是</a:t>
            </a:r>
            <a:r>
              <a:rPr lang="en-US" altLang="zh-CN" sz="3735"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F</a:t>
            </a: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平面上</a:t>
            </a:r>
            <a:r>
              <a:rPr lang="en-US" altLang="zh-CN" sz="3735"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en-US" altLang="zh-CN" sz="3735" b="1" i="1" baseline="-250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F</a:t>
            </a: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逆时针包围原点的圈数</a:t>
            </a:r>
            <a:r>
              <a:rPr lang="en-US" altLang="zh-CN"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即</a:t>
            </a:r>
            <a:r>
              <a:rPr lang="en-US" altLang="zh-CN" sz="3735"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GH</a:t>
            </a: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平面上</a:t>
            </a:r>
            <a:endParaRPr lang="en-US" altLang="zh-CN"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eaLnBrk="1" hangingPunct="1">
              <a:buFont typeface="Arial" panose="020B0604020202020204" pitchFamily="34" charset="0"/>
              <a:buNone/>
              <a:defRPr/>
            </a:pP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奈氏路径及其镜像逆时针包围</a:t>
            </a:r>
            <a:r>
              <a:rPr lang="en-US" altLang="zh-CN"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3735"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-1,  j0 </a:t>
            </a:r>
            <a:r>
              <a:rPr lang="en-US" altLang="zh-CN"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的圈数</a:t>
            </a:r>
            <a:endPar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1509" name="Rectangle 20"/>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1510" name="对象 3"/>
          <p:cNvGraphicFramePr>
            <a:graphicFrameLocks noChangeAspect="1"/>
          </p:cNvGraphicFramePr>
          <p:nvPr/>
        </p:nvGraphicFramePr>
        <p:xfrm>
          <a:off x="3215218" y="3045884"/>
          <a:ext cx="4705349" cy="734483"/>
        </p:xfrm>
        <a:graphic>
          <a:graphicData uri="http://schemas.openxmlformats.org/presentationml/2006/ole">
            <mc:AlternateContent xmlns:mc="http://schemas.openxmlformats.org/markup-compatibility/2006">
              <mc:Choice xmlns:v="urn:schemas-microsoft-com:vml" Requires="v">
                <p:oleObj spid="_x0000_s7171" name="公式" r:id="rId2" imgW="1396365" imgH="215900" progId="Equation.3">
                  <p:embed/>
                </p:oleObj>
              </mc:Choice>
              <mc:Fallback>
                <p:oleObj name="公式" r:id="rId2" imgW="1396365" imgH="215900" progId="Equation.3">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218" y="3045884"/>
                        <a:ext cx="4705349" cy="73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1" name="Picture 21"/>
          <p:cNvPicPr>
            <a:picLocks noChangeAspect="1" noChangeArrowheads="1"/>
          </p:cNvPicPr>
          <p:nvPr/>
        </p:nvPicPr>
        <p:blipFill>
          <a:blip r:embed="rId4">
            <a:extLst>
              <a:ext uri="{28A0092B-C50C-407E-A947-70E740481C1C}">
                <a14:useLocalDpi xmlns:a14="http://schemas.microsoft.com/office/drawing/2010/main" val="0"/>
              </a:ext>
            </a:extLst>
          </a:blip>
          <a:srcRect r="22826"/>
          <a:stretch>
            <a:fillRect/>
          </a:stretch>
        </p:blipFill>
        <p:spPr bwMode="auto">
          <a:xfrm>
            <a:off x="141818" y="3854452"/>
            <a:ext cx="12134849" cy="111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Picture 22"/>
          <p:cNvPicPr>
            <a:picLocks noChangeAspect="1" noChangeArrowheads="1"/>
          </p:cNvPicPr>
          <p:nvPr/>
        </p:nvPicPr>
        <p:blipFill>
          <a:blip r:embed="rId5">
            <a:extLst>
              <a:ext uri="{28A0092B-C50C-407E-A947-70E740481C1C}">
                <a14:useLocalDpi xmlns:a14="http://schemas.microsoft.com/office/drawing/2010/main" val="0"/>
              </a:ext>
            </a:extLst>
          </a:blip>
          <a:srcRect r="53246"/>
          <a:stretch>
            <a:fillRect/>
          </a:stretch>
        </p:blipFill>
        <p:spPr bwMode="auto">
          <a:xfrm>
            <a:off x="148167" y="4580467"/>
            <a:ext cx="7433733" cy="1176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3" name="Picture 23"/>
          <p:cNvPicPr>
            <a:picLocks noChangeAspect="1" noChangeArrowheads="1"/>
          </p:cNvPicPr>
          <p:nvPr/>
        </p:nvPicPr>
        <p:blipFill>
          <a:blip r:embed="rId6">
            <a:extLst>
              <a:ext uri="{28A0092B-C50C-407E-A947-70E740481C1C}">
                <a14:useLocalDpi xmlns:a14="http://schemas.microsoft.com/office/drawing/2010/main" val="0"/>
              </a:ext>
            </a:extLst>
          </a:blip>
          <a:srcRect r="53246"/>
          <a:stretch>
            <a:fillRect/>
          </a:stretch>
        </p:blipFill>
        <p:spPr bwMode="auto">
          <a:xfrm>
            <a:off x="218018" y="5488518"/>
            <a:ext cx="6868583" cy="108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8113185" y="4861985"/>
            <a:ext cx="1112805" cy="461665"/>
          </a:xfrm>
          <a:prstGeom prst="rect">
            <a:avLst/>
          </a:prstGeom>
        </p:spPr>
        <p:txBody>
          <a:bodyPr wrap="none">
            <a:spAutoFit/>
          </a:bodyPr>
          <a:lstStyle/>
          <a:p>
            <a:pPr eaLnBrk="1" hangingPunct="1">
              <a:buFont typeface="Arial" panose="020B0604020202020204" pitchFamily="34" charset="0"/>
              <a:buNone/>
              <a:defRPr/>
            </a:pPr>
            <a:r>
              <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逆时针</a:t>
            </a:r>
            <a:endPar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2" name="矩形 21"/>
          <p:cNvSpPr/>
          <p:nvPr/>
        </p:nvSpPr>
        <p:spPr>
          <a:xfrm>
            <a:off x="8115300" y="5723467"/>
            <a:ext cx="1112805" cy="461665"/>
          </a:xfrm>
          <a:prstGeom prst="rect">
            <a:avLst/>
          </a:prstGeom>
        </p:spPr>
        <p:txBody>
          <a:bodyPr wrap="none">
            <a:spAutoFit/>
          </a:bodyPr>
          <a:lstStyle/>
          <a:p>
            <a:pPr eaLnBrk="1" hangingPunct="1">
              <a:buFont typeface="Arial" panose="020B0604020202020204" pitchFamily="34" charset="0"/>
              <a:buNone/>
              <a:defRPr/>
            </a:pPr>
            <a:r>
              <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顺时针</a:t>
            </a:r>
            <a:endPar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39185" y="4004733"/>
            <a:ext cx="11713633" cy="24130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431800" y="202241"/>
            <a:ext cx="2364750" cy="6667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buFont typeface="Arial" panose="020B0604020202020204" pitchFamily="34" charset="0"/>
              <a:buNone/>
              <a:defRPr/>
            </a:pPr>
            <a:r>
              <a:rPr lang="zh-CN" altLang="zh-CN" sz="3735" b="1" kern="100" spc="5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奈氏判据</a:t>
            </a:r>
            <a:endParaRPr lang="zh-CN" altLang="en-US" sz="3735" spc="5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 name="矩形 2"/>
          <p:cNvSpPr/>
          <p:nvPr/>
        </p:nvSpPr>
        <p:spPr>
          <a:xfrm>
            <a:off x="431800" y="971551"/>
            <a:ext cx="11280824" cy="1569660"/>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Arial" panose="020B0604020202020204" pitchFamily="34" charset="0"/>
              <a:buNone/>
              <a:defRPr/>
            </a:pP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闭环控制系统稳定的充要条件是半闭合曲线 </a:t>
            </a:r>
            <a:r>
              <a:rPr lang="en-US" altLang="zh-CN" sz="2800"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en-US" altLang="zh-CN" sz="2800" b="1" i="1" baseline="-25000"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GH</a:t>
            </a:r>
            <a:r>
              <a:rPr lang="zh-CN" altLang="en-US" sz="40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不穿过</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临界点 </a:t>
            </a:r>
            <a:r>
              <a:rPr lang="en-US" altLang="zh-CN" sz="2800" b="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-1</a:t>
            </a:r>
            <a:r>
              <a:rPr lang="zh-CN" altLang="en-US" sz="2800" b="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j0)</a:t>
            </a:r>
            <a:r>
              <a:rPr lang="zh-CN" altLang="en-US" sz="2800" b="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且逆时针包围临界点的圈数 </a:t>
            </a:r>
            <a:r>
              <a:rPr lang="en-US" altLang="zh-CN" sz="2800"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R(</a:t>
            </a:r>
            <a:r>
              <a:rPr lang="zh-CN" altLang="en-US" sz="2800" b="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即</a:t>
            </a:r>
            <a:r>
              <a:rPr lang="en-US" altLang="zh-CN" sz="2800" b="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2</a:t>
            </a:r>
            <a:r>
              <a:rPr lang="en-US" altLang="zh-CN" sz="2800"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N) </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等于开环传递函数位于</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S</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右半平面的极点数 </a:t>
            </a:r>
            <a:r>
              <a:rPr lang="en-US" altLang="zh-CN" sz="2800"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P</a:t>
            </a:r>
            <a:endPar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2533" name="Rectangle 20"/>
          <p:cNvSpPr>
            <a:spLocks noChangeArrowheads="1"/>
          </p:cNvSpPr>
          <p:nvPr/>
        </p:nvSpPr>
        <p:spPr bwMode="auto">
          <a:xfrm>
            <a:off x="1" y="739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pic>
        <p:nvPicPr>
          <p:cNvPr id="22534" name="Picture 21"/>
          <p:cNvPicPr>
            <a:picLocks noChangeAspect="1" noChangeArrowheads="1"/>
          </p:cNvPicPr>
          <p:nvPr/>
        </p:nvPicPr>
        <p:blipFill>
          <a:blip r:embed="rId1">
            <a:extLst>
              <a:ext uri="{28A0092B-C50C-407E-A947-70E740481C1C}">
                <a14:useLocalDpi xmlns:a14="http://schemas.microsoft.com/office/drawing/2010/main" val="0"/>
              </a:ext>
            </a:extLst>
          </a:blip>
          <a:srcRect t="2" r="60693" b="-2"/>
          <a:stretch>
            <a:fillRect/>
          </a:stretch>
        </p:blipFill>
        <p:spPr bwMode="auto">
          <a:xfrm>
            <a:off x="1352551" y="4004733"/>
            <a:ext cx="6951133" cy="65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22"/>
          <p:cNvPicPr>
            <a:picLocks noChangeAspect="1" noChangeArrowheads="1"/>
          </p:cNvPicPr>
          <p:nvPr/>
        </p:nvPicPr>
        <p:blipFill>
          <a:blip r:embed="rId2">
            <a:extLst>
              <a:ext uri="{28A0092B-C50C-407E-A947-70E740481C1C}">
                <a14:useLocalDpi xmlns:a14="http://schemas.microsoft.com/office/drawing/2010/main" val="0"/>
              </a:ext>
            </a:extLst>
          </a:blip>
          <a:srcRect t="2" r="60777" b="-2"/>
          <a:stretch>
            <a:fillRect/>
          </a:stretch>
        </p:blipFill>
        <p:spPr bwMode="auto">
          <a:xfrm>
            <a:off x="1380067" y="4726517"/>
            <a:ext cx="6733117"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23"/>
          <p:cNvPicPr>
            <a:picLocks noChangeAspect="1" noChangeArrowheads="1"/>
          </p:cNvPicPr>
          <p:nvPr/>
        </p:nvPicPr>
        <p:blipFill>
          <a:blip r:embed="rId3">
            <a:extLst>
              <a:ext uri="{28A0092B-C50C-407E-A947-70E740481C1C}">
                <a14:useLocalDpi xmlns:a14="http://schemas.microsoft.com/office/drawing/2010/main" val="0"/>
              </a:ext>
            </a:extLst>
          </a:blip>
          <a:srcRect r="18208"/>
          <a:stretch>
            <a:fillRect/>
          </a:stretch>
        </p:blipFill>
        <p:spPr bwMode="auto">
          <a:xfrm>
            <a:off x="239184" y="5293784"/>
            <a:ext cx="11952816" cy="112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7" name="Rectangle 25"/>
          <p:cNvSpPr>
            <a:spLocks noChangeArrowheads="1"/>
          </p:cNvSpPr>
          <p:nvPr/>
        </p:nvSpPr>
        <p:spPr bwMode="auto">
          <a:xfrm>
            <a:off x="1" y="739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2538" name="对象 8"/>
          <p:cNvGraphicFramePr>
            <a:graphicFrameLocks noChangeAspect="1"/>
          </p:cNvGraphicFramePr>
          <p:nvPr/>
        </p:nvGraphicFramePr>
        <p:xfrm>
          <a:off x="3855400" y="2950768"/>
          <a:ext cx="3183467" cy="575733"/>
        </p:xfrm>
        <a:graphic>
          <a:graphicData uri="http://schemas.openxmlformats.org/presentationml/2006/ole">
            <mc:AlternateContent xmlns:mc="http://schemas.openxmlformats.org/markup-compatibility/2006">
              <mc:Choice xmlns:v="urn:schemas-microsoft-com:vml" Requires="v">
                <p:oleObj spid="_x0000_s8195" name="公式" r:id="rId4" imgW="1002665" imgH="177800" progId="Equation.3">
                  <p:embed/>
                </p:oleObj>
              </mc:Choice>
              <mc:Fallback>
                <p:oleObj name="公式" r:id="rId4" imgW="1002665" imgH="177800" progId="Equation.3">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5400" y="2950768"/>
                        <a:ext cx="3183467"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7752184" y="2842818"/>
            <a:ext cx="3070071" cy="666786"/>
          </a:xfrm>
          <a:prstGeom prst="rect">
            <a:avLst/>
          </a:prstGeom>
        </p:spPr>
        <p:txBody>
          <a:bodyPr wrap="none">
            <a:spAutoFit/>
          </a:bodyPr>
          <a:lstStyle/>
          <a:p>
            <a:pPr eaLnBrk="1" hangingPunct="1">
              <a:buFont typeface="Arial" panose="020B0604020202020204" pitchFamily="34" charset="0"/>
              <a:buNone/>
              <a:defRPr/>
            </a:pPr>
            <a:r>
              <a:rPr lang="zh-CN" altLang="en-US" sz="3735"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闭环系统稳定</a:t>
            </a:r>
            <a:endParaRPr lang="zh-CN" altLang="en-US" sz="3735"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圆角矩形 14351"/>
          <p:cNvSpPr/>
          <p:nvPr/>
        </p:nvSpPr>
        <p:spPr>
          <a:xfrm>
            <a:off x="239185" y="5272617"/>
            <a:ext cx="11662833" cy="134408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6" name="圆角矩形 25"/>
          <p:cNvSpPr/>
          <p:nvPr/>
        </p:nvSpPr>
        <p:spPr>
          <a:xfrm>
            <a:off x="1007533" y="2851151"/>
            <a:ext cx="5952067" cy="2114549"/>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7" name="Rectangle 2"/>
          <p:cNvSpPr txBox="1">
            <a:spLocks noChangeArrowheads="1"/>
          </p:cNvSpPr>
          <p:nvPr/>
        </p:nvSpPr>
        <p:spPr bwMode="auto">
          <a:xfrm>
            <a:off x="486833" y="260352"/>
            <a:ext cx="6995584" cy="969433"/>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2pPr>
            <a:lvl3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3pPr>
            <a:lvl4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4pPr>
            <a:lvl5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9pPr>
          </a:lstStyle>
          <a:p>
            <a:pPr marL="457200" indent="-457200" algn="l">
              <a:lnSpc>
                <a:spcPct val="90000"/>
              </a:lnSpc>
              <a:spcBef>
                <a:spcPct val="20000"/>
              </a:spcBef>
              <a:defRPr/>
            </a:pPr>
            <a:r>
              <a:rPr lang="zh-CN" altLang="en-US"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sym typeface="+mn-ea"/>
              </a:rPr>
              <a:t>例 已知开环传递函数判断系统稳定性</a:t>
            </a:r>
            <a:endParaRPr lang="zh-CN" altLang="en-US"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endParaRPr>
          </a:p>
        </p:txBody>
      </p:sp>
      <p:sp>
        <p:nvSpPr>
          <p:cNvPr id="28" name="Rectangle 3"/>
          <p:cNvSpPr txBox="1">
            <a:spLocks noChangeArrowheads="1"/>
          </p:cNvSpPr>
          <p:nvPr/>
        </p:nvSpPr>
        <p:spPr bwMode="auto">
          <a:xfrm>
            <a:off x="239184" y="2927351"/>
            <a:ext cx="768349"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Blip>
                <a:blip r:embed="rId1"/>
              </a:buBlip>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buFontTx/>
              <a:buNone/>
              <a:defRPr/>
            </a:pPr>
            <a:r>
              <a:rPr lang="zh-CN" altLang="en-US" b="1" kern="0" dirty="0">
                <a:solidFill>
                  <a:srgbClr val="000000"/>
                </a:solidFill>
                <a:effectLst>
                  <a:outerShdw blurRad="38100" dist="38100" dir="2700000" algn="tl">
                    <a:srgbClr val="000000">
                      <a:alpha val="43137"/>
                    </a:srgbClr>
                  </a:outerShdw>
                </a:effectLst>
                <a:latin typeface="Arial Narrow" panose="020B0606020202030204"/>
              </a:rPr>
              <a:t>解：</a:t>
            </a:r>
            <a:endParaRPr lang="zh-CN" altLang="en-US" b="1" kern="0" dirty="0">
              <a:solidFill>
                <a:srgbClr val="000000"/>
              </a:solidFill>
              <a:effectLst>
                <a:outerShdw blurRad="38100" dist="38100" dir="2700000" algn="tl">
                  <a:srgbClr val="000000">
                    <a:alpha val="43137"/>
                  </a:srgbClr>
                </a:outerShdw>
              </a:effectLst>
              <a:latin typeface="Arial Narrow" panose="020B0606020202030204"/>
            </a:endParaRPr>
          </a:p>
          <a:p>
            <a:pPr eaLnBrk="1" hangingPunct="1">
              <a:lnSpc>
                <a:spcPct val="90000"/>
              </a:lnSpc>
              <a:buFontTx/>
              <a:buNone/>
              <a:defRPr/>
            </a:pPr>
            <a:endParaRPr lang="en-US" altLang="zh-CN" b="1" kern="0" dirty="0">
              <a:solidFill>
                <a:srgbClr val="000000"/>
              </a:solidFill>
              <a:effectLst>
                <a:outerShdw blurRad="38100" dist="38100" dir="2700000" algn="tl">
                  <a:srgbClr val="000000">
                    <a:alpha val="43137"/>
                  </a:srgbClr>
                </a:outerShdw>
              </a:effectLst>
              <a:latin typeface="Arial Narrow" panose="020B0606020202030204"/>
            </a:endParaRPr>
          </a:p>
        </p:txBody>
      </p:sp>
      <p:pic>
        <p:nvPicPr>
          <p:cNvPr id="23558" name="图片 4" descr="图片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800" y="1276351"/>
            <a:ext cx="6047317" cy="134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27" descr="图片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51151"/>
            <a:ext cx="5503333" cy="191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矩形 14335"/>
          <p:cNvSpPr>
            <a:spLocks noChangeArrowheads="1"/>
          </p:cNvSpPr>
          <p:nvPr/>
        </p:nvSpPr>
        <p:spPr bwMode="auto">
          <a:xfrm>
            <a:off x="239184" y="5272618"/>
            <a:ext cx="8754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800" b="1" dirty="0">
                <a:solidFill>
                  <a:schemeClr val="tx1"/>
                </a:solidFill>
                <a:latin typeface="Palatino Linotype" panose="02040502050505030304" pitchFamily="18" charset="0"/>
              </a:rPr>
              <a:t>在</a:t>
            </a:r>
            <a:r>
              <a:rPr lang="en-US" altLang="zh-CN" sz="2800" b="1" i="1" dirty="0">
                <a:solidFill>
                  <a:schemeClr val="tx1"/>
                </a:solidFill>
                <a:latin typeface="Times New Roman" panose="02020603050405020304" pitchFamily="18" charset="0"/>
                <a:cs typeface="Times New Roman" panose="02020603050405020304" pitchFamily="18" charset="0"/>
              </a:rPr>
              <a:t>S</a:t>
            </a:r>
            <a:r>
              <a:rPr lang="zh-CN" altLang="en-US" sz="2800" b="1" dirty="0">
                <a:solidFill>
                  <a:schemeClr val="tx1"/>
                </a:solidFill>
                <a:latin typeface="Palatino Linotype" panose="02040502050505030304" pitchFamily="18" charset="0"/>
              </a:rPr>
              <a:t>右半平面上，系统的开环极点数 </a:t>
            </a:r>
            <a:r>
              <a:rPr lang="en-US" altLang="zh-CN" sz="2800" b="1" i="1" dirty="0">
                <a:solidFill>
                  <a:schemeClr val="tx1"/>
                </a:solidFill>
                <a:latin typeface="Times New Roman" panose="02020603050405020304" pitchFamily="18" charset="0"/>
                <a:cs typeface="Times New Roman" panose="02020603050405020304" pitchFamily="18" charset="0"/>
              </a:rPr>
              <a:t>P</a:t>
            </a:r>
            <a:r>
              <a:rPr lang="en-US" altLang="zh-CN" sz="2800" b="1" dirty="0">
                <a:solidFill>
                  <a:schemeClr val="tx1"/>
                </a:solidFill>
                <a:latin typeface="Times New Roman" panose="02020603050405020304" pitchFamily="18" charset="0"/>
                <a:cs typeface="Times New Roman" panose="02020603050405020304" pitchFamily="18" charset="0"/>
              </a:rPr>
              <a:t>=0</a:t>
            </a:r>
            <a:r>
              <a:rPr lang="en-US" altLang="zh-CN" sz="2800" b="1" dirty="0">
                <a:solidFill>
                  <a:schemeClr val="tx1"/>
                </a:solidFill>
                <a:latin typeface="Palatino Linotype" panose="02040502050505030304" pitchFamily="18" charset="0"/>
              </a:rPr>
              <a:t> </a:t>
            </a:r>
            <a:endParaRPr lang="zh-CN" altLang="en-US" sz="2800" b="1" dirty="0">
              <a:solidFill>
                <a:schemeClr val="tx1"/>
              </a:solidFill>
              <a:latin typeface="Palatino Linotype" panose="02040502050505030304" pitchFamily="18" charset="0"/>
            </a:endParaRPr>
          </a:p>
        </p:txBody>
      </p:sp>
      <p:pic>
        <p:nvPicPr>
          <p:cNvPr id="23561" name="Picture 28"/>
          <p:cNvPicPr>
            <a:picLocks noChangeAspect="1" noChangeArrowheads="1"/>
          </p:cNvPicPr>
          <p:nvPr/>
        </p:nvPicPr>
        <p:blipFill>
          <a:blip r:embed="rId4">
            <a:extLst>
              <a:ext uri="{28A0092B-C50C-407E-A947-70E740481C1C}">
                <a14:useLocalDpi xmlns:a14="http://schemas.microsoft.com/office/drawing/2010/main" val="0"/>
              </a:ext>
            </a:extLst>
          </a:blip>
          <a:srcRect r="79500" b="-3687"/>
          <a:stretch>
            <a:fillRect/>
          </a:stretch>
        </p:blipFill>
        <p:spPr bwMode="auto">
          <a:xfrm>
            <a:off x="334434" y="5935134"/>
            <a:ext cx="3649133" cy="681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2" name="Rectangle 31"/>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3563" name="对象 14348"/>
          <p:cNvGraphicFramePr>
            <a:graphicFrameLocks noChangeAspect="1"/>
          </p:cNvGraphicFramePr>
          <p:nvPr/>
        </p:nvGraphicFramePr>
        <p:xfrm>
          <a:off x="3666067" y="6021918"/>
          <a:ext cx="1314451" cy="565149"/>
        </p:xfrm>
        <a:graphic>
          <a:graphicData uri="http://schemas.openxmlformats.org/presentationml/2006/ole">
            <mc:AlternateContent xmlns:mc="http://schemas.openxmlformats.org/markup-compatibility/2006">
              <mc:Choice xmlns:v="urn:schemas-microsoft-com:vml" Requires="v">
                <p:oleObj spid="_x0000_s9220" name="公式" r:id="rId5" imgW="405765" imgH="177800" progId="Equation.3">
                  <p:embed/>
                </p:oleObj>
              </mc:Choice>
              <mc:Fallback>
                <p:oleObj name="公式" r:id="rId5" imgW="405765" imgH="177800" progId="Equation.3">
                  <p:embed/>
                  <p:pic>
                    <p:nvPicPr>
                      <p:cNvPr id="0" name="对象 143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6067" y="6021918"/>
                        <a:ext cx="1314451" cy="5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64" name="Picture 32"/>
          <p:cNvPicPr>
            <a:picLocks noChangeAspect="1" noChangeArrowheads="1"/>
          </p:cNvPicPr>
          <p:nvPr/>
        </p:nvPicPr>
        <p:blipFill>
          <a:blip r:embed="rId7"/>
          <a:srcRect/>
          <a:stretch>
            <a:fillRect/>
          </a:stretch>
        </p:blipFill>
        <p:spPr bwMode="auto">
          <a:xfrm>
            <a:off x="7531101" y="1435100"/>
            <a:ext cx="4415367" cy="3530600"/>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pic>
      <p:sp>
        <p:nvSpPr>
          <p:cNvPr id="23565" name="Rectangle 3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3566" name="对象 14350"/>
          <p:cNvGraphicFramePr>
            <a:graphicFrameLocks noChangeAspect="1"/>
          </p:cNvGraphicFramePr>
          <p:nvPr/>
        </p:nvGraphicFramePr>
        <p:xfrm>
          <a:off x="5439834" y="6047318"/>
          <a:ext cx="4002617" cy="499533"/>
        </p:xfrm>
        <a:graphic>
          <a:graphicData uri="http://schemas.openxmlformats.org/presentationml/2006/ole">
            <mc:AlternateContent xmlns:mc="http://schemas.openxmlformats.org/markup-compatibility/2006">
              <mc:Choice xmlns:v="urn:schemas-microsoft-com:vml" Requires="v">
                <p:oleObj spid="_x0000_s9221" name="公式" r:id="rId8" imgW="1447165" imgH="177800" progId="Equation.3">
                  <p:embed/>
                </p:oleObj>
              </mc:Choice>
              <mc:Fallback>
                <p:oleObj name="公式" r:id="rId8" imgW="1447165" imgH="177800" progId="Equation.3">
                  <p:embed/>
                  <p:pic>
                    <p:nvPicPr>
                      <p:cNvPr id="0" name="对象 143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9834" y="6047318"/>
                        <a:ext cx="4002617" cy="49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67"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0467" y="5088468"/>
            <a:ext cx="3511551" cy="1056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641351" y="5626100"/>
            <a:ext cx="5935133"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1" name="圆角矩形 20"/>
          <p:cNvSpPr/>
          <p:nvPr/>
        </p:nvSpPr>
        <p:spPr>
          <a:xfrm>
            <a:off x="624417" y="3035301"/>
            <a:ext cx="6527800" cy="1521884"/>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0" name="圆角矩形 19"/>
          <p:cNvSpPr/>
          <p:nvPr/>
        </p:nvSpPr>
        <p:spPr>
          <a:xfrm>
            <a:off x="7535334" y="4557185"/>
            <a:ext cx="4417484" cy="2135716"/>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9" name="Rectangle 2"/>
          <p:cNvSpPr txBox="1">
            <a:spLocks noChangeArrowheads="1"/>
          </p:cNvSpPr>
          <p:nvPr/>
        </p:nvSpPr>
        <p:spPr bwMode="auto">
          <a:xfrm>
            <a:off x="334433" y="251885"/>
            <a:ext cx="6995584" cy="969433"/>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2pPr>
            <a:lvl3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3pPr>
            <a:lvl4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4pPr>
            <a:lvl5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9pPr>
          </a:lstStyle>
          <a:p>
            <a:pPr marL="457200" indent="-457200" algn="l">
              <a:lnSpc>
                <a:spcPct val="90000"/>
              </a:lnSpc>
              <a:spcBef>
                <a:spcPct val="20000"/>
              </a:spcBef>
              <a:defRPr/>
            </a:pPr>
            <a:r>
              <a:rPr lang="zh-CN" altLang="en-US"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sym typeface="+mn-ea"/>
              </a:rPr>
              <a:t>例 已知开环传递函数判断系统稳定性</a:t>
            </a:r>
            <a:endParaRPr lang="zh-CN" altLang="en-US"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endParaRPr>
          </a:p>
        </p:txBody>
      </p:sp>
      <p:sp>
        <p:nvSpPr>
          <p:cNvPr id="24582" name="Rectangle 13"/>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4583" name="对象 2"/>
          <p:cNvGraphicFramePr>
            <a:graphicFrameLocks noChangeAspect="1"/>
          </p:cNvGraphicFramePr>
          <p:nvPr/>
        </p:nvGraphicFramePr>
        <p:xfrm>
          <a:off x="624418" y="1509184"/>
          <a:ext cx="6178549" cy="1151467"/>
        </p:xfrm>
        <a:graphic>
          <a:graphicData uri="http://schemas.openxmlformats.org/presentationml/2006/ole">
            <mc:AlternateContent xmlns:mc="http://schemas.openxmlformats.org/markup-compatibility/2006">
              <mc:Choice xmlns:v="urn:schemas-microsoft-com:vml" Requires="v">
                <p:oleObj spid="_x0000_s10249" name="公式" r:id="rId1" imgW="2247900" imgH="419100" progId="Equation.3">
                  <p:embed/>
                </p:oleObj>
              </mc:Choice>
              <mc:Fallback>
                <p:oleObj name="公式" r:id="rId1" imgW="2247900" imgH="4191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1509184"/>
                        <a:ext cx="6178549" cy="115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584" name="Picture 14"/>
          <p:cNvPicPr>
            <a:picLocks noChangeAspect="1" noChangeArrowheads="1"/>
          </p:cNvPicPr>
          <p:nvPr/>
        </p:nvPicPr>
        <p:blipFill>
          <a:blip r:embed="rId3">
            <a:extLst>
              <a:ext uri="{28A0092B-C50C-407E-A947-70E740481C1C}">
                <a14:useLocalDpi xmlns:a14="http://schemas.microsoft.com/office/drawing/2010/main" val="0"/>
              </a:ext>
            </a:extLst>
          </a:blip>
          <a:srcRect t="2" r="85310" b="-2"/>
          <a:stretch>
            <a:fillRect/>
          </a:stretch>
        </p:blipFill>
        <p:spPr bwMode="auto">
          <a:xfrm>
            <a:off x="624417" y="3035301"/>
            <a:ext cx="2707216" cy="681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5" name="Rectangle 17"/>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4586" name="对象 5"/>
          <p:cNvGraphicFramePr>
            <a:graphicFrameLocks noChangeAspect="1"/>
          </p:cNvGraphicFramePr>
          <p:nvPr/>
        </p:nvGraphicFramePr>
        <p:xfrm>
          <a:off x="3119967" y="3126318"/>
          <a:ext cx="3744384" cy="590549"/>
        </p:xfrm>
        <a:graphic>
          <a:graphicData uri="http://schemas.openxmlformats.org/presentationml/2006/ole">
            <mc:AlternateContent xmlns:mc="http://schemas.openxmlformats.org/markup-compatibility/2006">
              <mc:Choice xmlns:v="urn:schemas-microsoft-com:vml" Requires="v">
                <p:oleObj spid="_x0000_s10250" name="公式" r:id="rId4" imgW="1447800" imgH="228600" progId="Equation.3">
                  <p:embed/>
                </p:oleObj>
              </mc:Choice>
              <mc:Fallback>
                <p:oleObj name="公式" r:id="rId4" imgW="1447800" imgH="228600" progId="Equation.3">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967" y="3126318"/>
                        <a:ext cx="3744384" cy="59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587" name="Picture 18"/>
          <p:cNvPicPr>
            <a:picLocks noChangeAspect="1" noChangeArrowheads="1"/>
          </p:cNvPicPr>
          <p:nvPr/>
        </p:nvPicPr>
        <p:blipFill>
          <a:blip r:embed="rId6">
            <a:extLst>
              <a:ext uri="{28A0092B-C50C-407E-A947-70E740481C1C}">
                <a14:useLocalDpi xmlns:a14="http://schemas.microsoft.com/office/drawing/2010/main" val="0"/>
              </a:ext>
            </a:extLst>
          </a:blip>
          <a:srcRect t="2" r="86446" b="-2"/>
          <a:stretch>
            <a:fillRect/>
          </a:stretch>
        </p:blipFill>
        <p:spPr bwMode="auto">
          <a:xfrm>
            <a:off x="641351" y="3881968"/>
            <a:ext cx="2478616" cy="67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8" name="Rectangle 20"/>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4589" name="对象 9"/>
          <p:cNvGraphicFramePr>
            <a:graphicFrameLocks noChangeAspect="1"/>
          </p:cNvGraphicFramePr>
          <p:nvPr/>
        </p:nvGraphicFramePr>
        <p:xfrm>
          <a:off x="3119967" y="3977218"/>
          <a:ext cx="4030133" cy="554567"/>
        </p:xfrm>
        <a:graphic>
          <a:graphicData uri="http://schemas.openxmlformats.org/presentationml/2006/ole">
            <mc:AlternateContent xmlns:mc="http://schemas.openxmlformats.org/markup-compatibility/2006">
              <mc:Choice xmlns:v="urn:schemas-microsoft-com:vml" Requires="v">
                <p:oleObj spid="_x0000_s10251" name="公式" r:id="rId7" imgW="1663700" imgH="228600" progId="Equation.3">
                  <p:embed/>
                </p:oleObj>
              </mc:Choice>
              <mc:Fallback>
                <p:oleObj name="公式" r:id="rId7" imgW="1663700" imgH="228600" progId="Equation.3">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9967" y="3977218"/>
                        <a:ext cx="4030133" cy="5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0" name="Rectangle 2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4591" name="对象 11"/>
          <p:cNvGraphicFramePr>
            <a:graphicFrameLocks noChangeAspect="1"/>
          </p:cNvGraphicFramePr>
          <p:nvPr/>
        </p:nvGraphicFramePr>
        <p:xfrm>
          <a:off x="645585" y="4667251"/>
          <a:ext cx="6411383" cy="778933"/>
        </p:xfrm>
        <a:graphic>
          <a:graphicData uri="http://schemas.openxmlformats.org/presentationml/2006/ole">
            <mc:AlternateContent xmlns:mc="http://schemas.openxmlformats.org/markup-compatibility/2006">
              <mc:Choice xmlns:v="urn:schemas-microsoft-com:vml" Requires="v">
                <p:oleObj spid="_x0000_s10252" name="公式" r:id="rId9" imgW="2197100" imgH="266700" progId="Equation.3">
                  <p:embed/>
                </p:oleObj>
              </mc:Choice>
              <mc:Fallback>
                <p:oleObj name="公式" r:id="rId9" imgW="2197100" imgH="266700" progId="Equation.3">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585" y="4667251"/>
                        <a:ext cx="6411383"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2" name="Rectangle 2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4593" name="对象 13"/>
          <p:cNvGraphicFramePr>
            <a:graphicFrameLocks noChangeAspect="1"/>
          </p:cNvGraphicFramePr>
          <p:nvPr/>
        </p:nvGraphicFramePr>
        <p:xfrm>
          <a:off x="814917" y="5725585"/>
          <a:ext cx="5281083" cy="713316"/>
        </p:xfrm>
        <a:graphic>
          <a:graphicData uri="http://schemas.openxmlformats.org/presentationml/2006/ole">
            <mc:AlternateContent xmlns:mc="http://schemas.openxmlformats.org/markup-compatibility/2006">
              <mc:Choice xmlns:v="urn:schemas-microsoft-com:vml" Requires="v">
                <p:oleObj spid="_x0000_s10253" name="公式" r:id="rId11" imgW="1905000" imgH="254000" progId="Equation.3">
                  <p:embed/>
                </p:oleObj>
              </mc:Choice>
              <mc:Fallback>
                <p:oleObj name="公式" r:id="rId11" imgW="1905000" imgH="254000" progId="Equation.3">
                  <p:embed/>
                  <p:pic>
                    <p:nvPicPr>
                      <p:cNvPr id="0" name="对象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4917" y="5725585"/>
                        <a:ext cx="5281083" cy="71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81" name="Picture 25"/>
          <p:cNvPicPr>
            <a:picLocks noChangeAspect="1" noChangeArrowheads="1"/>
          </p:cNvPicPr>
          <p:nvPr/>
        </p:nvPicPr>
        <p:blipFill>
          <a:blip r:embed="rId13"/>
          <a:srcRect/>
          <a:stretch>
            <a:fillRect/>
          </a:stretch>
        </p:blipFill>
        <p:spPr bwMode="auto">
          <a:xfrm>
            <a:off x="7427385" y="1100667"/>
            <a:ext cx="4525433" cy="3105151"/>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pic>
      <p:sp>
        <p:nvSpPr>
          <p:cNvPr id="24595" name="Rectangle 27"/>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4596" name="对象 15"/>
          <p:cNvGraphicFramePr>
            <a:graphicFrameLocks noChangeAspect="1"/>
          </p:cNvGraphicFramePr>
          <p:nvPr/>
        </p:nvGraphicFramePr>
        <p:xfrm>
          <a:off x="8015818" y="4605867"/>
          <a:ext cx="3105149" cy="575733"/>
        </p:xfrm>
        <a:graphic>
          <a:graphicData uri="http://schemas.openxmlformats.org/presentationml/2006/ole">
            <mc:AlternateContent xmlns:mc="http://schemas.openxmlformats.org/markup-compatibility/2006">
              <mc:Choice xmlns:v="urn:schemas-microsoft-com:vml" Requires="v">
                <p:oleObj spid="_x0000_s10254" name="公式" r:id="rId14" imgW="1180465" imgH="215900" progId="Equation.3">
                  <p:embed/>
                </p:oleObj>
              </mc:Choice>
              <mc:Fallback>
                <p:oleObj name="公式" r:id="rId14" imgW="1180465" imgH="215900" progId="Equation.3">
                  <p:embed/>
                  <p:pic>
                    <p:nvPicPr>
                      <p:cNvPr id="0" name="对象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15818" y="4605867"/>
                        <a:ext cx="3105149"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7" name="Rectangle 29"/>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4598" name="对象 17"/>
          <p:cNvGraphicFramePr>
            <a:graphicFrameLocks noChangeAspect="1"/>
          </p:cNvGraphicFramePr>
          <p:nvPr/>
        </p:nvGraphicFramePr>
        <p:xfrm>
          <a:off x="7632701" y="5348818"/>
          <a:ext cx="4271433" cy="518583"/>
        </p:xfrm>
        <a:graphic>
          <a:graphicData uri="http://schemas.openxmlformats.org/presentationml/2006/ole">
            <mc:AlternateContent xmlns:mc="http://schemas.openxmlformats.org/markup-compatibility/2006">
              <mc:Choice xmlns:v="urn:schemas-microsoft-com:vml" Requires="v">
                <p:oleObj spid="_x0000_s10255" name="公式" r:id="rId16" imgW="1651000" imgH="203200" progId="Equation.3">
                  <p:embed/>
                </p:oleObj>
              </mc:Choice>
              <mc:Fallback>
                <p:oleObj name="公式" r:id="rId16" imgW="1651000" imgH="203200" progId="Equation.3">
                  <p:embed/>
                  <p:pic>
                    <p:nvPicPr>
                      <p:cNvPr id="0" name="对象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1" y="5348818"/>
                        <a:ext cx="4271433" cy="51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7929034" y="5877984"/>
            <a:ext cx="2659702" cy="461665"/>
          </a:xfrm>
          <a:prstGeom prst="rect">
            <a:avLst/>
          </a:prstGeom>
        </p:spPr>
        <p:txBody>
          <a:bodyPr wrap="none">
            <a:spAutoFit/>
          </a:bodyPr>
          <a:lstStyle/>
          <a:p>
            <a:pPr eaLnBrk="1" hangingPunct="1">
              <a:buFont typeface="Arial" panose="020B0604020202020204" pitchFamily="34" charset="0"/>
              <a:buNone/>
              <a:defRPr/>
            </a:pPr>
            <a:r>
              <a:rPr lang="zh-CN" altLang="en-US" sz="2400" b="1" kern="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闭环系统不稳定性</a:t>
            </a:r>
            <a:endParaRPr lang="zh-CN" altLang="en-US" sz="2400"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282700" y="1700808"/>
            <a:ext cx="9626600" cy="396044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（1）作图分析，计算量小，信息量大。</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a:p>
            <a:pPr marL="457200" indent="-457200">
              <a:lnSpc>
                <a:spcPct val="200000"/>
              </a:lnSpc>
              <a:buFont typeface="Wingdings" panose="05000000000000000000" pitchFamily="2" charset="2"/>
              <a:buChar char="Ø"/>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（2）既可判断稳定与否，也能给出稳定裕量。</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a:p>
            <a:pPr marL="457200" indent="-457200">
              <a:lnSpc>
                <a:spcPct val="200000"/>
              </a:lnSpc>
              <a:buFont typeface="Wingdings" panose="05000000000000000000" pitchFamily="2" charset="2"/>
              <a:buChar char="Ø"/>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（3）可以用实验手段得到频率特性。</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p:txBody>
      </p:sp>
      <p:sp>
        <p:nvSpPr>
          <p:cNvPr id="5" name="矩形 4"/>
          <p:cNvSpPr/>
          <p:nvPr/>
        </p:nvSpPr>
        <p:spPr>
          <a:xfrm>
            <a:off x="623392" y="260648"/>
            <a:ext cx="407416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defRPr/>
            </a:pPr>
            <a:r>
              <a:rPr lang="en-US" altLang="zh-CN" sz="36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5.4 </a:t>
            </a:r>
            <a:r>
              <a:rPr lang="zh-CN" altLang="en-US" sz="36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频域稳定判据</a:t>
            </a:r>
            <a:endParaRPr lang="en-US" altLang="zh-CN" sz="36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Wingdings" panose="05000000000000000000" pitchFamily="2" charset="2"/>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624417" y="3141134"/>
            <a:ext cx="1919816" cy="673100"/>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10" name="圆角矩形 9"/>
          <p:cNvSpPr/>
          <p:nvPr/>
        </p:nvSpPr>
        <p:spPr>
          <a:xfrm>
            <a:off x="912285" y="5115985"/>
            <a:ext cx="4415367" cy="67098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5604" name="Rectangle 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5605" name="Rectangle 5"/>
          <p:cNvSpPr>
            <a:spLocks noChangeArrowheads="1"/>
          </p:cNvSpPr>
          <p:nvPr/>
        </p:nvSpPr>
        <p:spPr bwMode="auto">
          <a:xfrm>
            <a:off x="0" y="463778"/>
            <a:ext cx="2103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a:spcBef>
                <a:spcPct val="0"/>
              </a:spcBef>
              <a:buFont typeface="Arial" panose="020B0604020202020204" pitchFamily="34" charset="0"/>
              <a:buNone/>
            </a:pPr>
            <a:r>
              <a:rPr lang="zh-CN" altLang="zh-CN" sz="800">
                <a:solidFill>
                  <a:schemeClr val="tx1"/>
                </a:solidFill>
                <a:latin typeface="Palatino Linotype" panose="02040502050505030304" pitchFamily="18" charset="0"/>
              </a:rPr>
              <a:t> </a:t>
            </a:r>
            <a:endParaRPr lang="zh-CN" altLang="zh-CN" sz="2400">
              <a:solidFill>
                <a:schemeClr val="tx1"/>
              </a:solidFill>
              <a:latin typeface="Palatino Linotype" panose="02040502050505030304" pitchFamily="18" charset="0"/>
            </a:endParaRPr>
          </a:p>
        </p:txBody>
      </p:sp>
      <p:sp>
        <p:nvSpPr>
          <p:cNvPr id="25606" name="Rectangle 17"/>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5" name="Rectangle 2"/>
          <p:cNvSpPr txBox="1">
            <a:spLocks noChangeArrowheads="1"/>
          </p:cNvSpPr>
          <p:nvPr/>
        </p:nvSpPr>
        <p:spPr bwMode="auto">
          <a:xfrm>
            <a:off x="334434" y="198967"/>
            <a:ext cx="7448551" cy="1405467"/>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2pPr>
            <a:lvl3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3pPr>
            <a:lvl4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4pPr>
            <a:lvl5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9pPr>
          </a:lstStyle>
          <a:p>
            <a:pPr marL="457200" indent="-457200" algn="l">
              <a:lnSpc>
                <a:spcPct val="90000"/>
              </a:lnSpc>
              <a:spcBef>
                <a:spcPct val="20000"/>
              </a:spcBef>
              <a:defRPr/>
            </a:pPr>
            <a:r>
              <a:rPr lang="zh-CN" altLang="en-US"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sym typeface="+mn-ea"/>
              </a:rPr>
              <a:t>例 已知系统开环传递函数，</a:t>
            </a:r>
            <a:r>
              <a:rPr lang="zh-CN" altLang="zh-CN"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rPr>
              <a:t>试绘制奈氏曲线，分析闭环系统的稳定性</a:t>
            </a:r>
            <a:endParaRPr lang="zh-CN" altLang="en-US"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endParaRPr>
          </a:p>
        </p:txBody>
      </p:sp>
      <p:sp>
        <p:nvSpPr>
          <p:cNvPr id="25608" name="Rectangle 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5609" name="对象 2"/>
          <p:cNvGraphicFramePr>
            <a:graphicFrameLocks noChangeAspect="1"/>
          </p:cNvGraphicFramePr>
          <p:nvPr/>
        </p:nvGraphicFramePr>
        <p:xfrm>
          <a:off x="7793567" y="345017"/>
          <a:ext cx="4038600" cy="1259416"/>
        </p:xfrm>
        <a:graphic>
          <a:graphicData uri="http://schemas.openxmlformats.org/presentationml/2006/ole">
            <mc:AlternateContent xmlns:mc="http://schemas.openxmlformats.org/markup-compatibility/2006">
              <mc:Choice xmlns:v="urn:schemas-microsoft-com:vml" Requires="v">
                <p:oleObj spid="_x0000_s11269" name="公式" r:id="rId1" imgW="1346200" imgH="419100" progId="Equation.3">
                  <p:embed/>
                </p:oleObj>
              </mc:Choice>
              <mc:Fallback>
                <p:oleObj name="公式" r:id="rId1" imgW="1346200" imgH="4191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567" y="345017"/>
                        <a:ext cx="4038600" cy="125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624417" y="2089152"/>
            <a:ext cx="8568267" cy="646331"/>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buFont typeface="Arial" panose="020B0604020202020204" pitchFamily="34" charset="0"/>
              <a:buNone/>
              <a:defRPr/>
            </a:pPr>
            <a:endParaRPr lang="zh-CN" altLang="en-US"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25611" name="Picture 7"/>
          <p:cNvPicPr>
            <a:picLocks noChangeAspect="1" noChangeArrowheads="1"/>
          </p:cNvPicPr>
          <p:nvPr/>
        </p:nvPicPr>
        <p:blipFill>
          <a:blip r:embed="rId3">
            <a:extLst>
              <a:ext uri="{28A0092B-C50C-407E-A947-70E740481C1C}">
                <a14:useLocalDpi xmlns:a14="http://schemas.microsoft.com/office/drawing/2010/main" val="0"/>
              </a:ext>
            </a:extLst>
          </a:blip>
          <a:srcRect r="50000"/>
          <a:stretch>
            <a:fillRect/>
          </a:stretch>
        </p:blipFill>
        <p:spPr bwMode="auto">
          <a:xfrm>
            <a:off x="912284" y="1820334"/>
            <a:ext cx="8280400" cy="122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12" name="Picture 9"/>
          <p:cNvPicPr>
            <a:picLocks noChangeAspect="1" noChangeArrowheads="1"/>
          </p:cNvPicPr>
          <p:nvPr/>
        </p:nvPicPr>
        <p:blipFill>
          <a:blip r:embed="rId4">
            <a:extLst>
              <a:ext uri="{28A0092B-C50C-407E-A947-70E740481C1C}">
                <a14:useLocalDpi xmlns:a14="http://schemas.microsoft.com/office/drawing/2010/main" val="0"/>
              </a:ext>
            </a:extLst>
          </a:blip>
          <a:srcRect r="50000"/>
          <a:stretch>
            <a:fillRect/>
          </a:stretch>
        </p:blipFill>
        <p:spPr bwMode="auto">
          <a:xfrm>
            <a:off x="6815667" y="3043767"/>
            <a:ext cx="5232400" cy="336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Rectangle 11"/>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5614" name="对象 6"/>
          <p:cNvGraphicFramePr>
            <a:graphicFrameLocks noChangeAspect="1"/>
          </p:cNvGraphicFramePr>
          <p:nvPr/>
        </p:nvGraphicFramePr>
        <p:xfrm>
          <a:off x="624418" y="3238500"/>
          <a:ext cx="1909233" cy="575733"/>
        </p:xfrm>
        <a:graphic>
          <a:graphicData uri="http://schemas.openxmlformats.org/presentationml/2006/ole">
            <mc:AlternateContent xmlns:mc="http://schemas.openxmlformats.org/markup-compatibility/2006">
              <mc:Choice xmlns:v="urn:schemas-microsoft-com:vml" Requires="v">
                <p:oleObj spid="_x0000_s11270" name="Equation" r:id="rId5" imgW="596900" imgH="177800" progId="Equation.DSMT4">
                  <p:embed/>
                </p:oleObj>
              </mc:Choice>
              <mc:Fallback>
                <p:oleObj name="Equation" r:id="rId5" imgW="596900" imgH="1778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418" y="3238500"/>
                        <a:ext cx="1909233"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5" name="Rectangle 13"/>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5616" name="对象 8"/>
          <p:cNvGraphicFramePr>
            <a:graphicFrameLocks noChangeAspect="1"/>
          </p:cNvGraphicFramePr>
          <p:nvPr/>
        </p:nvGraphicFramePr>
        <p:xfrm>
          <a:off x="2846918" y="3143251"/>
          <a:ext cx="3617383" cy="670983"/>
        </p:xfrm>
        <a:graphic>
          <a:graphicData uri="http://schemas.openxmlformats.org/presentationml/2006/ole">
            <mc:AlternateContent xmlns:mc="http://schemas.openxmlformats.org/markup-compatibility/2006">
              <mc:Choice xmlns:v="urn:schemas-microsoft-com:vml" Requires="v">
                <p:oleObj spid="_x0000_s11271" name="公式" r:id="rId7" imgW="1180465" imgH="215900" progId="Equation.3">
                  <p:embed/>
                </p:oleObj>
              </mc:Choice>
              <mc:Fallback>
                <p:oleObj name="公式" r:id="rId7" imgW="1180465" imgH="215900" progId="Equation.3">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6918" y="3143251"/>
                        <a:ext cx="3617383" cy="67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17" name="Picture 14"/>
          <p:cNvPicPr>
            <a:picLocks noChangeAspect="1" noChangeArrowheads="1"/>
          </p:cNvPicPr>
          <p:nvPr/>
        </p:nvPicPr>
        <p:blipFill>
          <a:blip r:embed="rId9">
            <a:extLst>
              <a:ext uri="{28A0092B-C50C-407E-A947-70E740481C1C}">
                <a14:useLocalDpi xmlns:a14="http://schemas.microsoft.com/office/drawing/2010/main" val="0"/>
              </a:ext>
            </a:extLst>
          </a:blip>
          <a:srcRect t="2" r="54128" b="10600"/>
          <a:stretch>
            <a:fillRect/>
          </a:stretch>
        </p:blipFill>
        <p:spPr bwMode="auto">
          <a:xfrm>
            <a:off x="222252" y="3814233"/>
            <a:ext cx="721783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526118" y="5171018"/>
            <a:ext cx="2350323" cy="461665"/>
          </a:xfrm>
          <a:prstGeom prst="rect">
            <a:avLst/>
          </a:prstGeom>
        </p:spPr>
        <p:txBody>
          <a:bodyPr wrap="none">
            <a:spAutoFit/>
          </a:bodyPr>
          <a:lstStyle/>
          <a:p>
            <a:pPr eaLnBrk="1" hangingPunct="1">
              <a:buFont typeface="Arial" panose="020B0604020202020204" pitchFamily="34" charset="0"/>
              <a:buNone/>
              <a:defRPr/>
            </a:pP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闭环系统不稳定</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488018" y="836085"/>
            <a:ext cx="1246716" cy="673100"/>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pic>
        <p:nvPicPr>
          <p:cNvPr id="26627" name="Picture 1"/>
          <p:cNvPicPr>
            <a:picLocks noChangeAspect="1" noChangeArrowheads="1"/>
          </p:cNvPicPr>
          <p:nvPr/>
        </p:nvPicPr>
        <p:blipFill>
          <a:blip r:embed="rId1">
            <a:extLst>
              <a:ext uri="{28A0092B-C50C-407E-A947-70E740481C1C}">
                <a14:useLocalDpi xmlns:a14="http://schemas.microsoft.com/office/drawing/2010/main" val="0"/>
              </a:ext>
            </a:extLst>
          </a:blip>
          <a:srcRect l="50000"/>
          <a:stretch>
            <a:fillRect/>
          </a:stretch>
        </p:blipFill>
        <p:spPr bwMode="auto">
          <a:xfrm>
            <a:off x="6959600" y="1221317"/>
            <a:ext cx="5088467" cy="329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6629" name="对象 2"/>
          <p:cNvGraphicFramePr>
            <a:graphicFrameLocks noChangeAspect="1"/>
          </p:cNvGraphicFramePr>
          <p:nvPr/>
        </p:nvGraphicFramePr>
        <p:xfrm>
          <a:off x="1488018" y="893233"/>
          <a:ext cx="1246716" cy="543984"/>
        </p:xfrm>
        <a:graphic>
          <a:graphicData uri="http://schemas.openxmlformats.org/presentationml/2006/ole">
            <mc:AlternateContent xmlns:mc="http://schemas.openxmlformats.org/markup-compatibility/2006">
              <mc:Choice xmlns:v="urn:schemas-microsoft-com:vml" Requires="v">
                <p:oleObj spid="_x0000_s12294" name="Equation" r:id="rId2" imgW="368300" imgH="165100" progId="Equation.DSMT4">
                  <p:embed/>
                </p:oleObj>
              </mc:Choice>
              <mc:Fallback>
                <p:oleObj name="Equation" r:id="rId2" imgW="368300" imgH="1651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018" y="893233"/>
                        <a:ext cx="1246716" cy="54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6631" name="对象 4"/>
          <p:cNvGraphicFramePr>
            <a:graphicFrameLocks noChangeAspect="1"/>
          </p:cNvGraphicFramePr>
          <p:nvPr/>
        </p:nvGraphicFramePr>
        <p:xfrm>
          <a:off x="1583268" y="1892301"/>
          <a:ext cx="4129617" cy="785284"/>
        </p:xfrm>
        <a:graphic>
          <a:graphicData uri="http://schemas.openxmlformats.org/presentationml/2006/ole">
            <mc:AlternateContent xmlns:mc="http://schemas.openxmlformats.org/markup-compatibility/2006">
              <mc:Choice xmlns:v="urn:schemas-microsoft-com:vml" Requires="v">
                <p:oleObj spid="_x0000_s12295" name="公式" r:id="rId4" imgW="1155065" imgH="215900" progId="Equation.3">
                  <p:embed/>
                </p:oleObj>
              </mc:Choice>
              <mc:Fallback>
                <p:oleObj name="公式" r:id="rId4" imgW="1155065" imgH="2159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268" y="1892301"/>
                        <a:ext cx="4129617" cy="785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Rectangle 7"/>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6633" name="对象 6"/>
          <p:cNvGraphicFramePr>
            <a:graphicFrameLocks noChangeAspect="1"/>
          </p:cNvGraphicFramePr>
          <p:nvPr/>
        </p:nvGraphicFramePr>
        <p:xfrm>
          <a:off x="1488018" y="3141134"/>
          <a:ext cx="4375149" cy="768351"/>
        </p:xfrm>
        <a:graphic>
          <a:graphicData uri="http://schemas.openxmlformats.org/presentationml/2006/ole">
            <mc:AlternateContent xmlns:mc="http://schemas.openxmlformats.org/markup-compatibility/2006">
              <mc:Choice xmlns:v="urn:schemas-microsoft-com:vml" Requires="v">
                <p:oleObj spid="_x0000_s12296" name="公式" r:id="rId6" imgW="1243965" imgH="215900" progId="Equation.3">
                  <p:embed/>
                </p:oleObj>
              </mc:Choice>
              <mc:Fallback>
                <p:oleObj name="公式" r:id="rId6" imgW="1243965" imgH="2159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018" y="3141134"/>
                        <a:ext cx="4375149" cy="76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4" name="Rectangle 9"/>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6635" name="对象 8"/>
          <p:cNvGraphicFramePr>
            <a:graphicFrameLocks noChangeAspect="1"/>
          </p:cNvGraphicFramePr>
          <p:nvPr/>
        </p:nvGraphicFramePr>
        <p:xfrm>
          <a:off x="1488017" y="4184652"/>
          <a:ext cx="3200400" cy="603249"/>
        </p:xfrm>
        <a:graphic>
          <a:graphicData uri="http://schemas.openxmlformats.org/presentationml/2006/ole">
            <mc:AlternateContent xmlns:mc="http://schemas.openxmlformats.org/markup-compatibility/2006">
              <mc:Choice xmlns:v="urn:schemas-microsoft-com:vml" Requires="v">
                <p:oleObj spid="_x0000_s12297" name="Equation" r:id="rId8" imgW="964565" imgH="177800" progId="Equation.DSMT4">
                  <p:embed/>
                </p:oleObj>
              </mc:Choice>
              <mc:Fallback>
                <p:oleObj name="Equation" r:id="rId8" imgW="964565" imgH="177800" progId="Equation.DSMT4">
                  <p:embed/>
                  <p:pic>
                    <p:nvPicPr>
                      <p:cNvPr id="0"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8017" y="4184652"/>
                        <a:ext cx="3200400" cy="60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圆角矩形 12"/>
          <p:cNvSpPr/>
          <p:nvPr/>
        </p:nvSpPr>
        <p:spPr>
          <a:xfrm>
            <a:off x="1483784" y="5501218"/>
            <a:ext cx="3748616" cy="6731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4" name="矩形 13"/>
          <p:cNvSpPr/>
          <p:nvPr/>
        </p:nvSpPr>
        <p:spPr>
          <a:xfrm>
            <a:off x="1968500" y="5517232"/>
            <a:ext cx="2656496" cy="584775"/>
          </a:xfrm>
          <a:prstGeom prst="rect">
            <a:avLst/>
          </a:prstGeom>
        </p:spPr>
        <p:txBody>
          <a:bodyPr wrap="none">
            <a:spAutoFit/>
          </a:bodyPr>
          <a:lstStyle/>
          <a:p>
            <a:pPr eaLnBrk="1" hangingPunct="1">
              <a:buFont typeface="Arial" panose="020B0604020202020204" pitchFamily="34" charset="0"/>
              <a:buNone/>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闭环系统稳定</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75884" y="3045885"/>
            <a:ext cx="5856816" cy="527131"/>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3" name="圆角矩形 2"/>
          <p:cNvSpPr/>
          <p:nvPr/>
        </p:nvSpPr>
        <p:spPr>
          <a:xfrm>
            <a:off x="431801" y="5829301"/>
            <a:ext cx="11425767" cy="48048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7652" name="Rectangle 3"/>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7653" name="Rectangle 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7654" name="Rectangle 7"/>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7655" name="Rectangle 9"/>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 name="矩形 1"/>
          <p:cNvSpPr/>
          <p:nvPr/>
        </p:nvSpPr>
        <p:spPr>
          <a:xfrm>
            <a:off x="-96688" y="250831"/>
            <a:ext cx="8424936" cy="954107"/>
          </a:xfrm>
          <a:prstGeom prst="rect">
            <a:avLst/>
          </a:prstGeom>
        </p:spPr>
        <p:txBody>
          <a:bodyPr wrap="square">
            <a:spAutoFit/>
          </a:bodyPr>
          <a:lstStyle/>
          <a:p>
            <a:pPr marL="457200" indent="-457200">
              <a:buFont typeface="Wingdings" panose="05000000000000000000" pitchFamily="2" charset="2"/>
              <a:buChar char="Ø"/>
              <a:defRPr/>
            </a:pPr>
            <a:r>
              <a:rPr lang="zh-CN" altLang="en-US" sz="2800" b="1" dirty="0">
                <a:effectLst>
                  <a:outerShdw blurRad="38100" dist="38100" dir="2700000" algn="tl">
                    <a:srgbClr val="000000">
                      <a:alpha val="43137"/>
                    </a:srgbClr>
                  </a:outerShdw>
                </a:effectLst>
                <a:latin typeface="黑体" panose="02010609060101010101" pitchFamily="2" charset="-122"/>
              </a:rPr>
              <a:t>已知单位反馈系统的开环传递函数</a:t>
            </a:r>
            <a:r>
              <a:rPr lang="en-US" altLang="zh-CN" sz="2800" b="1" dirty="0">
                <a:effectLst>
                  <a:outerShdw blurRad="38100" dist="38100" dir="2700000" algn="tl">
                    <a:srgbClr val="000000">
                      <a:alpha val="43137"/>
                    </a:srgbClr>
                  </a:outerShdw>
                </a:effectLst>
                <a:latin typeface="黑体" panose="02010609060101010101" pitchFamily="2" charset="-122"/>
              </a:rPr>
              <a:t>,</a:t>
            </a:r>
            <a:r>
              <a:rPr lang="zh-CN" altLang="en-US" sz="2800" b="1" dirty="0">
                <a:effectLst>
                  <a:outerShdw blurRad="38100" dist="38100" dir="2700000" algn="tl">
                    <a:srgbClr val="000000">
                      <a:alpha val="43137"/>
                    </a:srgbClr>
                  </a:outerShdw>
                </a:effectLst>
                <a:latin typeface="黑体" panose="02010609060101010101" pitchFamily="2" charset="-122"/>
              </a:rPr>
              <a:t>当        时</a:t>
            </a:r>
            <a:endParaRPr lang="en-US" altLang="zh-CN" sz="2800" b="1" dirty="0">
              <a:effectLst>
                <a:outerShdw blurRad="38100" dist="38100" dir="2700000" algn="tl">
                  <a:srgbClr val="000000">
                    <a:alpha val="43137"/>
                  </a:srgbClr>
                </a:outerShdw>
              </a:effectLst>
              <a:latin typeface="黑体" panose="02010609060101010101" pitchFamily="2" charset="-122"/>
            </a:endParaRPr>
          </a:p>
          <a:p>
            <a:pPr>
              <a:defRPr/>
            </a:pPr>
            <a:r>
              <a:rPr lang="en-US" altLang="zh-CN" sz="2800" b="1" dirty="0">
                <a:effectLst>
                  <a:outerShdw blurRad="38100" dist="38100" dir="2700000" algn="tl">
                    <a:srgbClr val="000000">
                      <a:alpha val="43137"/>
                    </a:srgbClr>
                  </a:outerShdw>
                </a:effectLst>
                <a:latin typeface="黑体" panose="02010609060101010101" pitchFamily="2" charset="-122"/>
              </a:rPr>
              <a:t>  </a:t>
            </a:r>
            <a:r>
              <a:rPr lang="zh-CN" altLang="en-US" sz="2800" b="1" dirty="0">
                <a:effectLst>
                  <a:outerShdw blurRad="38100" dist="38100" dir="2700000" algn="tl">
                    <a:srgbClr val="000000">
                      <a:alpha val="43137"/>
                    </a:srgbClr>
                  </a:outerShdw>
                </a:effectLst>
                <a:latin typeface="黑体" panose="02010609060101010101" pitchFamily="2" charset="-122"/>
              </a:rPr>
              <a:t>，判断闭环系统的稳定性。</a:t>
            </a:r>
            <a:endParaRPr lang="zh-CN" altLang="en-US" sz="2800" b="1" dirty="0">
              <a:effectLst>
                <a:outerShdw blurRad="38100" dist="38100" dir="2700000" algn="tl">
                  <a:srgbClr val="000000">
                    <a:alpha val="43137"/>
                  </a:srgbClr>
                </a:outerShdw>
              </a:effectLst>
              <a:latin typeface="黑体" panose="02010609060101010101" pitchFamily="2" charset="-122"/>
            </a:endParaRPr>
          </a:p>
        </p:txBody>
      </p:sp>
      <p:graphicFrame>
        <p:nvGraphicFramePr>
          <p:cNvPr id="27657" name="对象 6"/>
          <p:cNvGraphicFramePr>
            <a:graphicFrameLocks noChangeAspect="1"/>
          </p:cNvGraphicFramePr>
          <p:nvPr/>
        </p:nvGraphicFramePr>
        <p:xfrm>
          <a:off x="6275688" y="223471"/>
          <a:ext cx="1536700" cy="527051"/>
        </p:xfrm>
        <a:graphic>
          <a:graphicData uri="http://schemas.openxmlformats.org/presentationml/2006/ole">
            <mc:AlternateContent xmlns:mc="http://schemas.openxmlformats.org/markup-compatibility/2006">
              <mc:Choice xmlns:v="urn:schemas-microsoft-com:vml" Requires="v">
                <p:oleObj spid="_x0000_s13317" name="Equation" r:id="rId1" imgW="584200" imgH="203200" progId="Equation.DSMT4">
                  <p:embed/>
                </p:oleObj>
              </mc:Choice>
              <mc:Fallback>
                <p:oleObj name="Equation" r:id="rId1" imgW="584200" imgH="203200" progId="Equation.DSMT4">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688" y="223471"/>
                        <a:ext cx="1536700" cy="52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对象 3"/>
          <p:cNvGraphicFramePr>
            <a:graphicFrameLocks noChangeAspect="1"/>
          </p:cNvGraphicFramePr>
          <p:nvPr/>
        </p:nvGraphicFramePr>
        <p:xfrm>
          <a:off x="3246128" y="1231748"/>
          <a:ext cx="3744384" cy="1610783"/>
        </p:xfrm>
        <a:graphic>
          <a:graphicData uri="http://schemas.openxmlformats.org/presentationml/2006/ole">
            <mc:AlternateContent xmlns:mc="http://schemas.openxmlformats.org/markup-compatibility/2006">
              <mc:Choice xmlns:v="urn:schemas-microsoft-com:vml" Requires="v">
                <p:oleObj spid="_x0000_s13318" name="Equation" r:id="rId3" imgW="1422400" imgH="609600" progId="Equation.DSMT4">
                  <p:embed/>
                </p:oleObj>
              </mc:Choice>
              <mc:Fallback>
                <p:oleObj name="Equation" r:id="rId3" imgW="1422400" imgH="609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128" y="1231748"/>
                        <a:ext cx="3744384" cy="161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r="52438"/>
          <a:stretch>
            <a:fillRect/>
          </a:stretch>
        </p:blipFill>
        <p:spPr bwMode="auto">
          <a:xfrm>
            <a:off x="1102785" y="2829985"/>
            <a:ext cx="6303433"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7660" name="对象 11"/>
          <p:cNvGraphicFramePr>
            <a:graphicFrameLocks noChangeAspect="1"/>
          </p:cNvGraphicFramePr>
          <p:nvPr/>
        </p:nvGraphicFramePr>
        <p:xfrm>
          <a:off x="1583267" y="3683000"/>
          <a:ext cx="9448800" cy="1559984"/>
        </p:xfrm>
        <a:graphic>
          <a:graphicData uri="http://schemas.openxmlformats.org/presentationml/2006/ole">
            <mc:AlternateContent xmlns:mc="http://schemas.openxmlformats.org/markup-compatibility/2006">
              <mc:Choice xmlns:v="urn:schemas-microsoft-com:vml" Requires="v">
                <p:oleObj spid="_x0000_s13319" name="Equation" r:id="rId6" imgW="4152900" imgH="685800" progId="Equation.DSMT4">
                  <p:embed/>
                </p:oleObj>
              </mc:Choice>
              <mc:Fallback>
                <p:oleObj name="Equation" r:id="rId6" imgW="4152900" imgH="685800" progId="Equation.DSMT4">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3267" y="3683000"/>
                        <a:ext cx="9448800" cy="155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61"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r="59023"/>
          <a:stretch>
            <a:fillRect/>
          </a:stretch>
        </p:blipFill>
        <p:spPr bwMode="auto">
          <a:xfrm>
            <a:off x="719668" y="5662084"/>
            <a:ext cx="4982633" cy="897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2"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r="52161"/>
          <a:stretch>
            <a:fillRect/>
          </a:stretch>
        </p:blipFill>
        <p:spPr bwMode="auto">
          <a:xfrm>
            <a:off x="6009218" y="5645151"/>
            <a:ext cx="618278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4918" y="645585"/>
            <a:ext cx="3480440" cy="584775"/>
          </a:xfrm>
          <a:prstGeom prst="rect">
            <a:avLst/>
          </a:prstGeom>
        </p:spPr>
        <p:txBody>
          <a:bodyPr wrap="none">
            <a:spAutoFit/>
          </a:bodyPr>
          <a:lstStyle/>
          <a:p>
            <a:pPr eaLnBrk="1" hangingPunct="1">
              <a:buFont typeface="Arial" panose="020B0604020202020204" pitchFamily="34" charset="0"/>
              <a:buNone/>
              <a:defRPr/>
            </a:pPr>
            <a:r>
              <a:rPr lang="zh-CN" altLang="zh-CN" sz="32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依据对数稳定判据</a:t>
            </a:r>
            <a:endParaRPr lang="zh-CN" altLang="en-US" sz="32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286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r="56680"/>
          <a:stretch>
            <a:fillRect/>
          </a:stretch>
        </p:blipFill>
        <p:spPr bwMode="auto">
          <a:xfrm>
            <a:off x="239184" y="1498600"/>
            <a:ext cx="5088467" cy="958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8676" name="对象 5"/>
          <p:cNvGraphicFramePr>
            <a:graphicFrameLocks noChangeAspect="1"/>
          </p:cNvGraphicFramePr>
          <p:nvPr/>
        </p:nvGraphicFramePr>
        <p:xfrm>
          <a:off x="1405467" y="2660651"/>
          <a:ext cx="2664884" cy="575733"/>
        </p:xfrm>
        <a:graphic>
          <a:graphicData uri="http://schemas.openxmlformats.org/presentationml/2006/ole">
            <mc:AlternateContent xmlns:mc="http://schemas.openxmlformats.org/markup-compatibility/2006">
              <mc:Choice xmlns:v="urn:schemas-microsoft-com:vml" Requires="v">
                <p:oleObj spid="_x0000_s14341" name="Equation" r:id="rId2" imgW="1054100" imgH="228600" progId="Equation.DSMT4">
                  <p:embed/>
                </p:oleObj>
              </mc:Choice>
              <mc:Fallback>
                <p:oleObj name="Equation" r:id="rId2" imgW="1054100" imgH="228600" progId="Equation.DSMT4">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467" y="2660651"/>
                        <a:ext cx="2664884"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对象 7"/>
          <p:cNvGraphicFramePr>
            <a:graphicFrameLocks noChangeAspect="1"/>
          </p:cNvGraphicFramePr>
          <p:nvPr/>
        </p:nvGraphicFramePr>
        <p:xfrm>
          <a:off x="1483784" y="3524251"/>
          <a:ext cx="2404533" cy="452967"/>
        </p:xfrm>
        <a:graphic>
          <a:graphicData uri="http://schemas.openxmlformats.org/presentationml/2006/ole">
            <mc:AlternateContent xmlns:mc="http://schemas.openxmlformats.org/markup-compatibility/2006">
              <mc:Choice xmlns:v="urn:schemas-microsoft-com:vml" Requires="v">
                <p:oleObj spid="_x0000_s14342" name="Equation" r:id="rId4" imgW="964565" imgH="177800" progId="Equation.DSMT4">
                  <p:embed/>
                </p:oleObj>
              </mc:Choice>
              <mc:Fallback>
                <p:oleObj name="Equation" r:id="rId4" imgW="964565" imgH="177800" progId="Equation.DSMT4">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3784" y="3524251"/>
                        <a:ext cx="2404533" cy="45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018118" y="4580467"/>
            <a:ext cx="3198311" cy="5436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hangingPunct="1">
              <a:buFont typeface="Arial" panose="020B0604020202020204" pitchFamily="34" charset="0"/>
              <a:buNone/>
              <a:defRPr/>
            </a:pPr>
            <a:r>
              <a:rPr lang="zh-CN" altLang="en-US" sz="2935" b="1" dirty="0">
                <a:effectLst>
                  <a:outerShdw blurRad="38100" dist="38100" dir="2700000" algn="tl">
                    <a:srgbClr val="000000">
                      <a:alpha val="43137"/>
                    </a:srgbClr>
                  </a:outerShdw>
                </a:effectLst>
                <a:latin typeface="黑体" panose="02010609060101010101" pitchFamily="2" charset="-122"/>
              </a:rPr>
              <a:t>闭环系统是稳定的</a:t>
            </a:r>
            <a:endParaRPr lang="zh-CN" altLang="en-US" sz="2935" b="1" dirty="0">
              <a:effectLst>
                <a:outerShdw blurRad="38100" dist="38100" dir="2700000" algn="tl">
                  <a:srgbClr val="000000">
                    <a:alpha val="43137"/>
                  </a:srgbClr>
                </a:outerShdw>
              </a:effectLst>
              <a:latin typeface="黑体" panose="02010609060101010101" pitchFamily="2" charset="-122"/>
            </a:endParaRPr>
          </a:p>
        </p:txBody>
      </p:sp>
      <p:graphicFrame>
        <p:nvGraphicFramePr>
          <p:cNvPr id="28679" name="对象 2"/>
          <p:cNvGraphicFramePr>
            <a:graphicFrameLocks noChangeAspect="1"/>
          </p:cNvGraphicFramePr>
          <p:nvPr/>
        </p:nvGraphicFramePr>
        <p:xfrm>
          <a:off x="5218351" y="122185"/>
          <a:ext cx="6734465" cy="6331151"/>
        </p:xfrm>
        <a:graphic>
          <a:graphicData uri="http://schemas.openxmlformats.org/presentationml/2006/ole">
            <mc:AlternateContent xmlns:mc="http://schemas.openxmlformats.org/markup-compatibility/2006">
              <mc:Choice xmlns:v="urn:schemas-microsoft-com:vml" Requires="v">
                <p:oleObj spid="_x0000_s14343" name="BMP 图像" r:id="rId6" imgW="4019550" imgH="4143375" progId="Paint.Picture">
                  <p:embed/>
                </p:oleObj>
              </mc:Choice>
              <mc:Fallback>
                <p:oleObj name="BMP 图像" r:id="rId6" imgW="4019550" imgH="4143375" progId="Paint.Picture">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8351" y="122185"/>
                        <a:ext cx="6734465" cy="6331151"/>
                      </a:xfrm>
                      <a:prstGeom prst="rect">
                        <a:avLst/>
                      </a:prstGeom>
                      <a:noFill/>
                      <a:ln>
                        <a:noFill/>
                      </a:ln>
                    </p:spPr>
                  </p:pic>
                </p:oleObj>
              </mc:Fallback>
            </mc:AlternateContent>
          </a:graphicData>
        </a:graphic>
      </p:graphicFrame>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3864223"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23392" y="201827"/>
            <a:ext cx="3073277"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5.4 </a:t>
            </a:r>
            <a:r>
              <a:rPr lang="zh-CN" altLang="en-US" sz="2800" b="1" dirty="0">
                <a:solidFill>
                  <a:srgbClr val="FF0000"/>
                </a:solidFill>
                <a:latin typeface="楷体" panose="02010609060101010101" pitchFamily="49" charset="-122"/>
                <a:ea typeface="楷体" panose="02010609060101010101" pitchFamily="49" charset="-122"/>
              </a:rPr>
              <a:t>频域稳定判据</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404992" y="1484784"/>
            <a:ext cx="9289032" cy="236026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下列选项中对线性系统稳定说法正确的是（</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endParaRPr lang="zh-CN" altLang="en-US" b="1" dirty="0">
              <a:solidFill>
                <a:schemeClr val="tx1"/>
              </a:solidFill>
              <a:latin typeface="楷体" panose="02010609060101010101" pitchFamily="49" charset="-122"/>
              <a:ea typeface="楷体" panose="02010609060101010101" pitchFamily="49" charset="-122"/>
            </a:endParaRP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若</a:t>
            </a:r>
            <a:r>
              <a:rPr lang="en-US" altLang="zh-CN" b="1" dirty="0" err="1">
                <a:solidFill>
                  <a:srgbClr val="0033CC"/>
                </a:solidFill>
                <a:latin typeface="楷体" panose="02010609060101010101" pitchFamily="49" charset="-122"/>
                <a:ea typeface="楷体" panose="02010609060101010101" pitchFamily="49" charset="-122"/>
              </a:rPr>
              <a:t>Z_k</a:t>
            </a:r>
            <a:r>
              <a:rPr lang="en-US" altLang="zh-CN" b="1" dirty="0">
                <a:solidFill>
                  <a:srgbClr val="0033CC"/>
                </a:solidFill>
                <a:latin typeface="楷体" panose="02010609060101010101" pitchFamily="49" charset="-122"/>
                <a:ea typeface="楷体" panose="02010609060101010101" pitchFamily="49" charset="-122"/>
              </a:rPr>
              <a:t>=P_k-2N&gt;0,</a:t>
            </a:r>
            <a:r>
              <a:rPr lang="zh-CN" altLang="en-US" b="1" dirty="0">
                <a:solidFill>
                  <a:srgbClr val="0033CC"/>
                </a:solidFill>
                <a:latin typeface="楷体" panose="02010609060101010101" pitchFamily="49" charset="-122"/>
                <a:ea typeface="楷体" panose="02010609060101010101" pitchFamily="49" charset="-122"/>
              </a:rPr>
              <a:t>则闭环系统稳定。</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若</a:t>
            </a:r>
            <a:r>
              <a:rPr lang="en-US" altLang="zh-CN" b="1" dirty="0" err="1">
                <a:solidFill>
                  <a:srgbClr val="0033CC"/>
                </a:solidFill>
                <a:latin typeface="楷体" panose="02010609060101010101" pitchFamily="49" charset="-122"/>
                <a:ea typeface="楷体" panose="02010609060101010101" pitchFamily="49" charset="-122"/>
              </a:rPr>
              <a:t>Z_k</a:t>
            </a:r>
            <a:r>
              <a:rPr lang="en-US" altLang="zh-CN" b="1" dirty="0">
                <a:solidFill>
                  <a:srgbClr val="0033CC"/>
                </a:solidFill>
                <a:latin typeface="楷体" panose="02010609060101010101" pitchFamily="49" charset="-122"/>
                <a:ea typeface="楷体" panose="02010609060101010101" pitchFamily="49" charset="-122"/>
              </a:rPr>
              <a:t>=P_k-2N=0,</a:t>
            </a:r>
            <a:r>
              <a:rPr lang="zh-CN" altLang="en-US" b="1" dirty="0">
                <a:solidFill>
                  <a:srgbClr val="0033CC"/>
                </a:solidFill>
                <a:latin typeface="楷体" panose="02010609060101010101" pitchFamily="49" charset="-122"/>
                <a:ea typeface="楷体" panose="02010609060101010101" pitchFamily="49" charset="-122"/>
              </a:rPr>
              <a:t>则闭环系统稳定。</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若</a:t>
            </a:r>
            <a:r>
              <a:rPr lang="en-US" altLang="zh-CN" b="1" dirty="0" err="1">
                <a:solidFill>
                  <a:srgbClr val="0033CC"/>
                </a:solidFill>
                <a:latin typeface="楷体" panose="02010609060101010101" pitchFamily="49" charset="-122"/>
                <a:ea typeface="楷体" panose="02010609060101010101" pitchFamily="49" charset="-122"/>
              </a:rPr>
              <a:t>Z_k</a:t>
            </a:r>
            <a:r>
              <a:rPr lang="en-US" altLang="zh-CN" b="1" dirty="0">
                <a:solidFill>
                  <a:srgbClr val="0033CC"/>
                </a:solidFill>
                <a:latin typeface="楷体" panose="02010609060101010101" pitchFamily="49" charset="-122"/>
                <a:ea typeface="楷体" panose="02010609060101010101" pitchFamily="49" charset="-122"/>
              </a:rPr>
              <a:t>=P_k-2N&lt;0,</a:t>
            </a:r>
            <a:r>
              <a:rPr lang="zh-CN" altLang="en-US" b="1" dirty="0">
                <a:solidFill>
                  <a:srgbClr val="0033CC"/>
                </a:solidFill>
                <a:latin typeface="楷体" panose="02010609060101010101" pitchFamily="49" charset="-122"/>
                <a:ea typeface="楷体" panose="02010609060101010101" pitchFamily="49" charset="-122"/>
              </a:rPr>
              <a:t>则闭环系统稳定。</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若</a:t>
            </a:r>
            <a:r>
              <a:rPr lang="en-US" altLang="zh-CN" b="1" dirty="0" err="1">
                <a:solidFill>
                  <a:srgbClr val="0033CC"/>
                </a:solidFill>
                <a:latin typeface="楷体" panose="02010609060101010101" pitchFamily="49" charset="-122"/>
                <a:ea typeface="楷体" panose="02010609060101010101" pitchFamily="49" charset="-122"/>
              </a:rPr>
              <a:t>Z_k</a:t>
            </a:r>
            <a:r>
              <a:rPr lang="en-US" altLang="zh-CN" b="1" dirty="0">
                <a:solidFill>
                  <a:srgbClr val="0033CC"/>
                </a:solidFill>
                <a:latin typeface="楷体" panose="02010609060101010101" pitchFamily="49" charset="-122"/>
                <a:ea typeface="楷体" panose="02010609060101010101" pitchFamily="49" charset="-122"/>
              </a:rPr>
              <a:t>=P_k-2N≠0,</a:t>
            </a:r>
            <a:r>
              <a:rPr lang="zh-CN" altLang="en-US" b="1" dirty="0">
                <a:solidFill>
                  <a:srgbClr val="0033CC"/>
                </a:solidFill>
                <a:latin typeface="楷体" panose="02010609060101010101" pitchFamily="49" charset="-122"/>
                <a:ea typeface="楷体" panose="02010609060101010101" pitchFamily="49" charset="-122"/>
              </a:rPr>
              <a:t>则闭环系统稳定。</a:t>
            </a:r>
            <a:endParaRPr lang="zh-CN" altLang="en-US" b="1" dirty="0">
              <a:solidFill>
                <a:srgbClr val="0033CC"/>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8" name="Text Box 27"/>
              <p:cNvSpPr txBox="1">
                <a:spLocks noChangeArrowheads="1"/>
              </p:cNvSpPr>
              <p:nvPr/>
            </p:nvSpPr>
            <p:spPr bwMode="auto">
              <a:xfrm>
                <a:off x="407368" y="3845046"/>
                <a:ext cx="11377264" cy="236026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下列描述中，闭环系统稳定的为（</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A.ω</a:t>
                </a:r>
                <a:r>
                  <a:rPr lang="zh-CN" altLang="en-US" b="1" dirty="0">
                    <a:solidFill>
                      <a:srgbClr val="0033CC"/>
                    </a:solidFill>
                    <a:latin typeface="楷体" panose="02010609060101010101" pitchFamily="49" charset="-122"/>
                    <a:ea typeface="楷体" panose="02010609060101010101" pitchFamily="49" charset="-122"/>
                  </a:rPr>
                  <a:t>从</a:t>
                </a:r>
                <a:r>
                  <a:rPr lang="en-US" altLang="zh-CN" b="1" dirty="0">
                    <a:solidFill>
                      <a:srgbClr val="0033CC"/>
                    </a:solidFill>
                    <a:latin typeface="楷体" panose="02010609060101010101" pitchFamily="49" charset="-122"/>
                    <a:ea typeface="楷体" panose="02010609060101010101" pitchFamily="49" charset="-122"/>
                  </a:rPr>
                  <a:t>0</a:t>
                </a:r>
                <a14:m>
                  <m:oMath xmlns:m="http://schemas.openxmlformats.org/officeDocument/2006/math">
                    <m:r>
                      <a:rPr lang="en-US" altLang="zh-CN" sz="1800" i="1" kern="0">
                        <a:solidFill>
                          <a:srgbClr val="0033CC"/>
                        </a:solidFill>
                        <a:latin typeface="Cambria Math" panose="02040503050406030204" pitchFamily="18" charset="0"/>
                        <a:cs typeface="Segoe UI" panose="020B0502040204020203" pitchFamily="34" charset="0"/>
                      </a:rPr>
                      <m:t>⟶</m:t>
                    </m:r>
                  </m:oMath>
                </a14:m>
                <a:r>
                  <a:rPr lang="en-US" altLang="zh-CN" b="1" dirty="0">
                    <a:solidFill>
                      <a:srgbClr val="0033CC"/>
                    </a:solidFill>
                    <a:latin typeface="楷体" panose="02010609060101010101" pitchFamily="49" charset="-122"/>
                    <a:ea typeface="楷体" panose="02010609060101010101" pitchFamily="49" charset="-122"/>
                  </a:rPr>
                  <a:t>∞</a:t>
                </a:r>
                <a:r>
                  <a:rPr lang="zh-CN" altLang="en-US" b="1" dirty="0">
                    <a:solidFill>
                      <a:srgbClr val="0033CC"/>
                    </a:solidFill>
                    <a:latin typeface="楷体" panose="02010609060101010101" pitchFamily="49" charset="-122"/>
                    <a:ea typeface="楷体" panose="02010609060101010101" pitchFamily="49" charset="-122"/>
                  </a:rPr>
                  <a:t>时，相频特性 </a:t>
                </a:r>
                <a:r>
                  <a:rPr lang="en-US" altLang="zh-CN" b="1" dirty="0">
                    <a:solidFill>
                      <a:srgbClr val="0033CC"/>
                    </a:solidFill>
                    <a:latin typeface="楷体" panose="02010609060101010101" pitchFamily="49" charset="-122"/>
                    <a:ea typeface="楷体" panose="02010609060101010101" pitchFamily="49" charset="-122"/>
                  </a:rPr>
                  <a:t>φ(ω)</a:t>
                </a:r>
                <a:r>
                  <a:rPr lang="zh-CN" altLang="en-US" b="1" dirty="0">
                    <a:solidFill>
                      <a:srgbClr val="0033CC"/>
                    </a:solidFill>
                    <a:latin typeface="楷体" panose="02010609060101010101" pitchFamily="49" charset="-122"/>
                    <a:ea typeface="楷体" panose="02010609060101010101" pitchFamily="49" charset="-122"/>
                  </a:rPr>
                  <a:t>穿越的次数为 </a:t>
                </a:r>
                <a:r>
                  <a:rPr lang="en-US" altLang="zh-CN" b="1" dirty="0">
                    <a:solidFill>
                      <a:srgbClr val="0033CC"/>
                    </a:solidFill>
                    <a:latin typeface="楷体" panose="02010609060101010101" pitchFamily="49" charset="-122"/>
                    <a:ea typeface="楷体" panose="02010609060101010101" pitchFamily="49" charset="-122"/>
                  </a:rPr>
                  <a:t>P/2 ,P</a:t>
                </a:r>
                <a:r>
                  <a:rPr lang="zh-CN" altLang="en-US" b="1" dirty="0">
                    <a:solidFill>
                      <a:srgbClr val="0033CC"/>
                    </a:solidFill>
                    <a:latin typeface="楷体" panose="02010609060101010101" pitchFamily="49" charset="-122"/>
                    <a:ea typeface="楷体" panose="02010609060101010101" pitchFamily="49" charset="-122"/>
                  </a:rPr>
                  <a:t>为右半</a:t>
                </a:r>
                <a:r>
                  <a:rPr lang="en-US" altLang="zh-CN" b="1" dirty="0">
                    <a:solidFill>
                      <a:srgbClr val="0033CC"/>
                    </a:solidFill>
                    <a:latin typeface="楷体" panose="02010609060101010101" pitchFamily="49" charset="-122"/>
                    <a:ea typeface="楷体" panose="02010609060101010101" pitchFamily="49" charset="-122"/>
                  </a:rPr>
                  <a:t>S</a:t>
                </a:r>
                <a:r>
                  <a:rPr lang="zh-CN" altLang="en-US" b="1" dirty="0">
                    <a:solidFill>
                      <a:srgbClr val="0033CC"/>
                    </a:solidFill>
                    <a:latin typeface="楷体" panose="02010609060101010101" pitchFamily="49" charset="-122"/>
                    <a:ea typeface="楷体" panose="02010609060101010101" pitchFamily="49" charset="-122"/>
                  </a:rPr>
                  <a:t>平面的开环零点数。</a:t>
                </a:r>
              </a:p>
              <a:p>
                <a:pPr lvl="0" eaLnBrk="1" hangingPunct="1">
                  <a:lnSpc>
                    <a:spcPct val="120000"/>
                  </a:lnSpc>
                  <a:spcBef>
                    <a:spcPts val="0"/>
                  </a:spcBef>
                  <a:buNone/>
                  <a:defRPr/>
                </a:pPr>
                <a:r>
                  <a:rPr lang="en-US" altLang="zh-CN" b="1" dirty="0" err="1">
                    <a:solidFill>
                      <a:srgbClr val="0033CC"/>
                    </a:solidFill>
                    <a:latin typeface="楷体" panose="02010609060101010101" pitchFamily="49" charset="-122"/>
                    <a:ea typeface="楷体" panose="02010609060101010101" pitchFamily="49" charset="-122"/>
                  </a:rPr>
                  <a:t>B.ω</a:t>
                </a:r>
                <a:r>
                  <a:rPr lang="zh-CN" altLang="en-US" b="1" dirty="0">
                    <a:solidFill>
                      <a:srgbClr val="0033CC"/>
                    </a:solidFill>
                    <a:latin typeface="楷体" panose="02010609060101010101" pitchFamily="49" charset="-122"/>
                    <a:ea typeface="楷体" panose="02010609060101010101" pitchFamily="49" charset="-122"/>
                  </a:rPr>
                  <a:t>从</a:t>
                </a:r>
                <a:r>
                  <a:rPr lang="en-US" altLang="zh-CN" b="1" dirty="0">
                    <a:solidFill>
                      <a:srgbClr val="0033CC"/>
                    </a:solidFill>
                    <a:latin typeface="楷体" panose="02010609060101010101" pitchFamily="49" charset="-122"/>
                    <a:ea typeface="楷体" panose="02010609060101010101" pitchFamily="49" charset="-122"/>
                  </a:rPr>
                  <a:t>0</a:t>
                </a:r>
                <a14:m>
                  <m:oMath xmlns:m="http://schemas.openxmlformats.org/officeDocument/2006/math">
                    <m:r>
                      <a:rPr lang="en-US" altLang="zh-CN" sz="1800" i="1" kern="0" smtClean="0">
                        <a:solidFill>
                          <a:srgbClr val="0033CC"/>
                        </a:solidFill>
                        <a:effectLst/>
                        <a:latin typeface="Cambria Math" panose="02040503050406030204" pitchFamily="18" charset="0"/>
                        <a:ea typeface="宋体" panose="02010600030101010101" pitchFamily="2" charset="-122"/>
                        <a:cs typeface="Segoe UI" panose="020B0502040204020203" pitchFamily="34" charset="0"/>
                      </a:rPr>
                      <m:t>⟶</m:t>
                    </m:r>
                  </m:oMath>
                </a14:m>
                <a:r>
                  <a:rPr lang="en-US" altLang="zh-CN" b="1" dirty="0">
                    <a:solidFill>
                      <a:srgbClr val="0033CC"/>
                    </a:solidFill>
                    <a:latin typeface="楷体" panose="02010609060101010101" pitchFamily="49" charset="-122"/>
                    <a:ea typeface="楷体" panose="02010609060101010101" pitchFamily="49" charset="-122"/>
                  </a:rPr>
                  <a:t>∞</a:t>
                </a:r>
                <a:r>
                  <a:rPr lang="zh-CN" altLang="en-US" b="1" dirty="0">
                    <a:solidFill>
                      <a:srgbClr val="0033CC"/>
                    </a:solidFill>
                    <a:latin typeface="楷体" panose="02010609060101010101" pitchFamily="49" charset="-122"/>
                    <a:ea typeface="楷体" panose="02010609060101010101" pitchFamily="49" charset="-122"/>
                  </a:rPr>
                  <a:t>时，相频特性 </a:t>
                </a:r>
                <a:r>
                  <a:rPr lang="en-US" altLang="zh-CN" b="1" dirty="0">
                    <a:solidFill>
                      <a:srgbClr val="0033CC"/>
                    </a:solidFill>
                    <a:latin typeface="楷体" panose="02010609060101010101" pitchFamily="49" charset="-122"/>
                    <a:ea typeface="楷体" panose="02010609060101010101" pitchFamily="49" charset="-122"/>
                  </a:rPr>
                  <a:t>φ(ω)</a:t>
                </a:r>
                <a:r>
                  <a:rPr lang="zh-CN" altLang="en-US" b="1" dirty="0">
                    <a:solidFill>
                      <a:srgbClr val="0033CC"/>
                    </a:solidFill>
                    <a:latin typeface="楷体" panose="02010609060101010101" pitchFamily="49" charset="-122"/>
                    <a:ea typeface="楷体" panose="02010609060101010101" pitchFamily="49" charset="-122"/>
                  </a:rPr>
                  <a:t>穿越的次数为 </a:t>
                </a:r>
                <a:r>
                  <a:rPr lang="en-US" altLang="zh-CN" b="1" dirty="0">
                    <a:solidFill>
                      <a:srgbClr val="0033CC"/>
                    </a:solidFill>
                    <a:latin typeface="楷体" panose="02010609060101010101" pitchFamily="49" charset="-122"/>
                    <a:ea typeface="楷体" panose="02010609060101010101" pitchFamily="49" charset="-122"/>
                  </a:rPr>
                  <a:t>P/2 ,P</a:t>
                </a:r>
                <a:r>
                  <a:rPr lang="zh-CN" altLang="en-US" b="1" dirty="0">
                    <a:solidFill>
                      <a:srgbClr val="0033CC"/>
                    </a:solidFill>
                    <a:latin typeface="楷体" panose="02010609060101010101" pitchFamily="49" charset="-122"/>
                    <a:ea typeface="楷体" panose="02010609060101010101" pitchFamily="49" charset="-122"/>
                  </a:rPr>
                  <a:t>为左半</a:t>
                </a:r>
                <a:r>
                  <a:rPr lang="en-US" altLang="zh-CN" b="1" dirty="0">
                    <a:solidFill>
                      <a:srgbClr val="0033CC"/>
                    </a:solidFill>
                    <a:latin typeface="楷体" panose="02010609060101010101" pitchFamily="49" charset="-122"/>
                    <a:ea typeface="楷体" panose="02010609060101010101" pitchFamily="49" charset="-122"/>
                  </a:rPr>
                  <a:t>S</a:t>
                </a:r>
                <a:r>
                  <a:rPr lang="zh-CN" altLang="en-US" b="1" dirty="0">
                    <a:solidFill>
                      <a:srgbClr val="0033CC"/>
                    </a:solidFill>
                    <a:latin typeface="楷体" panose="02010609060101010101" pitchFamily="49" charset="-122"/>
                    <a:ea typeface="楷体" panose="02010609060101010101" pitchFamily="49" charset="-122"/>
                  </a:rPr>
                  <a:t>平面的开环零点数。</a:t>
                </a:r>
              </a:p>
              <a:p>
                <a:pPr lvl="0" eaLnBrk="1" hangingPunct="1">
                  <a:lnSpc>
                    <a:spcPct val="120000"/>
                  </a:lnSpc>
                  <a:spcBef>
                    <a:spcPts val="0"/>
                  </a:spcBef>
                  <a:buNone/>
                  <a:defRPr/>
                </a:pPr>
                <a:r>
                  <a:rPr lang="en-US" altLang="zh-CN" b="1" dirty="0" err="1">
                    <a:solidFill>
                      <a:srgbClr val="0033CC"/>
                    </a:solidFill>
                    <a:latin typeface="楷体" panose="02010609060101010101" pitchFamily="49" charset="-122"/>
                    <a:ea typeface="楷体" panose="02010609060101010101" pitchFamily="49" charset="-122"/>
                  </a:rPr>
                  <a:t>C.ω</a:t>
                </a:r>
                <a:r>
                  <a:rPr lang="zh-CN" altLang="en-US" b="1" dirty="0">
                    <a:solidFill>
                      <a:srgbClr val="0033CC"/>
                    </a:solidFill>
                    <a:latin typeface="楷体" panose="02010609060101010101" pitchFamily="49" charset="-122"/>
                    <a:ea typeface="楷体" panose="02010609060101010101" pitchFamily="49" charset="-122"/>
                  </a:rPr>
                  <a:t>从</a:t>
                </a:r>
                <a:r>
                  <a:rPr lang="en-US" altLang="zh-CN" b="1" dirty="0">
                    <a:solidFill>
                      <a:srgbClr val="0033CC"/>
                    </a:solidFill>
                    <a:latin typeface="楷体" panose="02010609060101010101" pitchFamily="49" charset="-122"/>
                    <a:ea typeface="楷体" panose="02010609060101010101" pitchFamily="49" charset="-122"/>
                  </a:rPr>
                  <a:t>0</a:t>
                </a:r>
                <a14:m>
                  <m:oMath xmlns:m="http://schemas.openxmlformats.org/officeDocument/2006/math">
                    <m:r>
                      <a:rPr lang="en-US" altLang="zh-CN" sz="1800" i="1" kern="0" smtClean="0">
                        <a:solidFill>
                          <a:srgbClr val="0033CC"/>
                        </a:solidFill>
                        <a:effectLst/>
                        <a:latin typeface="Cambria Math" panose="02040503050406030204" pitchFamily="18" charset="0"/>
                        <a:ea typeface="宋体" panose="02010600030101010101" pitchFamily="2" charset="-122"/>
                        <a:cs typeface="Segoe UI" panose="020B0502040204020203" pitchFamily="34" charset="0"/>
                      </a:rPr>
                      <m:t>⟶</m:t>
                    </m:r>
                  </m:oMath>
                </a14:m>
                <a:r>
                  <a:rPr lang="en-US" altLang="zh-CN" b="1" dirty="0">
                    <a:solidFill>
                      <a:srgbClr val="0033CC"/>
                    </a:solidFill>
                    <a:latin typeface="楷体" panose="02010609060101010101" pitchFamily="49" charset="-122"/>
                    <a:ea typeface="楷体" panose="02010609060101010101" pitchFamily="49" charset="-122"/>
                  </a:rPr>
                  <a:t>∞</a:t>
                </a:r>
                <a:r>
                  <a:rPr lang="zh-CN" altLang="en-US" b="1" dirty="0">
                    <a:solidFill>
                      <a:srgbClr val="0033CC"/>
                    </a:solidFill>
                    <a:latin typeface="楷体" panose="02010609060101010101" pitchFamily="49" charset="-122"/>
                    <a:ea typeface="楷体" panose="02010609060101010101" pitchFamily="49" charset="-122"/>
                  </a:rPr>
                  <a:t>时，相频特性 </a:t>
                </a:r>
                <a:r>
                  <a:rPr lang="en-US" altLang="zh-CN" b="1" dirty="0">
                    <a:solidFill>
                      <a:srgbClr val="0033CC"/>
                    </a:solidFill>
                    <a:latin typeface="楷体" panose="02010609060101010101" pitchFamily="49" charset="-122"/>
                    <a:ea typeface="楷体" panose="02010609060101010101" pitchFamily="49" charset="-122"/>
                  </a:rPr>
                  <a:t>φ(ω)</a:t>
                </a:r>
                <a:r>
                  <a:rPr lang="zh-CN" altLang="en-US" b="1" dirty="0">
                    <a:solidFill>
                      <a:srgbClr val="0033CC"/>
                    </a:solidFill>
                    <a:latin typeface="楷体" panose="02010609060101010101" pitchFamily="49" charset="-122"/>
                    <a:ea typeface="楷体" panose="02010609060101010101" pitchFamily="49" charset="-122"/>
                  </a:rPr>
                  <a:t>穿越的次数为 </a:t>
                </a:r>
                <a:r>
                  <a:rPr lang="en-US" altLang="zh-CN" b="1" dirty="0">
                    <a:solidFill>
                      <a:srgbClr val="0033CC"/>
                    </a:solidFill>
                    <a:latin typeface="楷体" panose="02010609060101010101" pitchFamily="49" charset="-122"/>
                    <a:ea typeface="楷体" panose="02010609060101010101" pitchFamily="49" charset="-122"/>
                  </a:rPr>
                  <a:t>P/2 ,P</a:t>
                </a:r>
                <a:r>
                  <a:rPr lang="zh-CN" altLang="en-US" b="1" dirty="0">
                    <a:solidFill>
                      <a:srgbClr val="0033CC"/>
                    </a:solidFill>
                    <a:latin typeface="楷体" panose="02010609060101010101" pitchFamily="49" charset="-122"/>
                    <a:ea typeface="楷体" panose="02010609060101010101" pitchFamily="49" charset="-122"/>
                  </a:rPr>
                  <a:t>为右半</a:t>
                </a:r>
                <a:r>
                  <a:rPr lang="en-US" altLang="zh-CN" b="1" dirty="0">
                    <a:solidFill>
                      <a:srgbClr val="0033CC"/>
                    </a:solidFill>
                    <a:latin typeface="楷体" panose="02010609060101010101" pitchFamily="49" charset="-122"/>
                    <a:ea typeface="楷体" panose="02010609060101010101" pitchFamily="49" charset="-122"/>
                  </a:rPr>
                  <a:t>S</a:t>
                </a:r>
                <a:r>
                  <a:rPr lang="zh-CN" altLang="en-US" b="1" dirty="0">
                    <a:solidFill>
                      <a:srgbClr val="0033CC"/>
                    </a:solidFill>
                    <a:latin typeface="楷体" panose="02010609060101010101" pitchFamily="49" charset="-122"/>
                    <a:ea typeface="楷体" panose="02010609060101010101" pitchFamily="49" charset="-122"/>
                  </a:rPr>
                  <a:t>平面的开环极点数。</a:t>
                </a:r>
              </a:p>
              <a:p>
                <a:pPr lvl="0" eaLnBrk="1" hangingPunct="1">
                  <a:lnSpc>
                    <a:spcPct val="120000"/>
                  </a:lnSpc>
                  <a:spcBef>
                    <a:spcPts val="0"/>
                  </a:spcBef>
                  <a:buNone/>
                  <a:defRPr/>
                </a:pPr>
                <a:r>
                  <a:rPr lang="en-US" altLang="zh-CN" b="1" dirty="0" err="1">
                    <a:solidFill>
                      <a:srgbClr val="0033CC"/>
                    </a:solidFill>
                    <a:latin typeface="楷体" panose="02010609060101010101" pitchFamily="49" charset="-122"/>
                    <a:ea typeface="楷体" panose="02010609060101010101" pitchFamily="49" charset="-122"/>
                  </a:rPr>
                  <a:t>D.ω</a:t>
                </a:r>
                <a:r>
                  <a:rPr lang="zh-CN" altLang="en-US" b="1" dirty="0">
                    <a:solidFill>
                      <a:srgbClr val="0033CC"/>
                    </a:solidFill>
                    <a:latin typeface="楷体" panose="02010609060101010101" pitchFamily="49" charset="-122"/>
                    <a:ea typeface="楷体" panose="02010609060101010101" pitchFamily="49" charset="-122"/>
                  </a:rPr>
                  <a:t>从</a:t>
                </a:r>
                <a:r>
                  <a:rPr lang="en-US" altLang="zh-CN" b="1" dirty="0">
                    <a:solidFill>
                      <a:srgbClr val="0033CC"/>
                    </a:solidFill>
                    <a:latin typeface="楷体" panose="02010609060101010101" pitchFamily="49" charset="-122"/>
                    <a:ea typeface="楷体" panose="02010609060101010101" pitchFamily="49" charset="-122"/>
                  </a:rPr>
                  <a:t>0</a:t>
                </a:r>
                <a14:m>
                  <m:oMath xmlns:m="http://schemas.openxmlformats.org/officeDocument/2006/math">
                    <m:r>
                      <a:rPr lang="en-US" altLang="zh-CN" sz="1800" i="1" kern="0" smtClean="0">
                        <a:solidFill>
                          <a:srgbClr val="0033CC"/>
                        </a:solidFill>
                        <a:effectLst/>
                        <a:latin typeface="Cambria Math" panose="02040503050406030204" pitchFamily="18" charset="0"/>
                        <a:ea typeface="宋体" panose="02010600030101010101" pitchFamily="2" charset="-122"/>
                        <a:cs typeface="Segoe UI" panose="020B0502040204020203" pitchFamily="34" charset="0"/>
                      </a:rPr>
                      <m:t>⟶</m:t>
                    </m:r>
                  </m:oMath>
                </a14:m>
                <a:r>
                  <a:rPr lang="en-US" altLang="zh-CN" b="1" dirty="0">
                    <a:solidFill>
                      <a:srgbClr val="0033CC"/>
                    </a:solidFill>
                    <a:latin typeface="楷体" panose="02010609060101010101" pitchFamily="49" charset="-122"/>
                    <a:ea typeface="楷体" panose="02010609060101010101" pitchFamily="49" charset="-122"/>
                  </a:rPr>
                  <a:t>∞</a:t>
                </a:r>
                <a:r>
                  <a:rPr lang="zh-CN" altLang="en-US" b="1" dirty="0">
                    <a:solidFill>
                      <a:srgbClr val="0033CC"/>
                    </a:solidFill>
                    <a:latin typeface="楷体" panose="02010609060101010101" pitchFamily="49" charset="-122"/>
                    <a:ea typeface="楷体" panose="02010609060101010101" pitchFamily="49" charset="-122"/>
                  </a:rPr>
                  <a:t>时，相频特性 </a:t>
                </a:r>
                <a:r>
                  <a:rPr lang="en-US" altLang="zh-CN" b="1" dirty="0">
                    <a:solidFill>
                      <a:srgbClr val="0033CC"/>
                    </a:solidFill>
                    <a:latin typeface="楷体" panose="02010609060101010101" pitchFamily="49" charset="-122"/>
                    <a:ea typeface="楷体" panose="02010609060101010101" pitchFamily="49" charset="-122"/>
                  </a:rPr>
                  <a:t>φ(ω)</a:t>
                </a:r>
                <a:r>
                  <a:rPr lang="zh-CN" altLang="en-US" b="1" dirty="0">
                    <a:solidFill>
                      <a:srgbClr val="0033CC"/>
                    </a:solidFill>
                    <a:latin typeface="楷体" panose="02010609060101010101" pitchFamily="49" charset="-122"/>
                    <a:ea typeface="楷体" panose="02010609060101010101" pitchFamily="49" charset="-122"/>
                  </a:rPr>
                  <a:t>穿越的次数为 </a:t>
                </a:r>
                <a:r>
                  <a:rPr lang="en-US" altLang="zh-CN" b="1" dirty="0">
                    <a:solidFill>
                      <a:srgbClr val="0033CC"/>
                    </a:solidFill>
                    <a:latin typeface="楷体" panose="02010609060101010101" pitchFamily="49" charset="-122"/>
                    <a:ea typeface="楷体" panose="02010609060101010101" pitchFamily="49" charset="-122"/>
                  </a:rPr>
                  <a:t>P/2 ,P</a:t>
                </a:r>
                <a:r>
                  <a:rPr lang="zh-CN" altLang="en-US" b="1" dirty="0">
                    <a:solidFill>
                      <a:srgbClr val="0033CC"/>
                    </a:solidFill>
                    <a:latin typeface="楷体" panose="02010609060101010101" pitchFamily="49" charset="-122"/>
                    <a:ea typeface="楷体" panose="02010609060101010101" pitchFamily="49" charset="-122"/>
                  </a:rPr>
                  <a:t>为左半</a:t>
                </a:r>
                <a:r>
                  <a:rPr lang="en-US" altLang="zh-CN" b="1" dirty="0">
                    <a:solidFill>
                      <a:srgbClr val="0033CC"/>
                    </a:solidFill>
                    <a:latin typeface="楷体" panose="02010609060101010101" pitchFamily="49" charset="-122"/>
                    <a:ea typeface="楷体" panose="02010609060101010101" pitchFamily="49" charset="-122"/>
                  </a:rPr>
                  <a:t>S</a:t>
                </a:r>
                <a:r>
                  <a:rPr lang="zh-CN" altLang="en-US" b="1" dirty="0">
                    <a:solidFill>
                      <a:srgbClr val="0033CC"/>
                    </a:solidFill>
                    <a:latin typeface="楷体" panose="02010609060101010101" pitchFamily="49" charset="-122"/>
                    <a:ea typeface="楷体" panose="02010609060101010101" pitchFamily="49" charset="-122"/>
                  </a:rPr>
                  <a:t>平面的开环极点数。</a:t>
                </a:r>
              </a:p>
            </p:txBody>
          </p:sp>
        </mc:Choice>
        <mc:Fallback>
          <p:sp>
            <p:nvSpPr>
              <p:cNvPr id="8" name="Text Box 27"/>
              <p:cNvSpPr txBox="1">
                <a:spLocks noRot="1" noChangeAspect="1" noMove="1" noResize="1" noEditPoints="1" noAdjustHandles="1" noChangeArrowheads="1" noChangeShapeType="1" noTextEdit="1"/>
              </p:cNvSpPr>
              <p:nvPr/>
            </p:nvSpPr>
            <p:spPr bwMode="auto">
              <a:xfrm>
                <a:off x="407368" y="3845046"/>
                <a:ext cx="11377264" cy="2360262"/>
              </a:xfrm>
              <a:prstGeom prst="rect">
                <a:avLst/>
              </a:prstGeom>
              <a:blipFill rotWithShape="1">
                <a:blip r:embed="rId1"/>
                <a:stretch>
                  <a:fillRect l="-857" r="-3483" b="-4910"/>
                </a:stretch>
              </a:blipFill>
              <a:ln>
                <a:noFill/>
              </a:ln>
            </p:spPr>
            <p:txBody>
              <a:bodyPr/>
              <a:lstStyle/>
              <a:p>
                <a:r>
                  <a:rPr lang="zh-CN" altLang="en-US">
                    <a:noFill/>
                  </a:rPr>
                  <a:t> </a:t>
                </a:r>
                <a:endParaRPr lang="zh-CN" altLang="en-US">
                  <a:noFill/>
                </a:endParaRPr>
              </a:p>
            </p:txBody>
          </p:sp>
        </mc:Fallback>
      </mc:AlternateContent>
      <p:sp>
        <p:nvSpPr>
          <p:cNvPr id="3" name="矩形 2"/>
          <p:cNvSpPr/>
          <p:nvPr/>
        </p:nvSpPr>
        <p:spPr>
          <a:xfrm>
            <a:off x="627128" y="881858"/>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3695700" y="5067300"/>
            <a:ext cx="5672667" cy="1585384"/>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29699" name="Rectangle 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9700" name="Rectangle 8"/>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 name="矩形 1"/>
          <p:cNvSpPr/>
          <p:nvPr/>
        </p:nvSpPr>
        <p:spPr>
          <a:xfrm>
            <a:off x="1488018" y="3304118"/>
            <a:ext cx="1627369" cy="52322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eaLnBrk="1" hangingPunct="1">
              <a:spcBef>
                <a:spcPct val="50000"/>
              </a:spcBef>
              <a:buFont typeface="Arial" panose="020B0604020202020204" pitchFamily="34" charset="0"/>
              <a:buNone/>
              <a:defRPr/>
            </a:pPr>
            <a:r>
              <a:rPr lang="zh-CN" altLang="en-US"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相角裕量</a:t>
            </a:r>
            <a:endParaRPr lang="zh-CN" altLang="en-US"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9702" name="Rectangle 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9703" name="对象 3"/>
          <p:cNvGraphicFramePr>
            <a:graphicFrameLocks noChangeAspect="1"/>
          </p:cNvGraphicFramePr>
          <p:nvPr/>
        </p:nvGraphicFramePr>
        <p:xfrm>
          <a:off x="3875618" y="3236385"/>
          <a:ext cx="5558367" cy="740833"/>
        </p:xfrm>
        <a:graphic>
          <a:graphicData uri="http://schemas.openxmlformats.org/presentationml/2006/ole">
            <mc:AlternateContent xmlns:mc="http://schemas.openxmlformats.org/markup-compatibility/2006">
              <mc:Choice xmlns:v="urn:schemas-microsoft-com:vml" Requires="v">
                <p:oleObj spid="_x0000_s15366" name="公式" r:id="rId1" imgW="1790700" imgH="241300" progId="Equation.3">
                  <p:embed/>
                </p:oleObj>
              </mc:Choice>
              <mc:Fallback>
                <p:oleObj name="公式" r:id="rId1" imgW="1790700" imgH="2413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618" y="3236385"/>
                        <a:ext cx="5558367" cy="74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13"/>
          <p:cNvSpPr txBox="1">
            <a:spLocks noChangeArrowheads="1"/>
          </p:cNvSpPr>
          <p:nvPr/>
        </p:nvSpPr>
        <p:spPr bwMode="auto">
          <a:xfrm>
            <a:off x="1102784" y="1221317"/>
            <a:ext cx="3251200" cy="584775"/>
          </a:xfrm>
          <a:prstGeom prst="rect">
            <a:avLst/>
          </a:prstGeom>
          <a:no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kumimoji="0" lang="zh-CN" altLang="en-US" sz="32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幅值穿越频率</a:t>
            </a:r>
            <a:endParaRPr kumimoji="0" lang="zh-CN" altLang="en-US" sz="32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1" name="矩形 10"/>
          <p:cNvSpPr/>
          <p:nvPr/>
        </p:nvSpPr>
        <p:spPr>
          <a:xfrm>
            <a:off x="7800936" y="1221317"/>
            <a:ext cx="2656496" cy="584775"/>
          </a:xfrm>
          <a:prstGeom prst="rect">
            <a:avLst/>
          </a:prstGeom>
          <a:noFill/>
        </p:spPr>
        <p:style>
          <a:lnRef idx="2">
            <a:schemeClr val="accent5"/>
          </a:lnRef>
          <a:fillRef idx="1">
            <a:schemeClr val="lt1"/>
          </a:fillRef>
          <a:effectRef idx="0">
            <a:schemeClr val="accent5"/>
          </a:effectRef>
          <a:fontRef idx="minor">
            <a:schemeClr val="dk1"/>
          </a:fontRef>
        </p:style>
        <p:txBody>
          <a:bodyPr wrap="none">
            <a:spAutoFit/>
          </a:bodyPr>
          <a:lstStyle/>
          <a:p>
            <a:pPr>
              <a:defRPr/>
            </a:pPr>
            <a:r>
              <a:rPr lang="zh-CN" altLang="en-US" sz="32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相位穿越频率</a:t>
            </a:r>
            <a:endParaRPr lang="zh-CN" altLang="en-US" sz="32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29706" name="对象 11"/>
          <p:cNvGraphicFramePr>
            <a:graphicFrameLocks noChangeAspect="1"/>
          </p:cNvGraphicFramePr>
          <p:nvPr/>
        </p:nvGraphicFramePr>
        <p:xfrm>
          <a:off x="6123517" y="2084918"/>
          <a:ext cx="6019800" cy="768349"/>
        </p:xfrm>
        <a:graphic>
          <a:graphicData uri="http://schemas.openxmlformats.org/presentationml/2006/ole">
            <mc:AlternateContent xmlns:mc="http://schemas.openxmlformats.org/markup-compatibility/2006">
              <mc:Choice xmlns:v="urn:schemas-microsoft-com:vml" Requires="v">
                <p:oleObj spid="_x0000_s15367" name="公式" r:id="rId3" imgW="2222500" imgH="254000" progId="Equation.3">
                  <p:embed/>
                </p:oleObj>
              </mc:Choice>
              <mc:Fallback>
                <p:oleObj name="公式" r:id="rId3" imgW="2222500" imgH="254000" progId="Equation.3">
                  <p:embed/>
                  <p:pic>
                    <p:nvPicPr>
                      <p:cNvPr id="0" name="对象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3517" y="2084918"/>
                        <a:ext cx="6019800" cy="7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7" name="对象 12"/>
          <p:cNvGraphicFramePr>
            <a:graphicFrameLocks noChangeAspect="1"/>
          </p:cNvGraphicFramePr>
          <p:nvPr/>
        </p:nvGraphicFramePr>
        <p:xfrm>
          <a:off x="239184" y="2120901"/>
          <a:ext cx="5094816" cy="732367"/>
        </p:xfrm>
        <a:graphic>
          <a:graphicData uri="http://schemas.openxmlformats.org/presentationml/2006/ole">
            <mc:AlternateContent xmlns:mc="http://schemas.openxmlformats.org/markup-compatibility/2006">
              <mc:Choice xmlns:v="urn:schemas-microsoft-com:vml" Requires="v">
                <p:oleObj spid="_x0000_s15368" name="公式" r:id="rId5" imgW="1790700" imgH="254000" progId="Equation.3">
                  <p:embed/>
                </p:oleObj>
              </mc:Choice>
              <mc:Fallback>
                <p:oleObj name="公式" r:id="rId5" imgW="1790700" imgH="254000" progId="Equation.3">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184" y="2120901"/>
                        <a:ext cx="5094816" cy="7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505885" y="201085"/>
            <a:ext cx="3456516" cy="646331"/>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n-US" altLang="zh-CN"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5.5 </a:t>
            </a:r>
            <a:r>
              <a:rPr lang="zh-CN" altLang="en-US"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稳定裕度</a:t>
            </a:r>
            <a:endParaRPr lang="en-US" altLang="zh-CN"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p:txBody>
      </p:sp>
      <p:sp>
        <p:nvSpPr>
          <p:cNvPr id="29709" name="Rectangle 10"/>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19" name="AutoShape 6"/>
          <p:cNvSpPr>
            <a:spLocks noChangeArrowheads="1"/>
          </p:cNvSpPr>
          <p:nvPr/>
        </p:nvSpPr>
        <p:spPr bwMode="auto">
          <a:xfrm>
            <a:off x="10223500" y="3879852"/>
            <a:ext cx="1727200" cy="654049"/>
          </a:xfrm>
          <a:prstGeom prst="wedgeRectCallout">
            <a:avLst>
              <a:gd name="adj1" fmla="val -176355"/>
              <a:gd name="adj2" fmla="val -52200"/>
            </a:avLst>
          </a:prstGeom>
          <a:noFill/>
          <a:ln w="9525">
            <a:solidFill>
              <a:srgbClr val="40458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kumimoji="0" lang="zh-CN" altLang="en-US" sz="3735" b="1" kern="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为负值</a:t>
            </a:r>
            <a:endParaRPr kumimoji="0" lang="zh-CN" altLang="en-US" sz="3735" b="1" kern="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9711" name="Rectangle 1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9712" name="对象 16"/>
          <p:cNvGraphicFramePr>
            <a:graphicFrameLocks noChangeAspect="1"/>
          </p:cNvGraphicFramePr>
          <p:nvPr/>
        </p:nvGraphicFramePr>
        <p:xfrm>
          <a:off x="3875618" y="5105401"/>
          <a:ext cx="1576916" cy="1547283"/>
        </p:xfrm>
        <a:graphic>
          <a:graphicData uri="http://schemas.openxmlformats.org/presentationml/2006/ole">
            <mc:AlternateContent xmlns:mc="http://schemas.openxmlformats.org/markup-compatibility/2006">
              <mc:Choice xmlns:v="urn:schemas-microsoft-com:vml" Requires="v">
                <p:oleObj spid="_x0000_s15369" name="公式" r:id="rId7" imgW="444500" imgH="431800" progId="Equation.3">
                  <p:embed/>
                </p:oleObj>
              </mc:Choice>
              <mc:Fallback>
                <p:oleObj name="公式" r:id="rId7" imgW="444500" imgH="431800" progId="Equation.3">
                  <p:embed/>
                  <p:pic>
                    <p:nvPicPr>
                      <p:cNvPr id="0" name="对象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5618" y="5105401"/>
                        <a:ext cx="1576916" cy="154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3" name="Text Box 5"/>
          <p:cNvSpPr txBox="1">
            <a:spLocks noChangeArrowheads="1"/>
          </p:cNvSpPr>
          <p:nvPr/>
        </p:nvSpPr>
        <p:spPr bwMode="auto">
          <a:xfrm>
            <a:off x="6081184" y="5085184"/>
            <a:ext cx="3048000" cy="152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50000"/>
              </a:spcBef>
              <a:buFontTx/>
              <a:buNone/>
            </a:pPr>
            <a:r>
              <a:rPr lang="zh-CN" altLang="en-US" sz="3735" dirty="0">
                <a:solidFill>
                  <a:schemeClr val="tx1"/>
                </a:solidFill>
                <a:latin typeface="Times New Roman" panose="02020603050405020304" pitchFamily="18" charset="0"/>
              </a:rPr>
              <a:t>系统稳定</a:t>
            </a:r>
            <a:endParaRPr lang="zh-CN" altLang="en-US" sz="3735" dirty="0">
              <a:solidFill>
                <a:schemeClr val="tx1"/>
              </a:solidFill>
              <a:latin typeface="Times New Roman" panose="02020603050405020304" pitchFamily="18" charset="0"/>
            </a:endParaRPr>
          </a:p>
          <a:p>
            <a:pPr eaLnBrk="1" hangingPunct="1">
              <a:spcBef>
                <a:spcPct val="50000"/>
              </a:spcBef>
              <a:buFontTx/>
              <a:buNone/>
            </a:pPr>
            <a:r>
              <a:rPr lang="zh-CN" altLang="en-US" sz="3735" dirty="0">
                <a:solidFill>
                  <a:schemeClr val="tx1"/>
                </a:solidFill>
                <a:latin typeface="Times New Roman" panose="02020603050405020304" pitchFamily="18" charset="0"/>
              </a:rPr>
              <a:t>系统不稳定</a:t>
            </a:r>
            <a:endParaRPr lang="zh-CN" altLang="en-US" sz="3735" dirty="0">
              <a:solidFill>
                <a:schemeClr val="tx1"/>
              </a:solidFill>
              <a:latin typeface="Times New Roman" panose="02020603050405020304" pitchFamily="18" charset="0"/>
            </a:endParaRPr>
          </a:p>
        </p:txBody>
      </p:sp>
      <p:sp>
        <p:nvSpPr>
          <p:cNvPr id="23" name="矩形 22"/>
          <p:cNvSpPr/>
          <p:nvPr/>
        </p:nvSpPr>
        <p:spPr>
          <a:xfrm>
            <a:off x="389467" y="4292601"/>
            <a:ext cx="2659702" cy="461665"/>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buFont typeface="Arial" panose="020B0604020202020204" pitchFamily="34" charset="0"/>
              <a:buNone/>
              <a:defRPr/>
            </a:pPr>
            <a:r>
              <a:rPr lang="zh-CN" altLang="zh-CN" sz="24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对于最小相角系统</a:t>
            </a:r>
            <a:endParaRPr lang="zh-CN" altLang="en-US" sz="24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296019" y="2966509"/>
            <a:ext cx="11068051" cy="3630843"/>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321504" y="2215093"/>
            <a:ext cx="3070071" cy="523220"/>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buFont typeface="Arial" panose="020B0604020202020204" pitchFamily="34" charset="0"/>
              <a:buNone/>
              <a:defRPr/>
            </a:pPr>
            <a:r>
              <a:rPr lang="zh-CN" altLang="zh-CN" sz="28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对于最小相角系统</a:t>
            </a:r>
            <a:endParaRPr lang="zh-CN" altLang="en-US" sz="28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30724" name="Picture 1"/>
          <p:cNvPicPr>
            <a:picLocks noChangeAspect="1" noChangeArrowheads="1"/>
          </p:cNvPicPr>
          <p:nvPr/>
        </p:nvPicPr>
        <p:blipFill>
          <a:blip r:embed="rId1">
            <a:extLst>
              <a:ext uri="{28A0092B-C50C-407E-A947-70E740481C1C}">
                <a14:useLocalDpi xmlns:a14="http://schemas.microsoft.com/office/drawing/2010/main" val="0"/>
              </a:ext>
            </a:extLst>
          </a:blip>
          <a:srcRect t="2" r="38461" b="824"/>
          <a:stretch>
            <a:fillRect/>
          </a:stretch>
        </p:blipFill>
        <p:spPr bwMode="auto">
          <a:xfrm>
            <a:off x="801904" y="2966508"/>
            <a:ext cx="10079567" cy="120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r="35204"/>
          <a:stretch>
            <a:fillRect/>
          </a:stretch>
        </p:blipFill>
        <p:spPr bwMode="auto">
          <a:xfrm>
            <a:off x="789203" y="4219575"/>
            <a:ext cx="10287000" cy="117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8"/>
          <p:cNvPicPr>
            <a:picLocks noChangeAspect="1" noChangeArrowheads="1"/>
          </p:cNvPicPr>
          <p:nvPr/>
        </p:nvPicPr>
        <p:blipFill>
          <a:blip r:embed="rId3">
            <a:extLst>
              <a:ext uri="{28A0092B-C50C-407E-A947-70E740481C1C}">
                <a14:useLocalDpi xmlns:a14="http://schemas.microsoft.com/office/drawing/2010/main" val="0"/>
              </a:ext>
            </a:extLst>
          </a:blip>
          <a:srcRect l="2214" r="29846"/>
          <a:stretch>
            <a:fillRect/>
          </a:stretch>
        </p:blipFill>
        <p:spPr bwMode="auto">
          <a:xfrm>
            <a:off x="725704" y="5572125"/>
            <a:ext cx="10638367" cy="115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
          <p:cNvSpPr txBox="1">
            <a:spLocks noChangeArrowheads="1"/>
          </p:cNvSpPr>
          <p:nvPr/>
        </p:nvSpPr>
        <p:spPr bwMode="auto">
          <a:xfrm>
            <a:off x="610185" y="394296"/>
            <a:ext cx="2057400" cy="58477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幅值裕量    </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30728" name="对象 11"/>
          <p:cNvGraphicFramePr>
            <a:graphicFrameLocks noChangeAspect="1"/>
          </p:cNvGraphicFramePr>
          <p:nvPr/>
        </p:nvGraphicFramePr>
        <p:xfrm>
          <a:off x="1485902" y="949443"/>
          <a:ext cx="9408583" cy="1352549"/>
        </p:xfrm>
        <a:graphic>
          <a:graphicData uri="http://schemas.openxmlformats.org/presentationml/2006/ole">
            <mc:AlternateContent xmlns:mc="http://schemas.openxmlformats.org/markup-compatibility/2006">
              <mc:Choice xmlns:v="urn:schemas-microsoft-com:vml" Requires="v">
                <p:oleObj spid="_x0000_s16387" name="公式" r:id="rId4" imgW="3619500" imgH="469900" progId="Equation.3">
                  <p:embed/>
                </p:oleObj>
              </mc:Choice>
              <mc:Fallback>
                <p:oleObj name="公式" r:id="rId4" imgW="3619500" imgH="469900" progId="Equation.3">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2" y="949443"/>
                        <a:ext cx="9408583" cy="135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6117167" y="687917"/>
            <a:ext cx="5471584" cy="4758267"/>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22" name="圆角矩形 21"/>
          <p:cNvSpPr/>
          <p:nvPr/>
        </p:nvSpPr>
        <p:spPr>
          <a:xfrm>
            <a:off x="505885" y="700617"/>
            <a:ext cx="5397500" cy="4840816"/>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pic>
        <p:nvPicPr>
          <p:cNvPr id="31748"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7052" y="357717"/>
            <a:ext cx="11220449" cy="508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4" name="矩形 23"/>
          <p:cNvSpPr/>
          <p:nvPr/>
        </p:nvSpPr>
        <p:spPr>
          <a:xfrm>
            <a:off x="1858434" y="5789084"/>
            <a:ext cx="1645278" cy="523220"/>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eaLnBrk="1" hangingPunct="1">
              <a:buFont typeface="Arial" panose="020B0604020202020204" pitchFamily="34" charset="0"/>
              <a:buNone/>
              <a:defRPr/>
            </a:pPr>
            <a:r>
              <a:rPr lang="zh-CN" altLang="zh-CN"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宋体" panose="02010600030101010101" pitchFamily="2" charset="-122"/>
              </a:rPr>
              <a:t>稳定系统 </a:t>
            </a:r>
            <a:endPar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6" name="矩形 25"/>
          <p:cNvSpPr/>
          <p:nvPr/>
        </p:nvSpPr>
        <p:spPr>
          <a:xfrm>
            <a:off x="7823200" y="5748867"/>
            <a:ext cx="2017216" cy="523220"/>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eaLnBrk="1" hangingPunct="1">
              <a:buFont typeface="Arial" panose="020B0604020202020204" pitchFamily="34" charset="0"/>
              <a:buNone/>
              <a:defRPr/>
            </a:pPr>
            <a:r>
              <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宋体" panose="02010600030101010101" pitchFamily="2" charset="-122"/>
              </a:rPr>
              <a:t>不</a:t>
            </a:r>
            <a:r>
              <a:rPr lang="zh-CN" altLang="zh-CN"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宋体" panose="02010600030101010101" pitchFamily="2" charset="-122"/>
              </a:rPr>
              <a:t>稳定系统 </a:t>
            </a:r>
            <a:endPar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61163" y="3037435"/>
            <a:ext cx="4925483" cy="1248833"/>
          </a:xfrm>
          <a:prstGeom prst="roundRect">
            <a:avLst/>
          </a:prstGeom>
          <a:noFill/>
        </p:spPr>
        <p:style>
          <a:lnRef idx="2">
            <a:schemeClr val="accent3"/>
          </a:lnRef>
          <a:fillRef idx="1">
            <a:schemeClr val="lt1"/>
          </a:fillRef>
          <a:effectRef idx="0">
            <a:schemeClr val="accent3"/>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7" name="圆角矩形 6"/>
          <p:cNvSpPr/>
          <p:nvPr/>
        </p:nvSpPr>
        <p:spPr>
          <a:xfrm>
            <a:off x="147729" y="1162200"/>
            <a:ext cx="10972800" cy="15367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Text Box 2"/>
          <p:cNvSpPr txBox="1">
            <a:spLocks noChangeArrowheads="1"/>
          </p:cNvSpPr>
          <p:nvPr/>
        </p:nvSpPr>
        <p:spPr bwMode="auto">
          <a:xfrm>
            <a:off x="383117" y="204849"/>
            <a:ext cx="116840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spcAft>
                <a:spcPts val="2400"/>
              </a:spcAft>
              <a:buFont typeface="Arial" panose="020B0604020202020204" pitchFamily="34" charset="0"/>
              <a:buNone/>
              <a:defRPr/>
            </a:pP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Bode</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图与</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Nyquist</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图的对应关系：</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hangingPunct="1">
              <a:spcBef>
                <a:spcPct val="50000"/>
              </a:spcBef>
              <a:buFont typeface="Wingdings" panose="05000000000000000000" pitchFamily="2" charset="2"/>
              <a:buChar char="u"/>
              <a:defRPr/>
            </a:pP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Nyquist</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图上的单位园 </a:t>
            </a: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Bode</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图幅频特性上的</a:t>
            </a: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0dB</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线</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hangingPunct="1">
              <a:spcBef>
                <a:spcPct val="50000"/>
              </a:spcBef>
              <a:buFont typeface="Wingdings" panose="05000000000000000000" pitchFamily="2" charset="2"/>
              <a:buChar char="u"/>
              <a:defRPr/>
            </a:pP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Nyquist</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图上的负实轴 </a:t>
            </a: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Bode</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图相频特性上的</a:t>
            </a: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-180</a:t>
            </a:r>
            <a:r>
              <a:rPr kumimoji="0" lang="en-US" altLang="zh-CN" sz="3200" b="1" baseline="300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线</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 name="Text Box 3"/>
          <p:cNvSpPr txBox="1">
            <a:spLocks noChangeArrowheads="1"/>
          </p:cNvSpPr>
          <p:nvPr/>
        </p:nvSpPr>
        <p:spPr bwMode="auto">
          <a:xfrm>
            <a:off x="380546" y="3282967"/>
            <a:ext cx="53170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用开环</a:t>
            </a: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Bode</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图判系统稳定：</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 name="Text Box 4"/>
          <p:cNvSpPr txBox="1">
            <a:spLocks noChangeArrowheads="1"/>
          </p:cNvSpPr>
          <p:nvPr/>
        </p:nvSpPr>
        <p:spPr bwMode="auto">
          <a:xfrm>
            <a:off x="306916" y="4743168"/>
            <a:ext cx="11578167" cy="1323439"/>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u"/>
              <a:defRPr/>
            </a:pPr>
            <a:r>
              <a:rPr kumimoji="0" lang="en-US" altLang="zh-CN" sz="32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L</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(ω)</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穿越</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0dB</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时，</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Φ(</a:t>
            </a:r>
            <a:r>
              <a:rPr kumimoji="0" lang="en-US" altLang="zh-CN" sz="3200" b="1" dirty="0" err="1">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ω</a:t>
            </a:r>
            <a:r>
              <a:rPr kumimoji="0" lang="en-US" altLang="zh-CN" sz="3200" b="1" baseline="-25000" dirty="0" err="1">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c</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&gt; -180</a:t>
            </a:r>
            <a:r>
              <a:rPr kumimoji="0" lang="en-US" altLang="zh-CN" sz="3200" b="1" baseline="300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0</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则闭环系统稳定，否则不稳定</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hangingPunct="1">
              <a:spcBef>
                <a:spcPct val="50000"/>
              </a:spcBef>
              <a:buFont typeface="Wingdings" panose="05000000000000000000" pitchFamily="2" charset="2"/>
              <a:buChar char="u"/>
              <a:defRPr/>
            </a:pP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Φ(ω)</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穿越</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-180</a:t>
            </a:r>
            <a:r>
              <a:rPr kumimoji="0" lang="en-US" altLang="zh-CN" sz="3200" b="1" baseline="300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0</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时，</a:t>
            </a:r>
            <a:r>
              <a:rPr kumimoji="0" lang="en-US" altLang="zh-CN" sz="32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L</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kumimoji="0" lang="en-US" altLang="zh-CN" sz="3200" b="1" dirty="0" err="1">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ω</a:t>
            </a:r>
            <a:r>
              <a:rPr kumimoji="0" lang="en-US" altLang="zh-CN" sz="3200" b="1" baseline="-25000" dirty="0" err="1">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&lt; 0</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，则闭环系统稳定，否则不稳定</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 name="Text Box 5"/>
          <p:cNvSpPr txBox="1">
            <a:spLocks noChangeArrowheads="1"/>
          </p:cNvSpPr>
          <p:nvPr/>
        </p:nvSpPr>
        <p:spPr bwMode="auto">
          <a:xfrm>
            <a:off x="6516763" y="3081883"/>
            <a:ext cx="437726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defRPr/>
            </a:pP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32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L</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(ω) </a:t>
            </a: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幅频特性曲线</a:t>
            </a:r>
            <a:r>
              <a:rPr kumimoji="0"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Φ(ω) </a:t>
            </a:r>
            <a:r>
              <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相频特性曲线</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6" name="AutoShape 6"/>
          <p:cNvSpPr/>
          <p:nvPr/>
        </p:nvSpPr>
        <p:spPr bwMode="auto">
          <a:xfrm>
            <a:off x="6415163" y="3282967"/>
            <a:ext cx="101600" cy="812800"/>
          </a:xfrm>
          <a:prstGeom prst="leftBrace">
            <a:avLst>
              <a:gd name="adj1" fmla="val 66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3200" b="1">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1591" r="8736" b="22289"/>
          <a:stretch>
            <a:fillRect/>
          </a:stretch>
        </p:blipFill>
        <p:spPr bwMode="auto">
          <a:xfrm>
            <a:off x="0" y="116632"/>
            <a:ext cx="11928731" cy="614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858434" y="6157384"/>
            <a:ext cx="1645278" cy="523220"/>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eaLnBrk="1" hangingPunct="1">
              <a:buFont typeface="Arial" panose="020B0604020202020204" pitchFamily="34" charset="0"/>
              <a:buNone/>
              <a:defRPr/>
            </a:pPr>
            <a:r>
              <a:rPr lang="zh-CN" altLang="zh-CN"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宋体" panose="02010600030101010101" pitchFamily="2" charset="-122"/>
              </a:rPr>
              <a:t>稳定系统 </a:t>
            </a:r>
            <a:endPar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 name="矩形 4"/>
          <p:cNvSpPr/>
          <p:nvPr/>
        </p:nvSpPr>
        <p:spPr>
          <a:xfrm>
            <a:off x="7824192" y="6159065"/>
            <a:ext cx="2017216" cy="523220"/>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eaLnBrk="1" hangingPunct="1">
              <a:buFont typeface="Arial" panose="020B0604020202020204" pitchFamily="34" charset="0"/>
              <a:buNone/>
              <a:defRPr/>
            </a:pPr>
            <a:r>
              <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宋体" panose="02010600030101010101" pitchFamily="2" charset="-122"/>
              </a:rPr>
              <a:t>不</a:t>
            </a:r>
            <a:r>
              <a:rPr lang="zh-CN" altLang="zh-CN"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宋体" panose="02010600030101010101" pitchFamily="2" charset="-122"/>
              </a:rPr>
              <a:t>稳定系统 </a:t>
            </a:r>
            <a:endPar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cxnSp>
        <p:nvCxnSpPr>
          <p:cNvPr id="6" name="直接连接符 5"/>
          <p:cNvCxnSpPr/>
          <p:nvPr/>
        </p:nvCxnSpPr>
        <p:spPr>
          <a:xfrm>
            <a:off x="6072718" y="-27517"/>
            <a:ext cx="118533" cy="54737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 name="Picture 10"/>
          <p:cNvPicPr>
            <a:picLocks noChangeAspect="1" noChangeArrowheads="1"/>
          </p:cNvPicPr>
          <p:nvPr/>
        </p:nvPicPr>
        <p:blipFill>
          <a:blip r:embed="rId1"/>
          <a:srcRect/>
          <a:stretch>
            <a:fillRect/>
          </a:stretch>
        </p:blipFill>
        <p:spPr bwMode="auto">
          <a:xfrm>
            <a:off x="6888089" y="1118660"/>
            <a:ext cx="5059868" cy="2689224"/>
          </a:xfrm>
          <a:prstGeom prst="rect">
            <a:avLst/>
          </a:prstGeom>
        </p:spPr>
        <p:style>
          <a:lnRef idx="2">
            <a:schemeClr val="dk1"/>
          </a:lnRef>
          <a:fillRef idx="1">
            <a:schemeClr val="lt1"/>
          </a:fillRef>
          <a:effectRef idx="0">
            <a:schemeClr val="dk1"/>
          </a:effectRef>
          <a:fontRef idx="minor">
            <a:schemeClr val="dk1"/>
          </a:fontRef>
        </p:style>
      </p:pic>
      <p:pic>
        <p:nvPicPr>
          <p:cNvPr id="5129" name="Picture 9"/>
          <p:cNvPicPr>
            <a:picLocks noChangeAspect="1" noChangeArrowheads="1"/>
          </p:cNvPicPr>
          <p:nvPr/>
        </p:nvPicPr>
        <p:blipFill rotWithShape="1">
          <a:blip r:embed="rId2"/>
          <a:srcRect r="25053"/>
          <a:stretch>
            <a:fillRect/>
          </a:stretch>
        </p:blipFill>
        <p:spPr bwMode="auto">
          <a:xfrm>
            <a:off x="675218" y="5517232"/>
            <a:ext cx="10797116" cy="1100659"/>
          </a:xfrm>
          <a:prstGeom prst="rect">
            <a:avLst/>
          </a:prstGeom>
          <a:noFill/>
        </p:spPr>
        <p:style>
          <a:lnRef idx="2">
            <a:schemeClr val="accent2"/>
          </a:lnRef>
          <a:fillRef idx="1">
            <a:schemeClr val="lt1"/>
          </a:fillRef>
          <a:effectRef idx="0">
            <a:schemeClr val="accent2"/>
          </a:effectRef>
          <a:fontRef idx="minor">
            <a:schemeClr val="dk1"/>
          </a:fontRef>
        </p:style>
      </p:pic>
      <p:sp>
        <p:nvSpPr>
          <p:cNvPr id="5" name="圆角矩形 4"/>
          <p:cNvSpPr/>
          <p:nvPr/>
        </p:nvSpPr>
        <p:spPr>
          <a:xfrm>
            <a:off x="480484" y="3841751"/>
            <a:ext cx="7391400" cy="1411816"/>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6" name="矩形 15"/>
          <p:cNvSpPr/>
          <p:nvPr/>
        </p:nvSpPr>
        <p:spPr>
          <a:xfrm>
            <a:off x="407368" y="327344"/>
            <a:ext cx="5952067" cy="646331"/>
          </a:xfrm>
          <a:prstGeom prst="rect">
            <a:avLst/>
          </a:prstGeom>
          <a:blipFill>
            <a:blip r:embed="rId3"/>
            <a:tile tx="0" ty="0" sx="100000" sy="100000" flip="none" algn="tl"/>
          </a:blipFill>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altLang="zh-CN"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5.4.1 </a:t>
            </a:r>
            <a:r>
              <a:rPr lang="zh-CN" altLang="en-US"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奈氏判据的数学基础</a:t>
            </a:r>
            <a:endParaRPr lang="en-US" altLang="zh-CN" sz="36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p:txBody>
      </p:sp>
      <p:sp>
        <p:nvSpPr>
          <p:cNvPr id="2" name="矩形 1"/>
          <p:cNvSpPr/>
          <p:nvPr/>
        </p:nvSpPr>
        <p:spPr>
          <a:xfrm>
            <a:off x="732367" y="1477433"/>
            <a:ext cx="3550972" cy="666786"/>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eaLnBrk="1" hangingPunct="1">
              <a:buFont typeface="Arial" panose="020B0604020202020204" pitchFamily="34" charset="0"/>
              <a:buNone/>
              <a:defRPr/>
            </a:pPr>
            <a:r>
              <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 </a:t>
            </a:r>
            <a:r>
              <a:rPr lang="zh-CN"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柯西幅角原理</a:t>
            </a:r>
            <a:endParaRPr lang="zh-CN" altLang="en-US" sz="3735"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8198" name="Rectangle 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8199" name="对象 3"/>
          <p:cNvGraphicFramePr>
            <a:graphicFrameLocks noChangeAspect="1"/>
          </p:cNvGraphicFramePr>
          <p:nvPr/>
        </p:nvGraphicFramePr>
        <p:xfrm>
          <a:off x="1096434" y="2341034"/>
          <a:ext cx="5666317" cy="1183217"/>
        </p:xfrm>
        <a:graphic>
          <a:graphicData uri="http://schemas.openxmlformats.org/presentationml/2006/ole">
            <mc:AlternateContent xmlns:mc="http://schemas.openxmlformats.org/markup-compatibility/2006">
              <mc:Choice xmlns:v="urn:schemas-microsoft-com:vml" Requires="v">
                <p:oleObj spid="_x0000_s1027" name="公式" r:id="rId4" imgW="2145665" imgH="444500" progId="Equation.3">
                  <p:embed/>
                </p:oleObj>
              </mc:Choice>
              <mc:Fallback>
                <p:oleObj name="公式" r:id="rId4" imgW="2145665" imgH="4445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434" y="2341034"/>
                        <a:ext cx="5666317" cy="1183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200" name="Picture 7"/>
          <p:cNvPicPr>
            <a:picLocks noChangeAspect="1" noChangeArrowheads="1"/>
          </p:cNvPicPr>
          <p:nvPr/>
        </p:nvPicPr>
        <p:blipFill>
          <a:blip r:embed="rId6">
            <a:extLst>
              <a:ext uri="{28A0092B-C50C-407E-A947-70E740481C1C}">
                <a14:useLocalDpi xmlns:a14="http://schemas.microsoft.com/office/drawing/2010/main" val="0"/>
              </a:ext>
            </a:extLst>
          </a:blip>
          <a:srcRect t="2" r="50000" b="-2"/>
          <a:stretch>
            <a:fillRect/>
          </a:stretch>
        </p:blipFill>
        <p:spPr bwMode="auto">
          <a:xfrm>
            <a:off x="697065" y="3963459"/>
            <a:ext cx="711411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r="40244" b="21712"/>
          <a:stretch>
            <a:fillRect/>
          </a:stretch>
        </p:blipFill>
        <p:spPr bwMode="auto">
          <a:xfrm>
            <a:off x="697065" y="4459783"/>
            <a:ext cx="706966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flipV="1">
            <a:off x="9359900" y="3841751"/>
            <a:ext cx="575733" cy="173354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4700" y="1121400"/>
            <a:ext cx="10464800" cy="156966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342900" indent="-342900"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buFont typeface="Wingdings" panose="05000000000000000000" pitchFamily="2" charset="2"/>
              <a:buChar char="u"/>
              <a:defRPr/>
            </a:pPr>
            <a:r>
              <a:rPr lang="zh-CN" altLang="zh-CN" sz="3200" b="1" dirty="0">
                <a:solidFill>
                  <a:srgbClr val="000000"/>
                </a:solidFill>
                <a:effectLst>
                  <a:outerShdw blurRad="38100" dist="38100" dir="2700000" algn="tl">
                    <a:srgbClr val="FFFFFF"/>
                  </a:outerShdw>
                </a:effectLst>
                <a:latin typeface="黑体" panose="02010609060101010101" pitchFamily="2" charset="-122"/>
                <a:ea typeface="黑体" panose="02010609060101010101" pitchFamily="2" charset="-122"/>
                <a:cs typeface="Times New Roman" panose="02020603050405020304" pitchFamily="18" charset="0"/>
              </a:rPr>
              <a:t>相角裕度和幅值裕度同时才能确定系统的相对稳定性</a:t>
            </a:r>
            <a:r>
              <a:rPr lang="zh-CN" altLang="en-US" sz="3200" b="1" dirty="0">
                <a:solidFill>
                  <a:srgbClr val="000000"/>
                </a:solidFill>
                <a:effectLst>
                  <a:outerShdw blurRad="38100" dist="38100" dir="2700000" algn="tl">
                    <a:srgbClr val="FFFFFF"/>
                  </a:outerShdw>
                </a:effectLst>
                <a:latin typeface="黑体" panose="02010609060101010101" pitchFamily="2" charset="-122"/>
                <a:ea typeface="黑体" panose="02010609060101010101" pitchFamily="2" charset="-122"/>
                <a:cs typeface="Times New Roman" panose="02020603050405020304" pitchFamily="18" charset="0"/>
              </a:rPr>
              <a:t>，粗略估计系统的暂态响应指标时，主要对相角裕度提出要求</a:t>
            </a:r>
            <a:endParaRPr lang="zh-CN" altLang="en-US" sz="3200" b="1" dirty="0">
              <a:solidFill>
                <a:srgbClr val="000000"/>
              </a:solidFill>
              <a:effectLst>
                <a:outerShdw blurRad="38100" dist="38100" dir="2700000" algn="tl">
                  <a:srgbClr val="FFFFFF"/>
                </a:outerShdw>
              </a:effectLst>
              <a:latin typeface="黑体" panose="02010609060101010101" pitchFamily="2" charset="-122"/>
              <a:ea typeface="黑体" panose="02010609060101010101" pitchFamily="2" charset="-122"/>
              <a:cs typeface="Times New Roman" panose="02020603050405020304" pitchFamily="18" charset="0"/>
            </a:endParaRPr>
          </a:p>
        </p:txBody>
      </p:sp>
      <p:sp>
        <p:nvSpPr>
          <p:cNvPr id="4" name="矩形 3"/>
          <p:cNvSpPr/>
          <p:nvPr/>
        </p:nvSpPr>
        <p:spPr>
          <a:xfrm>
            <a:off x="774700" y="3087995"/>
            <a:ext cx="10464800" cy="156966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457200" indent="-457200">
              <a:buFont typeface="Wingdings" panose="05000000000000000000" pitchFamily="2" charset="2"/>
              <a:buChar char="u"/>
              <a:defRPr/>
            </a:pPr>
            <a:r>
              <a:rPr lang="zh-CN"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相角裕度在</a:t>
            </a:r>
            <a:r>
              <a:rPr lang="en-US"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30</a:t>
            </a:r>
            <a:r>
              <a:rPr lang="en-US" altLang="zh-CN" sz="3200" b="1" kern="100" baseline="300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a:t>
            </a:r>
            <a:r>
              <a:rPr lang="zh-CN"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至</a:t>
            </a:r>
            <a:r>
              <a:rPr lang="en-US"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60</a:t>
            </a:r>
            <a:r>
              <a:rPr lang="en-US" altLang="zh-CN" sz="3200" b="1" kern="100" baseline="300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a:t>
            </a:r>
            <a:r>
              <a:rPr lang="zh-CN"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之间，而幅值裕度应大于</a:t>
            </a:r>
            <a:r>
              <a:rPr lang="en-US"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6dB,</a:t>
            </a:r>
            <a:r>
              <a:rPr lang="zh-CN" altLang="en-US"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即</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Bode</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图在截止频率处的斜率应大于</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-40 dB/</a:t>
            </a:r>
            <a:r>
              <a:rPr lang="en-US" altLang="zh-CN" sz="32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dec</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，而在实际中常取</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-20 dB/</a:t>
            </a:r>
            <a:r>
              <a:rPr lang="en-US" altLang="zh-CN" sz="32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dec</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9" name="Text Box 2"/>
          <p:cNvSpPr txBox="1">
            <a:spLocks noChangeArrowheads="1"/>
          </p:cNvSpPr>
          <p:nvPr/>
        </p:nvSpPr>
        <p:spPr bwMode="auto">
          <a:xfrm>
            <a:off x="774701" y="5060951"/>
            <a:ext cx="10505017" cy="1077218"/>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u"/>
              <a:defRPr/>
            </a:pPr>
            <a:r>
              <a:rPr lang="zh-CN" altLang="en-US" sz="3200" b="1" kern="100"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稳定裕量概念只适合于开环稳定的系统，用其判断系统的稳定性是基于</a:t>
            </a:r>
            <a:r>
              <a:rPr lang="en-US" altLang="zh-CN" sz="3200" b="1" kern="100" dirty="0">
                <a:solidFill>
                  <a:schemeClr val="dk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Nyquist</a:t>
            </a:r>
            <a:r>
              <a:rPr lang="zh-CN" altLang="en-US" sz="3200" b="1" kern="100"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判据</a:t>
            </a:r>
            <a:endParaRPr lang="zh-CN" altLang="en-US" sz="3200" b="1" kern="100"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864351" y="1411818"/>
            <a:ext cx="5232400" cy="4705349"/>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3" name="矩形 2"/>
          <p:cNvSpPr/>
          <p:nvPr/>
        </p:nvSpPr>
        <p:spPr>
          <a:xfrm>
            <a:off x="239184" y="671696"/>
            <a:ext cx="780103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例  </a:t>
            </a:r>
            <a:r>
              <a:rPr lang="zh-CN"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最小相角系统的开环对数幅频特性如图所示。要求</a:t>
            </a:r>
            <a:endPar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endParaRPr>
          </a:p>
        </p:txBody>
      </p:sp>
      <p:sp>
        <p:nvSpPr>
          <p:cNvPr id="4" name="矩形 3"/>
          <p:cNvSpPr/>
          <p:nvPr/>
        </p:nvSpPr>
        <p:spPr>
          <a:xfrm>
            <a:off x="245535" y="1411818"/>
            <a:ext cx="6432549" cy="222176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hangingPunct="1">
              <a:lnSpc>
                <a:spcPct val="150000"/>
              </a:lnSpc>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1</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）求系统的开环传递函数；</a:t>
            </a:r>
            <a:endPar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endParaRPr>
          </a:p>
          <a:p>
            <a:pPr eaLnBrk="1" hangingPunct="1">
              <a:lnSpc>
                <a:spcPct val="150000"/>
              </a:lnSpc>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2</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）相角裕度判断系统的稳定性；</a:t>
            </a:r>
            <a:endPar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endParaRPr>
          </a:p>
          <a:p>
            <a:pPr eaLnBrk="1" hangingPunct="1">
              <a:lnSpc>
                <a:spcPct val="150000"/>
              </a:lnSpc>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3</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）将其对数幅频特性向右平移十倍频程，讨论对系统性能的影响。</a:t>
            </a:r>
            <a:endPar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endParaRPr>
          </a:p>
        </p:txBody>
      </p:sp>
      <p:pic>
        <p:nvPicPr>
          <p:cNvPr id="3584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56967" y="1892300"/>
            <a:ext cx="4853517"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1200151" y="5636684"/>
            <a:ext cx="9984316" cy="1056216"/>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8" name="圆角矩形 17"/>
          <p:cNvSpPr/>
          <p:nvPr/>
        </p:nvSpPr>
        <p:spPr>
          <a:xfrm>
            <a:off x="4461933" y="104776"/>
            <a:ext cx="4705351" cy="201506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239185" y="452967"/>
            <a:ext cx="6625167" cy="576248"/>
          </a:xfrm>
          <a:prstGeom prst="rect">
            <a:avLst/>
          </a:prstGeom>
        </p:spPr>
        <p:txBody>
          <a:bodyPr>
            <a:spAutoFit/>
          </a:bodyPr>
          <a:lstStyle/>
          <a:p>
            <a:pPr indent="355600" algn="just">
              <a:lnSpc>
                <a:spcPct val="150000"/>
              </a:lnSpc>
              <a:defRPr/>
            </a:pPr>
            <a:r>
              <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a:t>
            </a:r>
            <a:r>
              <a:rPr lang="en-US"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1</a:t>
            </a:r>
            <a:r>
              <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）系统开环传递函数为</a:t>
            </a:r>
            <a:endPar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endParaRPr>
          </a:p>
        </p:txBody>
      </p:sp>
      <p:sp>
        <p:nvSpPr>
          <p:cNvPr id="36869" name="Rectangle 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6870" name="对象 3"/>
          <p:cNvGraphicFramePr>
            <a:graphicFrameLocks noChangeAspect="1"/>
          </p:cNvGraphicFramePr>
          <p:nvPr/>
        </p:nvGraphicFramePr>
        <p:xfrm>
          <a:off x="4461933" y="339727"/>
          <a:ext cx="4415367" cy="1589616"/>
        </p:xfrm>
        <a:graphic>
          <a:graphicData uri="http://schemas.openxmlformats.org/presentationml/2006/ole">
            <mc:AlternateContent xmlns:mc="http://schemas.openxmlformats.org/markup-compatibility/2006">
              <mc:Choice xmlns:v="urn:schemas-microsoft-com:vml" Requires="v">
                <p:oleObj spid="_x0000_s17416" name="公式" r:id="rId1" imgW="1663700" imgH="596900" progId="Equation.3">
                  <p:embed/>
                </p:oleObj>
              </mc:Choice>
              <mc:Fallback>
                <p:oleObj name="公式" r:id="rId1" imgW="1663700" imgH="5969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933" y="339727"/>
                        <a:ext cx="4415367" cy="158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39185" y="2279651"/>
            <a:ext cx="9984316" cy="576248"/>
          </a:xfrm>
          <a:prstGeom prst="rect">
            <a:avLst/>
          </a:prstGeom>
        </p:spPr>
        <p:txBody>
          <a:bodyPr>
            <a:spAutoFit/>
          </a:bodyPr>
          <a:lstStyle/>
          <a:p>
            <a:pPr indent="355600" algn="just">
              <a:lnSpc>
                <a:spcPct val="150000"/>
              </a:lnSpc>
              <a:defRPr/>
            </a:pPr>
            <a:r>
              <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a:t>
            </a:r>
            <a:r>
              <a:rPr lang="en-US"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2</a:t>
            </a:r>
            <a:r>
              <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）该系统是最小相</a:t>
            </a:r>
            <a:r>
              <a:rPr lang="zh-CN" altLang="en-US"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位</a:t>
            </a:r>
            <a:r>
              <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系统，</a:t>
            </a:r>
            <a:r>
              <a:rPr lang="zh-CN" altLang="en-US"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其</a:t>
            </a:r>
            <a:r>
              <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相频特性为</a:t>
            </a:r>
            <a:endPar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endParaRPr>
          </a:p>
        </p:txBody>
      </p:sp>
      <p:sp>
        <p:nvSpPr>
          <p:cNvPr id="36872" name="Rectangle 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6873" name="对象 6"/>
          <p:cNvGraphicFramePr>
            <a:graphicFrameLocks noChangeAspect="1"/>
          </p:cNvGraphicFramePr>
          <p:nvPr/>
        </p:nvGraphicFramePr>
        <p:xfrm>
          <a:off x="2544233" y="3236385"/>
          <a:ext cx="6623051" cy="1147233"/>
        </p:xfrm>
        <a:graphic>
          <a:graphicData uri="http://schemas.openxmlformats.org/presentationml/2006/ole">
            <mc:AlternateContent xmlns:mc="http://schemas.openxmlformats.org/markup-compatibility/2006">
              <mc:Choice xmlns:v="urn:schemas-microsoft-com:vml" Requires="v">
                <p:oleObj spid="_x0000_s17417" name="公式" r:id="rId3" imgW="2260600" imgH="393700" progId="Equation.3">
                  <p:embed/>
                </p:oleObj>
              </mc:Choice>
              <mc:Fallback>
                <p:oleObj name="公式" r:id="rId3" imgW="2260600" imgH="393700" progId="Equation.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233" y="3236385"/>
                        <a:ext cx="6623051" cy="114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对象 7"/>
          <p:cNvGraphicFramePr>
            <a:graphicFrameLocks noChangeAspect="1"/>
          </p:cNvGraphicFramePr>
          <p:nvPr/>
        </p:nvGraphicFramePr>
        <p:xfrm>
          <a:off x="2592917" y="4485217"/>
          <a:ext cx="3886200" cy="1107016"/>
        </p:xfrm>
        <a:graphic>
          <a:graphicData uri="http://schemas.openxmlformats.org/presentationml/2006/ole">
            <mc:AlternateContent xmlns:mc="http://schemas.openxmlformats.org/markup-compatibility/2006">
              <mc:Choice xmlns:v="urn:schemas-microsoft-com:vml" Requires="v">
                <p:oleObj spid="_x0000_s17418" name="公式" r:id="rId5" imgW="1434465" imgH="406400" progId="Equation.3">
                  <p:embed/>
                </p:oleObj>
              </mc:Choice>
              <mc:Fallback>
                <p:oleObj name="公式" r:id="rId5" imgW="1434465" imgH="4064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917" y="4485217"/>
                        <a:ext cx="3886200" cy="110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5" name="对象 8"/>
          <p:cNvGraphicFramePr>
            <a:graphicFrameLocks noChangeAspect="1"/>
          </p:cNvGraphicFramePr>
          <p:nvPr/>
        </p:nvGraphicFramePr>
        <p:xfrm>
          <a:off x="6737352" y="4800601"/>
          <a:ext cx="1553633" cy="393700"/>
        </p:xfrm>
        <a:graphic>
          <a:graphicData uri="http://schemas.openxmlformats.org/presentationml/2006/ole">
            <mc:AlternateContent xmlns:mc="http://schemas.openxmlformats.org/markup-compatibility/2006">
              <mc:Choice xmlns:v="urn:schemas-microsoft-com:vml" Requires="v">
                <p:oleObj spid="_x0000_s17419" name="公式" r:id="rId7" imgW="190500" imgH="152400" progId="Equation.3">
                  <p:embed/>
                </p:oleObj>
              </mc:Choice>
              <mc:Fallback>
                <p:oleObj name="公式" r:id="rId7" imgW="190500" imgH="152400" progId="Equation.3">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7352" y="4800601"/>
                        <a:ext cx="15536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6" name="对象 9"/>
          <p:cNvGraphicFramePr>
            <a:graphicFrameLocks noChangeAspect="1"/>
          </p:cNvGraphicFramePr>
          <p:nvPr/>
        </p:nvGraphicFramePr>
        <p:xfrm>
          <a:off x="7727951" y="4703233"/>
          <a:ext cx="1151467" cy="628651"/>
        </p:xfrm>
        <a:graphic>
          <a:graphicData uri="http://schemas.openxmlformats.org/presentationml/2006/ole">
            <mc:AlternateContent xmlns:mc="http://schemas.openxmlformats.org/markup-compatibility/2006">
              <mc:Choice xmlns:v="urn:schemas-microsoft-com:vml" Requires="v">
                <p:oleObj spid="_x0000_s17420" name="公式" r:id="rId9" imgW="419100" imgH="228600" progId="Equation.3">
                  <p:embed/>
                </p:oleObj>
              </mc:Choice>
              <mc:Fallback>
                <p:oleObj name="公式" r:id="rId9" imgW="419100" imgH="228600" progId="Equation.3">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7951" y="4703233"/>
                        <a:ext cx="1151467" cy="62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7" name="Rectangle 9"/>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36878" name="Rectangle 10"/>
          <p:cNvSpPr>
            <a:spLocks noChangeArrowheads="1"/>
          </p:cNvSpPr>
          <p:nvPr/>
        </p:nvSpPr>
        <p:spPr bwMode="auto">
          <a:xfrm>
            <a:off x="1" y="315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36879" name="Rectangle 11"/>
          <p:cNvSpPr>
            <a:spLocks noChangeArrowheads="1"/>
          </p:cNvSpPr>
          <p:nvPr/>
        </p:nvSpPr>
        <p:spPr bwMode="auto">
          <a:xfrm>
            <a:off x="1" y="518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14" name="矩形 13"/>
          <p:cNvSpPr/>
          <p:nvPr/>
        </p:nvSpPr>
        <p:spPr>
          <a:xfrm>
            <a:off x="1380067" y="5924551"/>
            <a:ext cx="1422184" cy="461665"/>
          </a:xfrm>
          <a:prstGeom prst="rect">
            <a:avLst/>
          </a:prstGeom>
        </p:spPr>
        <p:txBody>
          <a:bodyPr wrap="none">
            <a:spAutoFit/>
          </a:bodyPr>
          <a:lstStyle/>
          <a:p>
            <a:pPr eaLnBrk="1" hangingPunct="1">
              <a:buFont typeface="Arial" panose="020B0604020202020204" pitchFamily="34" charset="0"/>
              <a:buNone/>
              <a:defRPr/>
            </a:pPr>
            <a:r>
              <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相角裕度</a:t>
            </a:r>
            <a:endParaRPr lang="zh-CN" altLang="en-US"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endParaRPr>
          </a:p>
        </p:txBody>
      </p:sp>
      <p:sp>
        <p:nvSpPr>
          <p:cNvPr id="36881" name="Rectangle 13"/>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6882" name="对象 15"/>
          <p:cNvGraphicFramePr>
            <a:graphicFrameLocks noChangeAspect="1"/>
          </p:cNvGraphicFramePr>
          <p:nvPr/>
        </p:nvGraphicFramePr>
        <p:xfrm>
          <a:off x="3651251" y="5941485"/>
          <a:ext cx="4889500" cy="622300"/>
        </p:xfrm>
        <a:graphic>
          <a:graphicData uri="http://schemas.openxmlformats.org/presentationml/2006/ole">
            <mc:AlternateContent xmlns:mc="http://schemas.openxmlformats.org/markup-compatibility/2006">
              <mc:Choice xmlns:v="urn:schemas-microsoft-com:vml" Requires="v">
                <p:oleObj spid="_x0000_s17421" name="公式" r:id="rId11" imgW="1803400" imgH="228600" progId="Equation.3">
                  <p:embed/>
                </p:oleObj>
              </mc:Choice>
              <mc:Fallback>
                <p:oleObj name="公式" r:id="rId11" imgW="1803400" imgH="228600" progId="Equation.3">
                  <p:embed/>
                  <p:pic>
                    <p:nvPicPr>
                      <p:cNvPr id="0" name="对象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1251" y="5941485"/>
                        <a:ext cx="48895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8688918" y="5924551"/>
            <a:ext cx="1731564" cy="461665"/>
          </a:xfrm>
          <a:prstGeom prst="rect">
            <a:avLst/>
          </a:prstGeom>
        </p:spPr>
        <p:txBody>
          <a:bodyPr wrap="none">
            <a:spAutoFit/>
          </a:bodyPr>
          <a:lstStyle/>
          <a:p>
            <a:pPr eaLnBrk="1" hangingPunct="1">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故</a:t>
            </a:r>
            <a:r>
              <a:rPr lang="zh-CN" altLang="zh-CN"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系统稳定</a:t>
            </a:r>
            <a:endParaRPr lang="zh-CN" altLang="en-US" sz="2400" b="1" kern="100" dirty="0">
              <a:effectLst>
                <a:outerShdw blurRad="38100" dist="38100" dir="2700000" algn="tl">
                  <a:srgbClr val="000000">
                    <a:alpha val="43137"/>
                  </a:srgbClr>
                </a:outerShdw>
              </a:effectLst>
              <a:latin typeface="Times New Roman" panose="02020603050405020304"/>
              <a:ea typeface="宋体" panose="02010600030101010101" pitchFamily="2" charset="-122"/>
            </a:endParaRP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1390651" y="5348817"/>
            <a:ext cx="10020300" cy="1056216"/>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0" name="圆角矩形 9"/>
          <p:cNvSpPr/>
          <p:nvPr/>
        </p:nvSpPr>
        <p:spPr>
          <a:xfrm>
            <a:off x="3119968" y="1897486"/>
            <a:ext cx="5029200" cy="185631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63935" y="395887"/>
            <a:ext cx="8264313" cy="1303177"/>
          </a:xfrm>
          <a:prstGeom prst="rect">
            <a:avLst/>
          </a:prstGeom>
        </p:spPr>
        <p:txBody>
          <a:bodyPr wrap="square">
            <a:spAutoFit/>
          </a:bodyPr>
          <a:lstStyle/>
          <a:p>
            <a:pPr algn="just">
              <a:lnSpc>
                <a:spcPct val="150000"/>
              </a:lnSpc>
              <a:tabLst>
                <a:tab pos="621665" algn="l"/>
              </a:tabLst>
              <a:defRPr/>
            </a:pPr>
            <a:r>
              <a:rPr lang="zh-CN" altLang="zh-CN" sz="28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a:t>
            </a:r>
            <a:r>
              <a:rPr lang="en-US" altLang="zh-CN" sz="28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3</a:t>
            </a:r>
            <a:r>
              <a:rPr lang="zh-CN" altLang="zh-CN" sz="28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）系统对数幅频特性向右平移十倍频程后，可得系统新的开环传递函数</a:t>
            </a:r>
            <a:endParaRPr lang="zh-CN" altLang="zh-CN" sz="2800" b="1" kern="100" dirty="0">
              <a:effectLst>
                <a:outerShdw blurRad="38100" dist="38100" dir="2700000" algn="tl">
                  <a:srgbClr val="000000">
                    <a:alpha val="43137"/>
                  </a:srgbClr>
                </a:outerShdw>
              </a:effectLst>
              <a:latin typeface="Times New Roman" panose="02020603050405020304"/>
              <a:ea typeface="宋体" panose="02010600030101010101" pitchFamily="2" charset="-122"/>
            </a:endParaRPr>
          </a:p>
        </p:txBody>
      </p:sp>
      <p:sp>
        <p:nvSpPr>
          <p:cNvPr id="37893" name="Rectangle 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7894" name="对象 3"/>
          <p:cNvGraphicFramePr>
            <a:graphicFrameLocks noChangeAspect="1"/>
          </p:cNvGraphicFramePr>
          <p:nvPr/>
        </p:nvGraphicFramePr>
        <p:xfrm>
          <a:off x="3407835" y="1897486"/>
          <a:ext cx="4320116" cy="1748367"/>
        </p:xfrm>
        <a:graphic>
          <a:graphicData uri="http://schemas.openxmlformats.org/presentationml/2006/ole">
            <mc:AlternateContent xmlns:mc="http://schemas.openxmlformats.org/markup-compatibility/2006">
              <mc:Choice xmlns:v="urn:schemas-microsoft-com:vml" Requires="v">
                <p:oleObj spid="_x0000_s18437" name="公式" r:id="rId1" imgW="1600200" imgH="647700" progId="Equation.3">
                  <p:embed/>
                </p:oleObj>
              </mc:Choice>
              <mc:Fallback>
                <p:oleObj name="公式" r:id="rId1" imgW="1600200" imgH="6477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835" y="1897486"/>
                        <a:ext cx="4320116" cy="174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7896" name="对象 5"/>
          <p:cNvGraphicFramePr>
            <a:graphicFrameLocks noChangeAspect="1"/>
          </p:cNvGraphicFramePr>
          <p:nvPr/>
        </p:nvGraphicFramePr>
        <p:xfrm>
          <a:off x="2783632" y="4195710"/>
          <a:ext cx="3168649" cy="711200"/>
        </p:xfrm>
        <a:graphic>
          <a:graphicData uri="http://schemas.openxmlformats.org/presentationml/2006/ole">
            <mc:AlternateContent xmlns:mc="http://schemas.openxmlformats.org/markup-compatibility/2006">
              <mc:Choice xmlns:v="urn:schemas-microsoft-com:vml" Requires="v">
                <p:oleObj spid="_x0000_s18438" name="公式" r:id="rId3" imgW="1016000" imgH="228600" progId="Equation.3">
                  <p:embed/>
                </p:oleObj>
              </mc:Choice>
              <mc:Fallback>
                <p:oleObj name="公式" r:id="rId3" imgW="1016000" imgH="2286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4195710"/>
                        <a:ext cx="3168649"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7898" name="对象 7"/>
          <p:cNvGraphicFramePr>
            <a:graphicFrameLocks noChangeAspect="1"/>
          </p:cNvGraphicFramePr>
          <p:nvPr/>
        </p:nvGraphicFramePr>
        <p:xfrm>
          <a:off x="1968501" y="5446185"/>
          <a:ext cx="5535084" cy="766233"/>
        </p:xfrm>
        <a:graphic>
          <a:graphicData uri="http://schemas.openxmlformats.org/presentationml/2006/ole">
            <mc:AlternateContent xmlns:mc="http://schemas.openxmlformats.org/markup-compatibility/2006">
              <mc:Choice xmlns:v="urn:schemas-microsoft-com:vml" Requires="v">
                <p:oleObj spid="_x0000_s18439" name="公式" r:id="rId5" imgW="1651000" imgH="228600" progId="Equation.3">
                  <p:embed/>
                </p:oleObj>
              </mc:Choice>
              <mc:Fallback>
                <p:oleObj name="公式" r:id="rId5" imgW="1651000" imgH="2286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501" y="5446185"/>
                        <a:ext cx="5535084" cy="76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7727951" y="5541434"/>
            <a:ext cx="3480440" cy="584775"/>
          </a:xfrm>
          <a:prstGeom prst="rect">
            <a:avLst/>
          </a:prstGeom>
        </p:spPr>
        <p:txBody>
          <a:bodyPr wrap="none">
            <a:spAutoFit/>
          </a:bodyPr>
          <a:lstStyle/>
          <a:p>
            <a:pPr eaLnBrk="1" hangingPunct="1">
              <a:buFont typeface="Arial" panose="020B0604020202020204" pitchFamily="34" charset="0"/>
              <a:buNone/>
              <a:defRPr/>
            </a:pPr>
            <a:r>
              <a:rPr lang="zh-CN" altLang="zh-CN" sz="3200" b="1" kern="100" dirty="0">
                <a:effectLst>
                  <a:outerShdw blurRad="38100" dist="38100" dir="2700000" algn="tl">
                    <a:srgbClr val="000000">
                      <a:alpha val="43137"/>
                    </a:srgbClr>
                  </a:outerShdw>
                </a:effectLst>
                <a:latin typeface="Times New Roman" panose="02020603050405020304"/>
                <a:ea typeface="宋体" panose="02010600030101010101" pitchFamily="2" charset="-122"/>
              </a:rPr>
              <a:t>故系统稳定性不变</a:t>
            </a:r>
            <a:endParaRPr lang="zh-CN" altLang="en-US" sz="3200" b="1" kern="100" dirty="0">
              <a:effectLst>
                <a:outerShdw blurRad="38100" dist="38100" dir="2700000" algn="tl">
                  <a:srgbClr val="000000">
                    <a:alpha val="43137"/>
                  </a:srgbClr>
                </a:outerShdw>
              </a:effectLst>
              <a:latin typeface="Times New Roman" panose="02020603050405020304"/>
              <a:ea typeface="宋体" panose="02010600030101010101" pitchFamily="2" charset="-122"/>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4270739" y="5958453"/>
            <a:ext cx="4320117" cy="74083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30" name="圆角矩形 29"/>
          <p:cNvSpPr/>
          <p:nvPr/>
        </p:nvSpPr>
        <p:spPr>
          <a:xfrm>
            <a:off x="1199456" y="4326503"/>
            <a:ext cx="10176933" cy="143933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5" name="矩形 4"/>
          <p:cNvSpPr/>
          <p:nvPr/>
        </p:nvSpPr>
        <p:spPr>
          <a:xfrm>
            <a:off x="442844" y="444902"/>
            <a:ext cx="7741388"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buFont typeface="Arial" panose="020B0604020202020204" pitchFamily="34" charset="0"/>
              <a:buNone/>
              <a:defRPr/>
            </a:pP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例   已知单位反馈系统的开环传递函数，试确定相角裕度为</a:t>
            </a:r>
            <a:r>
              <a:rPr lang="en-US" altLang="zh-CN"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45°</a:t>
            </a: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时的</a:t>
            </a:r>
            <a:r>
              <a:rPr lang="en-US" altLang="zh-CN" sz="24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a:t>
            </a:r>
            <a:r>
              <a:rPr lang="zh-CN" altLang="en-US" sz="24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值</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8917" name="Rectangle 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8918" name="对象 6"/>
          <p:cNvGraphicFramePr>
            <a:graphicFrameLocks noChangeAspect="1"/>
          </p:cNvGraphicFramePr>
          <p:nvPr/>
        </p:nvGraphicFramePr>
        <p:xfrm>
          <a:off x="4104778" y="1424866"/>
          <a:ext cx="3601443" cy="1200481"/>
        </p:xfrm>
        <a:graphic>
          <a:graphicData uri="http://schemas.openxmlformats.org/presentationml/2006/ole">
            <mc:AlternateContent xmlns:mc="http://schemas.openxmlformats.org/markup-compatibility/2006">
              <mc:Choice xmlns:v="urn:schemas-microsoft-com:vml" Requires="v">
                <p:oleObj spid="_x0000_s19464" name="公式" r:id="rId1" imgW="1167765" imgH="393700" progId="Equation.3">
                  <p:embed/>
                </p:oleObj>
              </mc:Choice>
              <mc:Fallback>
                <p:oleObj name="公式" r:id="rId1" imgW="1167765" imgH="393700" progId="Equation.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778" y="1424866"/>
                        <a:ext cx="3601443" cy="1200481"/>
                      </a:xfrm>
                      <a:prstGeom prst="rect">
                        <a:avLst/>
                      </a:prstGeom>
                      <a:noFill/>
                      <a:ln>
                        <a:noFill/>
                      </a:ln>
                    </p:spPr>
                  </p:pic>
                </p:oleObj>
              </mc:Fallback>
            </mc:AlternateContent>
          </a:graphicData>
        </a:graphic>
      </p:graphicFrame>
      <p:sp>
        <p:nvSpPr>
          <p:cNvPr id="38919" name="Rectangle 6"/>
          <p:cNvSpPr>
            <a:spLocks noChangeArrowheads="1"/>
          </p:cNvSpPr>
          <p:nvPr/>
        </p:nvSpPr>
        <p:spPr bwMode="auto">
          <a:xfrm>
            <a:off x="1" y="289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38920" name="Rectangle 8"/>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8921" name="对象 9"/>
          <p:cNvGraphicFramePr>
            <a:graphicFrameLocks noChangeAspect="1"/>
          </p:cNvGraphicFramePr>
          <p:nvPr/>
        </p:nvGraphicFramePr>
        <p:xfrm>
          <a:off x="1755774" y="2889590"/>
          <a:ext cx="8299449" cy="1331383"/>
        </p:xfrm>
        <a:graphic>
          <a:graphicData uri="http://schemas.openxmlformats.org/presentationml/2006/ole">
            <mc:AlternateContent xmlns:mc="http://schemas.openxmlformats.org/markup-compatibility/2006">
              <mc:Choice xmlns:v="urn:schemas-microsoft-com:vml" Requires="v">
                <p:oleObj spid="_x0000_s19465" name="公式" r:id="rId3" imgW="2844800" imgH="457200" progId="Equation.3">
                  <p:embed/>
                </p:oleObj>
              </mc:Choice>
              <mc:Fallback>
                <p:oleObj name="公式" r:id="rId3" imgW="2844800" imgH="4572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4" y="2889590"/>
                        <a:ext cx="8299449" cy="133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Rectangle 9"/>
          <p:cNvSpPr>
            <a:spLocks noChangeArrowheads="1"/>
          </p:cNvSpPr>
          <p:nvPr/>
        </p:nvSpPr>
        <p:spPr bwMode="auto">
          <a:xfrm>
            <a:off x="1" y="378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12" name="矩形 11"/>
          <p:cNvSpPr/>
          <p:nvPr/>
        </p:nvSpPr>
        <p:spPr>
          <a:xfrm>
            <a:off x="501128" y="2554702"/>
            <a:ext cx="3057247" cy="523220"/>
          </a:xfrm>
          <a:prstGeom prst="rect">
            <a:avLst/>
          </a:prstGeom>
        </p:spPr>
        <p:txBody>
          <a:bodyPr wrap="none">
            <a:spAutoFit/>
          </a:bodyPr>
          <a:lstStyle/>
          <a:p>
            <a:pPr eaLnBrk="1" hangingPunct="1">
              <a:buFont typeface="Arial" panose="020B0604020202020204" pitchFamily="34" charset="0"/>
              <a:buNone/>
              <a:defRPr/>
            </a:pPr>
            <a:r>
              <a:rPr lang="zh-CN" altLang="en-US" sz="2800" b="1" dirty="0">
                <a:solidFill>
                  <a:schemeClr val="dk1"/>
                </a:solidFill>
                <a:effectLst>
                  <a:outerShdw blurRad="38100" dist="38100" dir="2700000" algn="tl">
                    <a:srgbClr val="000000">
                      <a:alpha val="43137"/>
                    </a:srgbClr>
                  </a:outerShdw>
                </a:effectLst>
              </a:rPr>
              <a:t>系统的频率特性为</a:t>
            </a:r>
            <a:endParaRPr lang="zh-CN" altLang="en-US" sz="2800" b="1" dirty="0">
              <a:solidFill>
                <a:schemeClr val="dk1"/>
              </a:solidFill>
              <a:effectLst>
                <a:outerShdw blurRad="38100" dist="38100" dir="2700000" algn="tl">
                  <a:srgbClr val="000000">
                    <a:alpha val="43137"/>
                  </a:srgbClr>
                </a:outerShdw>
              </a:effectLst>
            </a:endParaRPr>
          </a:p>
        </p:txBody>
      </p:sp>
      <p:sp>
        <p:nvSpPr>
          <p:cNvPr id="38924" name="Rectangle 11"/>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8925" name="对象 13"/>
          <p:cNvGraphicFramePr>
            <a:graphicFrameLocks noChangeAspect="1"/>
          </p:cNvGraphicFramePr>
          <p:nvPr/>
        </p:nvGraphicFramePr>
        <p:xfrm>
          <a:off x="1823872" y="4326502"/>
          <a:ext cx="4080933" cy="1397000"/>
        </p:xfrm>
        <a:graphic>
          <a:graphicData uri="http://schemas.openxmlformats.org/presentationml/2006/ole">
            <mc:AlternateContent xmlns:mc="http://schemas.openxmlformats.org/markup-compatibility/2006">
              <mc:Choice xmlns:v="urn:schemas-microsoft-com:vml" Requires="v">
                <p:oleObj spid="_x0000_s19466" name="公式" r:id="rId5" imgW="1422400" imgH="482600" progId="Equation.3">
                  <p:embed/>
                </p:oleObj>
              </mc:Choice>
              <mc:Fallback>
                <p:oleObj name="公式" r:id="rId5" imgW="1422400" imgH="482600" progId="Equation.3">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3872" y="4326502"/>
                        <a:ext cx="408093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6" name="Rectangle 12"/>
          <p:cNvSpPr>
            <a:spLocks noChangeArrowheads="1"/>
          </p:cNvSpPr>
          <p:nvPr/>
        </p:nvSpPr>
        <p:spPr bwMode="auto">
          <a:xfrm>
            <a:off x="1" y="416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38927" name="Rectangle 1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8928" name="对象 16"/>
          <p:cNvGraphicFramePr>
            <a:graphicFrameLocks noChangeAspect="1"/>
          </p:cNvGraphicFramePr>
          <p:nvPr/>
        </p:nvGraphicFramePr>
        <p:xfrm>
          <a:off x="6768406" y="4614369"/>
          <a:ext cx="4059767" cy="575733"/>
        </p:xfrm>
        <a:graphic>
          <a:graphicData uri="http://schemas.openxmlformats.org/presentationml/2006/ole">
            <mc:AlternateContent xmlns:mc="http://schemas.openxmlformats.org/markup-compatibility/2006">
              <mc:Choice xmlns:v="urn:schemas-microsoft-com:vml" Requires="v">
                <p:oleObj spid="_x0000_s19467" name="公式" r:id="rId7" imgW="1409065" imgH="203200" progId="Equation.3">
                  <p:embed/>
                </p:oleObj>
              </mc:Choice>
              <mc:Fallback>
                <p:oleObj name="公式" r:id="rId7" imgW="1409065" imgH="203200" progId="Equation.3">
                  <p:embed/>
                  <p:pic>
                    <p:nvPicPr>
                      <p:cNvPr id="0" name="对象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8406" y="4614369"/>
                        <a:ext cx="4059767"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9" name="Rectangle 15"/>
          <p:cNvSpPr>
            <a:spLocks noChangeArrowheads="1"/>
          </p:cNvSpPr>
          <p:nvPr/>
        </p:nvSpPr>
        <p:spPr bwMode="auto">
          <a:xfrm>
            <a:off x="1" y="35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38930" name="Rectangle 2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8931" name="对象 24"/>
          <p:cNvGraphicFramePr>
            <a:graphicFrameLocks noChangeAspect="1"/>
          </p:cNvGraphicFramePr>
          <p:nvPr/>
        </p:nvGraphicFramePr>
        <p:xfrm>
          <a:off x="4463356" y="6060052"/>
          <a:ext cx="1733549" cy="541867"/>
        </p:xfrm>
        <a:graphic>
          <a:graphicData uri="http://schemas.openxmlformats.org/presentationml/2006/ole">
            <mc:AlternateContent xmlns:mc="http://schemas.openxmlformats.org/markup-compatibility/2006">
              <mc:Choice xmlns:v="urn:schemas-microsoft-com:vml" Requires="v">
                <p:oleObj spid="_x0000_s19468" name="公式" r:id="rId9" imgW="583565" imgH="177800" progId="Equation.3">
                  <p:embed/>
                </p:oleObj>
              </mc:Choice>
              <mc:Fallback>
                <p:oleObj name="公式" r:id="rId9" imgW="583565" imgH="177800" progId="Equation.3">
                  <p:embed/>
                  <p:pic>
                    <p:nvPicPr>
                      <p:cNvPr id="0" name="对象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3356" y="6060052"/>
                        <a:ext cx="1733549" cy="54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2" name="Rectangle 23"/>
          <p:cNvSpPr>
            <a:spLocks noChangeArrowheads="1"/>
          </p:cNvSpPr>
          <p:nvPr/>
        </p:nvSpPr>
        <p:spPr bwMode="auto">
          <a:xfrm>
            <a:off x="1" y="10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38933" name="Rectangle 25"/>
          <p:cNvSpPr>
            <a:spLocks noChangeArrowheads="1"/>
          </p:cNvSpPr>
          <p:nvPr/>
        </p:nvSpPr>
        <p:spPr bwMode="auto">
          <a:xfrm>
            <a:off x="203201" y="-276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8934" name="对象 27"/>
          <p:cNvGraphicFramePr>
            <a:graphicFrameLocks noChangeAspect="1"/>
          </p:cNvGraphicFramePr>
          <p:nvPr/>
        </p:nvGraphicFramePr>
        <p:xfrm>
          <a:off x="6582139" y="6011370"/>
          <a:ext cx="1919817" cy="518583"/>
        </p:xfrm>
        <a:graphic>
          <a:graphicData uri="http://schemas.openxmlformats.org/presentationml/2006/ole">
            <mc:AlternateContent xmlns:mc="http://schemas.openxmlformats.org/markup-compatibility/2006">
              <mc:Choice xmlns:v="urn:schemas-microsoft-com:vml" Requires="v">
                <p:oleObj spid="_x0000_s19469" name="Equation" r:id="rId11" imgW="545465" imgH="177800" progId="Equation.DSMT4">
                  <p:embed/>
                </p:oleObj>
              </mc:Choice>
              <mc:Fallback>
                <p:oleObj name="Equation" r:id="rId11" imgW="545465" imgH="177800" progId="Equation.DSMT4">
                  <p:embed/>
                  <p:pic>
                    <p:nvPicPr>
                      <p:cNvPr id="0" name="对象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2139" y="6011370"/>
                        <a:ext cx="1919817" cy="51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5" name="Rectangle 26"/>
          <p:cNvSpPr>
            <a:spLocks noChangeArrowheads="1"/>
          </p:cNvSpPr>
          <p:nvPr/>
        </p:nvSpPr>
        <p:spPr bwMode="auto">
          <a:xfrm>
            <a:off x="203201" y="213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3864223"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23392" y="201827"/>
            <a:ext cx="2351926"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5.5 </a:t>
            </a:r>
            <a:r>
              <a:rPr lang="zh-CN" altLang="en-US" sz="2800" b="1" dirty="0">
                <a:solidFill>
                  <a:srgbClr val="FF0000"/>
                </a:solidFill>
                <a:latin typeface="楷体" panose="02010609060101010101" pitchFamily="49" charset="-122"/>
                <a:ea typeface="楷体" panose="02010609060101010101" pitchFamily="49" charset="-122"/>
              </a:rPr>
              <a:t>稳定裕度</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851248" y="1629215"/>
            <a:ext cx="9289032" cy="11137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为使最小相角系统稳定，系统相角裕度必须为（</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endParaRPr lang="zh-CN" altLang="en-US"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大于零		</a:t>
            </a: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小于零		</a:t>
            </a: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等于零		</a:t>
            </a: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．不等于零</a:t>
            </a:r>
            <a:endParaRPr lang="zh-CN" altLang="en-US" b="1" dirty="0">
              <a:solidFill>
                <a:srgbClr val="0033CC"/>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8" name="Text Box 27"/>
              <p:cNvSpPr txBox="1">
                <a:spLocks noChangeArrowheads="1"/>
              </p:cNvSpPr>
              <p:nvPr/>
            </p:nvSpPr>
            <p:spPr bwMode="auto">
              <a:xfrm>
                <a:off x="839416" y="2930177"/>
                <a:ext cx="11377264" cy="265854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下列描述中，闭环系统稳定的为（</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p>
              <a:p>
                <a:pPr algn="l">
                  <a:buNone/>
                </a:pPr>
                <a:r>
                  <a:rPr lang="en-US" altLang="zh-CN" b="1" dirty="0">
                    <a:solidFill>
                      <a:srgbClr val="0033CC"/>
                    </a:solidFill>
                    <a:latin typeface="楷体" panose="02010609060101010101" pitchFamily="49" charset="-122"/>
                    <a:ea typeface="楷体" panose="02010609060101010101" pitchFamily="49" charset="-122"/>
                  </a:rPr>
                  <a:t>A.</a:t>
                </a:r>
                <a14:m>
                  <m:oMath xmlns:m="http://schemas.openxmlformats.org/officeDocument/2006/math">
                    <m:d>
                      <m:dPr>
                        <m:begChr m:val="|"/>
                        <m:endChr m:val="|"/>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𝐺</m:t>
                        </m:r>
                        <m:d>
                          <m:dPr>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𝑗</m:t>
                            </m:r>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a:solidFill>
                                      <a:srgbClr val="0033CC"/>
                                    </a:solidFill>
                                    <a:latin typeface="Cambria Math" panose="02040503050406030204" pitchFamily="18" charset="0"/>
                                    <a:ea typeface="楷体" panose="02010609060101010101" pitchFamily="49" charset="-122"/>
                                  </a:rPr>
                                  <m:t>𝜔</m:t>
                                </m:r>
                              </m:e>
                              <m:sub>
                                <m:r>
                                  <a:rPr lang="en-US" altLang="zh-CN" b="1">
                                    <a:solidFill>
                                      <a:srgbClr val="0033CC"/>
                                    </a:solidFill>
                                    <a:latin typeface="Cambria Math" panose="02040503050406030204" pitchFamily="18" charset="0"/>
                                    <a:ea typeface="楷体" panose="02010609060101010101" pitchFamily="49" charset="-122"/>
                                  </a:rPr>
                                  <m:t>𝑔</m:t>
                                </m:r>
                              </m:sub>
                            </m:sSub>
                          </m:e>
                        </m:d>
                        <m:r>
                          <a:rPr lang="en-US" altLang="zh-CN" b="1">
                            <a:solidFill>
                              <a:srgbClr val="0033CC"/>
                            </a:solidFill>
                            <a:latin typeface="Cambria Math" panose="02040503050406030204" pitchFamily="18" charset="0"/>
                            <a:ea typeface="楷体" panose="02010609060101010101" pitchFamily="49" charset="-122"/>
                          </a:rPr>
                          <m:t>𝐻</m:t>
                        </m:r>
                        <m:d>
                          <m:dPr>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𝑗</m:t>
                            </m:r>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a:solidFill>
                                      <a:srgbClr val="0033CC"/>
                                    </a:solidFill>
                                    <a:latin typeface="Cambria Math" panose="02040503050406030204" pitchFamily="18" charset="0"/>
                                    <a:ea typeface="楷体" panose="02010609060101010101" pitchFamily="49" charset="-122"/>
                                  </a:rPr>
                                  <m:t>𝜔</m:t>
                                </m:r>
                              </m:e>
                              <m:sub>
                                <m:r>
                                  <a:rPr lang="en-US" altLang="zh-CN" b="1">
                                    <a:solidFill>
                                      <a:srgbClr val="0033CC"/>
                                    </a:solidFill>
                                    <a:latin typeface="Cambria Math" panose="02040503050406030204" pitchFamily="18" charset="0"/>
                                    <a:ea typeface="楷体" panose="02010609060101010101" pitchFamily="49" charset="-122"/>
                                  </a:rPr>
                                  <m:t>𝑔</m:t>
                                </m:r>
                              </m:sub>
                            </m:sSub>
                          </m:e>
                        </m:d>
                      </m:e>
                    </m:d>
                    <m:r>
                      <a:rPr lang="en-US" altLang="zh-CN" b="1">
                        <a:solidFill>
                          <a:srgbClr val="0033CC"/>
                        </a:solidFill>
                        <a:latin typeface="Cambria Math" panose="02040503050406030204" pitchFamily="18" charset="0"/>
                        <a:ea typeface="楷体" panose="02010609060101010101" pitchFamily="49" charset="-122"/>
                      </a:rPr>
                      <m:t>&lt;1</m:t>
                    </m:r>
                  </m:oMath>
                </a14:m>
                <a:endParaRPr lang="zh-CN" altLang="zh-CN" b="1" dirty="0">
                  <a:solidFill>
                    <a:srgbClr val="0033CC"/>
                  </a:solidFill>
                  <a:latin typeface="楷体" panose="02010609060101010101" pitchFamily="49" charset="-122"/>
                  <a:ea typeface="楷体" panose="02010609060101010101" pitchFamily="49" charset="-122"/>
                </a:endParaRPr>
              </a:p>
              <a:p>
                <a:pPr algn="l">
                  <a:buNone/>
                </a:pPr>
                <a:r>
                  <a:rPr lang="en-US" altLang="zh-CN" b="1" dirty="0">
                    <a:solidFill>
                      <a:srgbClr val="0033CC"/>
                    </a:solidFill>
                    <a:latin typeface="楷体" panose="02010609060101010101" pitchFamily="49" charset="-122"/>
                    <a:ea typeface="楷体" panose="02010609060101010101" pitchFamily="49" charset="-122"/>
                  </a:rPr>
                  <a:t>B.</a:t>
                </a:r>
                <a14:m>
                  <m:oMath xmlns:m="http://schemas.openxmlformats.org/officeDocument/2006/math">
                    <m:r>
                      <a:rPr lang="en-US" altLang="zh-CN" b="1">
                        <a:solidFill>
                          <a:srgbClr val="0033CC"/>
                        </a:solidFill>
                        <a:latin typeface="Cambria Math" panose="02040503050406030204" pitchFamily="18" charset="0"/>
                        <a:ea typeface="楷体" panose="02010609060101010101" pitchFamily="49" charset="-122"/>
                      </a:rPr>
                      <m:t> </m:t>
                    </m:r>
                    <m:d>
                      <m:dPr>
                        <m:begChr m:val="|"/>
                        <m:endChr m:val="|"/>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𝐺</m:t>
                        </m:r>
                        <m:d>
                          <m:dPr>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𝑗</m:t>
                            </m:r>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a:solidFill>
                                      <a:srgbClr val="0033CC"/>
                                    </a:solidFill>
                                    <a:latin typeface="Cambria Math" panose="02040503050406030204" pitchFamily="18" charset="0"/>
                                    <a:ea typeface="楷体" panose="02010609060101010101" pitchFamily="49" charset="-122"/>
                                  </a:rPr>
                                  <m:t>𝜔</m:t>
                                </m:r>
                              </m:e>
                              <m:sub>
                                <m:r>
                                  <a:rPr lang="en-US" altLang="zh-CN" b="1">
                                    <a:solidFill>
                                      <a:srgbClr val="0033CC"/>
                                    </a:solidFill>
                                    <a:latin typeface="Cambria Math" panose="02040503050406030204" pitchFamily="18" charset="0"/>
                                    <a:ea typeface="楷体" panose="02010609060101010101" pitchFamily="49" charset="-122"/>
                                  </a:rPr>
                                  <m:t>𝑔</m:t>
                                </m:r>
                              </m:sub>
                            </m:sSub>
                          </m:e>
                        </m:d>
                        <m:r>
                          <a:rPr lang="en-US" altLang="zh-CN" b="1">
                            <a:solidFill>
                              <a:srgbClr val="0033CC"/>
                            </a:solidFill>
                            <a:latin typeface="Cambria Math" panose="02040503050406030204" pitchFamily="18" charset="0"/>
                            <a:ea typeface="楷体" panose="02010609060101010101" pitchFamily="49" charset="-122"/>
                          </a:rPr>
                          <m:t>𝐻</m:t>
                        </m:r>
                        <m:d>
                          <m:dPr>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𝑗</m:t>
                            </m:r>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a:solidFill>
                                      <a:srgbClr val="0033CC"/>
                                    </a:solidFill>
                                    <a:latin typeface="Cambria Math" panose="02040503050406030204" pitchFamily="18" charset="0"/>
                                    <a:ea typeface="楷体" panose="02010609060101010101" pitchFamily="49" charset="-122"/>
                                  </a:rPr>
                                  <m:t>𝜔</m:t>
                                </m:r>
                              </m:e>
                              <m:sub>
                                <m:r>
                                  <a:rPr lang="en-US" altLang="zh-CN" b="1">
                                    <a:solidFill>
                                      <a:srgbClr val="0033CC"/>
                                    </a:solidFill>
                                    <a:latin typeface="Cambria Math" panose="02040503050406030204" pitchFamily="18" charset="0"/>
                                    <a:ea typeface="楷体" panose="02010609060101010101" pitchFamily="49" charset="-122"/>
                                  </a:rPr>
                                  <m:t>𝑔</m:t>
                                </m:r>
                              </m:sub>
                            </m:sSub>
                          </m:e>
                        </m:d>
                      </m:e>
                    </m:d>
                    <m:r>
                      <a:rPr lang="en-US" altLang="zh-CN" b="1">
                        <a:solidFill>
                          <a:srgbClr val="0033CC"/>
                        </a:solidFill>
                        <a:latin typeface="Cambria Math" panose="02040503050406030204" pitchFamily="18" charset="0"/>
                        <a:ea typeface="楷体" panose="02010609060101010101" pitchFamily="49" charset="-122"/>
                      </a:rPr>
                      <m:t>&gt;1</m:t>
                    </m:r>
                  </m:oMath>
                </a14:m>
                <a:endParaRPr lang="zh-CN" altLang="zh-CN" b="1" dirty="0">
                  <a:solidFill>
                    <a:srgbClr val="0033CC"/>
                  </a:solidFill>
                  <a:latin typeface="楷体" panose="02010609060101010101" pitchFamily="49" charset="-122"/>
                  <a:ea typeface="楷体" panose="02010609060101010101" pitchFamily="49" charset="-122"/>
                </a:endParaRPr>
              </a:p>
              <a:p>
                <a:pPr algn="l">
                  <a:buNone/>
                </a:pPr>
                <a:r>
                  <a:rPr lang="en-US" altLang="zh-CN" b="1" dirty="0">
                    <a:solidFill>
                      <a:srgbClr val="0033CC"/>
                    </a:solidFill>
                    <a:latin typeface="楷体" panose="02010609060101010101" pitchFamily="49" charset="-122"/>
                    <a:ea typeface="楷体" panose="02010609060101010101" pitchFamily="49" charset="-122"/>
                  </a:rPr>
                  <a:t>C.</a:t>
                </a:r>
                <a14:m>
                  <m:oMath xmlns:m="http://schemas.openxmlformats.org/officeDocument/2006/math">
                    <m:r>
                      <a:rPr lang="en-US" altLang="zh-CN" b="1">
                        <a:solidFill>
                          <a:srgbClr val="0033CC"/>
                        </a:solidFill>
                        <a:latin typeface="Cambria Math" panose="02040503050406030204" pitchFamily="18" charset="0"/>
                        <a:ea typeface="楷体" panose="02010609060101010101" pitchFamily="49" charset="-122"/>
                      </a:rPr>
                      <m:t> </m:t>
                    </m:r>
                    <m:d>
                      <m:dPr>
                        <m:begChr m:val="|"/>
                        <m:endChr m:val="|"/>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𝐺</m:t>
                        </m:r>
                        <m:d>
                          <m:dPr>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𝑗</m:t>
                            </m:r>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a:solidFill>
                                      <a:srgbClr val="0033CC"/>
                                    </a:solidFill>
                                    <a:latin typeface="Cambria Math" panose="02040503050406030204" pitchFamily="18" charset="0"/>
                                    <a:ea typeface="楷体" panose="02010609060101010101" pitchFamily="49" charset="-122"/>
                                  </a:rPr>
                                  <m:t>𝜔</m:t>
                                </m:r>
                              </m:e>
                              <m:sub>
                                <m:r>
                                  <a:rPr lang="en-US" altLang="zh-CN" b="1">
                                    <a:solidFill>
                                      <a:srgbClr val="0033CC"/>
                                    </a:solidFill>
                                    <a:latin typeface="Cambria Math" panose="02040503050406030204" pitchFamily="18" charset="0"/>
                                    <a:ea typeface="楷体" panose="02010609060101010101" pitchFamily="49" charset="-122"/>
                                  </a:rPr>
                                  <m:t>𝑔</m:t>
                                </m:r>
                              </m:sub>
                            </m:sSub>
                          </m:e>
                        </m:d>
                        <m:r>
                          <a:rPr lang="en-US" altLang="zh-CN" b="1">
                            <a:solidFill>
                              <a:srgbClr val="0033CC"/>
                            </a:solidFill>
                            <a:latin typeface="Cambria Math" panose="02040503050406030204" pitchFamily="18" charset="0"/>
                            <a:ea typeface="楷体" panose="02010609060101010101" pitchFamily="49" charset="-122"/>
                          </a:rPr>
                          <m:t>𝐻</m:t>
                        </m:r>
                        <m:d>
                          <m:dPr>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𝑗</m:t>
                            </m:r>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a:solidFill>
                                      <a:srgbClr val="0033CC"/>
                                    </a:solidFill>
                                    <a:latin typeface="Cambria Math" panose="02040503050406030204" pitchFamily="18" charset="0"/>
                                    <a:ea typeface="楷体" panose="02010609060101010101" pitchFamily="49" charset="-122"/>
                                  </a:rPr>
                                  <m:t>𝜔</m:t>
                                </m:r>
                              </m:e>
                              <m:sub>
                                <m:r>
                                  <a:rPr lang="en-US" altLang="zh-CN" b="1">
                                    <a:solidFill>
                                      <a:srgbClr val="0033CC"/>
                                    </a:solidFill>
                                    <a:latin typeface="Cambria Math" panose="02040503050406030204" pitchFamily="18" charset="0"/>
                                    <a:ea typeface="楷体" panose="02010609060101010101" pitchFamily="49" charset="-122"/>
                                  </a:rPr>
                                  <m:t>𝑔</m:t>
                                </m:r>
                              </m:sub>
                            </m:sSub>
                          </m:e>
                        </m:d>
                      </m:e>
                    </m:d>
                    <m:r>
                      <a:rPr lang="en-US" altLang="zh-CN" b="1">
                        <a:solidFill>
                          <a:srgbClr val="0033CC"/>
                        </a:solidFill>
                        <a:latin typeface="Cambria Math" panose="02040503050406030204" pitchFamily="18" charset="0"/>
                        <a:ea typeface="楷体" panose="02010609060101010101" pitchFamily="49" charset="-122"/>
                      </a:rPr>
                      <m:t>=1</m:t>
                    </m:r>
                  </m:oMath>
                </a14:m>
                <a:endParaRPr lang="zh-CN" altLang="zh-CN" b="1" dirty="0">
                  <a:solidFill>
                    <a:srgbClr val="0033CC"/>
                  </a:solidFill>
                  <a:latin typeface="楷体" panose="02010609060101010101" pitchFamily="49" charset="-122"/>
                  <a:ea typeface="楷体" panose="02010609060101010101" pitchFamily="49" charset="-122"/>
                </a:endParaRPr>
              </a:p>
              <a:p>
                <a:pPr algn="l">
                  <a:buNone/>
                </a:pPr>
                <a:r>
                  <a:rPr lang="en-US" altLang="zh-CN" b="1" dirty="0">
                    <a:solidFill>
                      <a:srgbClr val="0033CC"/>
                    </a:solidFill>
                    <a:latin typeface="楷体" panose="02010609060101010101" pitchFamily="49" charset="-122"/>
                    <a:ea typeface="楷体" panose="02010609060101010101" pitchFamily="49" charset="-122"/>
                  </a:rPr>
                  <a:t>D.</a:t>
                </a:r>
                <a14:m>
                  <m:oMath xmlns:m="http://schemas.openxmlformats.org/officeDocument/2006/math">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a:solidFill>
                              <a:srgbClr val="0033CC"/>
                            </a:solidFill>
                            <a:latin typeface="Cambria Math" panose="02040503050406030204" pitchFamily="18" charset="0"/>
                            <a:ea typeface="楷体" panose="02010609060101010101" pitchFamily="49" charset="-122"/>
                          </a:rPr>
                          <m:t>𝐾</m:t>
                        </m:r>
                      </m:e>
                      <m:sub>
                        <m:r>
                          <a:rPr lang="en-US" altLang="zh-CN" b="1">
                            <a:solidFill>
                              <a:srgbClr val="0033CC"/>
                            </a:solidFill>
                            <a:latin typeface="Cambria Math" panose="02040503050406030204" pitchFamily="18" charset="0"/>
                            <a:ea typeface="楷体" panose="02010609060101010101" pitchFamily="49" charset="-122"/>
                          </a:rPr>
                          <m:t>𝑔</m:t>
                        </m:r>
                      </m:sub>
                    </m:sSub>
                    <m:d>
                      <m:dPr>
                        <m:ctrlPr>
                          <a:rPr lang="zh-CN" altLang="zh-CN" b="1" i="1">
                            <a:solidFill>
                              <a:srgbClr val="0033CC"/>
                            </a:solidFill>
                            <a:latin typeface="Cambria Math" panose="02040503050406030204" pitchFamily="18" charset="0"/>
                            <a:ea typeface="楷体" panose="02010609060101010101" pitchFamily="49" charset="-122"/>
                          </a:rPr>
                        </m:ctrlPr>
                      </m:dPr>
                      <m:e>
                        <m:r>
                          <a:rPr lang="en-US" altLang="zh-CN" b="1">
                            <a:solidFill>
                              <a:srgbClr val="0033CC"/>
                            </a:solidFill>
                            <a:latin typeface="Cambria Math" panose="02040503050406030204" pitchFamily="18" charset="0"/>
                            <a:ea typeface="楷体" panose="02010609060101010101" pitchFamily="49" charset="-122"/>
                          </a:rPr>
                          <m:t>𝑑𝐵</m:t>
                        </m:r>
                      </m:e>
                    </m:d>
                    <m:r>
                      <a:rPr lang="en-US" altLang="zh-CN" b="1">
                        <a:solidFill>
                          <a:srgbClr val="0033CC"/>
                        </a:solidFill>
                        <a:latin typeface="Cambria Math" panose="02040503050406030204" pitchFamily="18" charset="0"/>
                        <a:ea typeface="楷体" panose="02010609060101010101" pitchFamily="49" charset="-122"/>
                      </a:rPr>
                      <m:t>=0</m:t>
                    </m:r>
                  </m:oMath>
                </a14:m>
                <a:endParaRPr lang="zh-CN" altLang="zh-CN" b="1" dirty="0">
                  <a:solidFill>
                    <a:srgbClr val="0033CC"/>
                  </a:solidFill>
                  <a:latin typeface="楷体" panose="02010609060101010101" pitchFamily="49" charset="-122"/>
                  <a:ea typeface="楷体" panose="02010609060101010101" pitchFamily="49" charset="-122"/>
                </a:endParaRPr>
              </a:p>
            </p:txBody>
          </p:sp>
        </mc:Choice>
        <mc:Fallback>
          <p:sp>
            <p:nvSpPr>
              <p:cNvPr id="8" name="Text Box 27"/>
              <p:cNvSpPr txBox="1">
                <a:spLocks noRot="1" noChangeAspect="1" noMove="1" noResize="1" noEditPoints="1" noAdjustHandles="1" noChangeArrowheads="1" noChangeShapeType="1" noTextEdit="1"/>
              </p:cNvSpPr>
              <p:nvPr/>
            </p:nvSpPr>
            <p:spPr bwMode="auto">
              <a:xfrm>
                <a:off x="839416" y="2930177"/>
                <a:ext cx="11377264" cy="2658548"/>
              </a:xfrm>
              <a:prstGeom prst="rect">
                <a:avLst/>
              </a:prstGeom>
              <a:blipFill rotWithShape="1">
                <a:blip r:embed="rId1"/>
                <a:stretch>
                  <a:fillRect l="-857" b="-3211"/>
                </a:stretch>
              </a:blipFill>
              <a:ln>
                <a:noFill/>
              </a:ln>
            </p:spPr>
            <p:txBody>
              <a:bodyPr/>
              <a:lstStyle/>
              <a:p>
                <a:r>
                  <a:rPr lang="zh-CN" altLang="en-US">
                    <a:noFill/>
                  </a:rPr>
                  <a:t> </a:t>
                </a:r>
                <a:endParaRPr lang="zh-CN" altLang="en-US">
                  <a:noFill/>
                </a:endParaRPr>
              </a:p>
            </p:txBody>
          </p:sp>
        </mc:Fallback>
      </mc:AlternateContent>
      <p:sp>
        <p:nvSpPr>
          <p:cNvPr id="3" name="矩形 2"/>
          <p:cNvSpPr/>
          <p:nvPr/>
        </p:nvSpPr>
        <p:spPr>
          <a:xfrm>
            <a:off x="283782" y="840928"/>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auto">
          <a:xfrm>
            <a:off x="8616951" y="5876926"/>
            <a:ext cx="976313"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2" name="AutoShape 4"/>
          <p:cNvSpPr>
            <a:spLocks noChangeArrowheads="1"/>
          </p:cNvSpPr>
          <p:nvPr/>
        </p:nvSpPr>
        <p:spPr bwMode="auto">
          <a:xfrm>
            <a:off x="8904288" y="5876926"/>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3" name="AutoShape 5"/>
          <p:cNvSpPr>
            <a:spLocks noChangeArrowheads="1"/>
          </p:cNvSpPr>
          <p:nvPr/>
        </p:nvSpPr>
        <p:spPr bwMode="auto">
          <a:xfrm>
            <a:off x="6024563" y="1341439"/>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Text Box 11"/>
          <p:cNvSpPr txBox="1">
            <a:spLocks noChangeArrowheads="1"/>
          </p:cNvSpPr>
          <p:nvPr/>
        </p:nvSpPr>
        <p:spPr bwMode="auto">
          <a:xfrm>
            <a:off x="1192471" y="3190900"/>
            <a:ext cx="9289032" cy="34150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lnSpc>
                <a:spcPct val="150000"/>
              </a:lnSpc>
              <a:spcBef>
                <a:spcPts val="0"/>
              </a:spcBef>
              <a:buNone/>
              <a:defRPr/>
            </a:pPr>
            <a:r>
              <a:rPr lang="zh-CN" altLang="en-US" b="1" dirty="0" smtClean="0">
                <a:solidFill>
                  <a:srgbClr val="FF0000"/>
                </a:solidFill>
                <a:latin typeface="楷体" panose="02010609060101010101" pitchFamily="49" charset="-122"/>
                <a:ea typeface="楷体" panose="02010609060101010101" pitchFamily="49" charset="-122"/>
              </a:rPr>
              <a:t>教师点评：</a:t>
            </a:r>
            <a:endParaRPr lang="en-US" altLang="zh-CN" b="1" dirty="0" smtClean="0">
              <a:solidFill>
                <a:srgbClr val="FF0000"/>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zh-CN" altLang="zh-CN" b="1" dirty="0" smtClean="0">
                <a:solidFill>
                  <a:srgbClr val="0033CC"/>
                </a:solidFill>
                <a:latin typeface="楷体" panose="02010609060101010101" pitchFamily="49" charset="-122"/>
                <a:ea typeface="楷体" panose="02010609060101010101" pitchFamily="49" charset="-122"/>
                <a:sym typeface="+mn-ea"/>
              </a:rPr>
              <a:t>    奈氏判据是工程领域的一大利器，突破了劳斯判据和赫尔维兹判据等代数判据不能处理带有延时环节系统的瓶颈。在我们， 研究延时系统时，就需要奈氏判据来判定系统稳定性。</a:t>
            </a:r>
            <a:endParaRPr lang="zh-CN" altLang="zh-CN" b="1" dirty="0" smtClean="0">
              <a:solidFill>
                <a:srgbClr val="0033CC"/>
              </a:solidFill>
              <a:latin typeface="楷体" panose="02010609060101010101" pitchFamily="49" charset="-122"/>
              <a:ea typeface="楷体" panose="02010609060101010101" pitchFamily="49" charset="-122"/>
              <a:sym typeface="+mn-ea"/>
            </a:endParaRPr>
          </a:p>
          <a:p>
            <a:pPr eaLnBrk="1" hangingPunct="1">
              <a:lnSpc>
                <a:spcPct val="150000"/>
              </a:lnSpc>
              <a:spcBef>
                <a:spcPts val="0"/>
              </a:spcBef>
              <a:buNone/>
              <a:defRPr/>
            </a:pPr>
            <a:r>
              <a:rPr lang="zh-CN" altLang="zh-CN" b="1" dirty="0" smtClean="0">
                <a:solidFill>
                  <a:srgbClr val="0033CC"/>
                </a:solidFill>
                <a:latin typeface="楷体" panose="02010609060101010101" pitchFamily="49" charset="-122"/>
                <a:ea typeface="楷体" panose="02010609060101010101" pitchFamily="49" charset="-122"/>
                <a:sym typeface="+mn-ea"/>
              </a:rPr>
              <a:t>    劳斯判据和赫尔维兹判据是代数判据。</a:t>
            </a:r>
            <a:endParaRPr lang="zh-CN" altLang="zh-CN" b="1" dirty="0" smtClean="0">
              <a:solidFill>
                <a:srgbClr val="0033CC"/>
              </a:solidFill>
              <a:latin typeface="楷体" panose="02010609060101010101" pitchFamily="49" charset="-122"/>
              <a:ea typeface="楷体" panose="02010609060101010101" pitchFamily="49" charset="-122"/>
              <a:sym typeface="+mn-ea"/>
            </a:endParaRPr>
          </a:p>
          <a:p>
            <a:pPr eaLnBrk="1" hangingPunct="1">
              <a:lnSpc>
                <a:spcPct val="150000"/>
              </a:lnSpc>
              <a:spcBef>
                <a:spcPts val="0"/>
              </a:spcBef>
              <a:buNone/>
              <a:defRPr/>
            </a:pPr>
            <a:r>
              <a:rPr lang="zh-CN" altLang="zh-CN" b="1" dirty="0" smtClean="0">
                <a:solidFill>
                  <a:srgbClr val="0033CC"/>
                </a:solidFill>
                <a:latin typeface="楷体" panose="02010609060101010101" pitchFamily="49" charset="-122"/>
                <a:ea typeface="楷体" panose="02010609060101010101" pitchFamily="49" charset="-122"/>
                <a:sym typeface="+mn-ea"/>
              </a:rPr>
              <a:t>    奈氏判据是几何判据。</a:t>
            </a:r>
            <a:endParaRPr lang="en-US" altLang="zh-CN" b="1" dirty="0">
              <a:solidFill>
                <a:srgbClr val="0033CC"/>
              </a:solidFill>
              <a:latin typeface="楷体" panose="02010609060101010101" pitchFamily="49" charset="-122"/>
              <a:ea typeface="楷体" panose="02010609060101010101" pitchFamily="49" charset="-122"/>
            </a:endParaRPr>
          </a:p>
        </p:txBody>
      </p:sp>
      <p:sp>
        <p:nvSpPr>
          <p:cNvPr id="3" name="Text Box 11"/>
          <p:cNvSpPr txBox="1">
            <a:spLocks noChangeArrowheads="1"/>
          </p:cNvSpPr>
          <p:nvPr/>
        </p:nvSpPr>
        <p:spPr bwMode="auto">
          <a:xfrm>
            <a:off x="1208981" y="1198270"/>
            <a:ext cx="9289032" cy="17532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lnSpc>
                <a:spcPct val="150000"/>
              </a:lnSpc>
              <a:spcBef>
                <a:spcPts val="0"/>
              </a:spcBef>
              <a:buNone/>
              <a:defRPr/>
            </a:pPr>
            <a:r>
              <a:rPr lang="zh-CN" altLang="en-US" b="1" dirty="0" smtClean="0">
                <a:solidFill>
                  <a:srgbClr val="FF0000"/>
                </a:solidFill>
                <a:latin typeface="楷体" panose="02010609060101010101" pitchFamily="49" charset="-122"/>
                <a:ea typeface="楷体" panose="02010609060101010101" pitchFamily="49" charset="-122"/>
              </a:rPr>
              <a:t>讨论：</a:t>
            </a:r>
            <a:endParaRPr lang="en-US" altLang="zh-CN" b="1" dirty="0" smtClean="0">
              <a:solidFill>
                <a:srgbClr val="FF0000"/>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zh-CN" altLang="zh-CN" b="1" dirty="0" smtClean="0">
                <a:solidFill>
                  <a:srgbClr val="0033CC"/>
                </a:solidFill>
                <a:latin typeface="楷体" panose="02010609060101010101" pitchFamily="49" charset="-122"/>
                <a:ea typeface="楷体" panose="02010609060101010101" pitchFamily="49" charset="-122"/>
              </a:rPr>
              <a:t>    劳斯判据在复域判定系统的稳定性，</a:t>
            </a:r>
            <a:r>
              <a:rPr lang="zh-CN" altLang="zh-CN" b="1" dirty="0" smtClean="0">
                <a:solidFill>
                  <a:srgbClr val="0033CC"/>
                </a:solidFill>
                <a:latin typeface="楷体" panose="02010609060101010101" pitchFamily="49" charset="-122"/>
                <a:ea typeface="楷体" panose="02010609060101010101" pitchFamily="49" charset="-122"/>
                <a:sym typeface="+mn-ea"/>
              </a:rPr>
              <a:t>奈氏判据在频域上判定系统稳定性，二者之间有什么联系和区别吗？</a:t>
            </a:r>
            <a:endParaRPr lang="en-US" altLang="zh-CN" b="1" dirty="0">
              <a:solidFill>
                <a:srgbClr val="0033CC"/>
              </a:solidFill>
              <a:latin typeface="楷体" panose="02010609060101010101" pitchFamily="49" charset="-122"/>
              <a:ea typeface="楷体" panose="02010609060101010101"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1200151" y="5731934"/>
            <a:ext cx="9023349" cy="90381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5" name="圆角矩形 14"/>
          <p:cNvSpPr/>
          <p:nvPr/>
        </p:nvSpPr>
        <p:spPr>
          <a:xfrm>
            <a:off x="1007533" y="1864784"/>
            <a:ext cx="4506384" cy="819149"/>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479376" y="245074"/>
            <a:ext cx="474345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defRPr/>
            </a:pPr>
            <a:r>
              <a:rPr lang="en-US" altLang="zh-CN" sz="40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5.6  </a:t>
            </a:r>
            <a:r>
              <a:rPr lang="zh-CN" altLang="en-US" sz="40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频率特性分析</a:t>
            </a:r>
            <a:endParaRPr lang="en-US" altLang="zh-CN" sz="40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Wingdings" panose="05000000000000000000" pitchFamily="2" charset="2"/>
            </a:endParaRPr>
          </a:p>
        </p:txBody>
      </p:sp>
      <p:sp>
        <p:nvSpPr>
          <p:cNvPr id="39941" name="Rectangle 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9942" name="对象 4"/>
          <p:cNvGraphicFramePr>
            <a:graphicFrameLocks noChangeAspect="1"/>
          </p:cNvGraphicFramePr>
          <p:nvPr/>
        </p:nvGraphicFramePr>
        <p:xfrm>
          <a:off x="1007534" y="3026834"/>
          <a:ext cx="5473700" cy="1231900"/>
        </p:xfrm>
        <a:graphic>
          <a:graphicData uri="http://schemas.openxmlformats.org/presentationml/2006/ole">
            <mc:AlternateContent xmlns:mc="http://schemas.openxmlformats.org/markup-compatibility/2006">
              <mc:Choice xmlns:v="urn:schemas-microsoft-com:vml" Requires="v">
                <p:oleObj spid="_x0000_s20486" name="Equation" r:id="rId1" imgW="1905000" imgH="431800" progId="Equation.DSMT4">
                  <p:embed/>
                </p:oleObj>
              </mc:Choice>
              <mc:Fallback>
                <p:oleObj name="Equation" r:id="rId1" imgW="1905000" imgH="431800" progId="Equation.DSMT4">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34" y="3026834"/>
                        <a:ext cx="54737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Rectangle 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9944" name="对象 6"/>
          <p:cNvGraphicFramePr>
            <a:graphicFrameLocks noChangeAspect="1"/>
          </p:cNvGraphicFramePr>
          <p:nvPr/>
        </p:nvGraphicFramePr>
        <p:xfrm>
          <a:off x="6642101" y="3134785"/>
          <a:ext cx="4349751" cy="721783"/>
        </p:xfrm>
        <a:graphic>
          <a:graphicData uri="http://schemas.openxmlformats.org/presentationml/2006/ole">
            <mc:AlternateContent xmlns:mc="http://schemas.openxmlformats.org/markup-compatibility/2006">
              <mc:Choice xmlns:v="urn:schemas-microsoft-com:vml" Requires="v">
                <p:oleObj spid="_x0000_s20487" name="Equation" r:id="rId3" imgW="1435100" imgH="241300" progId="Equation.DSMT4">
                  <p:embed/>
                </p:oleObj>
              </mc:Choice>
              <mc:Fallback>
                <p:oleObj name="Equation" r:id="rId3" imgW="1435100" imgH="2413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2101" y="3134785"/>
                        <a:ext cx="4349751" cy="72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9945" name="Picture 5"/>
          <p:cNvPicPr>
            <a:picLocks noChangeAspect="1" noChangeArrowheads="1"/>
          </p:cNvPicPr>
          <p:nvPr/>
        </p:nvPicPr>
        <p:blipFill>
          <a:blip r:embed="rId5">
            <a:extLst>
              <a:ext uri="{28A0092B-C50C-407E-A947-70E740481C1C}">
                <a14:useLocalDpi xmlns:a14="http://schemas.microsoft.com/office/drawing/2010/main" val="0"/>
              </a:ext>
            </a:extLst>
          </a:blip>
          <a:srcRect r="77818"/>
          <a:stretch>
            <a:fillRect/>
          </a:stretch>
        </p:blipFill>
        <p:spPr bwMode="auto">
          <a:xfrm>
            <a:off x="1443568" y="5598584"/>
            <a:ext cx="3570817" cy="119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6" name="Rectangle 7"/>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9947" name="对象 8"/>
          <p:cNvGraphicFramePr>
            <a:graphicFrameLocks noChangeAspect="1"/>
          </p:cNvGraphicFramePr>
          <p:nvPr/>
        </p:nvGraphicFramePr>
        <p:xfrm>
          <a:off x="6066367" y="5818718"/>
          <a:ext cx="2592917" cy="681567"/>
        </p:xfrm>
        <a:graphic>
          <a:graphicData uri="http://schemas.openxmlformats.org/presentationml/2006/ole">
            <mc:AlternateContent xmlns:mc="http://schemas.openxmlformats.org/markup-compatibility/2006">
              <mc:Choice xmlns:v="urn:schemas-microsoft-com:vml" Requires="v">
                <p:oleObj spid="_x0000_s20488" name="公式" r:id="rId6" imgW="862965" imgH="228600" progId="Equation.3">
                  <p:embed/>
                </p:oleObj>
              </mc:Choice>
              <mc:Fallback>
                <p:oleObj name="公式" r:id="rId6" imgW="862965" imgH="228600" progId="Equation.3">
                  <p:embed/>
                  <p:pic>
                    <p:nvPicPr>
                      <p:cNvPr id="0"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6367" y="5818718"/>
                        <a:ext cx="2592917" cy="68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8627533" y="5886452"/>
            <a:ext cx="803425" cy="461665"/>
          </a:xfrm>
          <a:prstGeom prst="rect">
            <a:avLst/>
          </a:prstGeom>
        </p:spPr>
        <p:txBody>
          <a:bodyPr wrap="none">
            <a:spAutoFit/>
          </a:bodyPr>
          <a:lstStyle/>
          <a:p>
            <a:pPr eaLnBrk="1" hangingPunct="1">
              <a:buFont typeface="Arial" panose="020B0604020202020204" pitchFamily="34" charset="0"/>
              <a:buNone/>
              <a:defRPr/>
            </a:pP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为宜</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9949" name="Rectangle 9"/>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39950" name="Rectangle 11"/>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39951" name="对象 13"/>
          <p:cNvGraphicFramePr>
            <a:graphicFrameLocks noChangeAspect="1"/>
          </p:cNvGraphicFramePr>
          <p:nvPr/>
        </p:nvGraphicFramePr>
        <p:xfrm>
          <a:off x="1007533" y="4191001"/>
          <a:ext cx="4607984" cy="1350433"/>
        </p:xfrm>
        <a:graphic>
          <a:graphicData uri="http://schemas.openxmlformats.org/presentationml/2006/ole">
            <mc:AlternateContent xmlns:mc="http://schemas.openxmlformats.org/markup-compatibility/2006">
              <mc:Choice xmlns:v="urn:schemas-microsoft-com:vml" Requires="v">
                <p:oleObj spid="_x0000_s20489" name="Equation" r:id="rId8" imgW="1727200" imgH="508000" progId="Equation.DSMT4">
                  <p:embed/>
                </p:oleObj>
              </mc:Choice>
              <mc:Fallback>
                <p:oleObj name="Equation" r:id="rId8" imgW="1727200" imgH="508000" progId="Equation.DSMT4">
                  <p:embed/>
                  <p:pic>
                    <p:nvPicPr>
                      <p:cNvPr id="0" name="对象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7533" y="4191001"/>
                        <a:ext cx="4607984" cy="135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9952" name="Picture 17"/>
          <p:cNvPicPr>
            <a:picLocks noChangeAspect="1" noChangeArrowheads="1"/>
          </p:cNvPicPr>
          <p:nvPr/>
        </p:nvPicPr>
        <p:blipFill>
          <a:blip r:embed="rId10">
            <a:extLst>
              <a:ext uri="{28A0092B-C50C-407E-A947-70E740481C1C}">
                <a14:useLocalDpi xmlns:a14="http://schemas.microsoft.com/office/drawing/2010/main" val="0"/>
              </a:ext>
            </a:extLst>
          </a:blip>
          <a:srcRect r="75763"/>
          <a:stretch>
            <a:fillRect/>
          </a:stretch>
        </p:blipFill>
        <p:spPr bwMode="auto">
          <a:xfrm>
            <a:off x="1007533" y="1718733"/>
            <a:ext cx="4032251" cy="122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圆角矩形 18"/>
          <p:cNvSpPr/>
          <p:nvPr/>
        </p:nvSpPr>
        <p:spPr>
          <a:xfrm>
            <a:off x="770467" y="2863852"/>
            <a:ext cx="10509251" cy="2660649"/>
          </a:xfrm>
          <a:prstGeom prst="roundRect">
            <a:avLst/>
          </a:prstGeom>
          <a:noFill/>
        </p:spPr>
        <p:style>
          <a:lnRef idx="2">
            <a:schemeClr val="accent4"/>
          </a:lnRef>
          <a:fillRef idx="1">
            <a:schemeClr val="lt1"/>
          </a:fillRef>
          <a:effectRef idx="0">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8" name="Rectangle 19"/>
          <p:cNvSpPr>
            <a:spLocks noChangeArrowheads="1"/>
          </p:cNvSpPr>
          <p:nvPr/>
        </p:nvSpPr>
        <p:spPr bwMode="auto">
          <a:xfrm>
            <a:off x="719667" y="1106514"/>
            <a:ext cx="7969251" cy="63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1568" bIns="101568" anchor="ctr">
            <a:spAutoFit/>
          </a:bodyPr>
          <a:lstStyle/>
          <a:p>
            <a:pPr>
              <a:buFont typeface="Arial" panose="020B0604020202020204" pitchFamily="34" charset="0"/>
              <a:buNone/>
              <a:defRPr/>
            </a:pPr>
            <a:r>
              <a:rPr lang="en-US" altLang="zh-CN" sz="28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5.6.1</a:t>
            </a:r>
            <a:r>
              <a:rPr lang="zh-CN" altLang="en-US" sz="28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应用开环频率特性分析系统的性能</a:t>
            </a:r>
            <a:endParaRPr lang="zh-CN" altLang="en-US" sz="28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295400" y="3716867"/>
            <a:ext cx="9406467" cy="1979084"/>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圆角矩形 1"/>
          <p:cNvSpPr/>
          <p:nvPr/>
        </p:nvSpPr>
        <p:spPr>
          <a:xfrm>
            <a:off x="897467" y="548218"/>
            <a:ext cx="4430184" cy="768349"/>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pic>
        <p:nvPicPr>
          <p:cNvPr id="40964" name="Picture 2"/>
          <p:cNvPicPr>
            <a:picLocks noChangeAspect="1" noChangeArrowheads="1"/>
          </p:cNvPicPr>
          <p:nvPr/>
        </p:nvPicPr>
        <p:blipFill>
          <a:blip r:embed="rId1">
            <a:extLst>
              <a:ext uri="{28A0092B-C50C-407E-A947-70E740481C1C}">
                <a14:useLocalDpi xmlns:a14="http://schemas.microsoft.com/office/drawing/2010/main" val="0"/>
              </a:ext>
            </a:extLst>
          </a:blip>
          <a:srcRect r="72032"/>
          <a:stretch>
            <a:fillRect/>
          </a:stretch>
        </p:blipFill>
        <p:spPr bwMode="auto">
          <a:xfrm>
            <a:off x="912285" y="395818"/>
            <a:ext cx="4210049" cy="111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651" y="1989667"/>
            <a:ext cx="20701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6" name="Rectangle 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0967" name="对象 3"/>
          <p:cNvGraphicFramePr>
            <a:graphicFrameLocks noChangeAspect="1"/>
          </p:cNvGraphicFramePr>
          <p:nvPr/>
        </p:nvGraphicFramePr>
        <p:xfrm>
          <a:off x="1390651" y="1998133"/>
          <a:ext cx="4993216" cy="1238251"/>
        </p:xfrm>
        <a:graphic>
          <a:graphicData uri="http://schemas.openxmlformats.org/presentationml/2006/ole">
            <mc:AlternateContent xmlns:mc="http://schemas.openxmlformats.org/markup-compatibility/2006">
              <mc:Choice xmlns:v="urn:schemas-microsoft-com:vml" Requires="v">
                <p:oleObj spid="_x0000_s21507" name="Equation" r:id="rId3" imgW="1701800" imgH="419100" progId="Equation.DSMT4">
                  <p:embed/>
                </p:oleObj>
              </mc:Choice>
              <mc:Fallback>
                <p:oleObj name="Equation" r:id="rId3" imgW="1701800" imgH="4191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651" y="1998133"/>
                        <a:ext cx="4993216" cy="12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68" name="Picture 13"/>
          <p:cNvPicPr>
            <a:picLocks noChangeAspect="1" noChangeArrowheads="1"/>
          </p:cNvPicPr>
          <p:nvPr/>
        </p:nvPicPr>
        <p:blipFill>
          <a:blip r:embed="rId5">
            <a:extLst>
              <a:ext uri="{28A0092B-C50C-407E-A947-70E740481C1C}">
                <a14:useLocalDpi xmlns:a14="http://schemas.microsoft.com/office/drawing/2010/main" val="0"/>
              </a:ext>
            </a:extLst>
          </a:blip>
          <a:srcRect r="67021"/>
          <a:stretch>
            <a:fillRect/>
          </a:stretch>
        </p:blipFill>
        <p:spPr bwMode="auto">
          <a:xfrm>
            <a:off x="1583267" y="3607585"/>
            <a:ext cx="5308600" cy="118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9" name="Picture 19"/>
          <p:cNvPicPr>
            <a:picLocks noChangeAspect="1" noChangeArrowheads="1"/>
          </p:cNvPicPr>
          <p:nvPr/>
        </p:nvPicPr>
        <p:blipFill>
          <a:blip r:embed="rId6">
            <a:extLst>
              <a:ext uri="{28A0092B-C50C-407E-A947-70E740481C1C}">
                <a14:useLocalDpi xmlns:a14="http://schemas.microsoft.com/office/drawing/2010/main" val="0"/>
              </a:ext>
            </a:extLst>
          </a:blip>
          <a:srcRect r="39999"/>
          <a:stretch>
            <a:fillRect/>
          </a:stretch>
        </p:blipFill>
        <p:spPr bwMode="auto">
          <a:xfrm>
            <a:off x="1490134" y="4596605"/>
            <a:ext cx="9211733" cy="1136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圆角矩形 21"/>
          <p:cNvSpPr/>
          <p:nvPr/>
        </p:nvSpPr>
        <p:spPr>
          <a:xfrm>
            <a:off x="1007533" y="1797051"/>
            <a:ext cx="8832851" cy="1536700"/>
          </a:xfrm>
          <a:prstGeom prst="roundRect">
            <a:avLst/>
          </a:prstGeom>
          <a:noFill/>
        </p:spPr>
        <p:style>
          <a:lnRef idx="2">
            <a:schemeClr val="accent4"/>
          </a:lnRef>
          <a:fillRef idx="1">
            <a:schemeClr val="lt1"/>
          </a:fillRef>
          <a:effectRef idx="0">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1295399" y="5345668"/>
            <a:ext cx="8832851" cy="124883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2" name="圆角矩形 21"/>
          <p:cNvSpPr/>
          <p:nvPr/>
        </p:nvSpPr>
        <p:spPr>
          <a:xfrm>
            <a:off x="263353" y="237940"/>
            <a:ext cx="7272807" cy="225495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422064" y="210423"/>
            <a:ext cx="7128791" cy="2062103"/>
          </a:xfrm>
          <a:prstGeom prst="rect">
            <a:avLst/>
          </a:prstGeom>
        </p:spPr>
        <p:txBody>
          <a:bodyPr wrap="square">
            <a:spAutoFit/>
          </a:bodyPr>
          <a:lstStyle/>
          <a:p>
            <a:pPr eaLnBrk="1" hangingPunct="1">
              <a:buFont typeface="Arial" panose="020B0604020202020204" pitchFamily="34" charset="0"/>
              <a:buNone/>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已知单位反馈系统的开环传递函数。若已知单位速度信号输入下的稳态误差            ，相角裕度       ，试确定系统的超调量与调节时间</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43014" name="对象 3"/>
          <p:cNvGraphicFramePr>
            <a:graphicFrameLocks noChangeAspect="1"/>
          </p:cNvGraphicFramePr>
          <p:nvPr/>
        </p:nvGraphicFramePr>
        <p:xfrm>
          <a:off x="1055440" y="1214512"/>
          <a:ext cx="2207683" cy="630767"/>
        </p:xfrm>
        <a:graphic>
          <a:graphicData uri="http://schemas.openxmlformats.org/presentationml/2006/ole">
            <mc:AlternateContent xmlns:mc="http://schemas.openxmlformats.org/markup-compatibility/2006">
              <mc:Choice xmlns:v="urn:schemas-microsoft-com:vml" Requires="v">
                <p:oleObj spid="_x0000_s22538" name="公式" r:id="rId1" imgW="800100" imgH="228600" progId="Equation.3">
                  <p:embed/>
                </p:oleObj>
              </mc:Choice>
              <mc:Fallback>
                <p:oleObj name="公式" r:id="rId1" imgW="800100" imgH="2286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1214512"/>
                        <a:ext cx="2207683" cy="63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对象 5"/>
          <p:cNvGraphicFramePr>
            <a:graphicFrameLocks noChangeAspect="1"/>
          </p:cNvGraphicFramePr>
          <p:nvPr/>
        </p:nvGraphicFramePr>
        <p:xfrm>
          <a:off x="5464195" y="1214512"/>
          <a:ext cx="1441449" cy="664633"/>
        </p:xfrm>
        <a:graphic>
          <a:graphicData uri="http://schemas.openxmlformats.org/presentationml/2006/ole">
            <mc:AlternateContent xmlns:mc="http://schemas.openxmlformats.org/markup-compatibility/2006">
              <mc:Choice xmlns:v="urn:schemas-microsoft-com:vml" Requires="v">
                <p:oleObj spid="_x0000_s22539" name="公式" r:id="rId3" imgW="495300" imgH="228600" progId="Equation.3">
                  <p:embed/>
                </p:oleObj>
              </mc:Choice>
              <mc:Fallback>
                <p:oleObj name="公式" r:id="rId3" imgW="495300" imgH="2286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195" y="1214512"/>
                        <a:ext cx="1441449" cy="66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8" name="对象 7"/>
          <p:cNvGraphicFramePr>
            <a:graphicFrameLocks noChangeAspect="1"/>
          </p:cNvGraphicFramePr>
          <p:nvPr/>
        </p:nvGraphicFramePr>
        <p:xfrm>
          <a:off x="7591161" y="1529895"/>
          <a:ext cx="3839633" cy="1119717"/>
        </p:xfrm>
        <a:graphic>
          <a:graphicData uri="http://schemas.openxmlformats.org/presentationml/2006/ole">
            <mc:AlternateContent xmlns:mc="http://schemas.openxmlformats.org/markup-compatibility/2006">
              <mc:Choice xmlns:v="urn:schemas-microsoft-com:vml" Requires="v">
                <p:oleObj spid="_x0000_s22540" name="公式" r:id="rId5" imgW="1028700" imgH="419100" progId="Equation.3">
                  <p:embed/>
                </p:oleObj>
              </mc:Choice>
              <mc:Fallback>
                <p:oleObj name="公式" r:id="rId5" imgW="1028700" imgH="4191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1161" y="1529895"/>
                        <a:ext cx="3839633" cy="111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3019" name="Picture 10"/>
          <p:cNvPicPr>
            <a:picLocks noChangeAspect="1" noChangeArrowheads="1"/>
          </p:cNvPicPr>
          <p:nvPr/>
        </p:nvPicPr>
        <p:blipFill>
          <a:blip r:embed="rId7">
            <a:extLst>
              <a:ext uri="{28A0092B-C50C-407E-A947-70E740481C1C}">
                <a14:useLocalDpi xmlns:a14="http://schemas.microsoft.com/office/drawing/2010/main" val="0"/>
              </a:ext>
            </a:extLst>
          </a:blip>
          <a:srcRect t="2" r="40073" b="-2"/>
          <a:stretch>
            <a:fillRect/>
          </a:stretch>
        </p:blipFill>
        <p:spPr bwMode="auto">
          <a:xfrm>
            <a:off x="955689" y="2928409"/>
            <a:ext cx="9855200" cy="607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20" name="Picture 11"/>
          <p:cNvPicPr>
            <a:picLocks noChangeAspect="1" noChangeArrowheads="1"/>
          </p:cNvPicPr>
          <p:nvPr/>
        </p:nvPicPr>
        <p:blipFill>
          <a:blip r:embed="rId8">
            <a:extLst>
              <a:ext uri="{28A0092B-C50C-407E-A947-70E740481C1C}">
                <a14:useLocalDpi xmlns:a14="http://schemas.microsoft.com/office/drawing/2010/main" val="0"/>
              </a:ext>
            </a:extLst>
          </a:blip>
          <a:srcRect t="2" r="74187" b="-2"/>
          <a:stretch>
            <a:fillRect/>
          </a:stretch>
        </p:blipFill>
        <p:spPr bwMode="auto">
          <a:xfrm>
            <a:off x="946151" y="3749701"/>
            <a:ext cx="4093633" cy="586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3022" name="对象 12"/>
          <p:cNvGraphicFramePr>
            <a:graphicFrameLocks noChangeAspect="1"/>
          </p:cNvGraphicFramePr>
          <p:nvPr/>
        </p:nvGraphicFramePr>
        <p:xfrm>
          <a:off x="5403850" y="3696784"/>
          <a:ext cx="1384300" cy="639233"/>
        </p:xfrm>
        <a:graphic>
          <a:graphicData uri="http://schemas.openxmlformats.org/presentationml/2006/ole">
            <mc:AlternateContent xmlns:mc="http://schemas.openxmlformats.org/markup-compatibility/2006">
              <mc:Choice xmlns:v="urn:schemas-microsoft-com:vml" Requires="v">
                <p:oleObj spid="_x0000_s22541" name="公式" r:id="rId9" imgW="495300" imgH="228600" progId="Equation.3">
                  <p:embed/>
                </p:oleObj>
              </mc:Choice>
              <mc:Fallback>
                <p:oleObj name="公式" r:id="rId9" imgW="495300" imgH="228600" progId="Equation.3">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850" y="3696784"/>
                        <a:ext cx="1384300" cy="63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4" name="对象 14"/>
          <p:cNvGraphicFramePr>
            <a:graphicFrameLocks noChangeAspect="1"/>
          </p:cNvGraphicFramePr>
          <p:nvPr/>
        </p:nvGraphicFramePr>
        <p:xfrm>
          <a:off x="7766051" y="3756050"/>
          <a:ext cx="1629833" cy="579967"/>
        </p:xfrm>
        <a:graphic>
          <a:graphicData uri="http://schemas.openxmlformats.org/presentationml/2006/ole">
            <mc:AlternateContent xmlns:mc="http://schemas.openxmlformats.org/markup-compatibility/2006">
              <mc:Choice xmlns:v="urn:schemas-microsoft-com:vml" Requires="v">
                <p:oleObj spid="_x0000_s22542" name="公式" r:id="rId10" imgW="558800" imgH="203200" progId="Equation.3">
                  <p:embed/>
                </p:oleObj>
              </mc:Choice>
              <mc:Fallback>
                <p:oleObj name="公式" r:id="rId10" imgW="558800" imgH="203200" progId="Equation.3">
                  <p:embed/>
                  <p:pic>
                    <p:nvPicPr>
                      <p:cNvPr id="0" name="对象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66051" y="3756050"/>
                        <a:ext cx="1629833"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6" name="对象 16"/>
          <p:cNvGraphicFramePr>
            <a:graphicFrameLocks noChangeAspect="1"/>
          </p:cNvGraphicFramePr>
          <p:nvPr/>
        </p:nvGraphicFramePr>
        <p:xfrm>
          <a:off x="946150" y="4482068"/>
          <a:ext cx="5725583" cy="715433"/>
        </p:xfrm>
        <a:graphic>
          <a:graphicData uri="http://schemas.openxmlformats.org/presentationml/2006/ole">
            <mc:AlternateContent xmlns:mc="http://schemas.openxmlformats.org/markup-compatibility/2006">
              <mc:Choice xmlns:v="urn:schemas-microsoft-com:vml" Requires="v">
                <p:oleObj spid="_x0000_s22543" name="Equation" r:id="rId12" imgW="1905000" imgH="241300" progId="Equation.DSMT4">
                  <p:embed/>
                </p:oleObj>
              </mc:Choice>
              <mc:Fallback>
                <p:oleObj name="Equation" r:id="rId12" imgW="1905000" imgH="241300" progId="Equation.DSMT4">
                  <p:embed/>
                  <p:pic>
                    <p:nvPicPr>
                      <p:cNvPr id="0" name="对象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6150" y="4482068"/>
                        <a:ext cx="5725583" cy="7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8" name="对象 18"/>
          <p:cNvGraphicFramePr>
            <a:graphicFrameLocks noChangeAspect="1"/>
          </p:cNvGraphicFramePr>
          <p:nvPr/>
        </p:nvGraphicFramePr>
        <p:xfrm>
          <a:off x="6917266" y="4674683"/>
          <a:ext cx="4919133" cy="670984"/>
        </p:xfrm>
        <a:graphic>
          <a:graphicData uri="http://schemas.openxmlformats.org/presentationml/2006/ole">
            <mc:AlternateContent xmlns:mc="http://schemas.openxmlformats.org/markup-compatibility/2006">
              <mc:Choice xmlns:v="urn:schemas-microsoft-com:vml" Requires="v">
                <p:oleObj spid="_x0000_s22544" name="Equation" r:id="rId14" imgW="1739900" imgH="241300" progId="Equation.DSMT4">
                  <p:embed/>
                </p:oleObj>
              </mc:Choice>
              <mc:Fallback>
                <p:oleObj name="Equation" r:id="rId14" imgW="1739900" imgH="241300" progId="Equation.DSMT4">
                  <p:embed/>
                  <p:pic>
                    <p:nvPicPr>
                      <p:cNvPr id="0" name="对象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17266" y="4674683"/>
                        <a:ext cx="4919133" cy="67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30" name="对象 20"/>
          <p:cNvGraphicFramePr>
            <a:graphicFrameLocks noChangeAspect="1"/>
          </p:cNvGraphicFramePr>
          <p:nvPr/>
        </p:nvGraphicFramePr>
        <p:xfrm>
          <a:off x="1488017" y="5377417"/>
          <a:ext cx="8163983" cy="1189567"/>
        </p:xfrm>
        <a:graphic>
          <a:graphicData uri="http://schemas.openxmlformats.org/presentationml/2006/ole">
            <mc:AlternateContent xmlns:mc="http://schemas.openxmlformats.org/markup-compatibility/2006">
              <mc:Choice xmlns:v="urn:schemas-microsoft-com:vml" Requires="v">
                <p:oleObj spid="_x0000_s22545" name="Equation" r:id="rId16" imgW="2946400" imgH="431800" progId="Equation.DSMT4">
                  <p:embed/>
                </p:oleObj>
              </mc:Choice>
              <mc:Fallback>
                <p:oleObj name="Equation" r:id="rId16" imgW="2946400" imgH="431800" progId="Equation.DSMT4">
                  <p:embed/>
                  <p:pic>
                    <p:nvPicPr>
                      <p:cNvPr id="0" name="对象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88017" y="5377417"/>
                        <a:ext cx="8163983" cy="118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7901" y="994833"/>
            <a:ext cx="3390900" cy="70788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endParaRPr lang="zh-CN" altLang="en-US" sz="4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9219" name="Rectangle 1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9220" name="Rectangle 18"/>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9221" name="Rectangle 20"/>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pic>
        <p:nvPicPr>
          <p:cNvPr id="9222" name="Picture 20"/>
          <p:cNvPicPr>
            <a:picLocks noChangeAspect="1" noChangeArrowheads="1"/>
          </p:cNvPicPr>
          <p:nvPr/>
        </p:nvPicPr>
        <p:blipFill>
          <a:blip r:embed="rId1">
            <a:extLst>
              <a:ext uri="{28A0092B-C50C-407E-A947-70E740481C1C}">
                <a14:useLocalDpi xmlns:a14="http://schemas.microsoft.com/office/drawing/2010/main" val="0"/>
              </a:ext>
            </a:extLst>
          </a:blip>
          <a:srcRect r="80634"/>
          <a:stretch>
            <a:fillRect/>
          </a:stretch>
        </p:blipFill>
        <p:spPr bwMode="auto">
          <a:xfrm>
            <a:off x="1199456" y="702733"/>
            <a:ext cx="3479800" cy="1329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3" name="Rectangle 2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9224" name="对象 5"/>
          <p:cNvGraphicFramePr>
            <a:graphicFrameLocks noChangeAspect="1"/>
          </p:cNvGraphicFramePr>
          <p:nvPr/>
        </p:nvGraphicFramePr>
        <p:xfrm>
          <a:off x="5414434" y="880533"/>
          <a:ext cx="5856817" cy="1151467"/>
        </p:xfrm>
        <a:graphic>
          <a:graphicData uri="http://schemas.openxmlformats.org/presentationml/2006/ole">
            <mc:AlternateContent xmlns:mc="http://schemas.openxmlformats.org/markup-compatibility/2006">
              <mc:Choice xmlns:v="urn:schemas-microsoft-com:vml" Requires="v">
                <p:oleObj spid="_x0000_s2051" name="公式" r:id="rId2" imgW="2273300" imgH="444500" progId="Equation.3">
                  <p:embed/>
                </p:oleObj>
              </mc:Choice>
              <mc:Fallback>
                <p:oleObj name="公式" r:id="rId2" imgW="2273300" imgH="444500" progId="Equation.3">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434" y="880533"/>
                        <a:ext cx="5856817" cy="115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31"/>
          <p:cNvSpPr>
            <a:spLocks noChangeArrowheads="1"/>
          </p:cNvSpPr>
          <p:nvPr/>
        </p:nvSpPr>
        <p:spPr bwMode="auto">
          <a:xfrm>
            <a:off x="334433" y="2360076"/>
            <a:ext cx="11378191" cy="1693349"/>
          </a:xfrm>
          <a:prstGeom prst="rect">
            <a:avLst/>
          </a:prstGeom>
        </p:spPr>
        <p:style>
          <a:lnRef idx="1">
            <a:schemeClr val="accent4"/>
          </a:lnRef>
          <a:fillRef idx="2">
            <a:schemeClr val="accent4"/>
          </a:fillRef>
          <a:effectRef idx="1">
            <a:schemeClr val="accent4"/>
          </a:effectRef>
          <a:fontRef idx="minor">
            <a:schemeClr val="dk1"/>
          </a:fontRef>
        </p:style>
        <p:txBody>
          <a:bodyPr wrap="square" anchor="ctr">
            <a:spAutoFit/>
          </a:bodyPr>
          <a:lstStyle/>
          <a:p>
            <a:pPr marL="457200" indent="-457200">
              <a:lnSpc>
                <a:spcPct val="130000"/>
              </a:lnSpc>
              <a:buFont typeface="Wingdings" panose="05000000000000000000" pitchFamily="2" charset="2"/>
              <a:buChar char="u"/>
              <a:defRPr/>
            </a:pP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在</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S</a:t>
            </a:r>
            <a:r>
              <a:rPr lang="zh-CN" altLang="en-US" sz="28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平面上的封闭曲线包围了一个</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零点</a:t>
            </a:r>
            <a:r>
              <a:rPr lang="en-US" altLang="zh-CN" sz="2800" b="1" i="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z</a:t>
            </a:r>
            <a:r>
              <a:rPr lang="en-US" altLang="zh-CN" sz="2800" b="1" baseline="-30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1</a:t>
            </a:r>
            <a:r>
              <a:rPr lang="zh-CN" altLang="en-US" sz="2800" b="1" baseline="-300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当 </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s</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沿着</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S</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 平面的封闭曲线顺时针方向移动一周时</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在 </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F</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平面上的映射曲线沿</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顺时针方向</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围绕原点旋转了一周</a:t>
            </a:r>
            <a:endParaRPr lang="en-US" altLang="zh-CN" sz="28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9226" name="矩形 15"/>
          <p:cNvSpPr>
            <a:spLocks noChangeArrowheads="1"/>
          </p:cNvSpPr>
          <p:nvPr/>
        </p:nvSpPr>
        <p:spPr bwMode="auto">
          <a:xfrm>
            <a:off x="3312584" y="4023784"/>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a:spcBef>
                <a:spcPct val="0"/>
              </a:spcBef>
              <a:buFont typeface="Arial" panose="020B0604020202020204" pitchFamily="34" charset="0"/>
              <a:buNone/>
            </a:pPr>
            <a:endParaRPr lang="en-US" altLang="zh-CN" sz="2400">
              <a:solidFill>
                <a:schemeClr val="tx1"/>
              </a:solidFill>
              <a:latin typeface="Times New Roman" panose="02020603050405020304" pitchFamily="18" charset="0"/>
              <a:cs typeface="Times New Roman" panose="02020603050405020304" pitchFamily="18" charset="0"/>
            </a:endParaRPr>
          </a:p>
        </p:txBody>
      </p:sp>
      <p:sp>
        <p:nvSpPr>
          <p:cNvPr id="29" name="Rectangle 31"/>
          <p:cNvSpPr>
            <a:spLocks noChangeArrowheads="1"/>
          </p:cNvSpPr>
          <p:nvPr/>
        </p:nvSpPr>
        <p:spPr bwMode="auto">
          <a:xfrm>
            <a:off x="334433" y="4593158"/>
            <a:ext cx="11378191" cy="1693349"/>
          </a:xfrm>
          <a:prstGeom prst="rect">
            <a:avLst/>
          </a:prstGeom>
        </p:spPr>
        <p:style>
          <a:lnRef idx="1">
            <a:schemeClr val="accent4"/>
          </a:lnRef>
          <a:fillRef idx="2">
            <a:schemeClr val="accent4"/>
          </a:fillRef>
          <a:effectRef idx="1">
            <a:schemeClr val="accent4"/>
          </a:effectRef>
          <a:fontRef idx="minor">
            <a:schemeClr val="dk1"/>
          </a:fontRef>
        </p:style>
        <p:txBody>
          <a:bodyPr wrap="square" anchor="ctr">
            <a:spAutoFit/>
          </a:bodyPr>
          <a:lstStyle/>
          <a:p>
            <a:pPr marL="457200" indent="-457200">
              <a:lnSpc>
                <a:spcPct val="130000"/>
              </a:lnSpc>
              <a:buFont typeface="Wingdings" panose="05000000000000000000" pitchFamily="2" charset="2"/>
              <a:buChar char="u"/>
              <a:defRPr/>
            </a:pP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在</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S</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平面上的封闭曲线包围了一个极点</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P1</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，当 </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s</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沿着</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S</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平面的封闭曲线顺时针方向移动一周时</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在 </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F</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平面上的映射曲线沿逆时针方向围绕原点旋转了一周</a:t>
            </a:r>
            <a:endPar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endParaRPr>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007534" y="1509185"/>
            <a:ext cx="9793817" cy="2976033"/>
          </a:xfrm>
          <a:prstGeom prst="roundRect">
            <a:avLst/>
          </a:prstGeom>
          <a:noFill/>
        </p:spPr>
        <p:style>
          <a:lnRef idx="2">
            <a:schemeClr val="accent4"/>
          </a:lnRef>
          <a:fillRef idx="1">
            <a:schemeClr val="lt1"/>
          </a:fillRef>
          <a:effectRef idx="0">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6" name="圆角矩形 15"/>
          <p:cNvSpPr/>
          <p:nvPr/>
        </p:nvSpPr>
        <p:spPr>
          <a:xfrm>
            <a:off x="1007533" y="4665134"/>
            <a:ext cx="10272184" cy="171873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1007535" y="626534"/>
            <a:ext cx="674465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buFont typeface="Arial" panose="020B0604020202020204" pitchFamily="34" charset="0"/>
              <a:buNone/>
              <a:defRPr/>
            </a:pPr>
            <a:r>
              <a:rPr lang="zh-CN" altLang="zh-CN" sz="32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高阶系统的开环频域指标与时域指标</a:t>
            </a:r>
            <a:endParaRPr lang="zh-CN" altLang="en-US" sz="32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4037" name="Rectangle 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4038" name="对象 3"/>
          <p:cNvGraphicFramePr>
            <a:graphicFrameLocks noChangeAspect="1"/>
          </p:cNvGraphicFramePr>
          <p:nvPr/>
        </p:nvGraphicFramePr>
        <p:xfrm>
          <a:off x="1200151" y="1604434"/>
          <a:ext cx="9387416" cy="1248833"/>
        </p:xfrm>
        <a:graphic>
          <a:graphicData uri="http://schemas.openxmlformats.org/presentationml/2006/ole">
            <mc:AlternateContent xmlns:mc="http://schemas.openxmlformats.org/markup-compatibility/2006">
              <mc:Choice xmlns:v="urn:schemas-microsoft-com:vml" Requires="v">
                <p:oleObj spid="_x0000_s23556" name="公式" r:id="rId1" imgW="3467100" imgH="457200" progId="Equation.3">
                  <p:embed/>
                </p:oleObj>
              </mc:Choice>
              <mc:Fallback>
                <p:oleObj name="公式" r:id="rId1" imgW="3467100" imgH="4572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1" y="1604434"/>
                        <a:ext cx="9387416" cy="124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Rectangle 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4040" name="对象 5"/>
          <p:cNvGraphicFramePr>
            <a:graphicFrameLocks noChangeAspect="1"/>
          </p:cNvGraphicFramePr>
          <p:nvPr/>
        </p:nvGraphicFramePr>
        <p:xfrm>
          <a:off x="1295400" y="2948518"/>
          <a:ext cx="7848600" cy="1536700"/>
        </p:xfrm>
        <a:graphic>
          <a:graphicData uri="http://schemas.openxmlformats.org/presentationml/2006/ole">
            <mc:AlternateContent xmlns:mc="http://schemas.openxmlformats.org/markup-compatibility/2006">
              <mc:Choice xmlns:v="urn:schemas-microsoft-com:vml" Requires="v">
                <p:oleObj spid="_x0000_s23557" name="公式" r:id="rId3" imgW="2984500" imgH="584200" progId="Equation.3">
                  <p:embed/>
                </p:oleObj>
              </mc:Choice>
              <mc:Fallback>
                <p:oleObj name="公式" r:id="rId3" imgW="2984500" imgH="5842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948518"/>
                        <a:ext cx="78486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41" name="Picture 14"/>
          <p:cNvPicPr>
            <a:picLocks noChangeAspect="1" noChangeArrowheads="1"/>
          </p:cNvPicPr>
          <p:nvPr/>
        </p:nvPicPr>
        <p:blipFill>
          <a:blip r:embed="rId5">
            <a:extLst>
              <a:ext uri="{28A0092B-C50C-407E-A947-70E740481C1C}">
                <a14:useLocalDpi xmlns:a14="http://schemas.microsoft.com/office/drawing/2010/main" val="0"/>
              </a:ext>
            </a:extLst>
          </a:blip>
          <a:srcRect r="41968"/>
          <a:stretch>
            <a:fillRect/>
          </a:stretch>
        </p:blipFill>
        <p:spPr bwMode="auto">
          <a:xfrm>
            <a:off x="1075267" y="4694768"/>
            <a:ext cx="10204451" cy="129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42" name="Picture 15"/>
          <p:cNvPicPr>
            <a:picLocks noChangeAspect="1" noChangeArrowheads="1"/>
          </p:cNvPicPr>
          <p:nvPr/>
        </p:nvPicPr>
        <p:blipFill>
          <a:blip r:embed="rId6">
            <a:extLst>
              <a:ext uri="{28A0092B-C50C-407E-A947-70E740481C1C}">
                <a14:useLocalDpi xmlns:a14="http://schemas.microsoft.com/office/drawing/2010/main" val="0"/>
              </a:ext>
            </a:extLst>
          </a:blip>
          <a:srcRect r="70537" b="26241"/>
          <a:stretch>
            <a:fillRect/>
          </a:stretch>
        </p:blipFill>
        <p:spPr bwMode="auto">
          <a:xfrm>
            <a:off x="1007534" y="5427134"/>
            <a:ext cx="5171017" cy="95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431801" y="4389968"/>
            <a:ext cx="11425767" cy="216323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2" name="圆角矩形 11"/>
          <p:cNvSpPr/>
          <p:nvPr/>
        </p:nvSpPr>
        <p:spPr>
          <a:xfrm>
            <a:off x="431801" y="1411818"/>
            <a:ext cx="11425767" cy="278553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431801" y="474078"/>
            <a:ext cx="7204237" cy="584775"/>
          </a:xfrm>
          <a:prstGeom prst="rect">
            <a:avLst/>
          </a:prstGeom>
          <a:noFill/>
        </p:spPr>
        <p:style>
          <a:lnRef idx="2">
            <a:schemeClr val="accent3"/>
          </a:lnRef>
          <a:fillRef idx="1">
            <a:schemeClr val="lt1"/>
          </a:fillRef>
          <a:effectRef idx="0">
            <a:schemeClr val="accent3"/>
          </a:effectRef>
          <a:fontRef idx="minor">
            <a:schemeClr val="dk1"/>
          </a:fontRef>
        </p:style>
        <p:txBody>
          <a:bodyPr wrap="square">
            <a:spAutoFit/>
          </a:bodyPr>
          <a:lstStyle/>
          <a:p>
            <a:pPr algn="just">
              <a:defRPr/>
            </a:pPr>
            <a:r>
              <a:rPr lang="zh-CN" altLang="zh-CN" sz="3200" b="1" kern="1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期望的开环对数幅频特性应具有下特点：</a:t>
            </a:r>
            <a:endParaRPr lang="zh-CN" altLang="zh-CN" sz="3200" b="1" kern="1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 name="矩形 2"/>
          <p:cNvSpPr/>
          <p:nvPr/>
        </p:nvSpPr>
        <p:spPr>
          <a:xfrm>
            <a:off x="527051" y="1559984"/>
            <a:ext cx="11080749" cy="830997"/>
          </a:xfrm>
          <a:prstGeom prst="rect">
            <a:avLst/>
          </a:prstGeom>
        </p:spPr>
        <p:txBody>
          <a:bodyPr>
            <a:spAutoFit/>
          </a:bodyPr>
          <a:lstStyle/>
          <a:p>
            <a:pPr eaLnBrk="1" hangingPunct="1">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）若系统在阶跃或斜坡作用下无稳态误差，</a:t>
            </a:r>
            <a:r>
              <a:rPr lang="en-US" altLang="zh-CN" sz="2400" b="1" i="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L</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i="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w</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的低频段应具有</a:t>
            </a:r>
            <a:r>
              <a:rPr lang="zh-CN" altLang="en-US"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-20dB/</a:t>
            </a:r>
            <a:r>
              <a:rPr lang="en-US" altLang="zh-CN" sz="2400" b="1" kern="100" dirty="0" err="1">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dec</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或 </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-40dB/</a:t>
            </a:r>
            <a:r>
              <a:rPr lang="en-US" altLang="zh-CN" sz="2400" b="1" kern="100" dirty="0" err="1">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dec</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的斜率，且应有较高的分贝数</a:t>
            </a:r>
            <a:endPar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 name="矩形 3"/>
          <p:cNvSpPr/>
          <p:nvPr/>
        </p:nvSpPr>
        <p:spPr>
          <a:xfrm>
            <a:off x="527051" y="2948518"/>
            <a:ext cx="10945283" cy="830997"/>
          </a:xfrm>
          <a:prstGeom prst="rect">
            <a:avLst/>
          </a:prstGeom>
        </p:spPr>
        <p:txBody>
          <a:bodyPr>
            <a:spAutoFit/>
          </a:bodyPr>
          <a:lstStyle/>
          <a:p>
            <a:pPr eaLnBrk="1" hangingPunct="1">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）为了保证系统有足够的稳定裕度和平稳性，</a:t>
            </a:r>
            <a:r>
              <a:rPr lang="en-US" altLang="zh-CN" sz="2400" b="1" i="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L</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i="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w</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应以</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-20</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dB/</a:t>
            </a:r>
            <a:r>
              <a:rPr lang="en-US" altLang="zh-CN" sz="2400" b="1" kern="100"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dec</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的斜率穿过零分贝线，且具有一定的中频段宽度。</a:t>
            </a:r>
            <a:endPar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0" name="矩形 9"/>
          <p:cNvSpPr/>
          <p:nvPr/>
        </p:nvSpPr>
        <p:spPr>
          <a:xfrm>
            <a:off x="527051" y="4485218"/>
            <a:ext cx="10909300" cy="461665"/>
          </a:xfrm>
          <a:prstGeom prst="rect">
            <a:avLst/>
          </a:prstGeom>
        </p:spPr>
        <p:txBody>
          <a:bodyPr>
            <a:spAutoFit/>
          </a:bodyPr>
          <a:lstStyle/>
          <a:p>
            <a:pPr eaLnBrk="1" hangingPunct="1">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）为了提高闭环系统快速性，</a:t>
            </a:r>
            <a:r>
              <a:rPr lang="en-US" altLang="zh-CN" sz="2400" b="1" i="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L</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i="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w</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应有较高的截止频率 </a:t>
            </a:r>
            <a:endPar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1" name="矩形 10"/>
          <p:cNvSpPr/>
          <p:nvPr/>
        </p:nvSpPr>
        <p:spPr>
          <a:xfrm>
            <a:off x="651934" y="5446184"/>
            <a:ext cx="10888133" cy="461665"/>
          </a:xfrm>
          <a:prstGeom prst="rect">
            <a:avLst/>
          </a:prstGeom>
        </p:spPr>
        <p:txBody>
          <a:bodyPr>
            <a:spAutoFit/>
          </a:bodyPr>
          <a:lstStyle/>
          <a:p>
            <a:pPr eaLnBrk="1" hangingPunct="1">
              <a:buFont typeface="Arial" panose="020B0604020202020204" pitchFamily="34" charset="0"/>
              <a:buNone/>
              <a:defRPr/>
            </a:pP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2400" b="1" i="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L</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i="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w</a:t>
            </a:r>
            <a:r>
              <a:rPr lang="en-US" altLang="zh-CN" sz="2400" b="1" kern="1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a:t>
            </a:r>
            <a:r>
              <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的高频段应有较高负值斜率的渐近线，以增强系统的抗高频干扰能力。</a:t>
            </a:r>
            <a:endParaRPr lang="zh-CN" altLang="en-US"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9"/>
          <p:cNvSpPr>
            <a:spLocks noChangeArrowheads="1"/>
          </p:cNvSpPr>
          <p:nvPr/>
        </p:nvSpPr>
        <p:spPr bwMode="auto">
          <a:xfrm>
            <a:off x="335360" y="258426"/>
            <a:ext cx="7969251" cy="63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1568" bIns="101568" anchor="ctr">
            <a:spAutoFit/>
          </a:bodyPr>
          <a:lstStyle/>
          <a:p>
            <a:pPr>
              <a:buFont typeface="Arial" panose="020B0604020202020204" pitchFamily="34" charset="0"/>
              <a:buNone/>
              <a:defRPr/>
            </a:pPr>
            <a:r>
              <a:rPr lang="en-US" altLang="zh-CN" sz="28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5.6.2 </a:t>
            </a:r>
            <a:r>
              <a:rPr lang="zh-CN" altLang="en-US" sz="28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rPr>
              <a:t>应用闭环频率特性分析系统的性能</a:t>
            </a:r>
            <a:endParaRPr lang="zh-CN" altLang="en-US" sz="28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pitchFamily="18" charset="0"/>
            </a:endParaRPr>
          </a:p>
        </p:txBody>
      </p:sp>
      <p:sp>
        <p:nvSpPr>
          <p:cNvPr id="46083" name="Rectangle 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6084" name="对象 3"/>
          <p:cNvGraphicFramePr>
            <a:graphicFrameLocks noChangeAspect="1"/>
          </p:cNvGraphicFramePr>
          <p:nvPr/>
        </p:nvGraphicFramePr>
        <p:xfrm>
          <a:off x="2613025" y="1412776"/>
          <a:ext cx="6965949" cy="1344083"/>
        </p:xfrm>
        <a:graphic>
          <a:graphicData uri="http://schemas.openxmlformats.org/presentationml/2006/ole">
            <mc:AlternateContent xmlns:mc="http://schemas.openxmlformats.org/markup-compatibility/2006">
              <mc:Choice xmlns:v="urn:schemas-microsoft-com:vml" Requires="v">
                <p:oleObj spid="_x0000_s24580" name="公式" r:id="rId1" imgW="2171700" imgH="419100" progId="Equation.3">
                  <p:embed/>
                </p:oleObj>
              </mc:Choice>
              <mc:Fallback>
                <p:oleObj name="公式" r:id="rId1" imgW="2171700" imgH="4191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1412776"/>
                        <a:ext cx="6965949" cy="134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5" name="Rectangle 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6086" name="对象 5"/>
          <p:cNvGraphicFramePr>
            <a:graphicFrameLocks noChangeAspect="1"/>
          </p:cNvGraphicFramePr>
          <p:nvPr/>
        </p:nvGraphicFramePr>
        <p:xfrm>
          <a:off x="2638425" y="3334710"/>
          <a:ext cx="5952067" cy="2781300"/>
        </p:xfrm>
        <a:graphic>
          <a:graphicData uri="http://schemas.openxmlformats.org/presentationml/2006/ole">
            <mc:AlternateContent xmlns:mc="http://schemas.openxmlformats.org/markup-compatibility/2006">
              <mc:Choice xmlns:v="urn:schemas-microsoft-com:vml" Requires="v">
                <p:oleObj spid="_x0000_s24581" name="公式" r:id="rId3" imgW="2019300" imgH="939800" progId="Equation.3">
                  <p:embed/>
                </p:oleObj>
              </mc:Choice>
              <mc:Fallback>
                <p:oleObj name="公式" r:id="rId3" imgW="2019300" imgH="9398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3334710"/>
                        <a:ext cx="595206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Rectangle 12"/>
          <p:cNvSpPr>
            <a:spLocks noChangeArrowheads="1"/>
          </p:cNvSpPr>
          <p:nvPr/>
        </p:nvSpPr>
        <p:spPr bwMode="auto">
          <a:xfrm>
            <a:off x="7989358" y="6109887"/>
            <a:ext cx="2103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r>
              <a:rPr lang="zh-CN" altLang="zh-CN" sz="800"/>
              <a:t> </a:t>
            </a:r>
            <a:endParaRPr lang="zh-CN" altLang="zh-CN" sz="3200"/>
          </a:p>
        </p:txBody>
      </p: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695400" y="5636684"/>
            <a:ext cx="2381252" cy="5842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6" name="圆角矩形 25"/>
          <p:cNvSpPr/>
          <p:nvPr/>
        </p:nvSpPr>
        <p:spPr>
          <a:xfrm>
            <a:off x="685800" y="4679952"/>
            <a:ext cx="2381251" cy="563033"/>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8" name="圆角矩形 17"/>
          <p:cNvSpPr/>
          <p:nvPr/>
        </p:nvSpPr>
        <p:spPr>
          <a:xfrm>
            <a:off x="688297" y="3151718"/>
            <a:ext cx="2383367" cy="565149"/>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pic>
        <p:nvPicPr>
          <p:cNvPr id="47109"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80834" y="174482"/>
            <a:ext cx="4904581" cy="286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Rectangle 11"/>
          <p:cNvSpPr>
            <a:spLocks noChangeArrowheads="1"/>
          </p:cNvSpPr>
          <p:nvPr/>
        </p:nvSpPr>
        <p:spPr bwMode="auto">
          <a:xfrm>
            <a:off x="736600" y="3167034"/>
            <a:ext cx="1556836"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r>
              <a:rPr lang="zh-CN" altLang="en-US" sz="2665" b="1" dirty="0">
                <a:latin typeface="Times New Roman" panose="02020603050405020304" pitchFamily="18" charset="0"/>
                <a:cs typeface="Times New Roman" panose="02020603050405020304" pitchFamily="18" charset="0"/>
              </a:rPr>
              <a:t>谐振峰值</a:t>
            </a:r>
            <a:endParaRPr lang="zh-CN" altLang="en-US" sz="2665" b="1" dirty="0"/>
          </a:p>
        </p:txBody>
      </p:sp>
      <p:graphicFrame>
        <p:nvGraphicFramePr>
          <p:cNvPr id="47111" name="对象 3"/>
          <p:cNvGraphicFramePr>
            <a:graphicFrameLocks noChangeAspect="1"/>
          </p:cNvGraphicFramePr>
          <p:nvPr/>
        </p:nvGraphicFramePr>
        <p:xfrm>
          <a:off x="2351618" y="3236384"/>
          <a:ext cx="488949" cy="448733"/>
        </p:xfrm>
        <a:graphic>
          <a:graphicData uri="http://schemas.openxmlformats.org/presentationml/2006/ole">
            <mc:AlternateContent xmlns:mc="http://schemas.openxmlformats.org/markup-compatibility/2006">
              <mc:Choice xmlns:v="urn:schemas-microsoft-com:vml" Requires="v">
                <p:oleObj spid="_x0000_s25605" name="公式" r:id="rId2" imgW="241300" imgH="215900" progId="Equation.3">
                  <p:embed/>
                </p:oleObj>
              </mc:Choice>
              <mc:Fallback>
                <p:oleObj name="公式" r:id="rId2" imgW="241300" imgH="215900" progId="Equation.3">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618" y="3236384"/>
                        <a:ext cx="488949" cy="44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7112"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08352" y="3143252"/>
            <a:ext cx="2950633"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3"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58984" y="3236385"/>
            <a:ext cx="5020733" cy="45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4" name="图片 1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0285" y="3716867"/>
            <a:ext cx="12001500" cy="96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5" name="矩形 21"/>
          <p:cNvSpPr>
            <a:spLocks noChangeArrowheads="1"/>
          </p:cNvSpPr>
          <p:nvPr/>
        </p:nvSpPr>
        <p:spPr bwMode="auto">
          <a:xfrm>
            <a:off x="722740" y="4699000"/>
            <a:ext cx="1556836"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r>
              <a:rPr lang="zh-CN" altLang="en-US" sz="2665" b="1" dirty="0">
                <a:latin typeface="Times New Roman" panose="02020603050405020304" pitchFamily="18" charset="0"/>
                <a:cs typeface="Times New Roman" panose="02020603050405020304" pitchFamily="18" charset="0"/>
              </a:rPr>
              <a:t>谐振频率</a:t>
            </a:r>
            <a:endParaRPr lang="zh-CN" altLang="en-US" sz="2665" b="1" dirty="0">
              <a:latin typeface="Times New Roman" panose="02020603050405020304" pitchFamily="18" charset="0"/>
              <a:cs typeface="Times New Roman" panose="02020603050405020304" pitchFamily="18" charset="0"/>
            </a:endParaRPr>
          </a:p>
        </p:txBody>
      </p:sp>
      <p:graphicFrame>
        <p:nvGraphicFramePr>
          <p:cNvPr id="47116" name="对象 23"/>
          <p:cNvGraphicFramePr>
            <a:graphicFrameLocks noChangeAspect="1"/>
          </p:cNvGraphicFramePr>
          <p:nvPr/>
        </p:nvGraphicFramePr>
        <p:xfrm>
          <a:off x="2286215" y="4682067"/>
          <a:ext cx="497417" cy="571500"/>
        </p:xfrm>
        <a:graphic>
          <a:graphicData uri="http://schemas.openxmlformats.org/presentationml/2006/ole">
            <mc:AlternateContent xmlns:mc="http://schemas.openxmlformats.org/markup-compatibility/2006">
              <mc:Choice xmlns:v="urn:schemas-microsoft-com:vml" Requires="v">
                <p:oleObj spid="_x0000_s25606" name="公式" r:id="rId7" imgW="190500" imgH="215900" progId="Equation.3">
                  <p:embed/>
                </p:oleObj>
              </mc:Choice>
              <mc:Fallback>
                <p:oleObj name="公式" r:id="rId7" imgW="190500" imgH="215900" progId="Equation.3">
                  <p:embed/>
                  <p:pic>
                    <p:nvPicPr>
                      <p:cNvPr id="0" name="对象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215" y="4682067"/>
                        <a:ext cx="4974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矩形 24"/>
          <p:cNvSpPr>
            <a:spLocks noChangeArrowheads="1"/>
          </p:cNvSpPr>
          <p:nvPr/>
        </p:nvSpPr>
        <p:spPr bwMode="auto">
          <a:xfrm>
            <a:off x="3280834" y="4574118"/>
            <a:ext cx="8767233" cy="9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r>
              <a:rPr lang="zh-CN" altLang="zh-CN" sz="2665" b="1" dirty="0">
                <a:latin typeface="Times New Roman" panose="02020603050405020304" pitchFamily="18" charset="0"/>
                <a:cs typeface="Times New Roman" panose="02020603050405020304" pitchFamily="18" charset="0"/>
              </a:rPr>
              <a:t>表示出现谐振峰值时的角频率。它在一定程度上反映了系统瞬态响应的速度</a:t>
            </a:r>
            <a:endParaRPr lang="zh-CN" altLang="en-US" sz="2665" b="1" dirty="0">
              <a:latin typeface="Times New Roman" panose="02020603050405020304" pitchFamily="18" charset="0"/>
              <a:cs typeface="Times New Roman" panose="02020603050405020304" pitchFamily="18" charset="0"/>
            </a:endParaRPr>
          </a:p>
        </p:txBody>
      </p:sp>
      <p:graphicFrame>
        <p:nvGraphicFramePr>
          <p:cNvPr id="47118" name="对象 27"/>
          <p:cNvGraphicFramePr>
            <a:graphicFrameLocks noChangeAspect="1"/>
          </p:cNvGraphicFramePr>
          <p:nvPr/>
        </p:nvGraphicFramePr>
        <p:xfrm>
          <a:off x="2273516" y="5636684"/>
          <a:ext cx="510116" cy="584200"/>
        </p:xfrm>
        <a:graphic>
          <a:graphicData uri="http://schemas.openxmlformats.org/presentationml/2006/ole">
            <mc:AlternateContent xmlns:mc="http://schemas.openxmlformats.org/markup-compatibility/2006">
              <mc:Choice xmlns:v="urn:schemas-microsoft-com:vml" Requires="v">
                <p:oleObj spid="_x0000_s25607" name="公式" r:id="rId9" imgW="203200" imgH="228600" progId="Equation.3">
                  <p:embed/>
                </p:oleObj>
              </mc:Choice>
              <mc:Fallback>
                <p:oleObj name="公式" r:id="rId9" imgW="203200" imgH="228600" progId="Equation.3">
                  <p:embed/>
                  <p:pic>
                    <p:nvPicPr>
                      <p:cNvPr id="0" name="对象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3516" y="5636684"/>
                        <a:ext cx="51011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9" name="Rectangle 17"/>
          <p:cNvSpPr>
            <a:spLocks noChangeArrowheads="1"/>
          </p:cNvSpPr>
          <p:nvPr/>
        </p:nvSpPr>
        <p:spPr bwMode="auto">
          <a:xfrm>
            <a:off x="0" y="197078"/>
            <a:ext cx="2103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r>
              <a:rPr lang="zh-CN" altLang="zh-CN" sz="800"/>
              <a:t> </a:t>
            </a:r>
            <a:endParaRPr lang="zh-CN" altLang="zh-CN" sz="3200"/>
          </a:p>
        </p:txBody>
      </p:sp>
      <p:sp>
        <p:nvSpPr>
          <p:cNvPr id="47120" name="矩形 29"/>
          <p:cNvSpPr>
            <a:spLocks noChangeArrowheads="1"/>
          </p:cNvSpPr>
          <p:nvPr/>
        </p:nvSpPr>
        <p:spPr bwMode="auto">
          <a:xfrm>
            <a:off x="695400" y="5636684"/>
            <a:ext cx="1556836"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r>
              <a:rPr lang="zh-CN" altLang="zh-CN" sz="2665" b="1" dirty="0">
                <a:latin typeface="Times New Roman" panose="02020603050405020304" pitchFamily="18" charset="0"/>
                <a:cs typeface="Times New Roman" panose="02020603050405020304" pitchFamily="18" charset="0"/>
              </a:rPr>
              <a:t>带宽频率</a:t>
            </a:r>
            <a:endParaRPr lang="zh-CN" altLang="en-US" sz="2665" b="1" dirty="0">
              <a:latin typeface="Times New Roman" panose="02020603050405020304" pitchFamily="18" charset="0"/>
              <a:cs typeface="Times New Roman" panose="02020603050405020304" pitchFamily="18" charset="0"/>
            </a:endParaRPr>
          </a:p>
        </p:txBody>
      </p:sp>
      <p:pic>
        <p:nvPicPr>
          <p:cNvPr id="47121" name="图片 3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414185" y="5717117"/>
            <a:ext cx="859578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矩形 33"/>
          <p:cNvSpPr/>
          <p:nvPr/>
        </p:nvSpPr>
        <p:spPr>
          <a:xfrm>
            <a:off x="3280834" y="6161618"/>
            <a:ext cx="1839383" cy="461665"/>
          </a:xfrm>
          <a:prstGeom prst="rect">
            <a:avLst/>
          </a:prstGeom>
        </p:spPr>
        <p:txBody>
          <a:bodyPr>
            <a:spAutoFit/>
          </a:bodyPr>
          <a:lstStyle/>
          <a:p>
            <a:pPr eaLnBrk="1" hangingPunct="1">
              <a:buFont typeface="Arial" panose="020B0604020202020204" pitchFamily="34" charset="0"/>
              <a:buNone/>
              <a:defRPr/>
            </a:pP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频率范围</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en-US" sz="2400" dirty="0">
              <a:latin typeface="宋体" panose="02010600030101010101" pitchFamily="2" charset="-122"/>
              <a:ea typeface="宋体" panose="02010600030101010101" pitchFamily="2" charset="-122"/>
            </a:endParaRPr>
          </a:p>
        </p:txBody>
      </p:sp>
      <p:pic>
        <p:nvPicPr>
          <p:cNvPr id="47123" name="图片 34"/>
          <p:cNvPicPr>
            <a:picLocks noChangeAspect="1"/>
          </p:cNvPicPr>
          <p:nvPr/>
        </p:nvPicPr>
        <p:blipFill>
          <a:blip r:embed="rId12" cstate="print">
            <a:extLst>
              <a:ext uri="{28A0092B-C50C-407E-A947-70E740481C1C}">
                <a14:useLocalDpi xmlns:a14="http://schemas.microsoft.com/office/drawing/2010/main" val="0"/>
              </a:ext>
            </a:extLst>
          </a:blip>
          <a:srcRect r="59888"/>
          <a:stretch>
            <a:fillRect/>
          </a:stretch>
        </p:blipFill>
        <p:spPr bwMode="auto">
          <a:xfrm>
            <a:off x="4741333" y="5990167"/>
            <a:ext cx="4800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p:cNvSpPr/>
          <p:nvPr/>
        </p:nvSpPr>
        <p:spPr>
          <a:xfrm>
            <a:off x="9232901" y="6161618"/>
            <a:ext cx="2954655" cy="461665"/>
          </a:xfrm>
          <a:prstGeom prst="rect">
            <a:avLst/>
          </a:prstGeom>
        </p:spPr>
        <p:txBody>
          <a:bodyPr wrap="none">
            <a:spAutoFit/>
          </a:bodyPr>
          <a:lstStyle/>
          <a:p>
            <a:pPr eaLnBrk="1" hangingPunct="1">
              <a:buFont typeface="Arial" panose="020B0604020202020204" pitchFamily="34" charset="0"/>
              <a:buNone/>
              <a:defRPr/>
            </a:pPr>
            <a:r>
              <a:rPr lang="zh-CN" altLang="en-US" sz="2400" kern="100" dirty="0">
                <a:latin typeface="Times New Roman" panose="02020603050405020304" pitchFamily="18" charset="0"/>
                <a:cs typeface="Times New Roman" panose="02020603050405020304" pitchFamily="18" charset="0"/>
              </a:rPr>
              <a:t>，</a:t>
            </a:r>
            <a:r>
              <a:rPr lang="zh-CN" altLang="zh-CN" sz="2400" kern="100" dirty="0">
                <a:latin typeface="Times New Roman" panose="02020603050405020304" pitchFamily="18" charset="0"/>
                <a:cs typeface="Times New Roman" panose="02020603050405020304" pitchFamily="18" charset="0"/>
              </a:rPr>
              <a:t>干扰过滤能力越差</a:t>
            </a:r>
            <a:endParaRPr lang="zh-CN" altLang="en-US" sz="2400" dirty="0"/>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39185" y="3429000"/>
            <a:ext cx="6049433" cy="115146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2" name="圆角矩形 11"/>
          <p:cNvSpPr/>
          <p:nvPr/>
        </p:nvSpPr>
        <p:spPr>
          <a:xfrm>
            <a:off x="480074" y="4909313"/>
            <a:ext cx="4775200" cy="155363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1" name="圆角矩形 10"/>
          <p:cNvSpPr/>
          <p:nvPr/>
        </p:nvSpPr>
        <p:spPr>
          <a:xfrm>
            <a:off x="6671734" y="3208338"/>
            <a:ext cx="4824867" cy="3558646"/>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pic>
        <p:nvPicPr>
          <p:cNvPr id="115714" name="Picture 2"/>
          <p:cNvPicPr>
            <a:picLocks noChangeAspect="1" noChangeArrowheads="1"/>
          </p:cNvPicPr>
          <p:nvPr/>
        </p:nvPicPr>
        <p:blipFill rotWithShape="1">
          <a:blip r:embed="rId1"/>
          <a:srcRect l="3456" r="66019"/>
          <a:stretch>
            <a:fillRect/>
          </a:stretch>
        </p:blipFill>
        <p:spPr bwMode="auto">
          <a:xfrm>
            <a:off x="480074" y="209123"/>
            <a:ext cx="4030952" cy="1085849"/>
          </a:xfrm>
          <a:prstGeom prst="rect">
            <a:avLst/>
          </a:prstGeom>
        </p:spPr>
        <p:style>
          <a:lnRef idx="1">
            <a:schemeClr val="accent4"/>
          </a:lnRef>
          <a:fillRef idx="2">
            <a:schemeClr val="accent4"/>
          </a:fillRef>
          <a:effectRef idx="1">
            <a:schemeClr val="accent4"/>
          </a:effectRef>
          <a:fontRef idx="minor">
            <a:schemeClr val="dk1"/>
          </a:fontRef>
        </p:style>
      </p:pic>
      <p:sp>
        <p:nvSpPr>
          <p:cNvPr id="48134" name="Rectangle 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8135" name="对象 2"/>
          <p:cNvGraphicFramePr>
            <a:graphicFrameLocks noChangeAspect="1"/>
          </p:cNvGraphicFramePr>
          <p:nvPr/>
        </p:nvGraphicFramePr>
        <p:xfrm>
          <a:off x="4868778" y="636059"/>
          <a:ext cx="4800600" cy="1693333"/>
        </p:xfrm>
        <a:graphic>
          <a:graphicData uri="http://schemas.openxmlformats.org/presentationml/2006/ole">
            <mc:AlternateContent xmlns:mc="http://schemas.openxmlformats.org/markup-compatibility/2006">
              <mc:Choice xmlns:v="urn:schemas-microsoft-com:vml" Requires="v">
                <p:oleObj spid="_x0000_s26630" name="Equation" r:id="rId2" imgW="1943100" imgH="685800" progId="Equation.DSMT4">
                  <p:embed/>
                </p:oleObj>
              </mc:Choice>
              <mc:Fallback>
                <p:oleObj name="Equation" r:id="rId2" imgW="1943100" imgH="6858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778" y="636059"/>
                        <a:ext cx="4800600" cy="169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6" name="Rectangle 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8137" name="对象 4"/>
          <p:cNvGraphicFramePr>
            <a:graphicFrameLocks noChangeAspect="1"/>
          </p:cNvGraphicFramePr>
          <p:nvPr/>
        </p:nvGraphicFramePr>
        <p:xfrm>
          <a:off x="370093" y="2152122"/>
          <a:ext cx="9351433" cy="1056216"/>
        </p:xfrm>
        <a:graphic>
          <a:graphicData uri="http://schemas.openxmlformats.org/presentationml/2006/ole">
            <mc:AlternateContent xmlns:mc="http://schemas.openxmlformats.org/markup-compatibility/2006">
              <mc:Choice xmlns:v="urn:schemas-microsoft-com:vml" Requires="v">
                <p:oleObj spid="_x0000_s26631" name="Equation" r:id="rId4" imgW="3454400" imgH="393700" progId="Equation.DSMT4">
                  <p:embed/>
                </p:oleObj>
              </mc:Choice>
              <mc:Fallback>
                <p:oleObj name="Equation" r:id="rId4" imgW="3454400" imgH="3937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093" y="2152122"/>
                        <a:ext cx="9351433" cy="105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Rectangle 8"/>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8139" name="对象 6"/>
          <p:cNvGraphicFramePr>
            <a:graphicFrameLocks noChangeAspect="1"/>
          </p:cNvGraphicFramePr>
          <p:nvPr/>
        </p:nvGraphicFramePr>
        <p:xfrm>
          <a:off x="283633" y="3429000"/>
          <a:ext cx="5979584" cy="1221317"/>
        </p:xfrm>
        <a:graphic>
          <a:graphicData uri="http://schemas.openxmlformats.org/presentationml/2006/ole">
            <mc:AlternateContent xmlns:mc="http://schemas.openxmlformats.org/markup-compatibility/2006">
              <mc:Choice xmlns:v="urn:schemas-microsoft-com:vml" Requires="v">
                <p:oleObj spid="_x0000_s26632" name="Equation" r:id="rId6" imgW="2286000" imgH="469900" progId="Equation.DSMT4">
                  <p:embed/>
                </p:oleObj>
              </mc:Choice>
              <mc:Fallback>
                <p:oleObj name="Equation" r:id="rId6" imgW="2286000" imgH="469900" progId="Equation.DSMT4">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33" y="3429000"/>
                        <a:ext cx="5979584" cy="122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0" name="Rectangle 10"/>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8141" name="对象 8"/>
          <p:cNvGraphicFramePr>
            <a:graphicFrameLocks noChangeAspect="1"/>
          </p:cNvGraphicFramePr>
          <p:nvPr/>
        </p:nvGraphicFramePr>
        <p:xfrm>
          <a:off x="575324" y="4869095"/>
          <a:ext cx="4322233" cy="1405467"/>
        </p:xfrm>
        <a:graphic>
          <a:graphicData uri="http://schemas.openxmlformats.org/presentationml/2006/ole">
            <mc:AlternateContent xmlns:mc="http://schemas.openxmlformats.org/markup-compatibility/2006">
              <mc:Choice xmlns:v="urn:schemas-microsoft-com:vml" Requires="v">
                <p:oleObj spid="_x0000_s26633" name="公式" r:id="rId8" imgW="1205865" imgH="444500" progId="Equation.3">
                  <p:embed/>
                </p:oleObj>
              </mc:Choice>
              <mc:Fallback>
                <p:oleObj name="公式" r:id="rId8" imgW="1205865" imgH="444500" progId="Equation.3">
                  <p:embed/>
                  <p:pic>
                    <p:nvPicPr>
                      <p:cNvPr id="0"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324" y="4869095"/>
                        <a:ext cx="4322233" cy="140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8142"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4353" y="3425370"/>
            <a:ext cx="4632248" cy="343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999657" y="2525042"/>
            <a:ext cx="5688632" cy="4195233"/>
          </a:xfrm>
          <a:prstGeom prst="roundRect">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3" name="圆角矩形 2"/>
          <p:cNvSpPr/>
          <p:nvPr/>
        </p:nvSpPr>
        <p:spPr>
          <a:xfrm>
            <a:off x="427566" y="262313"/>
            <a:ext cx="4423833" cy="105621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pic>
        <p:nvPicPr>
          <p:cNvPr id="4915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r="69026"/>
          <a:stretch>
            <a:fillRect/>
          </a:stretch>
        </p:blipFill>
        <p:spPr bwMode="auto">
          <a:xfrm>
            <a:off x="427567" y="305534"/>
            <a:ext cx="4423833" cy="105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7" name="Picture 3"/>
          <p:cNvPicPr>
            <a:picLocks noChangeAspect="1" noChangeArrowheads="1"/>
          </p:cNvPicPr>
          <p:nvPr/>
        </p:nvPicPr>
        <p:blipFill>
          <a:blip r:embed="rId2">
            <a:extLst>
              <a:ext uri="{28A0092B-C50C-407E-A947-70E740481C1C}">
                <a14:useLocalDpi xmlns:a14="http://schemas.microsoft.com/office/drawing/2010/main" val="0"/>
              </a:ext>
            </a:extLst>
          </a:blip>
          <a:srcRect r="80299"/>
          <a:stretch>
            <a:fillRect/>
          </a:stretch>
        </p:blipFill>
        <p:spPr bwMode="auto">
          <a:xfrm>
            <a:off x="1079839" y="1341825"/>
            <a:ext cx="3149600" cy="118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8" name="Rectangle 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9159" name="对象 4"/>
          <p:cNvGraphicFramePr>
            <a:graphicFrameLocks noChangeAspect="1"/>
          </p:cNvGraphicFramePr>
          <p:nvPr/>
        </p:nvGraphicFramePr>
        <p:xfrm>
          <a:off x="4343739" y="1235991"/>
          <a:ext cx="7332133" cy="1344083"/>
        </p:xfrm>
        <a:graphic>
          <a:graphicData uri="http://schemas.openxmlformats.org/presentationml/2006/ole">
            <mc:AlternateContent xmlns:mc="http://schemas.openxmlformats.org/markup-compatibility/2006">
              <mc:Choice xmlns:v="urn:schemas-microsoft-com:vml" Requires="v">
                <p:oleObj spid="_x0000_s27652" name="Equation" r:id="rId3" imgW="2286000" imgH="419100" progId="Equation.DSMT4">
                  <p:embed/>
                </p:oleObj>
              </mc:Choice>
              <mc:Fallback>
                <p:oleObj name="Equation" r:id="rId3" imgW="2286000" imgH="4191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739" y="1235991"/>
                        <a:ext cx="7332133" cy="134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0" name="Rectangle 8"/>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49161" name="对象 6"/>
          <p:cNvGraphicFramePr>
            <a:graphicFrameLocks noChangeAspect="1"/>
          </p:cNvGraphicFramePr>
          <p:nvPr/>
        </p:nvGraphicFramePr>
        <p:xfrm>
          <a:off x="3283290" y="2770575"/>
          <a:ext cx="4972950" cy="3716270"/>
        </p:xfrm>
        <a:graphic>
          <a:graphicData uri="http://schemas.openxmlformats.org/presentationml/2006/ole">
            <mc:AlternateContent xmlns:mc="http://schemas.openxmlformats.org/markup-compatibility/2006">
              <mc:Choice xmlns:v="urn:schemas-microsoft-com:vml" Requires="v">
                <p:oleObj spid="_x0000_s27653" name="位图图像" r:id="rId5" imgW="3400425" imgH="3619500" progId="Paint.Picture">
                  <p:embed/>
                </p:oleObj>
              </mc:Choice>
              <mc:Fallback>
                <p:oleObj name="位图图像" r:id="rId5" imgW="3400425" imgH="3619500" progId="Paint.Picture">
                  <p:embed/>
                  <p:pic>
                    <p:nvPicPr>
                      <p:cNvPr id="0" name="对象 6"/>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3283290" y="2770575"/>
                        <a:ext cx="4972950" cy="3716270"/>
                      </a:xfrm>
                      <a:prstGeom prst="rect">
                        <a:avLst/>
                      </a:prstGeom>
                      <a:noFill/>
                      <a:ln>
                        <a:noFill/>
                      </a:ln>
                    </p:spPr>
                  </p:pic>
                </p:oleObj>
              </mc:Fallback>
            </mc:AlternateContent>
          </a:graphicData>
        </a:graphic>
      </p:graphicFrame>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3934" y="2264833"/>
            <a:ext cx="5856817" cy="3083984"/>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3" name="圆角矩形 2"/>
          <p:cNvSpPr/>
          <p:nvPr/>
        </p:nvSpPr>
        <p:spPr>
          <a:xfrm>
            <a:off x="6182785" y="1670052"/>
            <a:ext cx="5913967" cy="5022849"/>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pic>
        <p:nvPicPr>
          <p:cNvPr id="117762" name="Picture 2"/>
          <p:cNvPicPr>
            <a:picLocks noChangeAspect="1" noChangeArrowheads="1"/>
          </p:cNvPicPr>
          <p:nvPr/>
        </p:nvPicPr>
        <p:blipFill rotWithShape="1">
          <a:blip r:embed="rId1"/>
          <a:srcRect r="62512"/>
          <a:stretch>
            <a:fillRect/>
          </a:stretch>
        </p:blipFill>
        <p:spPr bwMode="auto">
          <a:xfrm>
            <a:off x="370418" y="260351"/>
            <a:ext cx="6242049" cy="1231900"/>
          </a:xfrm>
          <a:prstGeom prst="rect">
            <a:avLst/>
          </a:prstGeom>
        </p:spPr>
        <p:style>
          <a:lnRef idx="1">
            <a:schemeClr val="accent4"/>
          </a:lnRef>
          <a:fillRef idx="2">
            <a:schemeClr val="accent4"/>
          </a:fillRef>
          <a:effectRef idx="1">
            <a:schemeClr val="accent4"/>
          </a:effectRef>
          <a:fontRef idx="minor">
            <a:schemeClr val="dk1"/>
          </a:fontRef>
        </p:style>
      </p:pic>
      <p:pic>
        <p:nvPicPr>
          <p:cNvPr id="50181" name="Picture 3" descr="5-69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1734" y="1892300"/>
            <a:ext cx="4993217"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p:cNvPicPr>
            <a:picLocks noChangeAspect="1" noChangeArrowheads="1"/>
          </p:cNvPicPr>
          <p:nvPr/>
        </p:nvPicPr>
        <p:blipFill>
          <a:blip r:embed="rId3">
            <a:extLst>
              <a:ext uri="{28A0092B-C50C-407E-A947-70E740481C1C}">
                <a14:useLocalDpi xmlns:a14="http://schemas.microsoft.com/office/drawing/2010/main" val="0"/>
              </a:ext>
            </a:extLst>
          </a:blip>
          <a:srcRect r="62766"/>
          <a:stretch>
            <a:fillRect/>
          </a:stretch>
        </p:blipFill>
        <p:spPr bwMode="auto">
          <a:xfrm>
            <a:off x="143934" y="2264833"/>
            <a:ext cx="6144684"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p:cNvPicPr>
            <a:picLocks noChangeAspect="1" noChangeArrowheads="1"/>
          </p:cNvPicPr>
          <p:nvPr/>
        </p:nvPicPr>
        <p:blipFill>
          <a:blip r:embed="rId4">
            <a:extLst>
              <a:ext uri="{28A0092B-C50C-407E-A947-70E740481C1C}">
                <a14:useLocalDpi xmlns:a14="http://schemas.microsoft.com/office/drawing/2010/main" val="0"/>
              </a:ext>
            </a:extLst>
          </a:blip>
          <a:srcRect r="67773" b="24541"/>
          <a:stretch>
            <a:fillRect/>
          </a:stretch>
        </p:blipFill>
        <p:spPr bwMode="auto">
          <a:xfrm>
            <a:off x="321733" y="3043767"/>
            <a:ext cx="5088467"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6"/>
          <p:cNvPicPr>
            <a:picLocks noChangeAspect="1" noChangeArrowheads="1"/>
          </p:cNvPicPr>
          <p:nvPr/>
        </p:nvPicPr>
        <p:blipFill>
          <a:blip r:embed="rId5">
            <a:extLst>
              <a:ext uri="{28A0092B-C50C-407E-A947-70E740481C1C}">
                <a14:useLocalDpi xmlns:a14="http://schemas.microsoft.com/office/drawing/2010/main" val="0"/>
              </a:ext>
            </a:extLst>
          </a:blip>
          <a:srcRect r="93327"/>
          <a:stretch>
            <a:fillRect/>
          </a:stretch>
        </p:blipFill>
        <p:spPr bwMode="auto">
          <a:xfrm>
            <a:off x="5039784" y="2967567"/>
            <a:ext cx="1143000" cy="126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t="2" r="83305" b="-2"/>
          <a:stretch>
            <a:fillRect/>
          </a:stretch>
        </p:blipFill>
        <p:spPr bwMode="auto">
          <a:xfrm>
            <a:off x="332318" y="4148667"/>
            <a:ext cx="2389716" cy="52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79376" y="260350"/>
            <a:ext cx="5616624" cy="863600"/>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Arial" panose="020B0604020202020204" pitchFamily="34" charset="0"/>
              <a:buNone/>
              <a:defRPr/>
            </a:pPr>
            <a:r>
              <a:rPr lang="zh-CN" altLang="en-US" sz="2400" b="1" spc="20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r>
              <a:rPr lang="zh-CN" altLang="en-US" sz="4000" b="1" spc="20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本章小结</a:t>
            </a:r>
            <a:endParaRPr lang="zh-CN" altLang="en-US" sz="4000" b="1" spc="20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 name="圆角矩形 2"/>
          <p:cNvSpPr/>
          <p:nvPr/>
        </p:nvSpPr>
        <p:spPr>
          <a:xfrm>
            <a:off x="1678518" y="1460500"/>
            <a:ext cx="9190567" cy="863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609600" indent="-609600">
              <a:buFont typeface="Wingdings" panose="05000000000000000000" pitchFamily="2" charset="2"/>
              <a:buChar char="u"/>
              <a:defRPr/>
            </a:pP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绘制系统的极坐标图和</a:t>
            </a:r>
            <a:r>
              <a:rPr lang="en-US" altLang="zh-CN"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Bode</a:t>
            </a: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a:t>
            </a:r>
            <a:endPar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 name="圆角矩形 3"/>
          <p:cNvSpPr/>
          <p:nvPr/>
        </p:nvSpPr>
        <p:spPr>
          <a:xfrm>
            <a:off x="1678518" y="2468034"/>
            <a:ext cx="9190567" cy="86571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609600" indent="-609600">
              <a:buFont typeface="Wingdings" panose="05000000000000000000" pitchFamily="2" charset="2"/>
              <a:buChar char="u"/>
              <a:defRPr/>
            </a:pP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掌握奈氏稳定判据及其应用</a:t>
            </a:r>
            <a:endPar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 name="圆角矩形 4"/>
          <p:cNvSpPr/>
          <p:nvPr/>
        </p:nvSpPr>
        <p:spPr>
          <a:xfrm>
            <a:off x="1703918" y="3524251"/>
            <a:ext cx="9215967" cy="865716"/>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609600" indent="-609600">
              <a:buFont typeface="Wingdings" panose="05000000000000000000" pitchFamily="2" charset="2"/>
              <a:buChar char="u"/>
              <a:defRPr/>
            </a:pP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利用对数频率特性分析系统的稳定性</a:t>
            </a:r>
            <a:endPar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6" name="圆角矩形 5"/>
          <p:cNvSpPr/>
          <p:nvPr/>
        </p:nvSpPr>
        <p:spPr>
          <a:xfrm>
            <a:off x="1678517" y="4580467"/>
            <a:ext cx="9218083" cy="86571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609600" indent="-609600">
              <a:buFont typeface="Wingdings" panose="05000000000000000000" pitchFamily="2" charset="2"/>
              <a:buChar char="u"/>
              <a:defRPr/>
            </a:pP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熟练计算幅值和相角稳定裕度</a:t>
            </a:r>
            <a:endPar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7" name="圆角矩形 6"/>
          <p:cNvSpPr/>
          <p:nvPr/>
        </p:nvSpPr>
        <p:spPr>
          <a:xfrm>
            <a:off x="1712384" y="5734051"/>
            <a:ext cx="9218083" cy="863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609600" indent="-609600">
              <a:buFont typeface="Wingdings" panose="05000000000000000000" pitchFamily="2" charset="2"/>
              <a:buChar char="u"/>
              <a:defRPr/>
            </a:pPr>
            <a:r>
              <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熟悉系统的频率特性分析</a:t>
            </a:r>
            <a:endParaRPr lang="zh-CN" altLang="en-US"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3432175"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30435" y="225739"/>
            <a:ext cx="3073277"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5.6 </a:t>
            </a:r>
            <a:r>
              <a:rPr lang="zh-CN" altLang="en-US" sz="2800" b="1" dirty="0">
                <a:solidFill>
                  <a:srgbClr val="FF0000"/>
                </a:solidFill>
                <a:latin typeface="楷体" panose="02010609060101010101" pitchFamily="49" charset="-122"/>
                <a:ea typeface="楷体" panose="02010609060101010101" pitchFamily="49" charset="-122"/>
              </a:rPr>
              <a:t>频率特性分析</a:t>
            </a:r>
            <a:endParaRPr lang="zh-CN" altLang="en-US" sz="2800" b="1"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7" name="Text Box 27"/>
              <p:cNvSpPr txBox="1">
                <a:spLocks noChangeArrowheads="1"/>
              </p:cNvSpPr>
              <p:nvPr/>
            </p:nvSpPr>
            <p:spPr bwMode="auto">
              <a:xfrm>
                <a:off x="1039848" y="1611757"/>
                <a:ext cx="9289032" cy="236026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下列说法正确的是（</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p>
              <a:p>
                <a:pPr lvl="0" eaLnBrk="1" hangingPunct="1">
                  <a:lnSpc>
                    <a:spcPct val="120000"/>
                  </a:lnSpc>
                  <a:spcBef>
                    <a:spcPts val="0"/>
                  </a:spcBef>
                  <a:buNone/>
                  <a:defRPr/>
                </a:pPr>
                <a:r>
                  <a:rPr lang="en-US" altLang="zh-CN" b="1" dirty="0" err="1">
                    <a:solidFill>
                      <a:srgbClr val="0033CC"/>
                    </a:solidFill>
                    <a:latin typeface="楷体" panose="02010609060101010101" pitchFamily="49" charset="-122"/>
                    <a:ea typeface="楷体" panose="02010609060101010101" pitchFamily="49" charset="-122"/>
                  </a:rPr>
                  <a:t>A.γ</a:t>
                </a:r>
                <a:r>
                  <a:rPr lang="zh-CN" altLang="en-US" b="1" dirty="0">
                    <a:solidFill>
                      <a:srgbClr val="0033CC"/>
                    </a:solidFill>
                    <a:latin typeface="楷体" panose="02010609060101010101" pitchFamily="49" charset="-122"/>
                    <a:ea typeface="楷体" panose="02010609060101010101" pitchFamily="49" charset="-122"/>
                  </a:rPr>
                  <a:t>增大，</a:t>
                </a:r>
                <a14:m>
                  <m:oMath xmlns:m="http://schemas.openxmlformats.org/officeDocument/2006/math">
                    <m:r>
                      <a:rPr lang="en-US" altLang="zh-CN" b="1" i="1">
                        <a:solidFill>
                          <a:srgbClr val="0033CC"/>
                        </a:solidFill>
                        <a:latin typeface="Cambria Math" panose="02040503050406030204" pitchFamily="18" charset="0"/>
                        <a:ea typeface="楷体" panose="02010609060101010101" pitchFamily="49" charset="-122"/>
                      </a:rPr>
                      <m:t>𝝈</m:t>
                    </m:r>
                    <m:r>
                      <a:rPr lang="en-US" altLang="zh-CN" b="1">
                        <a:solidFill>
                          <a:srgbClr val="0033CC"/>
                        </a:solidFill>
                        <a:latin typeface="Cambria Math" panose="02040503050406030204" pitchFamily="18" charset="0"/>
                        <a:ea typeface="楷体" panose="02010609060101010101" pitchFamily="49" charset="-122"/>
                      </a:rPr>
                      <m:t>%</m:t>
                    </m:r>
                  </m:oMath>
                </a14:m>
                <a:r>
                  <a:rPr lang="zh-CN" altLang="en-US" b="1" dirty="0">
                    <a:solidFill>
                      <a:srgbClr val="0033CC"/>
                    </a:solidFill>
                    <a:latin typeface="楷体" panose="02010609060101010101" pitchFamily="49" charset="-122"/>
                    <a:ea typeface="楷体" panose="02010609060101010101" pitchFamily="49" charset="-122"/>
                  </a:rPr>
                  <a:t>增大</a:t>
                </a:r>
              </a:p>
              <a:p>
                <a:pPr lvl="0" eaLnBrk="1" hangingPunct="1">
                  <a:lnSpc>
                    <a:spcPct val="120000"/>
                  </a:lnSpc>
                  <a:spcBef>
                    <a:spcPts val="0"/>
                  </a:spcBef>
                  <a:buNone/>
                  <a:defRPr/>
                </a:pPr>
                <a:r>
                  <a:rPr lang="en-US" altLang="zh-CN" b="1" dirty="0" err="1">
                    <a:solidFill>
                      <a:srgbClr val="0033CC"/>
                    </a:solidFill>
                    <a:latin typeface="楷体" panose="02010609060101010101" pitchFamily="49" charset="-122"/>
                    <a:ea typeface="楷体" panose="02010609060101010101" pitchFamily="49" charset="-122"/>
                  </a:rPr>
                  <a:t>B.γ</a:t>
                </a:r>
                <a:r>
                  <a:rPr lang="zh-CN" altLang="en-US" b="1" dirty="0">
                    <a:solidFill>
                      <a:srgbClr val="0033CC"/>
                    </a:solidFill>
                    <a:latin typeface="楷体" panose="02010609060101010101" pitchFamily="49" charset="-122"/>
                    <a:ea typeface="楷体" panose="02010609060101010101" pitchFamily="49" charset="-122"/>
                  </a:rPr>
                  <a:t>增大，</a:t>
                </a:r>
                <a14:m>
                  <m:oMath xmlns:m="http://schemas.openxmlformats.org/officeDocument/2006/math">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i="1">
                            <a:solidFill>
                              <a:srgbClr val="0033CC"/>
                            </a:solidFill>
                            <a:latin typeface="Cambria Math" panose="02040503050406030204" pitchFamily="18" charset="0"/>
                            <a:ea typeface="楷体" panose="02010609060101010101" pitchFamily="49" charset="-122"/>
                          </a:rPr>
                          <m:t>𝒕</m:t>
                        </m:r>
                      </m:e>
                      <m:sub>
                        <m:r>
                          <a:rPr lang="en-US" altLang="zh-CN" b="1" i="1">
                            <a:solidFill>
                              <a:srgbClr val="0033CC"/>
                            </a:solidFill>
                            <a:latin typeface="Cambria Math" panose="02040503050406030204" pitchFamily="18" charset="0"/>
                            <a:ea typeface="楷体" panose="02010609060101010101" pitchFamily="49" charset="-122"/>
                          </a:rPr>
                          <m:t>𝒔</m:t>
                        </m:r>
                      </m:sub>
                    </m:sSub>
                  </m:oMath>
                </a14:m>
                <a:r>
                  <a:rPr lang="zh-CN" altLang="en-US" b="1" dirty="0">
                    <a:solidFill>
                      <a:srgbClr val="0033CC"/>
                    </a:solidFill>
                    <a:latin typeface="楷体" panose="02010609060101010101" pitchFamily="49" charset="-122"/>
                    <a:ea typeface="楷体" panose="02010609060101010101" pitchFamily="49" charset="-122"/>
                  </a:rPr>
                  <a:t>增大</a:t>
                </a:r>
              </a:p>
              <a:p>
                <a:pPr lvl="0" eaLnBrk="1" hangingPunct="1">
                  <a:lnSpc>
                    <a:spcPct val="120000"/>
                  </a:lnSpc>
                  <a:spcBef>
                    <a:spcPts val="0"/>
                  </a:spcBef>
                  <a:buNone/>
                  <a:defRPr/>
                </a:pPr>
                <a:r>
                  <a:rPr lang="en-US" altLang="zh-CN" b="1" dirty="0" err="1">
                    <a:solidFill>
                      <a:srgbClr val="0033CC"/>
                    </a:solidFill>
                    <a:latin typeface="楷体" panose="02010609060101010101" pitchFamily="49" charset="-122"/>
                    <a:ea typeface="楷体" panose="02010609060101010101" pitchFamily="49" charset="-122"/>
                  </a:rPr>
                  <a:t>C.γ</a:t>
                </a:r>
                <a:r>
                  <a:rPr lang="zh-CN" altLang="en-US" b="1" dirty="0">
                    <a:solidFill>
                      <a:srgbClr val="0033CC"/>
                    </a:solidFill>
                    <a:latin typeface="楷体" panose="02010609060101010101" pitchFamily="49" charset="-122"/>
                    <a:ea typeface="楷体" panose="02010609060101010101" pitchFamily="49" charset="-122"/>
                  </a:rPr>
                  <a:t>增大，</a:t>
                </a:r>
                <a14:m>
                  <m:oMath xmlns:m="http://schemas.openxmlformats.org/officeDocument/2006/math">
                    <m:sSub>
                      <m:sSubPr>
                        <m:ctrlPr>
                          <a:rPr lang="zh-CN" altLang="zh-CN" b="1" i="1">
                            <a:solidFill>
                              <a:srgbClr val="0033CC"/>
                            </a:solidFill>
                            <a:latin typeface="Cambria Math" panose="02040503050406030204" pitchFamily="18" charset="0"/>
                            <a:ea typeface="楷体" panose="02010609060101010101" pitchFamily="49" charset="-122"/>
                          </a:rPr>
                        </m:ctrlPr>
                      </m:sSubPr>
                      <m:e>
                        <m:r>
                          <a:rPr lang="en-US" altLang="zh-CN" b="1" i="1">
                            <a:solidFill>
                              <a:srgbClr val="0033CC"/>
                            </a:solidFill>
                            <a:latin typeface="Cambria Math" panose="02040503050406030204" pitchFamily="18" charset="0"/>
                            <a:ea typeface="楷体" panose="02010609060101010101" pitchFamily="49" charset="-122"/>
                          </a:rPr>
                          <m:t>𝝎</m:t>
                        </m:r>
                      </m:e>
                      <m:sub>
                        <m:r>
                          <a:rPr lang="en-US" altLang="zh-CN" b="1" i="1">
                            <a:solidFill>
                              <a:srgbClr val="0033CC"/>
                            </a:solidFill>
                            <a:latin typeface="Cambria Math" panose="02040503050406030204" pitchFamily="18" charset="0"/>
                            <a:ea typeface="楷体" panose="02010609060101010101" pitchFamily="49" charset="-122"/>
                          </a:rPr>
                          <m:t>𝒄</m:t>
                        </m:r>
                      </m:sub>
                    </m:sSub>
                  </m:oMath>
                </a14:m>
                <a:r>
                  <a:rPr lang="zh-CN" altLang="en-US" b="1" dirty="0">
                    <a:solidFill>
                      <a:srgbClr val="0033CC"/>
                    </a:solidFill>
                    <a:latin typeface="楷体" panose="02010609060101010101" pitchFamily="49" charset="-122"/>
                    <a:ea typeface="楷体" panose="02010609060101010101" pitchFamily="49" charset="-122"/>
                  </a:rPr>
                  <a:t>降低</a:t>
                </a:r>
              </a:p>
              <a:p>
                <a:pPr lvl="0" eaLnBrk="1" hangingPunct="1">
                  <a:lnSpc>
                    <a:spcPct val="120000"/>
                  </a:lnSpc>
                  <a:spcBef>
                    <a:spcPts val="0"/>
                  </a:spcBef>
                  <a:buNone/>
                  <a:defRPr/>
                </a:pPr>
                <a:r>
                  <a:rPr lang="en-US" altLang="zh-CN" b="1" dirty="0" err="1">
                    <a:solidFill>
                      <a:srgbClr val="0033CC"/>
                    </a:solidFill>
                    <a:latin typeface="楷体" panose="02010609060101010101" pitchFamily="49" charset="-122"/>
                    <a:ea typeface="楷体" panose="02010609060101010101" pitchFamily="49" charset="-122"/>
                  </a:rPr>
                  <a:t>D.γ</a:t>
                </a:r>
                <a:r>
                  <a:rPr lang="zh-CN" altLang="en-US" b="1" dirty="0">
                    <a:solidFill>
                      <a:srgbClr val="0033CC"/>
                    </a:solidFill>
                    <a:latin typeface="楷体" panose="02010609060101010101" pitchFamily="49" charset="-122"/>
                    <a:ea typeface="楷体" panose="02010609060101010101" pitchFamily="49" charset="-122"/>
                  </a:rPr>
                  <a:t>的改变不影响系统的参数</a:t>
                </a:r>
              </a:p>
            </p:txBody>
          </p:sp>
        </mc:Choice>
        <mc:Fallback>
          <p:sp>
            <p:nvSpPr>
              <p:cNvPr id="7" name="Text Box 27"/>
              <p:cNvSpPr txBox="1">
                <a:spLocks noRot="1" noChangeAspect="1" noMove="1" noResize="1" noEditPoints="1" noAdjustHandles="1" noChangeArrowheads="1" noChangeShapeType="1" noTextEdit="1"/>
              </p:cNvSpPr>
              <p:nvPr/>
            </p:nvSpPr>
            <p:spPr bwMode="auto">
              <a:xfrm>
                <a:off x="1039848" y="1611757"/>
                <a:ext cx="9289032" cy="2360262"/>
              </a:xfrm>
              <a:prstGeom prst="rect">
                <a:avLst/>
              </a:prstGeom>
              <a:blipFill rotWithShape="1">
                <a:blip r:embed="rId1"/>
                <a:stretch>
                  <a:fillRect l="-984" b="-4359"/>
                </a:stretch>
              </a:blipFill>
              <a:ln>
                <a:solidFill>
                  <a:schemeClr val="bg1"/>
                </a:solidFill>
              </a:ln>
            </p:spPr>
            <p:txBody>
              <a:bodyPr/>
              <a:lstStyle/>
              <a:p>
                <a:r>
                  <a:rPr lang="zh-CN" altLang="en-US">
                    <a:noFill/>
                  </a:rPr>
                  <a:t> </a:t>
                </a:r>
                <a:endParaRPr lang="zh-CN" altLang="en-US">
                  <a:noFill/>
                </a:endParaRPr>
              </a:p>
            </p:txBody>
          </p:sp>
        </mc:Fallback>
      </mc:AlternateContent>
      <p:sp>
        <p:nvSpPr>
          <p:cNvPr id="8" name="Text Box 27"/>
          <p:cNvSpPr txBox="1">
            <a:spLocks noChangeArrowheads="1"/>
          </p:cNvSpPr>
          <p:nvPr/>
        </p:nvSpPr>
        <p:spPr bwMode="auto">
          <a:xfrm>
            <a:off x="1039848" y="4066112"/>
            <a:ext cx="10801200" cy="236026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下列说法正确的是（</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endParaRPr lang="zh-CN" altLang="en-US" b="1" dirty="0">
              <a:solidFill>
                <a:schemeClr val="tx1"/>
              </a:solidFill>
              <a:latin typeface="楷体" panose="02010609060101010101" pitchFamily="49" charset="-122"/>
              <a:ea typeface="楷体" panose="02010609060101010101" pitchFamily="49" charset="-122"/>
            </a:endParaRP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若系统在阶跃无稳态误差，低频段应具有 </a:t>
            </a:r>
            <a:r>
              <a:rPr lang="en-US" altLang="zh-CN" b="1" dirty="0">
                <a:solidFill>
                  <a:srgbClr val="0033CC"/>
                </a:solidFill>
                <a:latin typeface="楷体" panose="02010609060101010101" pitchFamily="49" charset="-122"/>
                <a:ea typeface="楷体" panose="02010609060101010101" pitchFamily="49" charset="-122"/>
              </a:rPr>
              <a:t>-40dB/dec.</a:t>
            </a:r>
            <a:endParaRPr lang="en-US" altLang="zh-CN" b="1" dirty="0">
              <a:solidFill>
                <a:srgbClr val="0033CC"/>
              </a:solidFill>
              <a:latin typeface="楷体" panose="02010609060101010101" pitchFamily="49" charset="-122"/>
              <a:ea typeface="楷体" panose="02010609060101010101" pitchFamily="49" charset="-122"/>
            </a:endParaRP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为了保证系统有足够的稳定裕度， </a:t>
            </a:r>
            <a:r>
              <a:rPr lang="en-US" altLang="zh-CN" b="1" dirty="0">
                <a:solidFill>
                  <a:srgbClr val="0033CC"/>
                </a:solidFill>
                <a:latin typeface="楷体" panose="02010609060101010101" pitchFamily="49" charset="-122"/>
                <a:ea typeface="楷体" panose="02010609060101010101" pitchFamily="49" charset="-122"/>
              </a:rPr>
              <a:t>L(w)</a:t>
            </a:r>
            <a:r>
              <a:rPr lang="zh-CN" altLang="en-US" b="1" dirty="0">
                <a:solidFill>
                  <a:srgbClr val="0033CC"/>
                </a:solidFill>
                <a:latin typeface="楷体" panose="02010609060101010101" pitchFamily="49" charset="-122"/>
                <a:ea typeface="楷体" panose="02010609060101010101" pitchFamily="49" charset="-122"/>
              </a:rPr>
              <a:t>应以</a:t>
            </a:r>
            <a:r>
              <a:rPr lang="en-US" altLang="zh-CN" b="1" dirty="0">
                <a:solidFill>
                  <a:srgbClr val="0033CC"/>
                </a:solidFill>
                <a:latin typeface="楷体" panose="02010609060101010101" pitchFamily="49" charset="-122"/>
                <a:ea typeface="楷体" panose="02010609060101010101" pitchFamily="49" charset="-122"/>
              </a:rPr>
              <a:t>-40 dB/dec</a:t>
            </a:r>
            <a:r>
              <a:rPr lang="zh-CN" altLang="en-US" b="1" dirty="0">
                <a:solidFill>
                  <a:srgbClr val="0033CC"/>
                </a:solidFill>
                <a:latin typeface="楷体" panose="02010609060101010101" pitchFamily="49" charset="-122"/>
                <a:ea typeface="楷体" panose="02010609060101010101" pitchFamily="49" charset="-122"/>
              </a:rPr>
              <a:t>的斜率穿过零分贝线</a:t>
            </a:r>
            <a:r>
              <a:rPr lang="en-US" altLang="zh-CN" b="1" dirty="0">
                <a:solidFill>
                  <a:srgbClr val="0033CC"/>
                </a:solidFill>
                <a:latin typeface="楷体" panose="02010609060101010101" pitchFamily="49" charset="-122"/>
                <a:ea typeface="楷体" panose="02010609060101010101" pitchFamily="49" charset="-122"/>
              </a:rPr>
              <a:t>.</a:t>
            </a:r>
            <a:endParaRPr lang="en-US" altLang="zh-CN" b="1" dirty="0">
              <a:solidFill>
                <a:srgbClr val="0033CC"/>
              </a:solidFill>
              <a:latin typeface="楷体" panose="02010609060101010101" pitchFamily="49" charset="-122"/>
              <a:ea typeface="楷体" panose="02010609060101010101" pitchFamily="49" charset="-122"/>
            </a:endParaRP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减小截至频率，可提高闭环系统的稳定性。</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2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谐振峰值频率在一定程度上反映了系统瞬态响应的速度</a:t>
            </a:r>
            <a:r>
              <a:rPr lang="en-US" altLang="zh-CN" b="1" dirty="0">
                <a:solidFill>
                  <a:srgbClr val="0033CC"/>
                </a:solidFill>
                <a:latin typeface="楷体" panose="02010609060101010101" pitchFamily="49" charset="-122"/>
                <a:ea typeface="楷体" panose="02010609060101010101" pitchFamily="49" charset="-122"/>
              </a:rPr>
              <a:t>.</a:t>
            </a:r>
            <a:endParaRPr lang="en-US" altLang="zh-CN" b="1" dirty="0">
              <a:solidFill>
                <a:srgbClr val="0033CC"/>
              </a:solidFill>
              <a:latin typeface="楷体" panose="02010609060101010101" pitchFamily="49" charset="-122"/>
              <a:ea typeface="楷体" panose="02010609060101010101" pitchFamily="49" charset="-122"/>
            </a:endParaRPr>
          </a:p>
        </p:txBody>
      </p:sp>
      <p:sp>
        <p:nvSpPr>
          <p:cNvPr id="3" name="矩形 2"/>
          <p:cNvSpPr/>
          <p:nvPr/>
        </p:nvSpPr>
        <p:spPr>
          <a:xfrm>
            <a:off x="743508" y="1007964"/>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540000" y="4429760"/>
            <a:ext cx="5909945" cy="1033780"/>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zh-CN" altLang="en-US"/>
          </a:p>
        </p:txBody>
      </p:sp>
      <p:sp>
        <p:nvSpPr>
          <p:cNvPr id="47107" name="Rectangle 4"/>
          <p:cNvSpPr>
            <a:spLocks noGrp="1" noChangeArrowheads="1"/>
          </p:cNvSpPr>
          <p:nvPr>
            <p:ph type="title"/>
          </p:nvPr>
        </p:nvSpPr>
        <p:spPr>
          <a:xfrm>
            <a:off x="2602230" y="1447902"/>
            <a:ext cx="7239000" cy="762000"/>
          </a:xfrm>
        </p:spPr>
        <p:txBody>
          <a:bodyPr/>
          <a:lstStyle/>
          <a:p>
            <a:pPr eaLnBrk="1" hangingPunct="1"/>
            <a:r>
              <a:rPr lang="zh-CN" altLang="en-US" sz="4000" b="1" dirty="0"/>
              <a:t>本次课程作业</a:t>
            </a:r>
            <a:endParaRPr lang="zh-CN" altLang="en-US" sz="4000" b="1" dirty="0"/>
          </a:p>
        </p:txBody>
      </p:sp>
      <p:sp>
        <p:nvSpPr>
          <p:cNvPr id="47108" name="Rectangle 10"/>
          <p:cNvSpPr>
            <a:spLocks noChangeArrowheads="1"/>
          </p:cNvSpPr>
          <p:nvPr/>
        </p:nvSpPr>
        <p:spPr bwMode="auto">
          <a:xfrm>
            <a:off x="1524000" y="1447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2"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2"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2"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9pPr>
          </a:lstStyle>
          <a:p>
            <a:pPr algn="ct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6149" name="Rectangle 5"/>
          <p:cNvSpPr>
            <a:spLocks noChangeArrowheads="1"/>
          </p:cNvSpPr>
          <p:nvPr/>
        </p:nvSpPr>
        <p:spPr bwMode="auto">
          <a:xfrm>
            <a:off x="2602230" y="2261870"/>
            <a:ext cx="59436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buFont typeface="Wingdings" panose="05000000000000000000" pitchFamily="2" charset="2"/>
              <a:buChar char="Ø"/>
              <a:defRPr/>
            </a:pP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5-2</a:t>
            </a:r>
            <a:r>
              <a:rPr lang="zh-CN" altLang="en-US"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a:t>
            </a:r>
            <a:r>
              <a:rPr lang="zh-CN" altLang="en-US"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-12</a:t>
            </a:r>
            <a:r>
              <a:rPr lang="zh-CN" altLang="en-US"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-14</a:t>
            </a:r>
            <a:endParaRPr lang="zh-CN" altLang="en-US"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7110" name="Rectangle 6"/>
          <p:cNvSpPr>
            <a:spLocks noChangeArrowheads="1"/>
          </p:cNvSpPr>
          <p:nvPr/>
        </p:nvSpPr>
        <p:spPr bwMode="auto">
          <a:xfrm>
            <a:off x="2602230" y="4701540"/>
            <a:ext cx="584708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2"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2"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2"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9pPr>
          </a:lstStyle>
          <a:p>
            <a:pPr algn="just" eaLnBrk="1" hangingPunct="1">
              <a:lnSpc>
                <a:spcPct val="90000"/>
              </a:lnSpc>
              <a:buClrTx/>
              <a:buSzTx/>
              <a:buFontTx/>
              <a:buNone/>
            </a:pPr>
            <a:r>
              <a:rPr lang="zh-CN" altLang="en-US" sz="4000">
                <a:solidFill>
                  <a:srgbClr val="002060"/>
                </a:solidFill>
                <a:latin typeface="Times New Roman" panose="02020603050405020304" pitchFamily="18" charset="0"/>
              </a:rPr>
              <a:t>预习前馈控制与反馈控制</a:t>
            </a:r>
            <a:endParaRPr lang="zh-CN" altLang="en-US" sz="4000">
              <a:solidFill>
                <a:srgbClr val="002060"/>
              </a:solidFill>
              <a:latin typeface="Times New Roman" panose="02020603050405020304" pitchFamily="18" charset="0"/>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382653" y="1205346"/>
            <a:ext cx="11423651" cy="2592916"/>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3" name="Text Box 5"/>
          <p:cNvSpPr txBox="1">
            <a:spLocks noChangeArrowheads="1"/>
          </p:cNvSpPr>
          <p:nvPr/>
        </p:nvSpPr>
        <p:spPr bwMode="auto">
          <a:xfrm>
            <a:off x="2202416" y="4915992"/>
            <a:ext cx="76093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spcBef>
                <a:spcPct val="50000"/>
              </a:spcBef>
              <a:defRPr/>
            </a:pPr>
            <a:endParaRPr kumimoji="1"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10244" name="Picture 10"/>
          <p:cNvPicPr>
            <a:picLocks noChangeAspect="1" noChangeArrowheads="1"/>
          </p:cNvPicPr>
          <p:nvPr/>
        </p:nvPicPr>
        <p:blipFill>
          <a:blip r:embed="rId1" cstate="print">
            <a:extLst>
              <a:ext uri="{28A0092B-C50C-407E-A947-70E740481C1C}">
                <a14:useLocalDpi xmlns:a14="http://schemas.microsoft.com/office/drawing/2010/main" val="0"/>
              </a:ext>
            </a:extLst>
          </a:blip>
          <a:srcRect r="39264"/>
          <a:stretch>
            <a:fillRect/>
          </a:stretch>
        </p:blipFill>
        <p:spPr bwMode="auto">
          <a:xfrm>
            <a:off x="382654" y="1025428"/>
            <a:ext cx="886883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11"/>
          <p:cNvPicPr>
            <a:picLocks noChangeAspect="1" noChangeArrowheads="1"/>
          </p:cNvPicPr>
          <p:nvPr/>
        </p:nvPicPr>
        <p:blipFill>
          <a:blip r:embed="rId2">
            <a:extLst>
              <a:ext uri="{28A0092B-C50C-407E-A947-70E740481C1C}">
                <a14:useLocalDpi xmlns:a14="http://schemas.microsoft.com/office/drawing/2010/main" val="0"/>
              </a:ext>
            </a:extLst>
          </a:blip>
          <a:srcRect r="80807"/>
          <a:stretch>
            <a:fillRect/>
          </a:stretch>
        </p:blipFill>
        <p:spPr bwMode="auto">
          <a:xfrm>
            <a:off x="8976320" y="1027545"/>
            <a:ext cx="2829984" cy="109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12"/>
          <p:cNvPicPr>
            <a:picLocks noChangeAspect="1" noChangeArrowheads="1"/>
          </p:cNvPicPr>
          <p:nvPr/>
        </p:nvPicPr>
        <p:blipFill>
          <a:blip r:embed="rId3">
            <a:extLst>
              <a:ext uri="{28A0092B-C50C-407E-A947-70E740481C1C}">
                <a14:useLocalDpi xmlns:a14="http://schemas.microsoft.com/office/drawing/2010/main" val="0"/>
              </a:ext>
            </a:extLst>
          </a:blip>
          <a:srcRect r="27316"/>
          <a:stretch>
            <a:fillRect/>
          </a:stretch>
        </p:blipFill>
        <p:spPr bwMode="auto">
          <a:xfrm>
            <a:off x="403820" y="2077412"/>
            <a:ext cx="1121198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r="14409" b="24541"/>
          <a:stretch>
            <a:fillRect/>
          </a:stretch>
        </p:blipFill>
        <p:spPr bwMode="auto">
          <a:xfrm>
            <a:off x="382654" y="2852112"/>
            <a:ext cx="11554884" cy="753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8" name="Rectangle 1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10249" name="对象 5"/>
          <p:cNvGraphicFramePr>
            <a:graphicFrameLocks noChangeAspect="1"/>
          </p:cNvGraphicFramePr>
          <p:nvPr/>
        </p:nvGraphicFramePr>
        <p:xfrm>
          <a:off x="4871864" y="4067005"/>
          <a:ext cx="1947333" cy="480484"/>
        </p:xfrm>
        <a:graphic>
          <a:graphicData uri="http://schemas.openxmlformats.org/presentationml/2006/ole">
            <mc:AlternateContent xmlns:mc="http://schemas.openxmlformats.org/markup-compatibility/2006">
              <mc:Choice xmlns:v="urn:schemas-microsoft-com:vml" Requires="v">
                <p:oleObj spid="_x0000_s3077" name="公式" r:id="rId5" imgW="660400" imgH="165100" progId="Equation.3">
                  <p:embed/>
                </p:oleObj>
              </mc:Choice>
              <mc:Fallback>
                <p:oleObj name="公式" r:id="rId5" imgW="660400" imgH="1651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1864" y="4067005"/>
                        <a:ext cx="1947333" cy="48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0" name="Rectangle 17"/>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10251" name="对象 8"/>
          <p:cNvGraphicFramePr>
            <a:graphicFrameLocks noChangeAspect="1"/>
          </p:cNvGraphicFramePr>
          <p:nvPr/>
        </p:nvGraphicFramePr>
        <p:xfrm>
          <a:off x="2277018" y="4931305"/>
          <a:ext cx="1213895" cy="575733"/>
        </p:xfrm>
        <a:graphic>
          <a:graphicData uri="http://schemas.openxmlformats.org/presentationml/2006/ole">
            <mc:AlternateContent xmlns:mc="http://schemas.openxmlformats.org/markup-compatibility/2006">
              <mc:Choice xmlns:v="urn:schemas-microsoft-com:vml" Requires="v">
                <p:oleObj spid="_x0000_s3078" name="公式" r:id="rId7" imgW="380365" imgH="177800" progId="Equation.3">
                  <p:embed/>
                </p:oleObj>
              </mc:Choice>
              <mc:Fallback>
                <p:oleObj name="公式" r:id="rId7" imgW="380365" imgH="177800" progId="Equation.3">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7018" y="4931305"/>
                        <a:ext cx="1213895" cy="575733"/>
                      </a:xfrm>
                      <a:prstGeom prst="rect">
                        <a:avLst/>
                      </a:prstGeom>
                      <a:noFill/>
                      <a:ln>
                        <a:noFill/>
                      </a:ln>
                    </p:spPr>
                  </p:pic>
                </p:oleObj>
              </mc:Fallback>
            </mc:AlternateContent>
          </a:graphicData>
        </a:graphic>
      </p:graphicFrame>
      <p:pic>
        <p:nvPicPr>
          <p:cNvPr id="10252" name="Picture 18"/>
          <p:cNvPicPr>
            <a:picLocks noChangeAspect="1" noChangeArrowheads="1"/>
          </p:cNvPicPr>
          <p:nvPr/>
        </p:nvPicPr>
        <p:blipFill>
          <a:blip r:embed="rId9" cstate="print">
            <a:extLst>
              <a:ext uri="{28A0092B-C50C-407E-A947-70E740481C1C}">
                <a14:useLocalDpi xmlns:a14="http://schemas.microsoft.com/office/drawing/2010/main" val="0"/>
              </a:ext>
            </a:extLst>
          </a:blip>
          <a:srcRect r="58136"/>
          <a:stretch>
            <a:fillRect/>
          </a:stretch>
        </p:blipFill>
        <p:spPr bwMode="auto">
          <a:xfrm>
            <a:off x="4295800" y="4717334"/>
            <a:ext cx="5954183" cy="105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3" name="Rectangle 20"/>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10254" name="对象 10"/>
          <p:cNvGraphicFramePr>
            <a:graphicFrameLocks noChangeAspect="1"/>
          </p:cNvGraphicFramePr>
          <p:nvPr/>
        </p:nvGraphicFramePr>
        <p:xfrm>
          <a:off x="2301021" y="5582362"/>
          <a:ext cx="1212849" cy="575733"/>
        </p:xfrm>
        <a:graphic>
          <a:graphicData uri="http://schemas.openxmlformats.org/presentationml/2006/ole">
            <mc:AlternateContent xmlns:mc="http://schemas.openxmlformats.org/markup-compatibility/2006">
              <mc:Choice xmlns:v="urn:schemas-microsoft-com:vml" Requires="v">
                <p:oleObj spid="_x0000_s3079" name="公式" r:id="rId10" imgW="380365" imgH="177800" progId="Equation.3">
                  <p:embed/>
                </p:oleObj>
              </mc:Choice>
              <mc:Fallback>
                <p:oleObj name="公式" r:id="rId10" imgW="380365" imgH="177800" progId="Equation.3">
                  <p:embed/>
                  <p:pic>
                    <p:nvPicPr>
                      <p:cNvPr id="0"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1021" y="5582362"/>
                        <a:ext cx="1212849"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255"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r="60374"/>
          <a:stretch>
            <a:fillRect/>
          </a:stretch>
        </p:blipFill>
        <p:spPr bwMode="auto">
          <a:xfrm>
            <a:off x="4295800" y="5384084"/>
            <a:ext cx="5664200" cy="105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68818" y="462491"/>
            <a:ext cx="3805767" cy="768351"/>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sz="3200" i="1" noProof="1">
                <a:solidFill>
                  <a:prstClr val="black"/>
                </a:solidFill>
                <a:sym typeface="+mn-ea"/>
              </a:rPr>
              <a:t>R</a:t>
            </a:r>
            <a:r>
              <a:rPr lang="en-US" altLang="zh-CN" sz="3200" i="1" noProof="1">
                <a:solidFill>
                  <a:prstClr val="black"/>
                </a:solidFill>
                <a:sym typeface="+mn-ea"/>
              </a:rPr>
              <a:t> </a:t>
            </a:r>
            <a:r>
              <a:rPr lang="en-US" altLang="zh-CN" sz="3200" noProof="1">
                <a:solidFill>
                  <a:prstClr val="black"/>
                </a:solidFill>
                <a:sym typeface="+mn-ea"/>
              </a:rPr>
              <a:t>= </a:t>
            </a:r>
            <a:r>
              <a:rPr lang="en-US" altLang="zh-CN" sz="3200" i="1" noProof="1">
                <a:solidFill>
                  <a:prstClr val="black"/>
                </a:solidFill>
                <a:sym typeface="+mn-ea"/>
              </a:rPr>
              <a:t>P –N </a:t>
            </a:r>
            <a:r>
              <a:rPr lang="en-US" altLang="zh-CN" sz="3200" noProof="1">
                <a:solidFill>
                  <a:prstClr val="black"/>
                </a:solidFill>
                <a:sym typeface="+mn-ea"/>
              </a:rPr>
              <a:t>= 1 –3 =- 2</a:t>
            </a:r>
            <a:endParaRPr kumimoji="0" sz="2800" b="1" dirty="0">
              <a:solidFill>
                <a:prstClr val="black"/>
              </a:solidFill>
              <a:effectLst>
                <a:outerShdw blurRad="38100" dist="38100" dir="2700000" algn="tl">
                  <a:srgbClr val="000000">
                    <a:alpha val="43137"/>
                  </a:srgbClr>
                </a:outerShdw>
              </a:effectLst>
              <a:ea typeface="黑体" panose="02010609060101010101" pitchFamily="2" charset="-122"/>
            </a:endParaRPr>
          </a:p>
        </p:txBody>
      </p:sp>
      <p:pic>
        <p:nvPicPr>
          <p:cNvPr id="11267" name="图片 3" descr="图片1"/>
          <p:cNvPicPr>
            <a:picLocks noChangeAspect="1" noChangeArrowheads="1"/>
          </p:cNvPicPr>
          <p:nvPr/>
        </p:nvPicPr>
        <p:blipFill rotWithShape="1">
          <a:blip r:embed="rId1">
            <a:extLst>
              <a:ext uri="{28A0092B-C50C-407E-A947-70E740481C1C}">
                <a14:useLocalDpi xmlns:a14="http://schemas.microsoft.com/office/drawing/2010/main" val="0"/>
              </a:ext>
            </a:extLst>
          </a:blip>
          <a:srcRect b="15062"/>
          <a:stretch>
            <a:fillRect/>
          </a:stretch>
        </p:blipFill>
        <p:spPr bwMode="auto">
          <a:xfrm>
            <a:off x="4061883" y="692696"/>
            <a:ext cx="6974417" cy="264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l="2008" r="2638" b="23756"/>
          <a:stretch>
            <a:fillRect/>
          </a:stretch>
        </p:blipFill>
        <p:spPr bwMode="auto">
          <a:xfrm>
            <a:off x="3564467" y="3464984"/>
            <a:ext cx="7969251" cy="3310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6"/>
          <p:cNvSpPr>
            <a:spLocks noChangeArrowheads="1"/>
          </p:cNvSpPr>
          <p:nvPr/>
        </p:nvSpPr>
        <p:spPr bwMode="auto">
          <a:xfrm>
            <a:off x="268817" y="3554575"/>
            <a:ext cx="3805767" cy="768349"/>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kumimoji="0" lang="en-US" sz="2800" b="1" dirty="0">
                <a:solidFill>
                  <a:prstClr val="black"/>
                </a:solidFill>
                <a:effectLst>
                  <a:outerShdw blurRad="38100" dist="38100" dir="2700000" algn="tl">
                    <a:srgbClr val="000000">
                      <a:alpha val="43137"/>
                    </a:srgbClr>
                  </a:outerShdw>
                </a:effectLst>
                <a:ea typeface="黑体" panose="02010609060101010101" pitchFamily="2" charset="-122"/>
              </a:rPr>
              <a:t> </a:t>
            </a:r>
            <a:r>
              <a:rPr lang="en-US" sz="3200" i="1" noProof="1">
                <a:solidFill>
                  <a:prstClr val="black"/>
                </a:solidFill>
                <a:sym typeface="+mn-ea"/>
              </a:rPr>
              <a:t>R</a:t>
            </a:r>
            <a:r>
              <a:rPr lang="en-US" altLang="zh-CN" sz="3200" i="1" noProof="1">
                <a:solidFill>
                  <a:prstClr val="black"/>
                </a:solidFill>
                <a:sym typeface="+mn-ea"/>
              </a:rPr>
              <a:t> </a:t>
            </a:r>
            <a:r>
              <a:rPr lang="en-US" altLang="zh-CN" sz="3200" noProof="1">
                <a:solidFill>
                  <a:prstClr val="black"/>
                </a:solidFill>
                <a:sym typeface="+mn-ea"/>
              </a:rPr>
              <a:t>= </a:t>
            </a:r>
            <a:r>
              <a:rPr lang="en-US" altLang="zh-CN" sz="3200" i="1" noProof="1">
                <a:solidFill>
                  <a:prstClr val="black"/>
                </a:solidFill>
                <a:sym typeface="+mn-ea"/>
              </a:rPr>
              <a:t>P –N </a:t>
            </a:r>
            <a:r>
              <a:rPr lang="en-US" altLang="zh-CN" sz="3200" noProof="1">
                <a:solidFill>
                  <a:prstClr val="black"/>
                </a:solidFill>
                <a:sym typeface="+mn-ea"/>
              </a:rPr>
              <a:t>= 0 –1 = -1</a:t>
            </a:r>
            <a:endParaRPr kumimoji="0" sz="2800" b="1" dirty="0">
              <a:solidFill>
                <a:prstClr val="black"/>
              </a:solidFill>
              <a:effectLst>
                <a:outerShdw blurRad="38100" dist="38100" dir="2700000" algn="tl">
                  <a:srgbClr val="000000">
                    <a:alpha val="43137"/>
                  </a:srgbClr>
                </a:outerShdw>
              </a:effectLst>
              <a:ea typeface="黑体" panose="02010609060101010101" pitchFamily="2" charset="-122"/>
            </a:endParaRPr>
          </a:p>
        </p:txBody>
      </p:sp>
      <p:cxnSp>
        <p:nvCxnSpPr>
          <p:cNvPr id="4" name="直接连接符 3"/>
          <p:cNvCxnSpPr/>
          <p:nvPr/>
        </p:nvCxnSpPr>
        <p:spPr>
          <a:xfrm flipV="1">
            <a:off x="0" y="3333751"/>
            <a:ext cx="12048067" cy="65616"/>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1"/>
          <p:cNvSpPr txBox="1">
            <a:spLocks noChangeArrowheads="1"/>
          </p:cNvSpPr>
          <p:nvPr/>
        </p:nvSpPr>
        <p:spPr bwMode="auto">
          <a:xfrm>
            <a:off x="1200151" y="2605618"/>
            <a:ext cx="9889067" cy="239020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marL="609600" indent="-609600">
              <a:spcBef>
                <a:spcPct val="50000"/>
              </a:spcBef>
              <a:buFont typeface="Wingdings" panose="05000000000000000000" pitchFamily="2" charset="2"/>
              <a:buChar char="u"/>
              <a:defRPr/>
            </a:pPr>
            <a:r>
              <a:rPr lang="zh-CN" altLang="en-US" sz="3735"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(1)使F(s)与系统传递函数相联系</a:t>
            </a:r>
            <a:endParaRPr lang="zh-CN" altLang="en-US" sz="3735"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marL="609600" indent="-609600">
              <a:spcBef>
                <a:spcPct val="50000"/>
              </a:spcBef>
              <a:buFont typeface="Wingdings" panose="05000000000000000000" pitchFamily="2" charset="2"/>
              <a:buChar char="u"/>
              <a:defRPr/>
            </a:pPr>
            <a:r>
              <a:rPr lang="zh-CN" altLang="en-US" sz="3735"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(2)封闭曲线域为右半平面（或左半平面）</a:t>
            </a:r>
            <a:endParaRPr lang="zh-CN" altLang="en-US" sz="3735"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marL="609600" indent="-609600">
              <a:spcBef>
                <a:spcPct val="50000"/>
              </a:spcBef>
              <a:buFont typeface="Wingdings" panose="05000000000000000000" pitchFamily="2" charset="2"/>
              <a:buChar char="u"/>
              <a:defRPr/>
            </a:pPr>
            <a:r>
              <a:rPr lang="zh-CN" altLang="en-US" sz="3735"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(3)使封闭曲线为虚轴，与频率特性相联系</a:t>
            </a:r>
            <a:endParaRPr lang="zh-CN" altLang="en-US" sz="3735"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1" name="Text Box 4"/>
          <p:cNvSpPr txBox="1">
            <a:spLocks noChangeArrowheads="1"/>
          </p:cNvSpPr>
          <p:nvPr/>
        </p:nvSpPr>
        <p:spPr bwMode="auto">
          <a:xfrm>
            <a:off x="695400" y="1124744"/>
            <a:ext cx="7992888"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kumimoji="0" lang="zh-CN" altLang="en-US" sz="4000" b="1" spc="3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利用柯西复角原理判稳定的</a:t>
            </a:r>
            <a:r>
              <a:rPr kumimoji="0" lang="zh-CN" altLang="en-US" sz="4000" b="1" spc="300" dirty="0">
                <a:solidFill>
                  <a:srgbClr val="00206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思路</a:t>
            </a:r>
            <a:r>
              <a:rPr lang="zh-CN" altLang="en-US" sz="4000" b="1" spc="300" noProof="1">
                <a:solidFill>
                  <a:schemeClr val="tx2"/>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a:t>
            </a:r>
            <a:endParaRPr sz="4000" b="1" spc="3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2292" name="Rectangle 17"/>
          <p:cNvSpPr>
            <a:spLocks noChangeArrowheads="1"/>
          </p:cNvSpPr>
          <p:nvPr/>
        </p:nvSpPr>
        <p:spPr bwMode="auto">
          <a:xfrm>
            <a:off x="0" y="727573"/>
            <a:ext cx="261610"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a:spcBef>
                <a:spcPct val="0"/>
              </a:spcBef>
              <a:buFont typeface="Arial" panose="020B0604020202020204" pitchFamily="34" charset="0"/>
              <a:buNone/>
            </a:pPr>
            <a:r>
              <a:rPr lang="en-US" altLang="zh-CN" sz="1335" b="1">
                <a:solidFill>
                  <a:schemeClr val="tx1"/>
                </a:solidFill>
                <a:latin typeface="Palatino Linotype" panose="02040502050505030304" pitchFamily="18" charset="0"/>
                <a:cs typeface="Times New Roman" panose="02020603050405020304" pitchFamily="18" charset="0"/>
              </a:rPr>
              <a:t> </a:t>
            </a:r>
            <a:r>
              <a:rPr lang="en-US" altLang="zh-CN" sz="1065">
                <a:solidFill>
                  <a:schemeClr val="tx1"/>
                </a:solidFill>
                <a:latin typeface="Palatino Linotype" panose="02040502050505030304" pitchFamily="18" charset="0"/>
              </a:rPr>
              <a:t> </a:t>
            </a:r>
            <a:endParaRPr lang="en-US" altLang="zh-CN" sz="2400">
              <a:solidFill>
                <a:schemeClr val="tx1"/>
              </a:solidFill>
              <a:latin typeface="Palatino Linotype" panose="02040502050505030304" pitchFamily="18" charset="0"/>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433" y="2277533"/>
            <a:ext cx="6096000" cy="95410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457200" indent="-457200">
              <a:buFont typeface="Wingdings" panose="05000000000000000000" pitchFamily="2" charset="2"/>
              <a:buChar char="u"/>
              <a:defRPr/>
            </a:pPr>
            <a:r>
              <a:rPr lang="en-US" altLang="zh-CN" sz="28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F(s)</a:t>
            </a:r>
            <a:r>
              <a:rPr lang="zh-CN" altLang="en-US" sz="28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零点为闭环传递函数的极点</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，其</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极点为开环传递函数的极点</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3" name="矩形 32"/>
          <p:cNvSpPr/>
          <p:nvPr/>
        </p:nvSpPr>
        <p:spPr>
          <a:xfrm>
            <a:off x="334432" y="4197351"/>
            <a:ext cx="6265623"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buFont typeface="Wingdings" panose="05000000000000000000" pitchFamily="2" charset="2"/>
              <a:buChar char="u"/>
              <a:defRPr/>
            </a:pPr>
            <a:r>
              <a:rPr lang="en-US" altLang="zh-CN" sz="28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s</a:t>
            </a:r>
            <a:r>
              <a:rPr lang="zh-CN" altLang="en-US" sz="28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沿闭合曲线</a:t>
            </a:r>
            <a:r>
              <a:rPr lang="en-US" altLang="zh-CN" sz="28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zh-CN" altLang="en-US" sz="28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运动一周所产生的两条闭合曲线 </a:t>
            </a:r>
            <a:r>
              <a:rPr lang="en-US" altLang="zh-CN" sz="28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en-US" altLang="zh-CN" sz="2800" b="1" i="1" baseline="-250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F</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和 </a:t>
            </a:r>
            <a:r>
              <a:rPr lang="en-US" altLang="zh-CN" sz="28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en-US" altLang="zh-CN" sz="2800" b="1" i="1" baseline="-25000"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GH</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只</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相差常数</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89119" name="Picture 31"/>
          <p:cNvPicPr>
            <a:picLocks noChangeAspect="1" noChangeArrowheads="1"/>
          </p:cNvPicPr>
          <p:nvPr/>
        </p:nvPicPr>
        <p:blipFill>
          <a:blip r:embed="rId1"/>
          <a:srcRect/>
          <a:stretch>
            <a:fillRect/>
          </a:stretch>
        </p:blipFill>
        <p:spPr bwMode="auto">
          <a:xfrm>
            <a:off x="6798498" y="2180169"/>
            <a:ext cx="5249569" cy="3625096"/>
          </a:xfrm>
          <a:prstGeom prst="rect">
            <a:avLst/>
          </a:prstGeom>
        </p:spPr>
        <p:style>
          <a:lnRef idx="2">
            <a:schemeClr val="accent3"/>
          </a:lnRef>
          <a:fillRef idx="1">
            <a:schemeClr val="lt1"/>
          </a:fillRef>
          <a:effectRef idx="0">
            <a:schemeClr val="accent3"/>
          </a:effectRef>
          <a:fontRef idx="minor">
            <a:schemeClr val="dk1"/>
          </a:fontRef>
        </p:style>
      </p:pic>
      <p:graphicFrame>
        <p:nvGraphicFramePr>
          <p:cNvPr id="13317" name="对象 35"/>
          <p:cNvGraphicFramePr>
            <a:graphicFrameLocks noChangeAspect="1"/>
          </p:cNvGraphicFramePr>
          <p:nvPr/>
        </p:nvGraphicFramePr>
        <p:xfrm>
          <a:off x="1102784" y="933451"/>
          <a:ext cx="10107083" cy="1240367"/>
        </p:xfrm>
        <a:graphic>
          <a:graphicData uri="http://schemas.openxmlformats.org/presentationml/2006/ole">
            <mc:AlternateContent xmlns:mc="http://schemas.openxmlformats.org/markup-compatibility/2006">
              <mc:Choice xmlns:v="urn:schemas-microsoft-com:vml" Requires="v">
                <p:oleObj spid="_x0000_s4099" name="公式" r:id="rId2" imgW="3644900" imgH="444500" progId="Equation.3">
                  <p:embed/>
                </p:oleObj>
              </mc:Choice>
              <mc:Fallback>
                <p:oleObj name="公式" r:id="rId2" imgW="3644900" imgH="444500" progId="Equation.3">
                  <p:embed/>
                  <p:pic>
                    <p:nvPicPr>
                      <p:cNvPr id="0" name="对象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784" y="933451"/>
                        <a:ext cx="10107083" cy="124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矩形 42"/>
          <p:cNvSpPr/>
          <p:nvPr/>
        </p:nvSpPr>
        <p:spPr>
          <a:xfrm>
            <a:off x="548594" y="5980283"/>
            <a:ext cx="9078126" cy="666786"/>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eaLnBrk="1" hangingPunct="1">
              <a:buFont typeface="Arial" panose="020B0604020202020204" pitchFamily="34" charset="0"/>
              <a:buNone/>
              <a:defRPr/>
            </a:pPr>
            <a:r>
              <a:rPr lang="en-US" altLang="zh-CN" sz="3735" b="1" i="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F</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平面的</a:t>
            </a:r>
            <a:r>
              <a:rPr lang="zh-CN" altLang="en-US" sz="3735"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坐标原点</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就是</a:t>
            </a:r>
            <a:r>
              <a:rPr lang="en-US" altLang="zh-CN" sz="3735"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GH</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平面的</a:t>
            </a:r>
            <a:r>
              <a:rPr lang="en-US" altLang="zh-CN" sz="3735"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(-1,j0)</a:t>
            </a:r>
            <a:r>
              <a:rPr lang="zh-CN" altLang="en-US" sz="3735"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点</a:t>
            </a:r>
            <a:endParaRPr lang="zh-CN" altLang="en-US" sz="3735"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5" name="矩形 44"/>
          <p:cNvSpPr/>
          <p:nvPr/>
        </p:nvSpPr>
        <p:spPr>
          <a:xfrm>
            <a:off x="334433" y="254000"/>
            <a:ext cx="4753224" cy="6667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buFont typeface="Arial" panose="020B0604020202020204" pitchFamily="34" charset="0"/>
              <a:buNone/>
              <a:defRPr/>
            </a:pPr>
            <a:r>
              <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  </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构造辅助函数</a:t>
            </a:r>
            <a:r>
              <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F(s)</a:t>
            </a:r>
            <a:endPar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912285" y="4485217"/>
            <a:ext cx="10368291" cy="220768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5" name="矩形 14"/>
          <p:cNvSpPr/>
          <p:nvPr/>
        </p:nvSpPr>
        <p:spPr>
          <a:xfrm>
            <a:off x="334434" y="254000"/>
            <a:ext cx="6061275" cy="6667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buFont typeface="Arial" panose="020B0604020202020204" pitchFamily="34" charset="0"/>
              <a:buNone/>
              <a:defRPr/>
            </a:pPr>
            <a:r>
              <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 s</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平面上闭合曲线</a:t>
            </a:r>
            <a:r>
              <a:rPr lang="en-US" altLang="zh-CN" sz="3735" b="1" i="1" dirty="0">
                <a:solidFill>
                  <a:srgbClr val="00206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zh-CN" altLang="en-US"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的选择</a:t>
            </a:r>
            <a:endParaRPr lang="en-US" altLang="zh-CN" sz="3735"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 name="矩形 1"/>
          <p:cNvSpPr/>
          <p:nvPr/>
        </p:nvSpPr>
        <p:spPr>
          <a:xfrm>
            <a:off x="431801" y="1325033"/>
            <a:ext cx="11233151" cy="124123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hangingPunct="1">
              <a:buFont typeface="Arial" panose="020B0604020202020204" pitchFamily="34" charset="0"/>
              <a:buNone/>
              <a:defRPr/>
            </a:pPr>
            <a:r>
              <a:rPr lang="en-US" altLang="zh-CN"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F(s)</a:t>
            </a:r>
            <a:r>
              <a:rPr lang="zh-CN" altLang="en-US"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的零点位置就决定了系统的稳定性，因此若 </a:t>
            </a:r>
            <a:r>
              <a:rPr lang="en-US" altLang="zh-CN" sz="3600" b="1" i="1" dirty="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D</a:t>
            </a:r>
            <a:r>
              <a:rPr lang="zh-CN" altLang="en-US"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曲线包围了</a:t>
            </a:r>
            <a:r>
              <a:rPr lang="en-US" altLang="zh-CN"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S</a:t>
            </a:r>
            <a:r>
              <a:rPr lang="zh-CN" altLang="en-US"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右半平面且</a:t>
            </a:r>
            <a:r>
              <a:rPr lang="en-US" altLang="zh-CN"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Z</a:t>
            </a:r>
            <a:r>
              <a:rPr lang="zh-CN" altLang="en-US"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r>
              <a:rPr lang="en-US" altLang="zh-CN"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a:t>
            </a:r>
            <a:r>
              <a:rPr lang="zh-CN" altLang="en-US"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，则系统闭环稳定</a:t>
            </a:r>
            <a:endParaRPr lang="zh-CN" altLang="en-US" sz="36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14341" name="Picture 22"/>
          <p:cNvPicPr>
            <a:picLocks noChangeAspect="1" noChangeArrowheads="1"/>
          </p:cNvPicPr>
          <p:nvPr/>
        </p:nvPicPr>
        <p:blipFill>
          <a:blip r:embed="rId1">
            <a:extLst>
              <a:ext uri="{28A0092B-C50C-407E-A947-70E740481C1C}">
                <a14:useLocalDpi xmlns:a14="http://schemas.microsoft.com/office/drawing/2010/main" val="0"/>
              </a:ext>
            </a:extLst>
          </a:blip>
          <a:srcRect r="58253"/>
          <a:stretch>
            <a:fillRect/>
          </a:stretch>
        </p:blipFill>
        <p:spPr bwMode="auto">
          <a:xfrm>
            <a:off x="334433" y="2660651"/>
            <a:ext cx="6891867" cy="1221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23"/>
          <p:cNvPicPr>
            <a:picLocks noChangeAspect="1" noChangeArrowheads="1"/>
          </p:cNvPicPr>
          <p:nvPr/>
        </p:nvPicPr>
        <p:blipFill>
          <a:blip r:embed="rId2">
            <a:extLst>
              <a:ext uri="{28A0092B-C50C-407E-A947-70E740481C1C}">
                <a14:useLocalDpi xmlns:a14="http://schemas.microsoft.com/office/drawing/2010/main" val="0"/>
              </a:ext>
            </a:extLst>
          </a:blip>
          <a:srcRect t="2" r="66631" b="-2"/>
          <a:stretch>
            <a:fillRect/>
          </a:stretch>
        </p:blipFill>
        <p:spPr bwMode="auto">
          <a:xfrm>
            <a:off x="6959601" y="2927351"/>
            <a:ext cx="5425017" cy="60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27"/>
          <p:cNvPicPr>
            <a:picLocks noChangeAspect="1" noChangeArrowheads="1"/>
          </p:cNvPicPr>
          <p:nvPr/>
        </p:nvPicPr>
        <p:blipFill>
          <a:blip r:embed="rId3">
            <a:extLst>
              <a:ext uri="{28A0092B-C50C-407E-A947-70E740481C1C}">
                <a14:useLocalDpi xmlns:a14="http://schemas.microsoft.com/office/drawing/2010/main" val="0"/>
              </a:ext>
            </a:extLst>
          </a:blip>
          <a:srcRect t="2" r="74538" b="7368"/>
          <a:stretch>
            <a:fillRect/>
          </a:stretch>
        </p:blipFill>
        <p:spPr bwMode="auto">
          <a:xfrm>
            <a:off x="296334" y="3594100"/>
            <a:ext cx="4284133" cy="57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28"/>
          <p:cNvPicPr>
            <a:picLocks noChangeAspect="1" noChangeArrowheads="1"/>
          </p:cNvPicPr>
          <p:nvPr/>
        </p:nvPicPr>
        <p:blipFill>
          <a:blip r:embed="rId4">
            <a:extLst>
              <a:ext uri="{28A0092B-C50C-407E-A947-70E740481C1C}">
                <a14:useLocalDpi xmlns:a14="http://schemas.microsoft.com/office/drawing/2010/main" val="0"/>
              </a:ext>
            </a:extLst>
          </a:blip>
          <a:srcRect r="50000"/>
          <a:stretch>
            <a:fillRect/>
          </a:stretch>
        </p:blipFill>
        <p:spPr bwMode="auto">
          <a:xfrm>
            <a:off x="191344" y="4306135"/>
            <a:ext cx="7939617" cy="117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5" name="Picture 29"/>
          <p:cNvPicPr>
            <a:picLocks noChangeAspect="1" noChangeArrowheads="1"/>
          </p:cNvPicPr>
          <p:nvPr/>
        </p:nvPicPr>
        <p:blipFill>
          <a:blip r:embed="rId5">
            <a:extLst>
              <a:ext uri="{28A0092B-C50C-407E-A947-70E740481C1C}">
                <a14:useLocalDpi xmlns:a14="http://schemas.microsoft.com/office/drawing/2010/main" val="0"/>
              </a:ext>
            </a:extLst>
          </a:blip>
          <a:srcRect r="27554"/>
          <a:stretch>
            <a:fillRect/>
          </a:stretch>
        </p:blipFill>
        <p:spPr bwMode="auto">
          <a:xfrm>
            <a:off x="207844" y="5047970"/>
            <a:ext cx="11161240" cy="113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30"/>
          <p:cNvPicPr>
            <a:picLocks noChangeAspect="1" noChangeArrowheads="1"/>
          </p:cNvPicPr>
          <p:nvPr/>
        </p:nvPicPr>
        <p:blipFill>
          <a:blip r:embed="rId6">
            <a:extLst>
              <a:ext uri="{28A0092B-C50C-407E-A947-70E740481C1C}">
                <a14:useLocalDpi xmlns:a14="http://schemas.microsoft.com/office/drawing/2010/main" val="0"/>
              </a:ext>
            </a:extLst>
          </a:blip>
          <a:srcRect r="55431"/>
          <a:stretch>
            <a:fillRect/>
          </a:stretch>
        </p:blipFill>
        <p:spPr bwMode="auto">
          <a:xfrm>
            <a:off x="975269" y="5846233"/>
            <a:ext cx="7268633" cy="1204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theme/theme1.xml><?xml version="1.0" encoding="utf-8"?>
<a:theme xmlns:a="http://schemas.openxmlformats.org/drawingml/2006/main" name="平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2799</Words>
  <Application>WPS 演示</Application>
  <PresentationFormat>宽屏</PresentationFormat>
  <Paragraphs>265</Paragraphs>
  <Slides>49</Slides>
  <Notes>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81</vt:i4>
      </vt:variant>
      <vt:variant>
        <vt:lpstr>幻灯片标题</vt:lpstr>
      </vt:variant>
      <vt:variant>
        <vt:i4>49</vt:i4>
      </vt:variant>
    </vt:vector>
  </HeadingPairs>
  <TitlesOfParts>
    <vt:vector size="153" baseType="lpstr">
      <vt:lpstr>Arial</vt:lpstr>
      <vt:lpstr>宋体</vt:lpstr>
      <vt:lpstr>Wingdings</vt:lpstr>
      <vt:lpstr>Century Gothic</vt:lpstr>
      <vt:lpstr>Verdana</vt:lpstr>
      <vt:lpstr>Courier New</vt:lpstr>
      <vt:lpstr>楷体</vt:lpstr>
      <vt:lpstr>Times New Roman</vt:lpstr>
      <vt:lpstr>黑体</vt:lpstr>
      <vt:lpstr>Palatino Linotype</vt:lpstr>
      <vt:lpstr>等线</vt:lpstr>
      <vt:lpstr>Calibri</vt:lpstr>
      <vt:lpstr>微软雅黑</vt:lpstr>
      <vt:lpstr>Arial Unicode MS</vt:lpstr>
      <vt:lpstr>等线 Light</vt:lpstr>
      <vt:lpstr>Calibri Light</vt:lpstr>
      <vt:lpstr>Times New Roman</vt:lpstr>
      <vt:lpstr>Arial Narrow</vt:lpstr>
      <vt:lpstr>Arial Narrow</vt:lpstr>
      <vt:lpstr>Tahoma</vt:lpstr>
      <vt:lpstr>Wingdings 2</vt:lpstr>
      <vt:lpstr>Franklin Gothic Book</vt:lpstr>
      <vt:lpstr>平面</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Equation.DSMT4</vt:lpstr>
      <vt:lpstr>Equation.3</vt:lpstr>
      <vt:lpstr>Equation.DSMT4</vt:lpstr>
      <vt:lpstr>Equation.DSMT4</vt:lpstr>
      <vt:lpstr>Equation.DSMT4</vt:lpstr>
      <vt:lpstr>Equation.DSMT4</vt:lpstr>
      <vt:lpstr>Equation.DSMT4</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Equation.DSMT4</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Equation.DSMT4</vt:lpstr>
      <vt:lpstr>Paint.Picture</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本次课程作业</vt:lpstr>
    </vt:vector>
  </TitlesOfParts>
  <Company>sicau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xlj</dc:creator>
  <cp:lastModifiedBy>Thinkpad</cp:lastModifiedBy>
  <cp:revision>299</cp:revision>
  <dcterms:created xsi:type="dcterms:W3CDTF">2001-03-12T12:47:00Z</dcterms:created>
  <dcterms:modified xsi:type="dcterms:W3CDTF">2021-01-06T07:58:18Z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