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2"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emf"/><Relationship Id="rId1" Type="http://schemas.openxmlformats.org/officeDocument/2006/relationships/image" Target="../media/image72.e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5" Type="http://schemas.openxmlformats.org/officeDocument/2006/relationships/image" Target="../media/image99.emf"/><Relationship Id="rId4" Type="http://schemas.openxmlformats.org/officeDocument/2006/relationships/image" Target="../media/image9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wmf"/><Relationship Id="rId1"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25.emf"/><Relationship Id="rId3" Type="http://schemas.openxmlformats.org/officeDocument/2006/relationships/image" Target="../media/image115.wmf"/><Relationship Id="rId7" Type="http://schemas.openxmlformats.org/officeDocument/2006/relationships/image" Target="../media/image119.wmf"/><Relationship Id="rId12" Type="http://schemas.openxmlformats.org/officeDocument/2006/relationships/image" Target="../media/image124.e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11" Type="http://schemas.openxmlformats.org/officeDocument/2006/relationships/image" Target="../media/image123.emf"/><Relationship Id="rId5" Type="http://schemas.openxmlformats.org/officeDocument/2006/relationships/image" Target="../media/image117.wmf"/><Relationship Id="rId10" Type="http://schemas.openxmlformats.org/officeDocument/2006/relationships/image" Target="../media/image122.emf"/><Relationship Id="rId4" Type="http://schemas.openxmlformats.org/officeDocument/2006/relationships/image" Target="../media/image116.wmf"/><Relationship Id="rId9" Type="http://schemas.openxmlformats.org/officeDocument/2006/relationships/image" Target="../media/image121.emf"/><Relationship Id="rId14" Type="http://schemas.openxmlformats.org/officeDocument/2006/relationships/image" Target="../media/image12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55.wmf"/><Relationship Id="rId4" Type="http://schemas.openxmlformats.org/officeDocument/2006/relationships/image" Target="../media/image6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119510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407627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251351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矩形 2"/>
          <p:cNvSpPr/>
          <p:nvPr userDrawn="1"/>
        </p:nvSpPr>
        <p:spPr>
          <a:xfrm>
            <a:off x="0" y="0"/>
            <a:ext cx="9144000" cy="8366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 name="Title 1"/>
          <p:cNvSpPr>
            <a:spLocks noGrp="1"/>
          </p:cNvSpPr>
          <p:nvPr>
            <p:ph type="title"/>
          </p:nvPr>
        </p:nvSpPr>
        <p:spPr>
          <a:xfrm>
            <a:off x="179512" y="-63897"/>
            <a:ext cx="7886700" cy="964505"/>
          </a:xfrm>
        </p:spPr>
        <p:txBody>
          <a:bodyPr/>
          <a:lstStyle>
            <a:lvl1pPr>
              <a:defRPr>
                <a:solidFill>
                  <a:schemeClr val="bg1"/>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FBD615A-26AD-4A8F-B39B-B318301F939B}" type="slidenum">
              <a:rPr lang="en-US" altLang="zh-CN"/>
              <a:pPr>
                <a:defRPr/>
              </a:pPr>
              <a:t>‹#›</a:t>
            </a:fld>
            <a:endParaRPr lang="en-US" altLang="zh-CN"/>
          </a:p>
        </p:txBody>
      </p:sp>
    </p:spTree>
    <p:extLst>
      <p:ext uri="{BB962C8B-B14F-4D97-AF65-F5344CB8AC3E}">
        <p14:creationId xmlns:p14="http://schemas.microsoft.com/office/powerpoint/2010/main" val="225326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矩形 1"/>
          <p:cNvSpPr/>
          <p:nvPr userDrawn="1"/>
        </p:nvSpPr>
        <p:spPr>
          <a:xfrm>
            <a:off x="0" y="0"/>
            <a:ext cx="9144000" cy="8366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6E63E58E-C10D-44D2-B04B-58ABD9760170}" type="slidenum">
              <a:rPr lang="en-US" altLang="zh-CN"/>
              <a:pPr>
                <a:defRPr/>
              </a:pPr>
              <a:t>‹#›</a:t>
            </a:fld>
            <a:endParaRPr lang="en-US" altLang="zh-CN"/>
          </a:p>
        </p:txBody>
      </p:sp>
    </p:spTree>
    <p:extLst>
      <p:ext uri="{BB962C8B-B14F-4D97-AF65-F5344CB8AC3E}">
        <p14:creationId xmlns:p14="http://schemas.microsoft.com/office/powerpoint/2010/main" val="23620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58404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259991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26244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32169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89549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3092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367978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28D94A5-91E7-4B9A-A8E0-BAC4BB6DD2E7}" type="datetimeFigureOut">
              <a:rPr lang="zh-CN" altLang="en-US" smtClean="0"/>
              <a:t>2020/6/23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369571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D94A5-91E7-4B9A-A8E0-BAC4BB6DD2E7}" type="datetimeFigureOut">
              <a:rPr lang="zh-CN" altLang="en-US" smtClean="0"/>
              <a:t>2020/6/23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43A94-5754-424C-9128-0C899B5E8A29}" type="slidenum">
              <a:rPr lang="zh-CN" altLang="en-US" smtClean="0"/>
              <a:t>‹#›</a:t>
            </a:fld>
            <a:endParaRPr lang="zh-CN" altLang="en-US"/>
          </a:p>
        </p:txBody>
      </p:sp>
    </p:spTree>
    <p:extLst>
      <p:ext uri="{BB962C8B-B14F-4D97-AF65-F5344CB8AC3E}">
        <p14:creationId xmlns:p14="http://schemas.microsoft.com/office/powerpoint/2010/main" val="3877013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8.bin"/><Relationship Id="rId18" Type="http://schemas.openxmlformats.org/officeDocument/2006/relationships/image" Target="../media/image34.e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31.emf"/><Relationship Id="rId17" Type="http://schemas.openxmlformats.org/officeDocument/2006/relationships/oleObject" Target="../embeddings/oleObject10.bin"/><Relationship Id="rId2" Type="http://schemas.openxmlformats.org/officeDocument/2006/relationships/slideLayout" Target="../slideLayouts/slideLayout13.xm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30.emf"/><Relationship Id="rId19" Type="http://schemas.openxmlformats.org/officeDocument/2006/relationships/oleObject" Target="../embeddings/oleObject11.bin"/><Relationship Id="rId4" Type="http://schemas.openxmlformats.org/officeDocument/2006/relationships/image" Target="../media/image27.emf"/><Relationship Id="rId9" Type="http://schemas.openxmlformats.org/officeDocument/2006/relationships/oleObject" Target="../embeddings/oleObject6.bin"/><Relationship Id="rId14" Type="http://schemas.openxmlformats.org/officeDocument/2006/relationships/image" Target="../media/image32.emf"/><Relationship Id="rId22" Type="http://schemas.openxmlformats.org/officeDocument/2006/relationships/image" Target="../media/image36.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38.emf"/><Relationship Id="rId5" Type="http://schemas.openxmlformats.org/officeDocument/2006/relationships/oleObject" Target="../embeddings/oleObject14.bin"/><Relationship Id="rId4" Type="http://schemas.openxmlformats.org/officeDocument/2006/relationships/image" Target="../media/image37.emf"/></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40.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2.bin"/><Relationship Id="rId18" Type="http://schemas.openxmlformats.org/officeDocument/2006/relationships/image" Target="../media/image49.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46.wmf"/><Relationship Id="rId17" Type="http://schemas.openxmlformats.org/officeDocument/2006/relationships/oleObject" Target="../embeddings/oleObject24.bin"/><Relationship Id="rId2" Type="http://schemas.openxmlformats.org/officeDocument/2006/relationships/slideLayout" Target="../slideLayouts/slideLayout13.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6.vml"/><Relationship Id="rId6" Type="http://schemas.openxmlformats.org/officeDocument/2006/relationships/image" Target="../media/image43.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45.wmf"/><Relationship Id="rId19" Type="http://schemas.openxmlformats.org/officeDocument/2006/relationships/oleObject" Target="../embeddings/oleObject25.bin"/><Relationship Id="rId4" Type="http://schemas.openxmlformats.org/officeDocument/2006/relationships/image" Target="../media/image42.wmf"/><Relationship Id="rId9" Type="http://schemas.openxmlformats.org/officeDocument/2006/relationships/oleObject" Target="../embeddings/oleObject20.bin"/><Relationship Id="rId14" Type="http://schemas.openxmlformats.org/officeDocument/2006/relationships/image" Target="../media/image47.wmf"/><Relationship Id="rId22" Type="http://schemas.openxmlformats.org/officeDocument/2006/relationships/image" Target="../media/image5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52.wmf"/></Relationships>
</file>

<file path=ppt/slides/_rels/slide2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54.wmf"/><Relationship Id="rId5" Type="http://schemas.openxmlformats.org/officeDocument/2006/relationships/oleObject" Target="../embeddings/oleObject2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55.wmf"/><Relationship Id="rId3" Type="http://schemas.openxmlformats.org/officeDocument/2006/relationships/image" Target="../media/image61.png"/><Relationship Id="rId7" Type="http://schemas.openxmlformats.org/officeDocument/2006/relationships/image" Target="../media/image58.wmf"/><Relationship Id="rId12"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9.wmf"/></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64.wmf"/><Relationship Id="rId5" Type="http://schemas.openxmlformats.org/officeDocument/2006/relationships/oleObject" Target="../embeddings/oleObject37.bin"/><Relationship Id="rId4" Type="http://schemas.openxmlformats.org/officeDocument/2006/relationships/image" Target="../media/image6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65.emf"/></Relationships>
</file>

<file path=ppt/slides/_rels/slide29.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70.e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67.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42.bin"/><Relationship Id="rId14" Type="http://schemas.openxmlformats.org/officeDocument/2006/relationships/image" Target="../media/image71.e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6.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73.e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48.bin"/><Relationship Id="rId14" Type="http://schemas.openxmlformats.org/officeDocument/2006/relationships/image" Target="../media/image7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79.wmf"/><Relationship Id="rId5" Type="http://schemas.openxmlformats.org/officeDocument/2006/relationships/oleObject" Target="../embeddings/oleObject52.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83.png"/><Relationship Id="rId4" Type="http://schemas.openxmlformats.org/officeDocument/2006/relationships/image" Target="../media/image8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audio" Target="../media/audio1.wav"/><Relationship Id="rId7"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84.wmf"/><Relationship Id="rId5" Type="http://schemas.openxmlformats.org/officeDocument/2006/relationships/oleObject" Target="../embeddings/oleObject56.bin"/><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88.wmf"/><Relationship Id="rId5" Type="http://schemas.openxmlformats.org/officeDocument/2006/relationships/oleObject" Target="../embeddings/oleObject59.bin"/><Relationship Id="rId4" Type="http://schemas.openxmlformats.org/officeDocument/2006/relationships/image" Target="../media/image87.wmf"/></Relationships>
</file>

<file path=ppt/slides/_rels/slide3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93.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63.bin"/><Relationship Id="rId14" Type="http://schemas.openxmlformats.org/officeDocument/2006/relationships/image" Target="../media/image94.wmf"/></Relationships>
</file>

<file path=ppt/slides/_rels/slide38.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99.e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96.e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6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101.wmf"/><Relationship Id="rId5" Type="http://schemas.openxmlformats.org/officeDocument/2006/relationships/oleObject" Target="../embeddings/oleObject72.bin"/><Relationship Id="rId4" Type="http://schemas.openxmlformats.org/officeDocument/2006/relationships/image" Target="../media/image100.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103.wmf"/><Relationship Id="rId5" Type="http://schemas.openxmlformats.org/officeDocument/2006/relationships/oleObject" Target="../embeddings/oleObject74.bin"/><Relationship Id="rId4" Type="http://schemas.openxmlformats.org/officeDocument/2006/relationships/image" Target="../media/image102.wmf"/></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105.emf"/><Relationship Id="rId4"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107.wmf"/><Relationship Id="rId5" Type="http://schemas.openxmlformats.org/officeDocument/2006/relationships/oleObject" Target="../embeddings/oleObject78.bin"/><Relationship Id="rId4" Type="http://schemas.openxmlformats.org/officeDocument/2006/relationships/image" Target="../media/image106.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10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109.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11.emf"/><Relationship Id="rId5" Type="http://schemas.openxmlformats.org/officeDocument/2006/relationships/oleObject" Target="../embeddings/oleObject82.bin"/><Relationship Id="rId4" Type="http://schemas.openxmlformats.org/officeDocument/2006/relationships/image" Target="../media/image110.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11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89.bin"/><Relationship Id="rId18" Type="http://schemas.openxmlformats.org/officeDocument/2006/relationships/image" Target="../media/image120.wmf"/><Relationship Id="rId26" Type="http://schemas.openxmlformats.org/officeDocument/2006/relationships/image" Target="../media/image124.e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117.wmf"/><Relationship Id="rId17" Type="http://schemas.openxmlformats.org/officeDocument/2006/relationships/oleObject" Target="../embeddings/oleObject91.bin"/><Relationship Id="rId25" Type="http://schemas.openxmlformats.org/officeDocument/2006/relationships/oleObject" Target="../embeddings/oleObject95.bin"/><Relationship Id="rId2" Type="http://schemas.openxmlformats.org/officeDocument/2006/relationships/slideLayout" Target="../slideLayouts/slideLayout12.xml"/><Relationship Id="rId16" Type="http://schemas.openxmlformats.org/officeDocument/2006/relationships/image" Target="../media/image119.wmf"/><Relationship Id="rId20" Type="http://schemas.openxmlformats.org/officeDocument/2006/relationships/image" Target="../media/image121.emf"/><Relationship Id="rId29" Type="http://schemas.openxmlformats.org/officeDocument/2006/relationships/oleObject" Target="../embeddings/oleObject97.bin"/><Relationship Id="rId1" Type="http://schemas.openxmlformats.org/officeDocument/2006/relationships/vmlDrawing" Target="../drawings/vmlDrawing28.vml"/><Relationship Id="rId6" Type="http://schemas.openxmlformats.org/officeDocument/2006/relationships/image" Target="../media/image114.wmf"/><Relationship Id="rId11" Type="http://schemas.openxmlformats.org/officeDocument/2006/relationships/oleObject" Target="../embeddings/oleObject88.bin"/><Relationship Id="rId24" Type="http://schemas.openxmlformats.org/officeDocument/2006/relationships/image" Target="../media/image123.e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28" Type="http://schemas.openxmlformats.org/officeDocument/2006/relationships/image" Target="../media/image125.emf"/><Relationship Id="rId10" Type="http://schemas.openxmlformats.org/officeDocument/2006/relationships/image" Target="../media/image116.wmf"/><Relationship Id="rId19" Type="http://schemas.openxmlformats.org/officeDocument/2006/relationships/oleObject" Target="../embeddings/oleObject92.bin"/><Relationship Id="rId4" Type="http://schemas.openxmlformats.org/officeDocument/2006/relationships/image" Target="../media/image113.wmf"/><Relationship Id="rId9" Type="http://schemas.openxmlformats.org/officeDocument/2006/relationships/oleObject" Target="../embeddings/oleObject87.bin"/><Relationship Id="rId14" Type="http://schemas.openxmlformats.org/officeDocument/2006/relationships/image" Target="../media/image118.wmf"/><Relationship Id="rId22" Type="http://schemas.openxmlformats.org/officeDocument/2006/relationships/image" Target="../media/image122.emf"/><Relationship Id="rId27" Type="http://schemas.openxmlformats.org/officeDocument/2006/relationships/oleObject" Target="../embeddings/oleObject96.bin"/><Relationship Id="rId30" Type="http://schemas.openxmlformats.org/officeDocument/2006/relationships/image" Target="../media/image126.emf"/></Relationships>
</file>

<file path=ppt/slides/_rels/slide49.xml.rels><?xml version="1.0" encoding="UTF-8" standalone="yes"?>
<Relationships xmlns="http://schemas.openxmlformats.org/package/2006/relationships"><Relationship Id="rId8" Type="http://schemas.openxmlformats.org/officeDocument/2006/relationships/image" Target="../media/image129.e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31.wmf"/><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28.e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30.emf"/><Relationship Id="rId4" Type="http://schemas.openxmlformats.org/officeDocument/2006/relationships/image" Target="../media/image127.emf"/><Relationship Id="rId9" Type="http://schemas.openxmlformats.org/officeDocument/2006/relationships/oleObject" Target="../embeddings/oleObject101.bin"/><Relationship Id="rId14" Type="http://schemas.openxmlformats.org/officeDocument/2006/relationships/image" Target="../media/image132.w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133.emf"/></Relationships>
</file>

<file path=ppt/slides/_rels/slide54.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135.emf"/><Relationship Id="rId5" Type="http://schemas.openxmlformats.org/officeDocument/2006/relationships/oleObject" Target="../embeddings/oleObject106.bin"/><Relationship Id="rId4" Type="http://schemas.openxmlformats.org/officeDocument/2006/relationships/image" Target="../media/image134.emf"/></Relationships>
</file>

<file path=ppt/slides/_rels/slide55.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138.emf"/><Relationship Id="rId5" Type="http://schemas.openxmlformats.org/officeDocument/2006/relationships/oleObject" Target="../embeddings/oleObject109.bin"/><Relationship Id="rId4" Type="http://schemas.openxmlformats.org/officeDocument/2006/relationships/image" Target="../media/image1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141.emf"/><Relationship Id="rId5" Type="http://schemas.openxmlformats.org/officeDocument/2006/relationships/oleObject" Target="../embeddings/oleObject112.bin"/><Relationship Id="rId4" Type="http://schemas.openxmlformats.org/officeDocument/2006/relationships/image" Target="../media/image140.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89640" y="859067"/>
            <a:ext cx="5419048" cy="1371429"/>
          </a:xfrm>
          <a:prstGeom prst="rect">
            <a:avLst/>
          </a:prstGeom>
        </p:spPr>
      </p:pic>
      <p:pic>
        <p:nvPicPr>
          <p:cNvPr id="5" name="图片 4"/>
          <p:cNvPicPr>
            <a:picLocks noChangeAspect="1"/>
          </p:cNvPicPr>
          <p:nvPr/>
        </p:nvPicPr>
        <p:blipFill>
          <a:blip r:embed="rId3"/>
          <a:stretch>
            <a:fillRect/>
          </a:stretch>
        </p:blipFill>
        <p:spPr>
          <a:xfrm>
            <a:off x="1512663" y="2362897"/>
            <a:ext cx="5647619" cy="4238095"/>
          </a:xfrm>
          <a:prstGeom prst="rect">
            <a:avLst/>
          </a:prstGeom>
        </p:spPr>
      </p:pic>
    </p:spTree>
    <p:extLst>
      <p:ext uri="{BB962C8B-B14F-4D97-AF65-F5344CB8AC3E}">
        <p14:creationId xmlns:p14="http://schemas.microsoft.com/office/powerpoint/2010/main" val="17080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4857143" cy="3438095"/>
          </a:xfrm>
          <a:prstGeom prst="rect">
            <a:avLst/>
          </a:prstGeom>
        </p:spPr>
      </p:pic>
    </p:spTree>
    <p:extLst>
      <p:ext uri="{BB962C8B-B14F-4D97-AF65-F5344CB8AC3E}">
        <p14:creationId xmlns:p14="http://schemas.microsoft.com/office/powerpoint/2010/main" val="146044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27017" y="1302328"/>
            <a:ext cx="5571429" cy="4123809"/>
          </a:xfrm>
          <a:prstGeom prst="rect">
            <a:avLst/>
          </a:prstGeom>
        </p:spPr>
      </p:pic>
    </p:spTree>
    <p:extLst>
      <p:ext uri="{BB962C8B-B14F-4D97-AF65-F5344CB8AC3E}">
        <p14:creationId xmlns:p14="http://schemas.microsoft.com/office/powerpoint/2010/main" val="238852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31818" y="983438"/>
            <a:ext cx="4869971" cy="3745466"/>
          </a:xfrm>
          <a:prstGeom prst="rect">
            <a:avLst/>
          </a:prstGeom>
        </p:spPr>
      </p:pic>
    </p:spTree>
    <p:extLst>
      <p:ext uri="{BB962C8B-B14F-4D97-AF65-F5344CB8AC3E}">
        <p14:creationId xmlns:p14="http://schemas.microsoft.com/office/powerpoint/2010/main" val="3468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323850" y="899021"/>
            <a:ext cx="82296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smtClean="0">
                <a:solidFill>
                  <a:srgbClr val="FF0000"/>
                </a:solidFill>
                <a:ea typeface="楷体_GB2312" panose="02010609030101010101" pitchFamily="49" charset="-122"/>
              </a:rPr>
              <a:t>例：</a:t>
            </a:r>
            <a:r>
              <a:rPr kumimoji="1" lang="zh-CN" altLang="en-US" sz="3200" dirty="0">
                <a:ea typeface="楷体_GB2312" panose="02010609030101010101" pitchFamily="49" charset="-122"/>
              </a:rPr>
              <a:t>设计三人表决电路（</a:t>
            </a:r>
            <a:r>
              <a:rPr kumimoji="1" lang="en-US" altLang="zh-CN" sz="3200" i="1" dirty="0">
                <a:ea typeface="楷体_GB2312" panose="02010609030101010101" pitchFamily="49" charset="-122"/>
              </a:rPr>
              <a:t>A</a:t>
            </a:r>
            <a:r>
              <a:rPr kumimoji="1" lang="zh-CN" altLang="en-US" sz="3200" dirty="0">
                <a:ea typeface="楷体_GB2312" panose="02010609030101010101" pitchFamily="49" charset="-122"/>
              </a:rPr>
              <a:t>、</a:t>
            </a:r>
            <a:r>
              <a:rPr kumimoji="1" lang="en-US" altLang="zh-CN" sz="3200" i="1" dirty="0">
                <a:ea typeface="楷体_GB2312" panose="02010609030101010101" pitchFamily="49" charset="-122"/>
              </a:rPr>
              <a:t>B</a:t>
            </a:r>
            <a:r>
              <a:rPr kumimoji="1" lang="zh-CN" altLang="en-US" sz="3200" dirty="0">
                <a:ea typeface="楷体_GB2312" panose="02010609030101010101" pitchFamily="49" charset="-122"/>
              </a:rPr>
              <a:t>、</a:t>
            </a:r>
            <a:r>
              <a:rPr kumimoji="1" lang="en-US" altLang="zh-CN" sz="3200" i="1" dirty="0">
                <a:ea typeface="楷体_GB2312" panose="02010609030101010101" pitchFamily="49" charset="-122"/>
              </a:rPr>
              <a:t>C</a:t>
            </a:r>
            <a:r>
              <a:rPr kumimoji="1" lang="zh-CN" altLang="en-US" sz="3200" dirty="0">
                <a:ea typeface="楷体_GB2312" panose="02010609030101010101" pitchFamily="49" charset="-122"/>
              </a:rPr>
              <a:t>）。每人一个按键，如果同意则按下，不同意则不按。结果用指示灯表示，多数同意时指示灯亮，否则不亮。用与非门实现</a:t>
            </a:r>
            <a:r>
              <a:rPr kumimoji="1" lang="en-US" altLang="zh-CN" sz="3200" dirty="0">
                <a:ea typeface="楷体_GB2312" panose="02010609030101010101" pitchFamily="49" charset="-122"/>
              </a:rPr>
              <a:t>.</a:t>
            </a:r>
          </a:p>
        </p:txBody>
      </p:sp>
      <p:sp>
        <p:nvSpPr>
          <p:cNvPr id="22533" name="Text Box 5"/>
          <p:cNvSpPr txBox="1">
            <a:spLocks noChangeArrowheads="1"/>
          </p:cNvSpPr>
          <p:nvPr/>
        </p:nvSpPr>
        <p:spPr bwMode="auto">
          <a:xfrm>
            <a:off x="323850" y="2852738"/>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rPr>
              <a:t>解</a:t>
            </a:r>
            <a:r>
              <a:rPr lang="en-US" altLang="zh-CN" sz="3200">
                <a:solidFill>
                  <a:srgbClr val="0000FF"/>
                </a:solidFill>
              </a:rPr>
              <a:t>:</a:t>
            </a:r>
          </a:p>
        </p:txBody>
      </p:sp>
      <p:sp>
        <p:nvSpPr>
          <p:cNvPr id="22534" name="Text Box 6"/>
          <p:cNvSpPr txBox="1">
            <a:spLocks noChangeArrowheads="1"/>
          </p:cNvSpPr>
          <p:nvPr/>
        </p:nvSpPr>
        <p:spPr bwMode="auto">
          <a:xfrm>
            <a:off x="609600" y="3429000"/>
            <a:ext cx="8534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1.</a:t>
            </a:r>
            <a:r>
              <a:rPr kumimoji="1" lang="zh-CN" altLang="en-US" sz="3200">
                <a:solidFill>
                  <a:srgbClr val="CC0000"/>
                </a:solidFill>
                <a:ea typeface="楷体_GB2312" panose="02010609030101010101" pitchFamily="49" charset="-122"/>
              </a:rPr>
              <a:t>首先指明逻辑符号取“</a:t>
            </a:r>
            <a:r>
              <a:rPr kumimoji="1" lang="en-US" altLang="zh-CN" sz="3200">
                <a:solidFill>
                  <a:srgbClr val="CC0000"/>
                </a:solidFill>
                <a:ea typeface="楷体_GB2312" panose="02010609030101010101" pitchFamily="49" charset="-122"/>
              </a:rPr>
              <a:t>0”</a:t>
            </a:r>
            <a:r>
              <a:rPr kumimoji="1" lang="zh-CN" altLang="en-US" sz="3200">
                <a:solidFill>
                  <a:srgbClr val="CC0000"/>
                </a:solidFill>
                <a:ea typeface="楷体_GB2312" panose="02010609030101010101" pitchFamily="49" charset="-122"/>
              </a:rPr>
              <a:t>、“</a:t>
            </a:r>
            <a:r>
              <a:rPr kumimoji="1" lang="en-US" altLang="zh-CN" sz="3200">
                <a:solidFill>
                  <a:srgbClr val="CC0000"/>
                </a:solidFill>
                <a:ea typeface="楷体_GB2312" panose="02010609030101010101" pitchFamily="49" charset="-122"/>
              </a:rPr>
              <a:t>1”</a:t>
            </a:r>
            <a:r>
              <a:rPr kumimoji="1" lang="zh-CN" altLang="en-US" sz="3200">
                <a:solidFill>
                  <a:srgbClr val="CC0000"/>
                </a:solidFill>
                <a:ea typeface="楷体_GB2312" panose="02010609030101010101" pitchFamily="49" charset="-122"/>
              </a:rPr>
              <a:t>的含义</a:t>
            </a:r>
            <a:r>
              <a:rPr kumimoji="1" lang="zh-CN" altLang="en-US" sz="3200">
                <a:ea typeface="楷体_GB2312" panose="02010609030101010101" pitchFamily="49" charset="-122"/>
              </a:rPr>
              <a:t>。三个按键</a:t>
            </a:r>
            <a:r>
              <a:rPr kumimoji="1" lang="en-US" altLang="zh-CN" sz="3200" i="1">
                <a:ea typeface="楷体_GB2312" panose="02010609030101010101" pitchFamily="49" charset="-122"/>
              </a:rPr>
              <a:t>A</a:t>
            </a:r>
            <a:r>
              <a:rPr kumimoji="1" lang="zh-CN" altLang="en-US" sz="3200">
                <a:ea typeface="楷体_GB2312" panose="02010609030101010101" pitchFamily="49" charset="-122"/>
              </a:rPr>
              <a:t>、</a:t>
            </a:r>
            <a:r>
              <a:rPr kumimoji="1" lang="en-US" altLang="zh-CN" sz="3200" i="1">
                <a:ea typeface="楷体_GB2312" panose="02010609030101010101" pitchFamily="49" charset="-122"/>
              </a:rPr>
              <a:t>B</a:t>
            </a:r>
            <a:r>
              <a:rPr kumimoji="1" lang="zh-CN" altLang="en-US" sz="3200">
                <a:ea typeface="楷体_GB2312" panose="02010609030101010101" pitchFamily="49" charset="-122"/>
              </a:rPr>
              <a:t>、</a:t>
            </a:r>
            <a:r>
              <a:rPr kumimoji="1" lang="en-US" altLang="zh-CN" sz="3200" i="1">
                <a:ea typeface="楷体_GB2312" panose="02010609030101010101" pitchFamily="49" charset="-122"/>
              </a:rPr>
              <a:t>C</a:t>
            </a:r>
            <a:r>
              <a:rPr kumimoji="1" lang="zh-CN" altLang="en-US" sz="3200">
                <a:ea typeface="楷体_GB2312" panose="02010609030101010101" pitchFamily="49" charset="-122"/>
              </a:rPr>
              <a:t>按下时为“</a:t>
            </a:r>
            <a:r>
              <a:rPr kumimoji="1" lang="en-US" altLang="zh-CN" sz="3200">
                <a:ea typeface="楷体_GB2312" panose="02010609030101010101" pitchFamily="49" charset="-122"/>
              </a:rPr>
              <a:t>1”</a:t>
            </a:r>
            <a:r>
              <a:rPr kumimoji="1" lang="zh-CN" altLang="en-US" sz="3200">
                <a:ea typeface="楷体_GB2312" panose="02010609030101010101" pitchFamily="49" charset="-122"/>
              </a:rPr>
              <a:t>，不按时为“</a:t>
            </a:r>
            <a:r>
              <a:rPr kumimoji="1" lang="en-US" altLang="zh-CN" sz="3200">
                <a:ea typeface="楷体_GB2312" panose="02010609030101010101" pitchFamily="49" charset="-122"/>
              </a:rPr>
              <a:t>0”</a:t>
            </a:r>
            <a:r>
              <a:rPr kumimoji="1" lang="zh-CN" altLang="en-US" sz="3200">
                <a:ea typeface="楷体_GB2312" panose="02010609030101010101" pitchFamily="49" charset="-122"/>
              </a:rPr>
              <a:t>。输出量为 </a:t>
            </a:r>
            <a:r>
              <a:rPr kumimoji="1" lang="en-US" altLang="zh-CN" sz="3200" i="1">
                <a:ea typeface="楷体_GB2312" panose="02010609030101010101" pitchFamily="49" charset="-122"/>
              </a:rPr>
              <a:t>L</a:t>
            </a:r>
            <a:r>
              <a:rPr kumimoji="1" lang="zh-CN" altLang="en-US" sz="3200">
                <a:ea typeface="楷体_GB2312" panose="02010609030101010101" pitchFamily="49" charset="-122"/>
              </a:rPr>
              <a:t>，多数赞成时是“</a:t>
            </a:r>
            <a:r>
              <a:rPr kumimoji="1" lang="en-US" altLang="zh-CN" sz="3200">
                <a:ea typeface="楷体_GB2312" panose="02010609030101010101" pitchFamily="49" charset="-122"/>
              </a:rPr>
              <a:t>1”</a:t>
            </a:r>
            <a:r>
              <a:rPr kumimoji="1" lang="zh-CN" altLang="en-US" sz="3200">
                <a:ea typeface="楷体_GB2312" panose="02010609030101010101" pitchFamily="49" charset="-122"/>
              </a:rPr>
              <a:t>，否则是“</a:t>
            </a:r>
            <a:r>
              <a:rPr kumimoji="1" lang="en-US" altLang="zh-CN" sz="3200">
                <a:ea typeface="楷体_GB2312" panose="02010609030101010101" pitchFamily="49" charset="-122"/>
              </a:rPr>
              <a:t>0”</a:t>
            </a:r>
            <a:r>
              <a:rPr kumimoji="1" lang="zh-CN" altLang="en-US" sz="3200">
                <a:ea typeface="楷体_GB2312" panose="02010609030101010101" pitchFamily="49" charset="-122"/>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41488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323850" y="917438"/>
            <a:ext cx="720725" cy="4965700"/>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2.</a:t>
            </a:r>
            <a:r>
              <a:rPr kumimoji="1" lang="zh-CN" altLang="en-US" sz="3200">
                <a:solidFill>
                  <a:srgbClr val="CC0000"/>
                </a:solidFill>
                <a:ea typeface="楷体_GB2312" panose="02010609030101010101" pitchFamily="49" charset="-122"/>
              </a:rPr>
              <a:t>根据题意列出真值表</a:t>
            </a:r>
            <a:endParaRPr kumimoji="1" lang="zh-CN" altLang="en-US" sz="3200">
              <a:ea typeface="楷体_GB2312" panose="02010609030101010101" pitchFamily="49" charset="-122"/>
            </a:endParaRPr>
          </a:p>
        </p:txBody>
      </p:sp>
      <p:grpSp>
        <p:nvGrpSpPr>
          <p:cNvPr id="21509" name="Group 5"/>
          <p:cNvGrpSpPr>
            <a:grpSpLocks/>
          </p:cNvGrpSpPr>
          <p:nvPr/>
        </p:nvGrpSpPr>
        <p:grpSpPr bwMode="auto">
          <a:xfrm>
            <a:off x="1258888" y="1349238"/>
            <a:ext cx="2252662" cy="4894263"/>
            <a:chOff x="261" y="1013"/>
            <a:chExt cx="1419" cy="3083"/>
          </a:xfrm>
        </p:grpSpPr>
        <p:sp>
          <p:nvSpPr>
            <p:cNvPr id="21510" name="Text Box 6"/>
            <p:cNvSpPr txBox="1">
              <a:spLocks noChangeArrowheads="1"/>
            </p:cNvSpPr>
            <p:nvPr/>
          </p:nvSpPr>
          <p:spPr bwMode="auto">
            <a:xfrm>
              <a:off x="288" y="1013"/>
              <a:ext cx="1392"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i="1" dirty="0"/>
                <a:t>A    B    C  </a:t>
              </a:r>
              <a:r>
                <a:rPr kumimoji="1" lang="en-US" altLang="zh-CN" sz="2400" i="1" dirty="0" smtClean="0"/>
                <a:t>     </a:t>
              </a:r>
              <a:r>
                <a:rPr kumimoji="1" lang="en-US" altLang="zh-CN" sz="2400" i="1" dirty="0"/>
                <a:t>L</a:t>
              </a:r>
            </a:p>
            <a:p>
              <a:pPr>
                <a:spcBef>
                  <a:spcPct val="50000"/>
                </a:spcBef>
              </a:pPr>
              <a:r>
                <a:rPr kumimoji="1" lang="en-US" altLang="zh-CN" sz="2400" dirty="0"/>
                <a:t> 0    0     0     0</a:t>
              </a:r>
            </a:p>
            <a:p>
              <a:pPr>
                <a:spcBef>
                  <a:spcPct val="50000"/>
                </a:spcBef>
              </a:pPr>
              <a:r>
                <a:rPr kumimoji="1" lang="en-US" altLang="zh-CN" sz="2400" dirty="0"/>
                <a:t> 0    0     1     0</a:t>
              </a:r>
            </a:p>
            <a:p>
              <a:pPr>
                <a:spcBef>
                  <a:spcPct val="50000"/>
                </a:spcBef>
              </a:pPr>
              <a:r>
                <a:rPr kumimoji="1" lang="en-US" altLang="zh-CN" sz="2400" dirty="0"/>
                <a:t> 0    1     0     0</a:t>
              </a:r>
            </a:p>
            <a:p>
              <a:pPr>
                <a:spcBef>
                  <a:spcPct val="50000"/>
                </a:spcBef>
              </a:pPr>
              <a:r>
                <a:rPr kumimoji="1" lang="en-US" altLang="zh-CN" sz="2400" dirty="0"/>
                <a:t> 0    1     1     1</a:t>
              </a:r>
            </a:p>
            <a:p>
              <a:pPr>
                <a:spcBef>
                  <a:spcPct val="50000"/>
                </a:spcBef>
              </a:pPr>
              <a:r>
                <a:rPr kumimoji="1" lang="en-US" altLang="zh-CN" sz="2400" dirty="0"/>
                <a:t> 1    0     0     0</a:t>
              </a:r>
            </a:p>
            <a:p>
              <a:pPr>
                <a:spcBef>
                  <a:spcPct val="50000"/>
                </a:spcBef>
              </a:pPr>
              <a:r>
                <a:rPr kumimoji="1" lang="en-US" altLang="zh-CN" sz="2400" dirty="0"/>
                <a:t> 1    0     1     1</a:t>
              </a:r>
            </a:p>
            <a:p>
              <a:pPr>
                <a:spcBef>
                  <a:spcPct val="50000"/>
                </a:spcBef>
              </a:pPr>
              <a:r>
                <a:rPr kumimoji="1" lang="en-US" altLang="zh-CN" sz="2400" dirty="0"/>
                <a:t> 1    1     0     1</a:t>
              </a:r>
            </a:p>
            <a:p>
              <a:pPr>
                <a:spcBef>
                  <a:spcPct val="50000"/>
                </a:spcBef>
              </a:pPr>
              <a:r>
                <a:rPr kumimoji="1" lang="en-US" altLang="zh-CN" sz="2400" dirty="0"/>
                <a:t> 1    1     1     1    </a:t>
              </a:r>
            </a:p>
          </p:txBody>
        </p:sp>
        <p:sp>
          <p:nvSpPr>
            <p:cNvPr id="21511" name="Line 7"/>
            <p:cNvSpPr>
              <a:spLocks noChangeShapeType="1"/>
            </p:cNvSpPr>
            <p:nvPr/>
          </p:nvSpPr>
          <p:spPr bwMode="auto">
            <a:xfrm>
              <a:off x="261" y="1303"/>
              <a:ext cx="13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8"/>
            <p:cNvSpPr>
              <a:spLocks noChangeShapeType="1"/>
            </p:cNvSpPr>
            <p:nvPr/>
          </p:nvSpPr>
          <p:spPr bwMode="auto">
            <a:xfrm>
              <a:off x="1243" y="1030"/>
              <a:ext cx="0" cy="29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3" name="Text Box 9"/>
          <p:cNvSpPr txBox="1">
            <a:spLocks noChangeArrowheads="1"/>
          </p:cNvSpPr>
          <p:nvPr/>
        </p:nvSpPr>
        <p:spPr bwMode="auto">
          <a:xfrm>
            <a:off x="3924300" y="1204775"/>
            <a:ext cx="4464050" cy="579438"/>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3.</a:t>
            </a:r>
            <a:r>
              <a:rPr kumimoji="1" lang="zh-CN" altLang="en-US" sz="3200">
                <a:ea typeface="楷体_GB2312" panose="02010609030101010101" pitchFamily="49" charset="-122"/>
              </a:rPr>
              <a:t>画出卡诺图化简：</a:t>
            </a:r>
          </a:p>
        </p:txBody>
      </p:sp>
      <p:grpSp>
        <p:nvGrpSpPr>
          <p:cNvPr id="21514" name="Group 10"/>
          <p:cNvGrpSpPr>
            <a:grpSpLocks/>
          </p:cNvGrpSpPr>
          <p:nvPr/>
        </p:nvGrpSpPr>
        <p:grpSpPr bwMode="auto">
          <a:xfrm>
            <a:off x="3851275" y="1781038"/>
            <a:ext cx="4627563" cy="2479675"/>
            <a:chOff x="2373" y="982"/>
            <a:chExt cx="2915" cy="1562"/>
          </a:xfrm>
        </p:grpSpPr>
        <p:grpSp>
          <p:nvGrpSpPr>
            <p:cNvPr id="21515" name="Group 11"/>
            <p:cNvGrpSpPr>
              <a:grpSpLocks/>
            </p:cNvGrpSpPr>
            <p:nvPr/>
          </p:nvGrpSpPr>
          <p:grpSpPr bwMode="auto">
            <a:xfrm>
              <a:off x="2373" y="982"/>
              <a:ext cx="2915" cy="1562"/>
              <a:chOff x="2373" y="982"/>
              <a:chExt cx="2915" cy="1562"/>
            </a:xfrm>
          </p:grpSpPr>
          <p:sp>
            <p:nvSpPr>
              <p:cNvPr id="21516" name="Line 12"/>
              <p:cNvSpPr>
                <a:spLocks noChangeShapeType="1"/>
              </p:cNvSpPr>
              <p:nvPr/>
            </p:nvSpPr>
            <p:spPr bwMode="auto">
              <a:xfrm>
                <a:off x="2840" y="2034"/>
                <a:ext cx="24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17" name="Group 13"/>
              <p:cNvGrpSpPr>
                <a:grpSpLocks/>
              </p:cNvGrpSpPr>
              <p:nvPr/>
            </p:nvGrpSpPr>
            <p:grpSpPr bwMode="auto">
              <a:xfrm>
                <a:off x="2373" y="982"/>
                <a:ext cx="2915" cy="1562"/>
                <a:chOff x="2373" y="982"/>
                <a:chExt cx="2915" cy="1562"/>
              </a:xfrm>
            </p:grpSpPr>
            <p:sp>
              <p:nvSpPr>
                <p:cNvPr id="21518" name="Rectangle 14"/>
                <p:cNvSpPr>
                  <a:spLocks noChangeArrowheads="1"/>
                </p:cNvSpPr>
                <p:nvPr/>
              </p:nvSpPr>
              <p:spPr bwMode="auto">
                <a:xfrm>
                  <a:off x="2840" y="1536"/>
                  <a:ext cx="2448" cy="10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Line 15"/>
                <p:cNvSpPr>
                  <a:spLocks noChangeShapeType="1"/>
                </p:cNvSpPr>
                <p:nvPr/>
              </p:nvSpPr>
              <p:spPr bwMode="auto">
                <a:xfrm>
                  <a:off x="4088"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Line 16"/>
                <p:cNvSpPr>
                  <a:spLocks noChangeShapeType="1"/>
                </p:cNvSpPr>
                <p:nvPr/>
              </p:nvSpPr>
              <p:spPr bwMode="auto">
                <a:xfrm>
                  <a:off x="3464"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1" name="Line 17"/>
                <p:cNvSpPr>
                  <a:spLocks noChangeShapeType="1"/>
                </p:cNvSpPr>
                <p:nvPr/>
              </p:nvSpPr>
              <p:spPr bwMode="auto">
                <a:xfrm>
                  <a:off x="4664"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2" name="Line 18"/>
                <p:cNvSpPr>
                  <a:spLocks noChangeShapeType="1"/>
                </p:cNvSpPr>
                <p:nvPr/>
              </p:nvSpPr>
              <p:spPr bwMode="auto">
                <a:xfrm flipH="1" flipV="1">
                  <a:off x="2519" y="1200"/>
                  <a:ext cx="345" cy="3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Text Box 19"/>
                <p:cNvSpPr txBox="1">
                  <a:spLocks noChangeArrowheads="1"/>
                </p:cNvSpPr>
                <p:nvPr/>
              </p:nvSpPr>
              <p:spPr bwMode="auto">
                <a:xfrm>
                  <a:off x="2373" y="1274"/>
                  <a:ext cx="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ea typeface="楷体_GB2312" panose="02010609030101010101" pitchFamily="49" charset="-122"/>
                    </a:rPr>
                    <a:t>A</a:t>
                  </a:r>
                  <a:endParaRPr kumimoji="1" lang="en-US" altLang="zh-CN" i="1"/>
                </a:p>
              </p:txBody>
            </p:sp>
            <p:sp>
              <p:nvSpPr>
                <p:cNvPr id="21524" name="Text Box 20"/>
                <p:cNvSpPr txBox="1">
                  <a:spLocks noChangeArrowheads="1"/>
                </p:cNvSpPr>
                <p:nvPr/>
              </p:nvSpPr>
              <p:spPr bwMode="auto">
                <a:xfrm>
                  <a:off x="2610" y="982"/>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ea typeface="楷体_GB2312" panose="02010609030101010101" pitchFamily="49" charset="-122"/>
                    </a:rPr>
                    <a:t>BC</a:t>
                  </a:r>
                  <a:endParaRPr kumimoji="1" lang="en-US" altLang="zh-CN" i="1"/>
                </a:p>
              </p:txBody>
            </p:sp>
            <p:sp>
              <p:nvSpPr>
                <p:cNvPr id="21525" name="Text Box 21"/>
                <p:cNvSpPr txBox="1">
                  <a:spLocks noChangeArrowheads="1"/>
                </p:cNvSpPr>
                <p:nvPr/>
              </p:nvSpPr>
              <p:spPr bwMode="auto">
                <a:xfrm>
                  <a:off x="2646" y="163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26" name="Text Box 22"/>
                <p:cNvSpPr txBox="1">
                  <a:spLocks noChangeArrowheads="1"/>
                </p:cNvSpPr>
                <p:nvPr/>
              </p:nvSpPr>
              <p:spPr bwMode="auto">
                <a:xfrm>
                  <a:off x="2979" y="1241"/>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00</a:t>
                  </a:r>
                </a:p>
              </p:txBody>
            </p:sp>
            <p:sp>
              <p:nvSpPr>
                <p:cNvPr id="21527" name="Text Box 23"/>
                <p:cNvSpPr txBox="1">
                  <a:spLocks noChangeArrowheads="1"/>
                </p:cNvSpPr>
                <p:nvPr/>
              </p:nvSpPr>
              <p:spPr bwMode="auto">
                <a:xfrm>
                  <a:off x="3601" y="1245"/>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01</a:t>
                  </a:r>
                </a:p>
              </p:txBody>
            </p:sp>
            <p:sp>
              <p:nvSpPr>
                <p:cNvPr id="21528" name="Text Box 24"/>
                <p:cNvSpPr txBox="1">
                  <a:spLocks noChangeArrowheads="1"/>
                </p:cNvSpPr>
                <p:nvPr/>
              </p:nvSpPr>
              <p:spPr bwMode="auto">
                <a:xfrm>
                  <a:off x="2660" y="2140"/>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29" name="Text Box 25"/>
                <p:cNvSpPr txBox="1">
                  <a:spLocks noChangeArrowheads="1"/>
                </p:cNvSpPr>
                <p:nvPr/>
              </p:nvSpPr>
              <p:spPr bwMode="auto">
                <a:xfrm>
                  <a:off x="4206" y="1250"/>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11</a:t>
                  </a:r>
                </a:p>
              </p:txBody>
            </p:sp>
            <p:sp>
              <p:nvSpPr>
                <p:cNvPr id="21530" name="Text Box 26"/>
                <p:cNvSpPr txBox="1">
                  <a:spLocks noChangeArrowheads="1"/>
                </p:cNvSpPr>
                <p:nvPr/>
              </p:nvSpPr>
              <p:spPr bwMode="auto">
                <a:xfrm>
                  <a:off x="4793" y="1237"/>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10</a:t>
                  </a:r>
                </a:p>
              </p:txBody>
            </p:sp>
          </p:grpSp>
        </p:grpSp>
        <p:grpSp>
          <p:nvGrpSpPr>
            <p:cNvPr id="21531" name="Group 27"/>
            <p:cNvGrpSpPr>
              <a:grpSpLocks/>
            </p:cNvGrpSpPr>
            <p:nvPr/>
          </p:nvGrpSpPr>
          <p:grpSpPr bwMode="auto">
            <a:xfrm>
              <a:off x="3666" y="1650"/>
              <a:ext cx="1430" cy="818"/>
              <a:chOff x="3666" y="1650"/>
              <a:chExt cx="1430" cy="818"/>
            </a:xfrm>
          </p:grpSpPr>
          <p:sp>
            <p:nvSpPr>
              <p:cNvPr id="21532" name="Text Box 28"/>
              <p:cNvSpPr txBox="1">
                <a:spLocks noChangeArrowheads="1"/>
              </p:cNvSpPr>
              <p:nvPr/>
            </p:nvSpPr>
            <p:spPr bwMode="auto">
              <a:xfrm>
                <a:off x="3666" y="213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3" name="Text Box 29"/>
              <p:cNvSpPr txBox="1">
                <a:spLocks noChangeArrowheads="1"/>
              </p:cNvSpPr>
              <p:nvPr/>
            </p:nvSpPr>
            <p:spPr bwMode="auto">
              <a:xfrm>
                <a:off x="4271" y="2137"/>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4" name="Text Box 30"/>
              <p:cNvSpPr txBox="1">
                <a:spLocks noChangeArrowheads="1"/>
              </p:cNvSpPr>
              <p:nvPr/>
            </p:nvSpPr>
            <p:spPr bwMode="auto">
              <a:xfrm>
                <a:off x="4877" y="214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5" name="Text Box 31"/>
              <p:cNvSpPr txBox="1">
                <a:spLocks noChangeArrowheads="1"/>
              </p:cNvSpPr>
              <p:nvPr/>
            </p:nvSpPr>
            <p:spPr bwMode="auto">
              <a:xfrm>
                <a:off x="4276" y="1650"/>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grpSp>
        <p:grpSp>
          <p:nvGrpSpPr>
            <p:cNvPr id="21536" name="Group 32"/>
            <p:cNvGrpSpPr>
              <a:grpSpLocks/>
            </p:cNvGrpSpPr>
            <p:nvPr/>
          </p:nvGrpSpPr>
          <p:grpSpPr bwMode="auto">
            <a:xfrm>
              <a:off x="3043" y="1599"/>
              <a:ext cx="2053" cy="869"/>
              <a:chOff x="3043" y="1599"/>
              <a:chExt cx="2053" cy="869"/>
            </a:xfrm>
          </p:grpSpPr>
          <p:sp>
            <p:nvSpPr>
              <p:cNvPr id="21537" name="Text Box 33"/>
              <p:cNvSpPr txBox="1">
                <a:spLocks noChangeArrowheads="1"/>
              </p:cNvSpPr>
              <p:nvPr/>
            </p:nvSpPr>
            <p:spPr bwMode="auto">
              <a:xfrm>
                <a:off x="3043" y="1599"/>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38" name="Text Box 34"/>
              <p:cNvSpPr txBox="1">
                <a:spLocks noChangeArrowheads="1"/>
              </p:cNvSpPr>
              <p:nvPr/>
            </p:nvSpPr>
            <p:spPr bwMode="auto">
              <a:xfrm>
                <a:off x="3653" y="1627"/>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39" name="Text Box 35"/>
              <p:cNvSpPr txBox="1">
                <a:spLocks noChangeArrowheads="1"/>
              </p:cNvSpPr>
              <p:nvPr/>
            </p:nvSpPr>
            <p:spPr bwMode="auto">
              <a:xfrm>
                <a:off x="4877" y="165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40" name="Text Box 36"/>
              <p:cNvSpPr txBox="1">
                <a:spLocks noChangeArrowheads="1"/>
              </p:cNvSpPr>
              <p:nvPr/>
            </p:nvSpPr>
            <p:spPr bwMode="auto">
              <a:xfrm>
                <a:off x="3058" y="214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grpSp>
      </p:grpSp>
      <p:grpSp>
        <p:nvGrpSpPr>
          <p:cNvPr id="21541" name="Group 37"/>
          <p:cNvGrpSpPr>
            <a:grpSpLocks/>
          </p:cNvGrpSpPr>
          <p:nvPr/>
        </p:nvGrpSpPr>
        <p:grpSpPr bwMode="auto">
          <a:xfrm>
            <a:off x="6732588" y="3509825"/>
            <a:ext cx="1735137" cy="1365250"/>
            <a:chOff x="4210" y="2079"/>
            <a:chExt cx="1093" cy="860"/>
          </a:xfrm>
        </p:grpSpPr>
        <p:sp>
          <p:nvSpPr>
            <p:cNvPr id="21542" name="Oval 38"/>
            <p:cNvSpPr>
              <a:spLocks noChangeArrowheads="1"/>
            </p:cNvSpPr>
            <p:nvPr/>
          </p:nvSpPr>
          <p:spPr bwMode="auto">
            <a:xfrm>
              <a:off x="4210" y="2079"/>
              <a:ext cx="890" cy="436"/>
            </a:xfrm>
            <a:prstGeom prst="ellipse">
              <a:avLst/>
            </a:prstGeom>
            <a:noFill/>
            <a:ln w="3810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Rectangle 39"/>
            <p:cNvSpPr>
              <a:spLocks noChangeArrowheads="1"/>
            </p:cNvSpPr>
            <p:nvPr/>
          </p:nvSpPr>
          <p:spPr bwMode="auto">
            <a:xfrm>
              <a:off x="4889" y="2612"/>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FF0000"/>
                  </a:solidFill>
                  <a:ea typeface="楷体_GB2312" panose="02010609030101010101" pitchFamily="49" charset="-122"/>
                </a:rPr>
                <a:t>AB</a:t>
              </a:r>
              <a:endParaRPr kumimoji="1" lang="en-US" altLang="zh-CN" i="1">
                <a:solidFill>
                  <a:srgbClr val="FF0066"/>
                </a:solidFill>
                <a:ea typeface="楷体_GB2312" panose="02010609030101010101" pitchFamily="49" charset="-122"/>
              </a:endParaRPr>
            </a:p>
          </p:txBody>
        </p:sp>
      </p:grpSp>
      <p:grpSp>
        <p:nvGrpSpPr>
          <p:cNvPr id="21544" name="Group 40"/>
          <p:cNvGrpSpPr>
            <a:grpSpLocks/>
          </p:cNvGrpSpPr>
          <p:nvPr/>
        </p:nvGrpSpPr>
        <p:grpSpPr bwMode="auto">
          <a:xfrm>
            <a:off x="6804025" y="2789100"/>
            <a:ext cx="717550" cy="2052638"/>
            <a:chOff x="4227" y="1618"/>
            <a:chExt cx="452" cy="1293"/>
          </a:xfrm>
        </p:grpSpPr>
        <p:sp>
          <p:nvSpPr>
            <p:cNvPr id="21545" name="Oval 41"/>
            <p:cNvSpPr>
              <a:spLocks noChangeArrowheads="1"/>
            </p:cNvSpPr>
            <p:nvPr/>
          </p:nvSpPr>
          <p:spPr bwMode="auto">
            <a:xfrm>
              <a:off x="4227" y="1618"/>
              <a:ext cx="308" cy="909"/>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6" name="Rectangle 42"/>
            <p:cNvSpPr>
              <a:spLocks noChangeArrowheads="1"/>
            </p:cNvSpPr>
            <p:nvPr/>
          </p:nvSpPr>
          <p:spPr bwMode="auto">
            <a:xfrm>
              <a:off x="4265" y="2584"/>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0000FF"/>
                  </a:solidFill>
                  <a:ea typeface="楷体_GB2312" panose="02010609030101010101" pitchFamily="49" charset="-122"/>
                </a:rPr>
                <a:t>BC</a:t>
              </a:r>
            </a:p>
          </p:txBody>
        </p:sp>
      </p:grpSp>
      <p:grpSp>
        <p:nvGrpSpPr>
          <p:cNvPr id="21547" name="Group 43"/>
          <p:cNvGrpSpPr>
            <a:grpSpLocks/>
          </p:cNvGrpSpPr>
          <p:nvPr/>
        </p:nvGrpSpPr>
        <p:grpSpPr bwMode="auto">
          <a:xfrm>
            <a:off x="5795963" y="3509825"/>
            <a:ext cx="1412875" cy="1323975"/>
            <a:chOff x="3628" y="2073"/>
            <a:chExt cx="890" cy="834"/>
          </a:xfrm>
        </p:grpSpPr>
        <p:sp>
          <p:nvSpPr>
            <p:cNvPr id="21548" name="Oval 44"/>
            <p:cNvSpPr>
              <a:spLocks noChangeArrowheads="1"/>
            </p:cNvSpPr>
            <p:nvPr/>
          </p:nvSpPr>
          <p:spPr bwMode="auto">
            <a:xfrm>
              <a:off x="3628" y="2073"/>
              <a:ext cx="890" cy="436"/>
            </a:xfrm>
            <a:prstGeom prst="ellipse">
              <a:avLst/>
            </a:prstGeom>
            <a:noFill/>
            <a:ln w="38100">
              <a:solidFill>
                <a:srgbClr val="00CC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Rectangle 45"/>
            <p:cNvSpPr>
              <a:spLocks noChangeArrowheads="1"/>
            </p:cNvSpPr>
            <p:nvPr/>
          </p:nvSpPr>
          <p:spPr bwMode="auto">
            <a:xfrm>
              <a:off x="3705" y="2580"/>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008000"/>
                  </a:solidFill>
                  <a:ea typeface="楷体_GB2312" panose="02010609030101010101" pitchFamily="49" charset="-122"/>
                </a:rPr>
                <a:t>AC</a:t>
              </a:r>
            </a:p>
          </p:txBody>
        </p:sp>
      </p:grpSp>
      <p:sp>
        <p:nvSpPr>
          <p:cNvPr id="21550" name="Text Box 46"/>
          <p:cNvSpPr txBox="1">
            <a:spLocks noChangeArrowheads="1"/>
          </p:cNvSpPr>
          <p:nvPr/>
        </p:nvSpPr>
        <p:spPr bwMode="auto">
          <a:xfrm>
            <a:off x="4067175" y="5454513"/>
            <a:ext cx="39068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i="1">
                <a:solidFill>
                  <a:schemeClr val="accent2"/>
                </a:solidFill>
                <a:ea typeface="楷体_GB2312" panose="02010609030101010101" pitchFamily="49" charset="-122"/>
              </a:rPr>
              <a:t>L= AC + BC + AB</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47416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up)">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1513"/>
                                        </p:tgtEl>
                                        <p:attrNameLst>
                                          <p:attrName>style.visibility</p:attrName>
                                        </p:attrNameLst>
                                      </p:cBhvr>
                                      <p:to>
                                        <p:strVal val="visible"/>
                                      </p:to>
                                    </p:set>
                                    <p:anim calcmode="lin" valueType="num">
                                      <p:cBhvr additive="base">
                                        <p:cTn id="12" dur="500" fill="hold"/>
                                        <p:tgtEl>
                                          <p:spTgt spid="21513"/>
                                        </p:tgtEl>
                                        <p:attrNameLst>
                                          <p:attrName>ppt_x</p:attrName>
                                        </p:attrNameLst>
                                      </p:cBhvr>
                                      <p:tavLst>
                                        <p:tav tm="0">
                                          <p:val>
                                            <p:strVal val="#ppt_x"/>
                                          </p:val>
                                        </p:tav>
                                        <p:tav tm="100000">
                                          <p:val>
                                            <p:strVal val="#ppt_x"/>
                                          </p:val>
                                        </p:tav>
                                      </p:tavLst>
                                    </p:anim>
                                    <p:anim calcmode="lin" valueType="num">
                                      <p:cBhvr additive="base">
                                        <p:cTn id="13" dur="500" fill="hold"/>
                                        <p:tgtEl>
                                          <p:spTgt spid="21513"/>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21514"/>
                                        </p:tgtEl>
                                        <p:attrNameLst>
                                          <p:attrName>style.visibility</p:attrName>
                                        </p:attrNameLst>
                                      </p:cBhvr>
                                      <p:to>
                                        <p:strVal val="visible"/>
                                      </p:to>
                                    </p:set>
                                    <p:anim calcmode="lin" valueType="num">
                                      <p:cBhvr>
                                        <p:cTn id="18" dur="500" fill="hold"/>
                                        <p:tgtEl>
                                          <p:spTgt spid="21514"/>
                                        </p:tgtEl>
                                        <p:attrNameLst>
                                          <p:attrName>ppt_w</p:attrName>
                                        </p:attrNameLst>
                                      </p:cBhvr>
                                      <p:tavLst>
                                        <p:tav tm="0">
                                          <p:val>
                                            <p:strVal val="2/3*#ppt_w"/>
                                          </p:val>
                                        </p:tav>
                                        <p:tav tm="100000">
                                          <p:val>
                                            <p:strVal val="#ppt_w"/>
                                          </p:val>
                                        </p:tav>
                                      </p:tavLst>
                                    </p:anim>
                                    <p:anim calcmode="lin" valueType="num">
                                      <p:cBhvr>
                                        <p:cTn id="19" dur="500" fill="hold"/>
                                        <p:tgtEl>
                                          <p:spTgt spid="21514"/>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1541"/>
                                        </p:tgtEl>
                                        <p:attrNameLst>
                                          <p:attrName>style.visibility</p:attrName>
                                        </p:attrNameLst>
                                      </p:cBhvr>
                                      <p:to>
                                        <p:strVal val="visible"/>
                                      </p:to>
                                    </p:set>
                                    <p:animEffect transition="in" filter="strips(downRight)">
                                      <p:cBhvr>
                                        <p:cTn id="24" dur="500"/>
                                        <p:tgtEl>
                                          <p:spTgt spid="215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1544"/>
                                        </p:tgtEl>
                                        <p:attrNameLst>
                                          <p:attrName>style.visibility</p:attrName>
                                        </p:attrNameLst>
                                      </p:cBhvr>
                                      <p:to>
                                        <p:strVal val="visible"/>
                                      </p:to>
                                    </p:set>
                                    <p:animEffect transition="in" filter="wipe(up)">
                                      <p:cBhvr>
                                        <p:cTn id="29" dur="500"/>
                                        <p:tgtEl>
                                          <p:spTgt spid="215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nodeType="clickEffect">
                                  <p:stCondLst>
                                    <p:cond delay="0"/>
                                  </p:stCondLst>
                                  <p:childTnLst>
                                    <p:set>
                                      <p:cBhvr>
                                        <p:cTn id="33" dur="1" fill="hold">
                                          <p:stCondLst>
                                            <p:cond delay="0"/>
                                          </p:stCondLst>
                                        </p:cTn>
                                        <p:tgtEl>
                                          <p:spTgt spid="21547"/>
                                        </p:tgtEl>
                                        <p:attrNameLst>
                                          <p:attrName>style.visibility</p:attrName>
                                        </p:attrNameLst>
                                      </p:cBhvr>
                                      <p:to>
                                        <p:strVal val="visible"/>
                                      </p:to>
                                    </p:set>
                                    <p:animEffect transition="in" filter="strips(downLeft)">
                                      <p:cBhvr>
                                        <p:cTn id="34" dur="500"/>
                                        <p:tgtEl>
                                          <p:spTgt spid="2154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50"/>
                                        </p:tgtEl>
                                        <p:attrNameLst>
                                          <p:attrName>style.visibility</p:attrName>
                                        </p:attrNameLst>
                                      </p:cBhvr>
                                      <p:to>
                                        <p:strVal val="visible"/>
                                      </p:to>
                                    </p:set>
                                    <p:animEffect transition="in" filter="wipe(left)">
                                      <p:cBhvr>
                                        <p:cTn id="39" dur="500"/>
                                        <p:tgtEl>
                                          <p:spTgt spid="21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nimBg="1" autoUpdateAnimBg="0"/>
      <p:bldP spid="215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293615" y="966789"/>
            <a:ext cx="5532438" cy="579437"/>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latin typeface="楷体_GB2312" panose="02010609030101010101" pitchFamily="49" charset="-122"/>
                <a:ea typeface="楷体_GB2312" panose="02010609030101010101" pitchFamily="49" charset="-122"/>
              </a:rPr>
              <a:t>4</a:t>
            </a:r>
            <a:r>
              <a:rPr kumimoji="1" lang="zh-CN" altLang="en-US" sz="3200" dirty="0">
                <a:latin typeface="楷体_GB2312" panose="02010609030101010101" pitchFamily="49" charset="-122"/>
                <a:ea typeface="楷体_GB2312" panose="02010609030101010101" pitchFamily="49" charset="-122"/>
              </a:rPr>
              <a:t>、用与非门实现逻辑电路</a:t>
            </a:r>
          </a:p>
        </p:txBody>
      </p:sp>
      <p:graphicFrame>
        <p:nvGraphicFramePr>
          <p:cNvPr id="23605" name="Object 53"/>
          <p:cNvGraphicFramePr>
            <a:graphicFrameLocks noChangeAspect="1"/>
          </p:cNvGraphicFramePr>
          <p:nvPr>
            <p:extLst/>
          </p:nvPr>
        </p:nvGraphicFramePr>
        <p:xfrm>
          <a:off x="682625" y="1677989"/>
          <a:ext cx="7207250" cy="496887"/>
        </p:xfrm>
        <a:graphic>
          <a:graphicData uri="http://schemas.openxmlformats.org/presentationml/2006/ole">
            <mc:AlternateContent xmlns:mc="http://schemas.openxmlformats.org/markup-compatibility/2006">
              <mc:Choice xmlns:v="urn:schemas-microsoft-com:vml" Requires="v">
                <p:oleObj spid="_x0000_s1028" name="公式" r:id="rId3" imgW="2946400" imgH="203200" progId="Equation.3">
                  <p:embed/>
                </p:oleObj>
              </mc:Choice>
              <mc:Fallback>
                <p:oleObj name="公式" r:id="rId3" imgW="2946400" imgH="203200" progId="Equation.3">
                  <p:embed/>
                  <p:pic>
                    <p:nvPicPr>
                      <p:cNvPr id="23605"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677989"/>
                        <a:ext cx="720725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610" name="Group 58"/>
          <p:cNvGrpSpPr>
            <a:grpSpLocks/>
          </p:cNvGrpSpPr>
          <p:nvPr/>
        </p:nvGrpSpPr>
        <p:grpSpPr bwMode="auto">
          <a:xfrm>
            <a:off x="1030288" y="2174875"/>
            <a:ext cx="6859587" cy="3917949"/>
            <a:chOff x="649" y="1370"/>
            <a:chExt cx="4321" cy="2468"/>
          </a:xfrm>
        </p:grpSpPr>
        <p:sp>
          <p:nvSpPr>
            <p:cNvPr id="23565" name="Oval 13"/>
            <p:cNvSpPr>
              <a:spLocks noChangeArrowheads="1"/>
            </p:cNvSpPr>
            <p:nvPr/>
          </p:nvSpPr>
          <p:spPr bwMode="auto">
            <a:xfrm>
              <a:off x="2890" y="1757"/>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4"/>
            <p:cNvSpPr>
              <a:spLocks noChangeShapeType="1"/>
            </p:cNvSpPr>
            <p:nvPr/>
          </p:nvSpPr>
          <p:spPr bwMode="auto">
            <a:xfrm>
              <a:off x="3052" y="1823"/>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Oval 17"/>
            <p:cNvSpPr>
              <a:spLocks noChangeArrowheads="1"/>
            </p:cNvSpPr>
            <p:nvPr/>
          </p:nvSpPr>
          <p:spPr bwMode="auto">
            <a:xfrm>
              <a:off x="2901" y="2667"/>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9"/>
            <p:cNvSpPr>
              <a:spLocks noChangeShapeType="1"/>
            </p:cNvSpPr>
            <p:nvPr/>
          </p:nvSpPr>
          <p:spPr bwMode="auto">
            <a:xfrm>
              <a:off x="2190" y="2653"/>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Oval 21"/>
            <p:cNvSpPr>
              <a:spLocks noChangeArrowheads="1"/>
            </p:cNvSpPr>
            <p:nvPr/>
          </p:nvSpPr>
          <p:spPr bwMode="auto">
            <a:xfrm>
              <a:off x="2922" y="3559"/>
              <a:ext cx="148"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22"/>
            <p:cNvSpPr>
              <a:spLocks noChangeShapeType="1"/>
            </p:cNvSpPr>
            <p:nvPr/>
          </p:nvSpPr>
          <p:spPr bwMode="auto">
            <a:xfrm>
              <a:off x="3084" y="3636"/>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Line 24"/>
            <p:cNvSpPr>
              <a:spLocks noChangeShapeType="1"/>
            </p:cNvSpPr>
            <p:nvPr/>
          </p:nvSpPr>
          <p:spPr bwMode="auto">
            <a:xfrm>
              <a:off x="3367" y="2922"/>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25"/>
            <p:cNvSpPr>
              <a:spLocks noChangeShapeType="1"/>
            </p:cNvSpPr>
            <p:nvPr/>
          </p:nvSpPr>
          <p:spPr bwMode="auto">
            <a:xfrm>
              <a:off x="3344" y="2564"/>
              <a:ext cx="352" cy="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Line 26"/>
            <p:cNvSpPr>
              <a:spLocks noChangeShapeType="1"/>
            </p:cNvSpPr>
            <p:nvPr/>
          </p:nvSpPr>
          <p:spPr bwMode="auto">
            <a:xfrm>
              <a:off x="4200" y="2756"/>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Oval 28"/>
            <p:cNvSpPr>
              <a:spLocks noChangeArrowheads="1"/>
            </p:cNvSpPr>
            <p:nvPr/>
          </p:nvSpPr>
          <p:spPr bwMode="auto">
            <a:xfrm>
              <a:off x="4041" y="2689"/>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kumimoji="1" lang="zh-CN" altLang="zh-CN">
                <a:latin typeface="楷体_GB2312" panose="02010609030101010101" pitchFamily="49" charset="-122"/>
                <a:ea typeface="楷体_GB2312" panose="02010609030101010101" pitchFamily="49" charset="-122"/>
              </a:endParaRPr>
            </a:p>
          </p:txBody>
        </p:sp>
        <p:sp>
          <p:nvSpPr>
            <p:cNvPr id="23581" name="Line 29"/>
            <p:cNvSpPr>
              <a:spLocks noChangeShapeType="1"/>
            </p:cNvSpPr>
            <p:nvPr/>
          </p:nvSpPr>
          <p:spPr bwMode="auto">
            <a:xfrm flipV="1">
              <a:off x="3059" y="2730"/>
              <a:ext cx="622" cy="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Line 30"/>
            <p:cNvSpPr>
              <a:spLocks noChangeShapeType="1"/>
            </p:cNvSpPr>
            <p:nvPr/>
          </p:nvSpPr>
          <p:spPr bwMode="auto">
            <a:xfrm>
              <a:off x="3356" y="1822"/>
              <a:ext cx="0" cy="7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31"/>
            <p:cNvSpPr>
              <a:spLocks noChangeShapeType="1"/>
            </p:cNvSpPr>
            <p:nvPr/>
          </p:nvSpPr>
          <p:spPr bwMode="auto">
            <a:xfrm flipH="1" flipV="1">
              <a:off x="3356" y="2911"/>
              <a:ext cx="0" cy="7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32"/>
            <p:cNvSpPr>
              <a:spLocks noChangeShapeType="1"/>
            </p:cNvSpPr>
            <p:nvPr/>
          </p:nvSpPr>
          <p:spPr bwMode="auto">
            <a:xfrm>
              <a:off x="1014" y="2866"/>
              <a:ext cx="15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Line 33"/>
            <p:cNvSpPr>
              <a:spLocks noChangeShapeType="1"/>
            </p:cNvSpPr>
            <p:nvPr/>
          </p:nvSpPr>
          <p:spPr bwMode="auto">
            <a:xfrm>
              <a:off x="1052" y="2024"/>
              <a:ext cx="14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Line 34"/>
            <p:cNvSpPr>
              <a:spLocks noChangeShapeType="1"/>
            </p:cNvSpPr>
            <p:nvPr/>
          </p:nvSpPr>
          <p:spPr bwMode="auto">
            <a:xfrm>
              <a:off x="1036" y="1716"/>
              <a:ext cx="1476"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Text Box 35"/>
            <p:cNvSpPr txBox="1">
              <a:spLocks noChangeArrowheads="1"/>
            </p:cNvSpPr>
            <p:nvPr/>
          </p:nvSpPr>
          <p:spPr bwMode="auto">
            <a:xfrm>
              <a:off x="657" y="1370"/>
              <a:ext cx="38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A</a:t>
              </a:r>
              <a:endParaRPr kumimoji="1" lang="en-US" altLang="zh-CN" sz="4000" dirty="0">
                <a:latin typeface="楷体_GB2312" panose="02010609030101010101" pitchFamily="49" charset="-122"/>
                <a:ea typeface="楷体_GB2312" panose="02010609030101010101" pitchFamily="49" charset="-122"/>
              </a:endParaRPr>
            </a:p>
          </p:txBody>
        </p:sp>
        <p:sp>
          <p:nvSpPr>
            <p:cNvPr id="23588" name="Text Box 36"/>
            <p:cNvSpPr txBox="1">
              <a:spLocks noChangeArrowheads="1"/>
            </p:cNvSpPr>
            <p:nvPr/>
          </p:nvSpPr>
          <p:spPr bwMode="auto">
            <a:xfrm>
              <a:off x="649" y="1805"/>
              <a:ext cx="55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B</a:t>
              </a:r>
              <a:endParaRPr kumimoji="1" lang="en-US" altLang="zh-CN" sz="4000" dirty="0">
                <a:latin typeface="楷体_GB2312" panose="02010609030101010101" pitchFamily="49" charset="-122"/>
                <a:ea typeface="楷体_GB2312" panose="02010609030101010101" pitchFamily="49" charset="-122"/>
              </a:endParaRPr>
            </a:p>
          </p:txBody>
        </p:sp>
        <p:sp>
          <p:nvSpPr>
            <p:cNvPr id="23589" name="Text Box 37"/>
            <p:cNvSpPr txBox="1">
              <a:spLocks noChangeArrowheads="1"/>
            </p:cNvSpPr>
            <p:nvPr/>
          </p:nvSpPr>
          <p:spPr bwMode="auto">
            <a:xfrm>
              <a:off x="660" y="2572"/>
              <a:ext cx="38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C</a:t>
              </a:r>
              <a:endParaRPr kumimoji="1" lang="en-US" altLang="zh-CN" sz="4000" dirty="0">
                <a:latin typeface="楷体_GB2312" panose="02010609030101010101" pitchFamily="49" charset="-122"/>
                <a:ea typeface="楷体_GB2312" panose="02010609030101010101" pitchFamily="49" charset="-122"/>
              </a:endParaRPr>
            </a:p>
          </p:txBody>
        </p:sp>
        <p:sp>
          <p:nvSpPr>
            <p:cNvPr id="23590" name="Line 38"/>
            <p:cNvSpPr>
              <a:spLocks noChangeShapeType="1"/>
            </p:cNvSpPr>
            <p:nvPr/>
          </p:nvSpPr>
          <p:spPr bwMode="auto">
            <a:xfrm flipV="1">
              <a:off x="2205" y="1687"/>
              <a:ext cx="0" cy="9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Line 39"/>
            <p:cNvSpPr>
              <a:spLocks noChangeShapeType="1"/>
            </p:cNvSpPr>
            <p:nvPr/>
          </p:nvSpPr>
          <p:spPr bwMode="auto">
            <a:xfrm>
              <a:off x="1881" y="2057"/>
              <a:ext cx="0" cy="14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Line 40"/>
            <p:cNvSpPr>
              <a:spLocks noChangeShapeType="1"/>
            </p:cNvSpPr>
            <p:nvPr/>
          </p:nvSpPr>
          <p:spPr bwMode="auto">
            <a:xfrm>
              <a:off x="1903" y="3512"/>
              <a:ext cx="632" cy="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Line 41"/>
            <p:cNvSpPr>
              <a:spLocks noChangeShapeType="1"/>
            </p:cNvSpPr>
            <p:nvPr/>
          </p:nvSpPr>
          <p:spPr bwMode="auto">
            <a:xfrm>
              <a:off x="1508" y="2888"/>
              <a:ext cx="0" cy="9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Line 42"/>
            <p:cNvSpPr>
              <a:spLocks noChangeShapeType="1"/>
            </p:cNvSpPr>
            <p:nvPr/>
          </p:nvSpPr>
          <p:spPr bwMode="auto">
            <a:xfrm>
              <a:off x="1508" y="3792"/>
              <a:ext cx="10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Oval 43"/>
            <p:cNvSpPr>
              <a:spLocks noChangeArrowheads="1"/>
            </p:cNvSpPr>
            <p:nvPr/>
          </p:nvSpPr>
          <p:spPr bwMode="auto">
            <a:xfrm>
              <a:off x="2188" y="1684"/>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Oval 44"/>
            <p:cNvSpPr>
              <a:spLocks noChangeArrowheads="1"/>
            </p:cNvSpPr>
            <p:nvPr/>
          </p:nvSpPr>
          <p:spPr bwMode="auto">
            <a:xfrm>
              <a:off x="1850" y="1983"/>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Oval 45"/>
            <p:cNvSpPr>
              <a:spLocks noChangeArrowheads="1"/>
            </p:cNvSpPr>
            <p:nvPr/>
          </p:nvSpPr>
          <p:spPr bwMode="auto">
            <a:xfrm>
              <a:off x="1476" y="2852"/>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Text Box 46"/>
            <p:cNvSpPr txBox="1">
              <a:spLocks noChangeArrowheads="1"/>
            </p:cNvSpPr>
            <p:nvPr/>
          </p:nvSpPr>
          <p:spPr bwMode="auto">
            <a:xfrm>
              <a:off x="4651" y="2493"/>
              <a:ext cx="31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a:solidFill>
                    <a:schemeClr val="accent2"/>
                  </a:solidFill>
                  <a:latin typeface="楷体_GB2312" panose="02010609030101010101" pitchFamily="49" charset="-122"/>
                  <a:ea typeface="楷体_GB2312" panose="02010609030101010101" pitchFamily="49" charset="-122"/>
                </a:rPr>
                <a:t>L</a:t>
              </a:r>
            </a:p>
          </p:txBody>
        </p:sp>
        <p:sp>
          <p:nvSpPr>
            <p:cNvPr id="23606" name="AutoShape 54"/>
            <p:cNvSpPr>
              <a:spLocks noChangeArrowheads="1"/>
            </p:cNvSpPr>
            <p:nvPr/>
          </p:nvSpPr>
          <p:spPr bwMode="auto">
            <a:xfrm>
              <a:off x="2517" y="1661"/>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7" name="AutoShape 55"/>
            <p:cNvSpPr>
              <a:spLocks noChangeArrowheads="1"/>
            </p:cNvSpPr>
            <p:nvPr/>
          </p:nvSpPr>
          <p:spPr bwMode="auto">
            <a:xfrm>
              <a:off x="2517" y="2523"/>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8" name="AutoShape 56"/>
            <p:cNvSpPr>
              <a:spLocks noChangeArrowheads="1"/>
            </p:cNvSpPr>
            <p:nvPr/>
          </p:nvSpPr>
          <p:spPr bwMode="auto">
            <a:xfrm>
              <a:off x="2562" y="3430"/>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9" name="AutoShape 57"/>
            <p:cNvSpPr>
              <a:spLocks noChangeArrowheads="1"/>
            </p:cNvSpPr>
            <p:nvPr/>
          </p:nvSpPr>
          <p:spPr bwMode="auto">
            <a:xfrm>
              <a:off x="3696" y="2523"/>
              <a:ext cx="363" cy="453"/>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98013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3605"/>
                                        </p:tgtEl>
                                        <p:attrNameLst>
                                          <p:attrName>style.visibility</p:attrName>
                                        </p:attrNameLst>
                                      </p:cBhvr>
                                      <p:to>
                                        <p:strVal val="visible"/>
                                      </p:to>
                                    </p:set>
                                    <p:anim calcmode="lin" valueType="num">
                                      <p:cBhvr>
                                        <p:cTn id="7" dur="1000" fill="hold"/>
                                        <p:tgtEl>
                                          <p:spTgt spid="23605"/>
                                        </p:tgtEl>
                                        <p:attrNameLst>
                                          <p:attrName>ppt_w</p:attrName>
                                        </p:attrNameLst>
                                      </p:cBhvr>
                                      <p:tavLst>
                                        <p:tav tm="0">
                                          <p:val>
                                            <p:strVal val="#ppt_w*0.70"/>
                                          </p:val>
                                        </p:tav>
                                        <p:tav tm="100000">
                                          <p:val>
                                            <p:strVal val="#ppt_w"/>
                                          </p:val>
                                        </p:tav>
                                      </p:tavLst>
                                    </p:anim>
                                    <p:anim calcmode="lin" valueType="num">
                                      <p:cBhvr>
                                        <p:cTn id="8" dur="1000" fill="hold"/>
                                        <p:tgtEl>
                                          <p:spTgt spid="23605"/>
                                        </p:tgtEl>
                                        <p:attrNameLst>
                                          <p:attrName>ppt_h</p:attrName>
                                        </p:attrNameLst>
                                      </p:cBhvr>
                                      <p:tavLst>
                                        <p:tav tm="0">
                                          <p:val>
                                            <p:strVal val="#ppt_h"/>
                                          </p:val>
                                        </p:tav>
                                        <p:tav tm="100000">
                                          <p:val>
                                            <p:strVal val="#ppt_h"/>
                                          </p:val>
                                        </p:tav>
                                      </p:tavLst>
                                    </p:anim>
                                    <p:animEffect transition="in" filter="fade">
                                      <p:cBhvr>
                                        <p:cTn id="9" dur="1000"/>
                                        <p:tgtEl>
                                          <p:spTgt spid="2360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5" fill="hold" nodeType="clickEffect">
                                  <p:stCondLst>
                                    <p:cond delay="0"/>
                                  </p:stCondLst>
                                  <p:childTnLst>
                                    <p:set>
                                      <p:cBhvr>
                                        <p:cTn id="13" dur="1" fill="hold">
                                          <p:stCondLst>
                                            <p:cond delay="0"/>
                                          </p:stCondLst>
                                        </p:cTn>
                                        <p:tgtEl>
                                          <p:spTgt spid="23610"/>
                                        </p:tgtEl>
                                        <p:attrNameLst>
                                          <p:attrName>style.visibility</p:attrName>
                                        </p:attrNameLst>
                                      </p:cBhvr>
                                      <p:to>
                                        <p:strVal val="visible"/>
                                      </p:to>
                                    </p:set>
                                    <p:animEffect transition="in" filter="blinds(vertical)">
                                      <p:cBhvr>
                                        <p:cTn id="14" dur="500"/>
                                        <p:tgtEl>
                                          <p:spTgt spid="2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标题 1050611"/>
          <p:cNvSpPr txBox="1">
            <a:spLocks/>
          </p:cNvSpPr>
          <p:nvPr/>
        </p:nvSpPr>
        <p:spPr>
          <a:xfrm>
            <a:off x="628650" y="69340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zh-CN" dirty="0" smtClean="0">
                <a:solidFill>
                  <a:srgbClr val="C00000"/>
                </a:solidFill>
              </a:rPr>
              <a:t>用</a:t>
            </a:r>
            <a:r>
              <a:rPr lang="en-US" altLang="zh-CN" dirty="0" smtClean="0">
                <a:solidFill>
                  <a:srgbClr val="C00000"/>
                </a:solidFill>
              </a:rPr>
              <a:t>74138</a:t>
            </a:r>
            <a:endParaRPr lang="zh-CN-#Hans" dirty="0">
              <a:solidFill>
                <a:srgbClr val="C00000"/>
              </a:solidFill>
            </a:endParaRPr>
          </a:p>
        </p:txBody>
      </p:sp>
      <p:sp>
        <p:nvSpPr>
          <p:cNvPr id="6" name="内容占位符 1050612"/>
          <p:cNvSpPr txBox="1">
            <a:spLocks/>
          </p:cNvSpPr>
          <p:nvPr/>
        </p:nvSpPr>
        <p:spPr>
          <a:xfrm>
            <a:off x="628650" y="1811771"/>
            <a:ext cx="462133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L=m3+m5+m6+m7</a:t>
            </a:r>
            <a:endParaRPr lang="zh-CN-#Hans" dirty="0" smtClean="0"/>
          </a:p>
          <a:p>
            <a:pPr marL="0" indent="0">
              <a:buFont typeface="Arial" panose="020B0604020202020204" pitchFamily="34" charset="0"/>
              <a:buNone/>
            </a:pPr>
            <a:r>
              <a:rPr lang="en-US" altLang="zh-CN" dirty="0" smtClean="0"/>
              <a:t>  =</a:t>
            </a:r>
            <a:r>
              <a:rPr lang="zh-CN" altLang="zh-CN" dirty="0" smtClean="0"/>
              <a:t>（</a:t>
            </a:r>
            <a:r>
              <a:rPr lang="en-US" altLang="zh-CN" dirty="0" smtClean="0"/>
              <a:t>m3</a:t>
            </a:r>
            <a:r>
              <a:rPr lang="zh-CN" altLang="zh-CN" dirty="0" smtClean="0"/>
              <a:t>’×</a:t>
            </a:r>
            <a:r>
              <a:rPr lang="en-US" altLang="zh-CN" dirty="0" smtClean="0"/>
              <a:t>m5</a:t>
            </a:r>
            <a:r>
              <a:rPr lang="zh-CN" altLang="zh-CN" dirty="0" smtClean="0"/>
              <a:t>’×</a:t>
            </a:r>
            <a:r>
              <a:rPr lang="en-US" altLang="zh-CN" dirty="0" smtClean="0"/>
              <a:t>m6</a:t>
            </a:r>
            <a:r>
              <a:rPr lang="zh-CN" altLang="zh-CN" dirty="0" smtClean="0"/>
              <a:t>’×</a:t>
            </a:r>
            <a:r>
              <a:rPr lang="en-US" altLang="zh-CN" dirty="0" smtClean="0"/>
              <a:t>m7</a:t>
            </a:r>
            <a:r>
              <a:rPr lang="zh-CN" altLang="zh-CN" dirty="0" smtClean="0"/>
              <a:t>’）’</a:t>
            </a:r>
            <a:endParaRPr lang="zh-CN-#Hans" dirty="0" smtClean="0"/>
          </a:p>
          <a:p>
            <a:pPr marL="0" indent="0">
              <a:buFont typeface="Arial" panose="020B0604020202020204" pitchFamily="34" charset="0"/>
              <a:buNone/>
            </a:pPr>
            <a:endParaRPr lang="zh-CN-#Hans" dirty="0" smtClean="0"/>
          </a:p>
          <a:p>
            <a:pPr marL="0" indent="0">
              <a:buFont typeface="Arial" panose="020B0604020202020204" pitchFamily="34" charset="0"/>
              <a:buNone/>
            </a:pPr>
            <a:r>
              <a:rPr lang="zh-CN" altLang="zh-CN" dirty="0" smtClean="0"/>
              <a:t>把最小项对应输出端口用与非门连接得到</a:t>
            </a:r>
            <a:r>
              <a:rPr lang="en-US" altLang="zh-CN" dirty="0" smtClean="0"/>
              <a:t>L</a:t>
            </a:r>
            <a:endParaRPr lang="zh-CN-#Hans" dirty="0"/>
          </a:p>
        </p:txBody>
      </p:sp>
      <p:grpSp>
        <p:nvGrpSpPr>
          <p:cNvPr id="7" name="Group 5"/>
          <p:cNvGrpSpPr>
            <a:grpSpLocks/>
          </p:cNvGrpSpPr>
          <p:nvPr/>
        </p:nvGrpSpPr>
        <p:grpSpPr bwMode="auto">
          <a:xfrm>
            <a:off x="5813550" y="1169129"/>
            <a:ext cx="2252662" cy="4894263"/>
            <a:chOff x="261" y="1013"/>
            <a:chExt cx="1419" cy="3083"/>
          </a:xfrm>
        </p:grpSpPr>
        <p:sp>
          <p:nvSpPr>
            <p:cNvPr id="8" name="Text Box 6"/>
            <p:cNvSpPr txBox="1">
              <a:spLocks noChangeArrowheads="1"/>
            </p:cNvSpPr>
            <p:nvPr/>
          </p:nvSpPr>
          <p:spPr bwMode="auto">
            <a:xfrm>
              <a:off x="288" y="1013"/>
              <a:ext cx="1392"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i="1" dirty="0"/>
                <a:t>A    B    C  </a:t>
              </a:r>
              <a:r>
                <a:rPr kumimoji="1" lang="en-US" altLang="zh-CN" sz="2400" i="1" dirty="0" smtClean="0"/>
                <a:t>     </a:t>
              </a:r>
              <a:r>
                <a:rPr kumimoji="1" lang="en-US" altLang="zh-CN" sz="2400" i="1" dirty="0"/>
                <a:t>L</a:t>
              </a:r>
            </a:p>
            <a:p>
              <a:pPr>
                <a:spcBef>
                  <a:spcPct val="50000"/>
                </a:spcBef>
              </a:pPr>
              <a:r>
                <a:rPr kumimoji="1" lang="en-US" altLang="zh-CN" sz="2400" dirty="0"/>
                <a:t> 0    0     0     0</a:t>
              </a:r>
            </a:p>
            <a:p>
              <a:pPr>
                <a:spcBef>
                  <a:spcPct val="50000"/>
                </a:spcBef>
              </a:pPr>
              <a:r>
                <a:rPr kumimoji="1" lang="en-US" altLang="zh-CN" sz="2400" dirty="0"/>
                <a:t> 0    0     1     0</a:t>
              </a:r>
            </a:p>
            <a:p>
              <a:pPr>
                <a:spcBef>
                  <a:spcPct val="50000"/>
                </a:spcBef>
              </a:pPr>
              <a:r>
                <a:rPr kumimoji="1" lang="en-US" altLang="zh-CN" sz="2400" dirty="0"/>
                <a:t> 0    1     0     0</a:t>
              </a:r>
            </a:p>
            <a:p>
              <a:pPr>
                <a:spcBef>
                  <a:spcPct val="50000"/>
                </a:spcBef>
              </a:pPr>
              <a:r>
                <a:rPr kumimoji="1" lang="en-US" altLang="zh-CN" sz="2400" dirty="0"/>
                <a:t> 0    1     1     1</a:t>
              </a:r>
            </a:p>
            <a:p>
              <a:pPr>
                <a:spcBef>
                  <a:spcPct val="50000"/>
                </a:spcBef>
              </a:pPr>
              <a:r>
                <a:rPr kumimoji="1" lang="en-US" altLang="zh-CN" sz="2400" dirty="0"/>
                <a:t> 1    0     0     0</a:t>
              </a:r>
            </a:p>
            <a:p>
              <a:pPr>
                <a:spcBef>
                  <a:spcPct val="50000"/>
                </a:spcBef>
              </a:pPr>
              <a:r>
                <a:rPr kumimoji="1" lang="en-US" altLang="zh-CN" sz="2400" dirty="0"/>
                <a:t> 1    0     1     1</a:t>
              </a:r>
            </a:p>
            <a:p>
              <a:pPr>
                <a:spcBef>
                  <a:spcPct val="50000"/>
                </a:spcBef>
              </a:pPr>
              <a:r>
                <a:rPr kumimoji="1" lang="en-US" altLang="zh-CN" sz="2400" dirty="0"/>
                <a:t> 1    1     0     1</a:t>
              </a:r>
            </a:p>
            <a:p>
              <a:pPr>
                <a:spcBef>
                  <a:spcPct val="50000"/>
                </a:spcBef>
              </a:pPr>
              <a:r>
                <a:rPr kumimoji="1" lang="en-US" altLang="zh-CN" sz="2400" dirty="0"/>
                <a:t> 1    1     1     1    </a:t>
              </a:r>
            </a:p>
          </p:txBody>
        </p:sp>
        <p:sp>
          <p:nvSpPr>
            <p:cNvPr id="9" name="Line 7"/>
            <p:cNvSpPr>
              <a:spLocks noChangeShapeType="1"/>
            </p:cNvSpPr>
            <p:nvPr/>
          </p:nvSpPr>
          <p:spPr bwMode="auto">
            <a:xfrm>
              <a:off x="261" y="1303"/>
              <a:ext cx="13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a:off x="1243" y="1030"/>
              <a:ext cx="0" cy="29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30154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8" name="Object 6"/>
          <p:cNvGraphicFramePr>
            <a:graphicFrameLocks noChangeAspect="1"/>
          </p:cNvGraphicFramePr>
          <p:nvPr/>
        </p:nvGraphicFramePr>
        <p:xfrm>
          <a:off x="7938" y="-3175"/>
          <a:ext cx="9104312" cy="6183313"/>
        </p:xfrm>
        <a:graphic>
          <a:graphicData uri="http://schemas.openxmlformats.org/presentationml/2006/ole">
            <mc:AlternateContent xmlns:mc="http://schemas.openxmlformats.org/markup-compatibility/2006">
              <mc:Choice xmlns:v="urn:schemas-microsoft-com:vml" Requires="v">
                <p:oleObj spid="_x0000_s2052" name="文档" r:id="rId3" imgW="3785830" imgH="2573364" progId="Word.Document.8">
                  <p:embed/>
                </p:oleObj>
              </mc:Choice>
              <mc:Fallback>
                <p:oleObj name="文档" r:id="rId3" imgW="3785830" imgH="2573364" progId="Word.Document.8">
                  <p:embed/>
                  <p:pic>
                    <p:nvPicPr>
                      <p:cNvPr id="33798" name="Object 6"/>
                      <p:cNvPicPr>
                        <a:picLocks noChangeAspect="1" noChangeArrowheads="1"/>
                      </p:cNvPicPr>
                      <p:nvPr/>
                    </p:nvPicPr>
                    <p:blipFill>
                      <a:blip r:embed="rId4">
                        <a:extLst>
                          <a:ext uri="{28A0092B-C50C-407E-A947-70E740481C1C}">
                            <a14:useLocalDpi xmlns:a14="http://schemas.microsoft.com/office/drawing/2010/main" val="0"/>
                          </a:ext>
                        </a:extLst>
                      </a:blip>
                      <a:srcRect t="-1350" r="2563" b="6337"/>
                      <a:stretch>
                        <a:fillRect/>
                      </a:stretch>
                    </p:blipFill>
                    <p:spPr bwMode="auto">
                      <a:xfrm>
                        <a:off x="7938" y="-3175"/>
                        <a:ext cx="9104312" cy="61833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Text Box 8"/>
          <p:cNvSpPr txBox="1">
            <a:spLocks noChangeArrowheads="1"/>
          </p:cNvSpPr>
          <p:nvPr/>
        </p:nvSpPr>
        <p:spPr bwMode="auto">
          <a:xfrm>
            <a:off x="323850" y="6092825"/>
            <a:ext cx="3962400" cy="457200"/>
          </a:xfrm>
          <a:prstGeom prst="rect">
            <a:avLst/>
          </a:prstGeom>
          <a:solidFill>
            <a:srgbClr val="CCFF99"/>
          </a:solidFill>
          <a:ln>
            <a:noFill/>
          </a:ln>
          <a:effectLst/>
          <a:extLs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panose="02010600030101010101" pitchFamily="2" charset="-122"/>
              </a:rPr>
              <a:t>输</a:t>
            </a:r>
            <a:r>
              <a:rPr kumimoji="1" lang="zh-CN" altLang="en-US" sz="2400">
                <a:solidFill>
                  <a:srgbClr val="CC3300"/>
                </a:solidFill>
                <a:latin typeface="宋体" panose="02010600030101010101" pitchFamily="2" charset="-122"/>
              </a:rPr>
              <a:t>入</a:t>
            </a:r>
            <a:r>
              <a:rPr kumimoji="1" lang="zh-CN" altLang="en-US" sz="2400">
                <a:latin typeface="宋体" panose="02010600030101010101" pitchFamily="2" charset="-122"/>
              </a:rPr>
              <a:t>：逻辑</a:t>
            </a:r>
            <a:r>
              <a:rPr kumimoji="1" lang="en-US" altLang="zh-CN" sz="2400">
                <a:latin typeface="宋体" panose="02010600030101010101" pitchFamily="2" charset="-122"/>
              </a:rPr>
              <a:t>0(</a:t>
            </a:r>
            <a:r>
              <a:rPr kumimoji="1" lang="zh-CN" altLang="en-US" sz="2400">
                <a:latin typeface="宋体" panose="02010600030101010101" pitchFamily="2" charset="-122"/>
              </a:rPr>
              <a:t>低电平）有效</a:t>
            </a:r>
            <a:endParaRPr kumimoji="1" lang="zh-CN" altLang="en-US" sz="2400" b="0">
              <a:latin typeface="宋体" panose="02010600030101010101" pitchFamily="2" charset="-122"/>
            </a:endParaRPr>
          </a:p>
        </p:txBody>
      </p:sp>
      <p:sp>
        <p:nvSpPr>
          <p:cNvPr id="33801" name="Text Box 9"/>
          <p:cNvSpPr txBox="1">
            <a:spLocks noChangeArrowheads="1"/>
          </p:cNvSpPr>
          <p:nvPr/>
        </p:nvSpPr>
        <p:spPr bwMode="auto">
          <a:xfrm>
            <a:off x="4716463" y="6092825"/>
            <a:ext cx="4038600" cy="457200"/>
          </a:xfrm>
          <a:prstGeom prst="rect">
            <a:avLst/>
          </a:prstGeom>
          <a:solidFill>
            <a:srgbClr val="CCFF99"/>
          </a:solidFill>
          <a:ln>
            <a:noFill/>
          </a:ln>
          <a:effectLst/>
          <a:extLs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panose="02010600030101010101" pitchFamily="2" charset="-122"/>
              </a:rPr>
              <a:t>输</a:t>
            </a:r>
            <a:r>
              <a:rPr kumimoji="1" lang="zh-CN" altLang="en-US" sz="2400">
                <a:solidFill>
                  <a:srgbClr val="CC3300"/>
                </a:solidFill>
                <a:latin typeface="宋体" panose="02010600030101010101" pitchFamily="2" charset="-122"/>
              </a:rPr>
              <a:t>出</a:t>
            </a:r>
            <a:r>
              <a:rPr kumimoji="1" lang="zh-CN" altLang="en-US" sz="2400">
                <a:latin typeface="宋体" panose="02010600030101010101" pitchFamily="2" charset="-122"/>
              </a:rPr>
              <a:t>：逻辑</a:t>
            </a:r>
            <a:r>
              <a:rPr kumimoji="1" lang="en-US" altLang="zh-CN" sz="2400">
                <a:latin typeface="宋体" panose="02010600030101010101" pitchFamily="2" charset="-122"/>
              </a:rPr>
              <a:t>0(</a:t>
            </a:r>
            <a:r>
              <a:rPr kumimoji="1" lang="zh-CN" altLang="en-US" sz="2400">
                <a:latin typeface="宋体" panose="02010600030101010101" pitchFamily="2" charset="-122"/>
              </a:rPr>
              <a:t>低电平）有效</a:t>
            </a:r>
            <a:endParaRPr kumimoji="1" lang="zh-CN" altLang="en-US" sz="4800" b="0">
              <a:latin typeface="宋体" panose="02010600030101010101" pitchFamily="2" charset="-122"/>
            </a:endParaRPr>
          </a:p>
        </p:txBody>
      </p:sp>
      <p:sp>
        <p:nvSpPr>
          <p:cNvPr id="33802" name="AutoShape 10"/>
          <p:cNvSpPr>
            <a:spLocks noChangeArrowheads="1"/>
          </p:cNvSpPr>
          <p:nvPr/>
        </p:nvSpPr>
        <p:spPr bwMode="auto">
          <a:xfrm>
            <a:off x="3741306" y="2881387"/>
            <a:ext cx="3313112" cy="1008062"/>
          </a:xfrm>
          <a:prstGeom prst="wedgeRoundRectCallout">
            <a:avLst>
              <a:gd name="adj1" fmla="val 78366"/>
              <a:gd name="adj2" fmla="val -127167"/>
              <a:gd name="adj3" fmla="val 16667"/>
            </a:avLst>
          </a:prstGeom>
          <a:solidFill>
            <a:schemeClr val="accent6">
              <a:lumMod val="20000"/>
              <a:lumOff val="80000"/>
            </a:schemeClr>
          </a:solidFill>
          <a:ln w="9525">
            <a:solidFill>
              <a:schemeClr val="hlink"/>
            </a:solidFill>
            <a:miter lim="800000"/>
            <a:headEnd/>
            <a:tailEnd/>
          </a:ln>
          <a:effectLst/>
        </p:spPr>
        <p:txBody>
          <a:bodyPr/>
          <a:lstStyle/>
          <a:p>
            <a:pPr algn="ctr"/>
            <a:r>
              <a:rPr lang="zh-CN" altLang="en-US" sz="2400" dirty="0"/>
              <a:t>低电平表示“电路工作，但无编码输入”</a:t>
            </a:r>
          </a:p>
        </p:txBody>
      </p:sp>
      <p:sp>
        <p:nvSpPr>
          <p:cNvPr id="33803" name="AutoShape 11"/>
          <p:cNvSpPr>
            <a:spLocks noChangeArrowheads="1"/>
          </p:cNvSpPr>
          <p:nvPr/>
        </p:nvSpPr>
        <p:spPr bwMode="auto">
          <a:xfrm>
            <a:off x="4817774" y="4978112"/>
            <a:ext cx="3313112" cy="1008062"/>
          </a:xfrm>
          <a:prstGeom prst="wedgeRoundRectCallout">
            <a:avLst>
              <a:gd name="adj1" fmla="val 60352"/>
              <a:gd name="adj2" fmla="val -161338"/>
              <a:gd name="adj3" fmla="val 16667"/>
            </a:avLst>
          </a:prstGeom>
          <a:solidFill>
            <a:srgbClr val="FEE2F8"/>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低电平表示“电路工作，且有编码输入”</a:t>
            </a:r>
          </a:p>
        </p:txBody>
      </p:sp>
      <p:sp>
        <p:nvSpPr>
          <p:cNvPr id="2" name="文本框 1"/>
          <p:cNvSpPr txBox="1"/>
          <p:nvPr/>
        </p:nvSpPr>
        <p:spPr>
          <a:xfrm>
            <a:off x="7938" y="0"/>
            <a:ext cx="4809836" cy="769441"/>
          </a:xfrm>
          <a:prstGeom prst="rect">
            <a:avLst/>
          </a:prstGeom>
          <a:noFill/>
        </p:spPr>
        <p:txBody>
          <a:bodyPr wrap="square" rtlCol="0">
            <a:spAutoFit/>
          </a:bodyPr>
          <a:lstStyle/>
          <a:p>
            <a:r>
              <a:rPr lang="zh-CN" altLang="en-US" sz="4400" dirty="0" smtClean="0">
                <a:solidFill>
                  <a:srgbClr val="FF0000"/>
                </a:solidFill>
              </a:rPr>
              <a:t>优先编码器</a:t>
            </a:r>
            <a:r>
              <a:rPr lang="en-US" altLang="zh-CN" sz="4400" dirty="0" smtClean="0">
                <a:solidFill>
                  <a:srgbClr val="FF0000"/>
                </a:solidFill>
              </a:rPr>
              <a:t>74148</a:t>
            </a:r>
            <a:endParaRPr lang="zh-CN" altLang="en-US" sz="4400" dirty="0">
              <a:solidFill>
                <a:srgbClr val="FF0000"/>
              </a:solidFill>
            </a:endParaRPr>
          </a:p>
        </p:txBody>
      </p:sp>
    </p:spTree>
    <p:extLst>
      <p:ext uri="{BB962C8B-B14F-4D97-AF65-F5344CB8AC3E}">
        <p14:creationId xmlns:p14="http://schemas.microsoft.com/office/powerpoint/2010/main" val="4233596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1"/>
                                        </p:tgtEl>
                                        <p:attrNameLst>
                                          <p:attrName>style.visibility</p:attrName>
                                        </p:attrNameLst>
                                      </p:cBhvr>
                                      <p:to>
                                        <p:strVal val="visible"/>
                                      </p:to>
                                    </p:set>
                                    <p:animEffect transition="in" filter="wipe(left)">
                                      <p:cBhvr>
                                        <p:cTn id="12" dur="500"/>
                                        <p:tgtEl>
                                          <p:spTgt spid="33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box(in)">
                                      <p:cBhvr>
                                        <p:cTn id="17" dur="500"/>
                                        <p:tgtEl>
                                          <p:spTgt spid="33802"/>
                                        </p:tgtEl>
                                      </p:cBhvr>
                                    </p:animEffect>
                                  </p:childTnLst>
                                  <p:subTnLst>
                                    <p:set>
                                      <p:cBhvr override="childStyle">
                                        <p:cTn dur="1" fill="hold" display="0" masterRel="nextClick" afterEffect="1"/>
                                        <p:tgtEl>
                                          <p:spTgt spid="3380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803"/>
                                        </p:tgtEl>
                                        <p:attrNameLst>
                                          <p:attrName>style.visibility</p:attrName>
                                        </p:attrNameLst>
                                      </p:cBhvr>
                                      <p:to>
                                        <p:strVal val="visible"/>
                                      </p:to>
                                    </p:set>
                                    <p:animEffect transition="in" filter="checkerboard(across)">
                                      <p:cBhvr>
                                        <p:cTn id="22" dur="500"/>
                                        <p:tgtEl>
                                          <p:spTgt spid="33803"/>
                                        </p:tgtEl>
                                      </p:cBhvr>
                                    </p:animEffect>
                                  </p:childTnLst>
                                  <p:subTnLst>
                                    <p:set>
                                      <p:cBhvr override="childStyle">
                                        <p:cTn dur="1" fill="hold" display="0" masterRel="nextClick" afterEffect="1"/>
                                        <p:tgtEl>
                                          <p:spTgt spid="338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animBg="1" autoUpdateAnimBg="0"/>
      <p:bldP spid="33801" grpId="0" animBg="1" autoUpdateAnimBg="0"/>
      <p:bldP spid="33802" grpId="0" animBg="1"/>
      <p:bldP spid="3380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056" y="1259754"/>
            <a:ext cx="76263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dirty="0" smtClean="0">
                <a:solidFill>
                  <a:srgbClr val="0033CC"/>
                </a:solidFill>
              </a:rPr>
              <a:t>二进制</a:t>
            </a:r>
            <a:r>
              <a:rPr lang="zh-CN" altLang="en-US" sz="3200" b="1" dirty="0">
                <a:solidFill>
                  <a:srgbClr val="0033CC"/>
                </a:solidFill>
              </a:rPr>
              <a:t>译码器 </a:t>
            </a:r>
            <a:r>
              <a:rPr lang="en-US" altLang="zh-CN" sz="2800" b="1" dirty="0"/>
              <a:t>(Binary  Decoder)</a:t>
            </a:r>
            <a:endParaRPr lang="en-US" altLang="zh-CN" sz="3200" b="1" dirty="0"/>
          </a:p>
        </p:txBody>
      </p:sp>
      <p:sp>
        <p:nvSpPr>
          <p:cNvPr id="3" name="Text Box 5"/>
          <p:cNvSpPr txBox="1">
            <a:spLocks noChangeArrowheads="1"/>
          </p:cNvSpPr>
          <p:nvPr/>
        </p:nvSpPr>
        <p:spPr bwMode="auto">
          <a:xfrm>
            <a:off x="920606" y="2707554"/>
            <a:ext cx="1857375" cy="830997"/>
          </a:xfrm>
          <a:prstGeom prst="rect">
            <a:avLst/>
          </a:prstGeom>
          <a:solidFill>
            <a:srgbClr val="FFFFCC"/>
          </a:solidFill>
          <a:ln w="9525">
            <a:solidFill>
              <a:srgbClr val="996600"/>
            </a:solidFill>
            <a:miter lim="800000"/>
            <a:headEnd/>
            <a:tailEnd/>
          </a:ln>
        </p:spPr>
        <p:txBody>
          <a:bodyPr>
            <a:spAutoFit/>
          </a:bodyPr>
          <a:lstStyle/>
          <a:p>
            <a:pPr algn="ctr"/>
            <a:r>
              <a:rPr lang="en-US" altLang="zh-CN" b="1" i="1" dirty="0">
                <a:solidFill>
                  <a:srgbClr val="0033CC"/>
                </a:solidFill>
              </a:rPr>
              <a:t> </a:t>
            </a:r>
            <a:r>
              <a:rPr lang="zh-CN" altLang="en-US" sz="2400" b="1" dirty="0">
                <a:solidFill>
                  <a:srgbClr val="0033CC"/>
                </a:solidFill>
              </a:rPr>
              <a:t>输入 </a:t>
            </a:r>
            <a:r>
              <a:rPr lang="en-US" altLang="zh-CN" sz="2400" b="1" i="1" dirty="0">
                <a:solidFill>
                  <a:srgbClr val="0033CC"/>
                </a:solidFill>
              </a:rPr>
              <a:t>n </a:t>
            </a:r>
            <a:r>
              <a:rPr lang="zh-CN" altLang="zh-CN" sz="2400" b="1" dirty="0">
                <a:solidFill>
                  <a:srgbClr val="0033CC"/>
                </a:solidFill>
              </a:rPr>
              <a:t>位二进制代码</a:t>
            </a:r>
            <a:endParaRPr lang="zh-CN" altLang="en-US" sz="2400" b="1" dirty="0">
              <a:solidFill>
                <a:srgbClr val="0033CC"/>
              </a:solidFill>
            </a:endParaRPr>
          </a:p>
        </p:txBody>
      </p:sp>
      <p:sp>
        <p:nvSpPr>
          <p:cNvPr id="4" name="Text Box 6"/>
          <p:cNvSpPr txBox="1">
            <a:spLocks noChangeArrowheads="1"/>
          </p:cNvSpPr>
          <p:nvPr/>
        </p:nvSpPr>
        <p:spPr bwMode="auto">
          <a:xfrm>
            <a:off x="539606" y="4504604"/>
            <a:ext cx="4344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如：  </a:t>
            </a:r>
            <a:r>
              <a:rPr lang="en-US" altLang="zh-CN" sz="2800" b="1">
                <a:solidFill>
                  <a:srgbClr val="0033CC"/>
                </a:solidFill>
              </a:rPr>
              <a:t>2 </a:t>
            </a:r>
            <a:r>
              <a:rPr lang="zh-CN" altLang="en-US" sz="2800" b="1">
                <a:solidFill>
                  <a:srgbClr val="0033CC"/>
                </a:solidFill>
              </a:rPr>
              <a:t>线 </a:t>
            </a:r>
            <a:r>
              <a:rPr lang="en-US" altLang="zh-CN" sz="2800" b="1">
                <a:solidFill>
                  <a:srgbClr val="0033CC"/>
                </a:solidFill>
              </a:rPr>
              <a:t>— 4 </a:t>
            </a:r>
            <a:r>
              <a:rPr lang="zh-CN" altLang="en-US" sz="2800" b="1">
                <a:solidFill>
                  <a:srgbClr val="0033CC"/>
                </a:solidFill>
              </a:rPr>
              <a:t>线译码器</a:t>
            </a:r>
          </a:p>
        </p:txBody>
      </p:sp>
      <p:sp>
        <p:nvSpPr>
          <p:cNvPr id="5" name="Rectangle 7"/>
          <p:cNvSpPr>
            <a:spLocks noChangeArrowheads="1"/>
          </p:cNvSpPr>
          <p:nvPr/>
        </p:nvSpPr>
        <p:spPr bwMode="auto">
          <a:xfrm>
            <a:off x="4554393" y="4522066"/>
            <a:ext cx="375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3 </a:t>
            </a:r>
            <a:r>
              <a:rPr lang="zh-CN" altLang="en-US" sz="2800" b="1">
                <a:solidFill>
                  <a:srgbClr val="FF0066"/>
                </a:solidFill>
              </a:rPr>
              <a:t>线 </a:t>
            </a:r>
            <a:r>
              <a:rPr lang="en-US" altLang="zh-CN" sz="2800" b="1">
                <a:solidFill>
                  <a:srgbClr val="FF0066"/>
                </a:solidFill>
              </a:rPr>
              <a:t>— 8 </a:t>
            </a:r>
            <a:r>
              <a:rPr lang="zh-CN" altLang="en-US" sz="2800" b="1">
                <a:solidFill>
                  <a:srgbClr val="FF0066"/>
                </a:solidFill>
              </a:rPr>
              <a:t>线译码器</a:t>
            </a:r>
          </a:p>
        </p:txBody>
      </p:sp>
      <p:sp>
        <p:nvSpPr>
          <p:cNvPr id="6" name="Rectangle 8"/>
          <p:cNvSpPr>
            <a:spLocks noChangeArrowheads="1"/>
          </p:cNvSpPr>
          <p:nvPr/>
        </p:nvSpPr>
        <p:spPr bwMode="auto">
          <a:xfrm>
            <a:off x="1417493" y="5099916"/>
            <a:ext cx="3543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4 </a:t>
            </a:r>
            <a:r>
              <a:rPr lang="zh-CN" altLang="en-US" sz="2800" b="1">
                <a:solidFill>
                  <a:srgbClr val="0033CC"/>
                </a:solidFill>
              </a:rPr>
              <a:t>线 </a:t>
            </a:r>
            <a:r>
              <a:rPr lang="en-US" altLang="zh-CN" sz="2800" b="1">
                <a:solidFill>
                  <a:srgbClr val="0033CC"/>
                </a:solidFill>
              </a:rPr>
              <a:t>— 16 </a:t>
            </a:r>
            <a:r>
              <a:rPr lang="zh-CN" altLang="en-US" sz="2800" b="1">
                <a:solidFill>
                  <a:srgbClr val="0033CC"/>
                </a:solidFill>
              </a:rPr>
              <a:t>线译码器</a:t>
            </a:r>
          </a:p>
        </p:txBody>
      </p:sp>
      <p:grpSp>
        <p:nvGrpSpPr>
          <p:cNvPr id="7" name="Group 9"/>
          <p:cNvGrpSpPr>
            <a:grpSpLocks/>
          </p:cNvGrpSpPr>
          <p:nvPr/>
        </p:nvGrpSpPr>
        <p:grpSpPr bwMode="auto">
          <a:xfrm>
            <a:off x="2828781" y="2074141"/>
            <a:ext cx="3671887" cy="2195513"/>
            <a:chOff x="1730" y="1722"/>
            <a:chExt cx="2313" cy="1383"/>
          </a:xfrm>
        </p:grpSpPr>
        <p:sp>
          <p:nvSpPr>
            <p:cNvPr id="8" name="Rectangle 10"/>
            <p:cNvSpPr>
              <a:spLocks noChangeArrowheads="1"/>
            </p:cNvSpPr>
            <p:nvPr/>
          </p:nvSpPr>
          <p:spPr bwMode="auto">
            <a:xfrm>
              <a:off x="2377" y="1761"/>
              <a:ext cx="912" cy="1344"/>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a:off x="2185" y="1923"/>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2"/>
            <p:cNvSpPr>
              <a:spLocks noChangeShapeType="1"/>
            </p:cNvSpPr>
            <p:nvPr/>
          </p:nvSpPr>
          <p:spPr bwMode="auto">
            <a:xfrm>
              <a:off x="2185" y="289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3"/>
            <p:cNvSpPr>
              <a:spLocks noChangeShapeType="1"/>
            </p:cNvSpPr>
            <p:nvPr/>
          </p:nvSpPr>
          <p:spPr bwMode="auto">
            <a:xfrm>
              <a:off x="2189" y="218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a:off x="3289" y="2905"/>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a:off x="3289" y="2193"/>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a:off x="3291" y="192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7"/>
            <p:cNvSpPr txBox="1">
              <a:spLocks noChangeArrowheads="1"/>
            </p:cNvSpPr>
            <p:nvPr/>
          </p:nvSpPr>
          <p:spPr bwMode="auto">
            <a:xfrm>
              <a:off x="1730" y="172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0</a:t>
              </a:r>
              <a:endParaRPr lang="en-US" altLang="zh-CN" sz="2800" b="1" i="1">
                <a:solidFill>
                  <a:srgbClr val="0033CC"/>
                </a:solidFill>
              </a:endParaRPr>
            </a:p>
          </p:txBody>
        </p:sp>
        <p:sp>
          <p:nvSpPr>
            <p:cNvPr id="16" name="Text Box 18"/>
            <p:cNvSpPr txBox="1">
              <a:spLocks noChangeArrowheads="1"/>
            </p:cNvSpPr>
            <p:nvPr/>
          </p:nvSpPr>
          <p:spPr bwMode="auto">
            <a:xfrm>
              <a:off x="3545" y="172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0</a:t>
              </a:r>
              <a:endParaRPr lang="en-US" altLang="zh-CN" sz="2800" b="1" i="1">
                <a:solidFill>
                  <a:srgbClr val="FF0066"/>
                </a:solidFill>
              </a:endParaRPr>
            </a:p>
          </p:txBody>
        </p:sp>
        <p:sp>
          <p:nvSpPr>
            <p:cNvPr id="17" name="Text Box 19"/>
            <p:cNvSpPr txBox="1">
              <a:spLocks noChangeArrowheads="1"/>
            </p:cNvSpPr>
            <p:nvPr/>
          </p:nvSpPr>
          <p:spPr bwMode="auto">
            <a:xfrm>
              <a:off x="1730" y="200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1</a:t>
              </a:r>
              <a:endParaRPr lang="en-US" altLang="zh-CN" sz="2800" b="1" i="1">
                <a:solidFill>
                  <a:srgbClr val="0033CC"/>
                </a:solidFill>
              </a:endParaRPr>
            </a:p>
          </p:txBody>
        </p:sp>
        <p:sp>
          <p:nvSpPr>
            <p:cNvPr id="18" name="Text Box 20"/>
            <p:cNvSpPr txBox="1">
              <a:spLocks noChangeArrowheads="1"/>
            </p:cNvSpPr>
            <p:nvPr/>
          </p:nvSpPr>
          <p:spPr bwMode="auto">
            <a:xfrm>
              <a:off x="1730" y="2761"/>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A</a:t>
              </a:r>
              <a:r>
                <a:rPr lang="en-US" altLang="zh-CN" sz="2800" b="1" i="1" baseline="-25000">
                  <a:solidFill>
                    <a:srgbClr val="0033CC"/>
                  </a:solidFill>
                </a:rPr>
                <a:t>n</a:t>
              </a:r>
              <a:r>
                <a:rPr lang="en-US" altLang="zh-CN" sz="2800" b="1" baseline="-25000">
                  <a:solidFill>
                    <a:srgbClr val="0033CC"/>
                  </a:solidFill>
                </a:rPr>
                <a:t>-1</a:t>
              </a:r>
              <a:endParaRPr lang="en-US" altLang="zh-CN" sz="2800" b="1" i="1">
                <a:solidFill>
                  <a:srgbClr val="0033CC"/>
                </a:solidFill>
              </a:endParaRPr>
            </a:p>
          </p:txBody>
        </p:sp>
        <p:sp>
          <p:nvSpPr>
            <p:cNvPr id="19" name="Text Box 21"/>
            <p:cNvSpPr txBox="1">
              <a:spLocks noChangeArrowheads="1"/>
            </p:cNvSpPr>
            <p:nvPr/>
          </p:nvSpPr>
          <p:spPr bwMode="auto">
            <a:xfrm>
              <a:off x="3545" y="2025"/>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1</a:t>
              </a:r>
              <a:endParaRPr lang="en-US" altLang="zh-CN" sz="2800" b="1" i="1">
                <a:solidFill>
                  <a:srgbClr val="FF0066"/>
                </a:solidFill>
              </a:endParaRPr>
            </a:p>
          </p:txBody>
        </p:sp>
        <p:sp>
          <p:nvSpPr>
            <p:cNvPr id="20" name="Text Box 22"/>
            <p:cNvSpPr txBox="1">
              <a:spLocks noChangeArrowheads="1"/>
            </p:cNvSpPr>
            <p:nvPr/>
          </p:nvSpPr>
          <p:spPr bwMode="auto">
            <a:xfrm>
              <a:off x="3545" y="2761"/>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i="1" baseline="-25000">
                  <a:solidFill>
                    <a:srgbClr val="FF0066"/>
                  </a:solidFill>
                </a:rPr>
                <a:t>m</a:t>
              </a:r>
              <a:r>
                <a:rPr lang="en-US" altLang="zh-CN" sz="2800" b="1" baseline="-25000">
                  <a:solidFill>
                    <a:srgbClr val="FF0066"/>
                  </a:solidFill>
                </a:rPr>
                <a:t>-1</a:t>
              </a:r>
              <a:endParaRPr lang="en-US" altLang="zh-CN" sz="2800" b="1" i="1">
                <a:solidFill>
                  <a:srgbClr val="FF0066"/>
                </a:solidFill>
              </a:endParaRPr>
            </a:p>
          </p:txBody>
        </p:sp>
        <p:sp>
          <p:nvSpPr>
            <p:cNvPr id="21" name="Text Box 23"/>
            <p:cNvSpPr txBox="1">
              <a:spLocks noChangeArrowheads="1"/>
            </p:cNvSpPr>
            <p:nvPr/>
          </p:nvSpPr>
          <p:spPr bwMode="auto">
            <a:xfrm>
              <a:off x="2422" y="2029"/>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solidFill>
                    <a:srgbClr val="996600"/>
                  </a:solidFill>
                  <a:ea typeface="隶书" panose="02010509060101010101" pitchFamily="49" charset="-122"/>
                </a:rPr>
                <a:t>二进制</a:t>
              </a:r>
            </a:p>
            <a:p>
              <a:pPr algn="ctr"/>
              <a:r>
                <a:rPr lang="zh-CN" altLang="en-US" sz="2800" b="1">
                  <a:solidFill>
                    <a:srgbClr val="996600"/>
                  </a:solidFill>
                  <a:ea typeface="隶书" panose="02010509060101010101" pitchFamily="49" charset="-122"/>
                </a:rPr>
                <a:t>译码器</a:t>
              </a:r>
            </a:p>
          </p:txBody>
        </p:sp>
        <p:sp>
          <p:nvSpPr>
            <p:cNvPr id="22" name="Oval 24"/>
            <p:cNvSpPr>
              <a:spLocks noChangeArrowheads="1"/>
            </p:cNvSpPr>
            <p:nvPr/>
          </p:nvSpPr>
          <p:spPr bwMode="auto">
            <a:xfrm>
              <a:off x="2122" y="1887"/>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p:cNvSpPr>
              <a:spLocks noChangeArrowheads="1"/>
            </p:cNvSpPr>
            <p:nvPr/>
          </p:nvSpPr>
          <p:spPr bwMode="auto">
            <a:xfrm>
              <a:off x="2122" y="285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6"/>
            <p:cNvSpPr>
              <a:spLocks noChangeArrowheads="1"/>
            </p:cNvSpPr>
            <p:nvPr/>
          </p:nvSpPr>
          <p:spPr bwMode="auto">
            <a:xfrm>
              <a:off x="3474" y="215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7"/>
            <p:cNvSpPr>
              <a:spLocks noChangeArrowheads="1"/>
            </p:cNvSpPr>
            <p:nvPr/>
          </p:nvSpPr>
          <p:spPr bwMode="auto">
            <a:xfrm>
              <a:off x="3474" y="1884"/>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8"/>
            <p:cNvSpPr>
              <a:spLocks noChangeArrowheads="1"/>
            </p:cNvSpPr>
            <p:nvPr/>
          </p:nvSpPr>
          <p:spPr bwMode="auto">
            <a:xfrm>
              <a:off x="2117" y="2148"/>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9"/>
            <p:cNvSpPr>
              <a:spLocks noChangeArrowheads="1"/>
            </p:cNvSpPr>
            <p:nvPr/>
          </p:nvSpPr>
          <p:spPr bwMode="auto">
            <a:xfrm>
              <a:off x="3473" y="286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30"/>
            <p:cNvSpPr txBox="1">
              <a:spLocks noChangeArrowheads="1"/>
            </p:cNvSpPr>
            <p:nvPr/>
          </p:nvSpPr>
          <p:spPr bwMode="auto">
            <a:xfrm rot="5400000">
              <a:off x="2112" y="235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sp>
          <p:nvSpPr>
            <p:cNvPr id="29" name="Text Box 31"/>
            <p:cNvSpPr txBox="1">
              <a:spLocks noChangeArrowheads="1"/>
            </p:cNvSpPr>
            <p:nvPr/>
          </p:nvSpPr>
          <p:spPr bwMode="auto">
            <a:xfrm rot="5400000">
              <a:off x="3312" y="235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grpSp>
      <p:sp>
        <p:nvSpPr>
          <p:cNvPr id="30" name="Text Box 32"/>
          <p:cNvSpPr txBox="1">
            <a:spLocks noChangeArrowheads="1"/>
          </p:cNvSpPr>
          <p:nvPr/>
        </p:nvSpPr>
        <p:spPr bwMode="auto">
          <a:xfrm>
            <a:off x="6495906" y="2707554"/>
            <a:ext cx="1803400" cy="830997"/>
          </a:xfrm>
          <a:prstGeom prst="rect">
            <a:avLst/>
          </a:prstGeom>
          <a:solidFill>
            <a:srgbClr val="FFFFCC"/>
          </a:solidFill>
          <a:ln w="9525">
            <a:solidFill>
              <a:srgbClr val="996600"/>
            </a:solidFill>
            <a:miter lim="800000"/>
            <a:headEnd/>
            <a:tailEnd/>
          </a:ln>
        </p:spPr>
        <p:txBody>
          <a:bodyPr>
            <a:spAutoFit/>
          </a:bodyPr>
          <a:lstStyle/>
          <a:p>
            <a:pPr algn="ctr"/>
            <a:r>
              <a:rPr lang="zh-CN" altLang="en-US" sz="2400" b="1" dirty="0">
                <a:solidFill>
                  <a:srgbClr val="FF0066"/>
                </a:solidFill>
              </a:rPr>
              <a:t>输出 </a:t>
            </a:r>
            <a:r>
              <a:rPr lang="en-US" altLang="zh-CN" sz="2400" b="1" i="1" dirty="0">
                <a:solidFill>
                  <a:srgbClr val="FF0066"/>
                </a:solidFill>
              </a:rPr>
              <a:t>m </a:t>
            </a:r>
            <a:r>
              <a:rPr lang="zh-CN" altLang="en-US" sz="2400" b="1" dirty="0">
                <a:solidFill>
                  <a:srgbClr val="FF0066"/>
                </a:solidFill>
              </a:rPr>
              <a:t>个</a:t>
            </a:r>
          </a:p>
          <a:p>
            <a:pPr algn="ctr"/>
            <a:r>
              <a:rPr lang="zh-CN" altLang="en-US" sz="2400" b="1" dirty="0">
                <a:solidFill>
                  <a:srgbClr val="FF0066"/>
                </a:solidFill>
              </a:rPr>
              <a:t>信号 </a:t>
            </a:r>
            <a:r>
              <a:rPr lang="en-US" altLang="zh-CN" sz="2400" b="1" i="1" dirty="0">
                <a:solidFill>
                  <a:srgbClr val="FF0066"/>
                </a:solidFill>
              </a:rPr>
              <a:t>m </a:t>
            </a:r>
            <a:r>
              <a:rPr lang="en-US" altLang="zh-CN" sz="2400" b="1" dirty="0">
                <a:solidFill>
                  <a:srgbClr val="FF0066"/>
                </a:solidFill>
              </a:rPr>
              <a:t>= 2</a:t>
            </a:r>
            <a:r>
              <a:rPr lang="en-US" altLang="zh-CN" sz="2400" b="1" i="1" baseline="30000" dirty="0">
                <a:solidFill>
                  <a:srgbClr val="FF0066"/>
                </a:solidFill>
              </a:rPr>
              <a:t>n</a:t>
            </a:r>
          </a:p>
        </p:txBody>
      </p:sp>
    </p:spTree>
    <p:extLst>
      <p:ext uri="{BB962C8B-B14F-4D97-AF65-F5344CB8AC3E}">
        <p14:creationId xmlns:p14="http://schemas.microsoft.com/office/powerpoint/2010/main" val="113807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75"/>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4"/>
                                        </p:tgtEl>
                                        <p:attrNameLst>
                                          <p:attrName>style.visibility</p:attrName>
                                        </p:attrNameLst>
                                      </p:cBhvr>
                                      <p:to>
                                        <p:strVal val="visible"/>
                                      </p:to>
                                    </p:set>
                                    <p:animEffect transition="in" filter="wipe(left)">
                                      <p:cBhvr>
                                        <p:cTn id="29" dur="75"/>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5"/>
                                        </p:tgtEl>
                                        <p:attrNameLst>
                                          <p:attrName>style.visibility</p:attrName>
                                        </p:attrNameLst>
                                      </p:cBhvr>
                                      <p:to>
                                        <p:strVal val="visible"/>
                                      </p:to>
                                    </p:set>
                                    <p:animEffect transition="in" filter="wipe(left)">
                                      <p:cBhvr>
                                        <p:cTn id="34" dur="75"/>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6"/>
                                        </p:tgtEl>
                                        <p:attrNameLst>
                                          <p:attrName>style.visibility</p:attrName>
                                        </p:attrNameLst>
                                      </p:cBhvr>
                                      <p:to>
                                        <p:strVal val="visible"/>
                                      </p:to>
                                    </p:set>
                                    <p:animEffect transition="in" filter="wipe(left)">
                                      <p:cBhvr>
                                        <p:cTn id="39"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autoUpdateAnimBg="0"/>
      <p:bldP spid="4" grpId="0" autoUpdateAnimBg="0"/>
      <p:bldP spid="5" grpId="0" autoUpdateAnimBg="0"/>
      <p:bldP spid="6" grpId="0" autoUpdateAnimBg="0"/>
      <p:bldP spid="3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3412" y="768350"/>
            <a:ext cx="6172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smtClean="0">
                <a:solidFill>
                  <a:srgbClr val="FF0066"/>
                </a:solidFill>
              </a:rPr>
              <a:t>3</a:t>
            </a:r>
            <a:r>
              <a:rPr lang="zh-CN" altLang="en-US" sz="2800" b="1" dirty="0">
                <a:solidFill>
                  <a:srgbClr val="FF0066"/>
                </a:solidFill>
              </a:rPr>
              <a:t>位二进制译码器 </a:t>
            </a:r>
            <a:r>
              <a:rPr lang="en-US" altLang="zh-CN" sz="2800" b="1" dirty="0"/>
              <a:t>( 3 </a:t>
            </a:r>
            <a:r>
              <a:rPr lang="zh-CN" altLang="en-US" sz="2800" b="1" dirty="0"/>
              <a:t>线 </a:t>
            </a:r>
            <a:r>
              <a:rPr lang="en-US" altLang="zh-CN" sz="2800" b="1" dirty="0"/>
              <a:t>– 8 </a:t>
            </a:r>
            <a:r>
              <a:rPr lang="zh-CN" altLang="en-US" sz="2800" b="1" dirty="0"/>
              <a:t>线</a:t>
            </a:r>
            <a:r>
              <a:rPr lang="en-US" altLang="zh-CN" sz="2800" b="1" dirty="0"/>
              <a:t>)</a:t>
            </a:r>
          </a:p>
        </p:txBody>
      </p:sp>
      <p:sp>
        <p:nvSpPr>
          <p:cNvPr id="3" name="Text Box 3"/>
          <p:cNvSpPr txBox="1">
            <a:spLocks noChangeArrowheads="1"/>
          </p:cNvSpPr>
          <p:nvPr/>
        </p:nvSpPr>
        <p:spPr bwMode="auto">
          <a:xfrm>
            <a:off x="922338" y="3560763"/>
            <a:ext cx="1371600" cy="528637"/>
          </a:xfrm>
          <a:prstGeom prst="rect">
            <a:avLst/>
          </a:prstGeom>
          <a:solidFill>
            <a:srgbClr val="FFFFCC"/>
          </a:solidFill>
          <a:ln w="9525">
            <a:solidFill>
              <a:srgbClr val="996600"/>
            </a:solidFill>
            <a:miter lim="800000"/>
            <a:headEnd/>
            <a:tailEnd/>
          </a:ln>
        </p:spPr>
        <p:txBody>
          <a:bodyPr>
            <a:spAutoFit/>
          </a:bodyPr>
          <a:lstStyle/>
          <a:p>
            <a:r>
              <a:rPr lang="zh-CN" altLang="en-US" sz="2800" b="1">
                <a:solidFill>
                  <a:srgbClr val="0033CC"/>
                </a:solidFill>
              </a:rPr>
              <a:t>真值表</a:t>
            </a:r>
          </a:p>
        </p:txBody>
      </p:sp>
      <p:sp>
        <p:nvSpPr>
          <p:cNvPr id="4" name="Text Box 4"/>
          <p:cNvSpPr txBox="1">
            <a:spLocks noChangeArrowheads="1"/>
          </p:cNvSpPr>
          <p:nvPr/>
        </p:nvSpPr>
        <p:spPr bwMode="auto">
          <a:xfrm>
            <a:off x="928688" y="4376738"/>
            <a:ext cx="1365250" cy="528637"/>
          </a:xfrm>
          <a:prstGeom prst="rect">
            <a:avLst/>
          </a:prstGeom>
          <a:solidFill>
            <a:srgbClr val="FFFFCC"/>
          </a:solidFill>
          <a:ln w="9525">
            <a:solidFill>
              <a:srgbClr val="996600"/>
            </a:solidFill>
            <a:miter lim="800000"/>
            <a:headEnd/>
            <a:tailEnd/>
          </a:ln>
        </p:spPr>
        <p:txBody>
          <a:bodyPr>
            <a:spAutoFit/>
          </a:bodyPr>
          <a:lstStyle/>
          <a:p>
            <a:r>
              <a:rPr lang="zh-CN" altLang="en-US" sz="2800" b="1">
                <a:solidFill>
                  <a:srgbClr val="0033CC"/>
                </a:solidFill>
              </a:rPr>
              <a:t>函数式</a:t>
            </a:r>
          </a:p>
        </p:txBody>
      </p:sp>
      <p:graphicFrame>
        <p:nvGraphicFramePr>
          <p:cNvPr id="5" name="Object 5"/>
          <p:cNvGraphicFramePr>
            <a:graphicFrameLocks noChangeAspect="1"/>
          </p:cNvGraphicFramePr>
          <p:nvPr/>
        </p:nvGraphicFramePr>
        <p:xfrm>
          <a:off x="6918325" y="5886450"/>
          <a:ext cx="1885950" cy="547688"/>
        </p:xfrm>
        <a:graphic>
          <a:graphicData uri="http://schemas.openxmlformats.org/presentationml/2006/ole">
            <mc:AlternateContent xmlns:mc="http://schemas.openxmlformats.org/markup-compatibility/2006">
              <mc:Choice xmlns:v="urn:schemas-microsoft-com:vml" Requires="v">
                <p:oleObj spid="_x0000_s3094" name="Equation" r:id="rId3" imgW="787320" imgH="228600" progId="Equation.3">
                  <p:embed/>
                </p:oleObj>
              </mc:Choice>
              <mc:Fallback>
                <p:oleObj name="Equation" r:id="rId3" imgW="787320" imgH="228600" progId="Equation.3">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325" y="5886450"/>
                        <a:ext cx="1885950" cy="5476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458788" y="5213350"/>
          <a:ext cx="1806575" cy="538163"/>
        </p:xfrm>
        <a:graphic>
          <a:graphicData uri="http://schemas.openxmlformats.org/presentationml/2006/ole">
            <mc:AlternateContent xmlns:mc="http://schemas.openxmlformats.org/markup-compatibility/2006">
              <mc:Choice xmlns:v="urn:schemas-microsoft-com:vml" Requires="v">
                <p:oleObj spid="_x0000_s3095" name="Equation" r:id="rId5" imgW="723600" imgH="215640" progId="Equation.3">
                  <p:embed/>
                </p:oleObj>
              </mc:Choice>
              <mc:Fallback>
                <p:oleObj name="Equation" r:id="rId5" imgW="723600" imgH="215640" progId="Equation.3">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8" y="5213350"/>
                        <a:ext cx="1806575" cy="5381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458788" y="5880100"/>
          <a:ext cx="1878012" cy="560388"/>
        </p:xfrm>
        <a:graphic>
          <a:graphicData uri="http://schemas.openxmlformats.org/presentationml/2006/ole">
            <mc:AlternateContent xmlns:mc="http://schemas.openxmlformats.org/markup-compatibility/2006">
              <mc:Choice xmlns:v="urn:schemas-microsoft-com:vml" Requires="v">
                <p:oleObj spid="_x0000_s3096" name="Equation" r:id="rId7" imgW="723600" imgH="215640" progId="Equation.3">
                  <p:embed/>
                </p:oleObj>
              </mc:Choice>
              <mc:Fallback>
                <p:oleObj name="Equation" r:id="rId7" imgW="723600" imgH="215640" progId="Equation.3">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8" y="5880100"/>
                        <a:ext cx="1878012" cy="5603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638425" y="5183188"/>
          <a:ext cx="1981200" cy="581025"/>
        </p:xfrm>
        <a:graphic>
          <a:graphicData uri="http://schemas.openxmlformats.org/presentationml/2006/ole">
            <mc:AlternateContent xmlns:mc="http://schemas.openxmlformats.org/markup-compatibility/2006">
              <mc:Choice xmlns:v="urn:schemas-microsoft-com:vml" Requires="v">
                <p:oleObj spid="_x0000_s3097" name="Equation" r:id="rId9" imgW="736560" imgH="215640" progId="Equation.3">
                  <p:embed/>
                </p:oleObj>
              </mc:Choice>
              <mc:Fallback>
                <p:oleObj name="Equation" r:id="rId9" imgW="736560" imgH="215640" progId="Equation.3">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425" y="5183188"/>
                        <a:ext cx="1981200" cy="5810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625725" y="5881688"/>
          <a:ext cx="1914525" cy="560387"/>
        </p:xfrm>
        <a:graphic>
          <a:graphicData uri="http://schemas.openxmlformats.org/presentationml/2006/ole">
            <mc:AlternateContent xmlns:mc="http://schemas.openxmlformats.org/markup-compatibility/2006">
              <mc:Choice xmlns:v="urn:schemas-microsoft-com:vml" Requires="v">
                <p:oleObj spid="_x0000_s3098" name="Equation" r:id="rId11" imgW="736560" imgH="215640" progId="Equation.3">
                  <p:embed/>
                </p:oleObj>
              </mc:Choice>
              <mc:Fallback>
                <p:oleObj name="Equation" r:id="rId11" imgW="736560" imgH="215640" progId="Equation.3">
                  <p:embed/>
                  <p:pic>
                    <p:nvPicPr>
                      <p:cNvPr id="9"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5725" y="5881688"/>
                        <a:ext cx="1914525" cy="5603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4725988" y="5194300"/>
          <a:ext cx="1884362" cy="560388"/>
        </p:xfrm>
        <a:graphic>
          <a:graphicData uri="http://schemas.openxmlformats.org/presentationml/2006/ole">
            <mc:AlternateContent xmlns:mc="http://schemas.openxmlformats.org/markup-compatibility/2006">
              <mc:Choice xmlns:v="urn:schemas-microsoft-com:vml" Requires="v">
                <p:oleObj spid="_x0000_s3099" name="Equation" r:id="rId13" imgW="723600" imgH="215640" progId="Equation.3">
                  <p:embed/>
                </p:oleObj>
              </mc:Choice>
              <mc:Fallback>
                <p:oleObj name="Equation" r:id="rId13" imgW="723600" imgH="215640" progId="Equation.3">
                  <p:embed/>
                  <p:pic>
                    <p:nvPicPr>
                      <p:cNvPr id="1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5988" y="5194300"/>
                        <a:ext cx="1884362" cy="5603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802188" y="5884863"/>
          <a:ext cx="1857375" cy="554037"/>
        </p:xfrm>
        <a:graphic>
          <a:graphicData uri="http://schemas.openxmlformats.org/presentationml/2006/ole">
            <mc:AlternateContent xmlns:mc="http://schemas.openxmlformats.org/markup-compatibility/2006">
              <mc:Choice xmlns:v="urn:schemas-microsoft-com:vml" Requires="v">
                <p:oleObj spid="_x0000_s3100" name="Equation" r:id="rId15" imgW="723600" imgH="215640" progId="Equation.3">
                  <p:embed/>
                </p:oleObj>
              </mc:Choice>
              <mc:Fallback>
                <p:oleObj name="Equation" r:id="rId15" imgW="723600" imgH="215640" progId="Equation.3">
                  <p:embed/>
                  <p:pic>
                    <p:nvPicPr>
                      <p:cNvPr id="11"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2188" y="5884863"/>
                        <a:ext cx="1857375" cy="554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6859588" y="5189538"/>
          <a:ext cx="1911350" cy="568325"/>
        </p:xfrm>
        <a:graphic>
          <a:graphicData uri="http://schemas.openxmlformats.org/presentationml/2006/ole">
            <mc:AlternateContent xmlns:mc="http://schemas.openxmlformats.org/markup-compatibility/2006">
              <mc:Choice xmlns:v="urn:schemas-microsoft-com:vml" Requires="v">
                <p:oleObj spid="_x0000_s3101" name="Equation" r:id="rId17" imgW="723600" imgH="215640" progId="Equation.3">
                  <p:embed/>
                </p:oleObj>
              </mc:Choice>
              <mc:Fallback>
                <p:oleObj name="Equation" r:id="rId17" imgW="723600" imgH="215640" progId="Equation.3">
                  <p:embed/>
                  <p:pic>
                    <p:nvPicPr>
                      <p:cNvPr id="12"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9588" y="5189538"/>
                        <a:ext cx="1911350" cy="568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3"/>
          <p:cNvGrpSpPr>
            <a:grpSpLocks/>
          </p:cNvGrpSpPr>
          <p:nvPr/>
        </p:nvGrpSpPr>
        <p:grpSpPr bwMode="auto">
          <a:xfrm>
            <a:off x="128588" y="1193800"/>
            <a:ext cx="3232150" cy="2200275"/>
            <a:chOff x="157" y="1018"/>
            <a:chExt cx="2036" cy="1386"/>
          </a:xfrm>
        </p:grpSpPr>
        <p:sp>
          <p:nvSpPr>
            <p:cNvPr id="14" name="Rectangle 14"/>
            <p:cNvSpPr>
              <a:spLocks noChangeArrowheads="1"/>
            </p:cNvSpPr>
            <p:nvPr/>
          </p:nvSpPr>
          <p:spPr bwMode="auto">
            <a:xfrm>
              <a:off x="734" y="1060"/>
              <a:ext cx="912" cy="1344"/>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546" y="1222"/>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a:off x="542" y="2190"/>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a:off x="542" y="1684"/>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a:off x="1646" y="2204"/>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1646" y="1492"/>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1648" y="1220"/>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21"/>
            <p:cNvSpPr>
              <a:spLocks noChangeArrowheads="1"/>
            </p:cNvSpPr>
            <p:nvPr/>
          </p:nvSpPr>
          <p:spPr bwMode="auto">
            <a:xfrm>
              <a:off x="482" y="1648"/>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2"/>
            <p:cNvSpPr txBox="1">
              <a:spLocks noChangeArrowheads="1"/>
            </p:cNvSpPr>
            <p:nvPr/>
          </p:nvSpPr>
          <p:spPr bwMode="auto">
            <a:xfrm>
              <a:off x="157" y="1018"/>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0</a:t>
              </a:r>
              <a:endParaRPr lang="en-US" altLang="zh-CN" sz="2800" b="1" i="1">
                <a:solidFill>
                  <a:srgbClr val="0033CC"/>
                </a:solidFill>
              </a:endParaRPr>
            </a:p>
          </p:txBody>
        </p:sp>
        <p:sp>
          <p:nvSpPr>
            <p:cNvPr id="23" name="Text Box 23"/>
            <p:cNvSpPr txBox="1">
              <a:spLocks noChangeArrowheads="1"/>
            </p:cNvSpPr>
            <p:nvPr/>
          </p:nvSpPr>
          <p:spPr bwMode="auto">
            <a:xfrm>
              <a:off x="1864" y="102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0</a:t>
              </a:r>
              <a:endParaRPr lang="en-US" altLang="zh-CN" sz="2800" b="1" i="1">
                <a:solidFill>
                  <a:srgbClr val="FF0066"/>
                </a:solidFill>
              </a:endParaRPr>
            </a:p>
          </p:txBody>
        </p:sp>
        <p:sp>
          <p:nvSpPr>
            <p:cNvPr id="24" name="Text Box 24"/>
            <p:cNvSpPr txBox="1">
              <a:spLocks noChangeArrowheads="1"/>
            </p:cNvSpPr>
            <p:nvPr/>
          </p:nvSpPr>
          <p:spPr bwMode="auto">
            <a:xfrm>
              <a:off x="157" y="150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1</a:t>
              </a:r>
              <a:endParaRPr lang="en-US" altLang="zh-CN" sz="2800" b="1" i="1">
                <a:solidFill>
                  <a:srgbClr val="0033CC"/>
                </a:solidFill>
              </a:endParaRPr>
            </a:p>
          </p:txBody>
        </p:sp>
        <p:sp>
          <p:nvSpPr>
            <p:cNvPr id="25" name="Text Box 25"/>
            <p:cNvSpPr txBox="1">
              <a:spLocks noChangeArrowheads="1"/>
            </p:cNvSpPr>
            <p:nvPr/>
          </p:nvSpPr>
          <p:spPr bwMode="auto">
            <a:xfrm>
              <a:off x="157" y="1990"/>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2</a:t>
              </a:r>
              <a:endParaRPr lang="en-US" altLang="zh-CN" sz="2800" b="1" i="1">
                <a:solidFill>
                  <a:srgbClr val="0033CC"/>
                </a:solidFill>
              </a:endParaRPr>
            </a:p>
          </p:txBody>
        </p:sp>
        <p:sp>
          <p:nvSpPr>
            <p:cNvPr id="26" name="Text Box 26"/>
            <p:cNvSpPr txBox="1">
              <a:spLocks noChangeArrowheads="1"/>
            </p:cNvSpPr>
            <p:nvPr/>
          </p:nvSpPr>
          <p:spPr bwMode="auto">
            <a:xfrm>
              <a:off x="1864" y="132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1</a:t>
              </a:r>
              <a:endParaRPr lang="en-US" altLang="zh-CN" sz="2800" b="1" i="1">
                <a:solidFill>
                  <a:srgbClr val="FF0066"/>
                </a:solidFill>
              </a:endParaRPr>
            </a:p>
          </p:txBody>
        </p:sp>
        <p:sp>
          <p:nvSpPr>
            <p:cNvPr id="27" name="Text Box 27"/>
            <p:cNvSpPr txBox="1">
              <a:spLocks noChangeArrowheads="1"/>
            </p:cNvSpPr>
            <p:nvPr/>
          </p:nvSpPr>
          <p:spPr bwMode="auto">
            <a:xfrm>
              <a:off x="1864" y="2008"/>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7</a:t>
              </a:r>
              <a:endParaRPr lang="en-US" altLang="zh-CN" sz="2800" b="1" i="1">
                <a:solidFill>
                  <a:srgbClr val="FF0066"/>
                </a:solidFill>
              </a:endParaRPr>
            </a:p>
          </p:txBody>
        </p:sp>
        <p:sp>
          <p:nvSpPr>
            <p:cNvPr id="28" name="Text Box 28"/>
            <p:cNvSpPr txBox="1">
              <a:spLocks noChangeArrowheads="1"/>
            </p:cNvSpPr>
            <p:nvPr/>
          </p:nvSpPr>
          <p:spPr bwMode="auto">
            <a:xfrm>
              <a:off x="779" y="1288"/>
              <a:ext cx="791"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996600"/>
                  </a:solidFill>
                </a:rPr>
                <a:t>3 </a:t>
              </a:r>
              <a:r>
                <a:rPr lang="zh-CN" altLang="en-US" sz="2800" b="1">
                  <a:solidFill>
                    <a:srgbClr val="996600"/>
                  </a:solidFill>
                  <a:ea typeface="隶书" panose="02010509060101010101" pitchFamily="49" charset="-122"/>
                </a:rPr>
                <a:t>位</a:t>
              </a:r>
            </a:p>
            <a:p>
              <a:pPr algn="ctr"/>
              <a:r>
                <a:rPr lang="zh-CN" altLang="en-US" sz="2800" b="1">
                  <a:solidFill>
                    <a:srgbClr val="996600"/>
                  </a:solidFill>
                  <a:ea typeface="隶书" panose="02010509060101010101" pitchFamily="49" charset="-122"/>
                </a:rPr>
                <a:t>二进制</a:t>
              </a:r>
            </a:p>
            <a:p>
              <a:pPr algn="ctr"/>
              <a:r>
                <a:rPr lang="zh-CN" altLang="en-US" sz="2800" b="1">
                  <a:solidFill>
                    <a:srgbClr val="996600"/>
                  </a:solidFill>
                  <a:ea typeface="隶书" panose="02010509060101010101" pitchFamily="49" charset="-122"/>
                </a:rPr>
                <a:t>译码器</a:t>
              </a:r>
            </a:p>
          </p:txBody>
        </p:sp>
        <p:sp>
          <p:nvSpPr>
            <p:cNvPr id="29" name="Oval 29"/>
            <p:cNvSpPr>
              <a:spLocks noChangeArrowheads="1"/>
            </p:cNvSpPr>
            <p:nvPr/>
          </p:nvSpPr>
          <p:spPr bwMode="auto">
            <a:xfrm>
              <a:off x="484" y="1186"/>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0"/>
            <p:cNvSpPr>
              <a:spLocks noChangeArrowheads="1"/>
            </p:cNvSpPr>
            <p:nvPr/>
          </p:nvSpPr>
          <p:spPr bwMode="auto">
            <a:xfrm>
              <a:off x="479" y="2155"/>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1829" y="1453"/>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2"/>
            <p:cNvSpPr>
              <a:spLocks noChangeArrowheads="1"/>
            </p:cNvSpPr>
            <p:nvPr/>
          </p:nvSpPr>
          <p:spPr bwMode="auto">
            <a:xfrm>
              <a:off x="1835" y="1186"/>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3"/>
            <p:cNvSpPr>
              <a:spLocks noChangeArrowheads="1"/>
            </p:cNvSpPr>
            <p:nvPr/>
          </p:nvSpPr>
          <p:spPr bwMode="auto">
            <a:xfrm>
              <a:off x="1830" y="2168"/>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4"/>
            <p:cNvSpPr>
              <a:spLocks noChangeArrowheads="1"/>
            </p:cNvSpPr>
            <p:nvPr/>
          </p:nvSpPr>
          <p:spPr bwMode="auto">
            <a:xfrm rot="5400000">
              <a:off x="1680" y="1680"/>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grpSp>
      <p:graphicFrame>
        <p:nvGraphicFramePr>
          <p:cNvPr id="35" name="Object 35"/>
          <p:cNvGraphicFramePr>
            <a:graphicFrameLocks noChangeAspect="1"/>
          </p:cNvGraphicFramePr>
          <p:nvPr/>
        </p:nvGraphicFramePr>
        <p:xfrm>
          <a:off x="3448050" y="1323975"/>
          <a:ext cx="1577975" cy="528638"/>
        </p:xfrm>
        <a:graphic>
          <a:graphicData uri="http://schemas.openxmlformats.org/presentationml/2006/ole">
            <mc:AlternateContent xmlns:mc="http://schemas.openxmlformats.org/markup-compatibility/2006">
              <mc:Choice xmlns:v="urn:schemas-microsoft-com:vml" Requires="v">
                <p:oleObj spid="_x0000_s3102" name="Equation" r:id="rId19" imgW="723600" imgH="241200" progId="Equation.3">
                  <p:embed/>
                </p:oleObj>
              </mc:Choice>
              <mc:Fallback>
                <p:oleObj name="Equation" r:id="rId19" imgW="723600" imgH="241200" progId="Equation.3">
                  <p:embed/>
                  <p:pic>
                    <p:nvPicPr>
                      <p:cNvPr id="35"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48050" y="1323975"/>
                        <a:ext cx="15779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6"/>
          <p:cNvGraphicFramePr>
            <a:graphicFrameLocks noChangeAspect="1"/>
          </p:cNvGraphicFramePr>
          <p:nvPr/>
        </p:nvGraphicFramePr>
        <p:xfrm>
          <a:off x="5248275" y="1325563"/>
          <a:ext cx="3386138" cy="503237"/>
        </p:xfrm>
        <a:graphic>
          <a:graphicData uri="http://schemas.openxmlformats.org/presentationml/2006/ole">
            <mc:AlternateContent xmlns:mc="http://schemas.openxmlformats.org/markup-compatibility/2006">
              <mc:Choice xmlns:v="urn:schemas-microsoft-com:vml" Requires="v">
                <p:oleObj spid="_x0000_s3103" name="Equation" r:id="rId21" imgW="1815840" imgH="228600" progId="Equation.3">
                  <p:embed/>
                </p:oleObj>
              </mc:Choice>
              <mc:Fallback>
                <p:oleObj name="Equation" r:id="rId21" imgW="1815840" imgH="228600" progId="Equation.3">
                  <p:embed/>
                  <p:pic>
                    <p:nvPicPr>
                      <p:cNvPr id="36"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48275" y="1325563"/>
                        <a:ext cx="33861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37"/>
          <p:cNvSpPr txBox="1">
            <a:spLocks noChangeArrowheads="1"/>
          </p:cNvSpPr>
          <p:nvPr/>
        </p:nvSpPr>
        <p:spPr bwMode="auto">
          <a:xfrm>
            <a:off x="5246688" y="1808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a:t>
            </a:r>
          </a:p>
        </p:txBody>
      </p:sp>
      <p:sp>
        <p:nvSpPr>
          <p:cNvPr id="38" name="Text Box 38"/>
          <p:cNvSpPr txBox="1">
            <a:spLocks noChangeArrowheads="1"/>
          </p:cNvSpPr>
          <p:nvPr/>
        </p:nvSpPr>
        <p:spPr bwMode="auto">
          <a:xfrm>
            <a:off x="5246688" y="2189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a:t>
            </a:r>
          </a:p>
        </p:txBody>
      </p:sp>
      <p:sp>
        <p:nvSpPr>
          <p:cNvPr id="39" name="Text Box 39"/>
          <p:cNvSpPr txBox="1">
            <a:spLocks noChangeArrowheads="1"/>
          </p:cNvSpPr>
          <p:nvPr/>
        </p:nvSpPr>
        <p:spPr bwMode="auto">
          <a:xfrm>
            <a:off x="5246688" y="2570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a:t>
            </a:r>
          </a:p>
        </p:txBody>
      </p:sp>
      <p:sp>
        <p:nvSpPr>
          <p:cNvPr id="40" name="Text Box 40"/>
          <p:cNvSpPr txBox="1">
            <a:spLocks noChangeArrowheads="1"/>
          </p:cNvSpPr>
          <p:nvPr/>
        </p:nvSpPr>
        <p:spPr bwMode="auto">
          <a:xfrm>
            <a:off x="5246688" y="3027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a:t>
            </a:r>
          </a:p>
        </p:txBody>
      </p:sp>
      <p:sp>
        <p:nvSpPr>
          <p:cNvPr id="41" name="Text Box 41"/>
          <p:cNvSpPr txBox="1">
            <a:spLocks noChangeArrowheads="1"/>
          </p:cNvSpPr>
          <p:nvPr/>
        </p:nvSpPr>
        <p:spPr bwMode="auto">
          <a:xfrm>
            <a:off x="5246688" y="3408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a:t>
            </a:r>
          </a:p>
        </p:txBody>
      </p:sp>
      <p:sp>
        <p:nvSpPr>
          <p:cNvPr id="42" name="Text Box 42"/>
          <p:cNvSpPr txBox="1">
            <a:spLocks noChangeArrowheads="1"/>
          </p:cNvSpPr>
          <p:nvPr/>
        </p:nvSpPr>
        <p:spPr bwMode="auto">
          <a:xfrm>
            <a:off x="5246688" y="3789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00"/>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a:t>
            </a:r>
            <a:r>
              <a:rPr lang="en-US" altLang="zh-CN" sz="2800" b="1">
                <a:solidFill>
                  <a:srgbClr val="FF0066"/>
                </a:solidFill>
                <a:ea typeface="楷体_GB2312" panose="02010609030101010101" pitchFamily="49" charset="-122"/>
              </a:rPr>
              <a:t>1 </a:t>
            </a:r>
            <a:r>
              <a:rPr lang="en-US" altLang="zh-CN" sz="2800" b="1">
                <a:solidFill>
                  <a:srgbClr val="0033CC"/>
                </a:solidFill>
                <a:ea typeface="楷体_GB2312" panose="02010609030101010101" pitchFamily="49" charset="-122"/>
              </a:rPr>
              <a:t>  0   0   0   0   0    </a:t>
            </a:r>
          </a:p>
        </p:txBody>
      </p:sp>
      <p:sp>
        <p:nvSpPr>
          <p:cNvPr id="43" name="Text Box 43"/>
          <p:cNvSpPr txBox="1">
            <a:spLocks noChangeArrowheads="1"/>
          </p:cNvSpPr>
          <p:nvPr/>
        </p:nvSpPr>
        <p:spPr bwMode="auto">
          <a:xfrm>
            <a:off x="5246688" y="4170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0   0   0   0   0   0    </a:t>
            </a:r>
          </a:p>
        </p:txBody>
      </p:sp>
      <p:sp>
        <p:nvSpPr>
          <p:cNvPr id="44" name="Text Box 44"/>
          <p:cNvSpPr txBox="1">
            <a:spLocks noChangeArrowheads="1"/>
          </p:cNvSpPr>
          <p:nvPr/>
        </p:nvSpPr>
        <p:spPr bwMode="auto">
          <a:xfrm>
            <a:off x="5246688" y="4551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0   0   0   0   0   0   0    </a:t>
            </a:r>
          </a:p>
        </p:txBody>
      </p:sp>
      <p:grpSp>
        <p:nvGrpSpPr>
          <p:cNvPr id="45" name="Group 45"/>
          <p:cNvGrpSpPr>
            <a:grpSpLocks/>
          </p:cNvGrpSpPr>
          <p:nvPr/>
        </p:nvGrpSpPr>
        <p:grpSpPr bwMode="auto">
          <a:xfrm>
            <a:off x="3494088" y="1817688"/>
            <a:ext cx="2228850" cy="3252787"/>
            <a:chOff x="2244" y="1144"/>
            <a:chExt cx="1404" cy="2049"/>
          </a:xfrm>
        </p:grpSpPr>
        <p:sp>
          <p:nvSpPr>
            <p:cNvPr id="46" name="Text Box 46"/>
            <p:cNvSpPr txBox="1">
              <a:spLocks noChangeArrowheads="1"/>
            </p:cNvSpPr>
            <p:nvPr/>
          </p:nvSpPr>
          <p:spPr bwMode="auto">
            <a:xfrm>
              <a:off x="2244" y="1144"/>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0    0    0</a:t>
              </a:r>
            </a:p>
          </p:txBody>
        </p:sp>
        <p:sp>
          <p:nvSpPr>
            <p:cNvPr id="47" name="Text Box 47"/>
            <p:cNvSpPr txBox="1">
              <a:spLocks noChangeArrowheads="1"/>
            </p:cNvSpPr>
            <p:nvPr/>
          </p:nvSpPr>
          <p:spPr bwMode="auto">
            <a:xfrm>
              <a:off x="2244" y="1390"/>
              <a:ext cx="11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0    0    1</a:t>
              </a:r>
            </a:p>
          </p:txBody>
        </p:sp>
        <p:sp>
          <p:nvSpPr>
            <p:cNvPr id="48" name="Text Box 48"/>
            <p:cNvSpPr txBox="1">
              <a:spLocks noChangeArrowheads="1"/>
            </p:cNvSpPr>
            <p:nvPr/>
          </p:nvSpPr>
          <p:spPr bwMode="auto">
            <a:xfrm>
              <a:off x="2244" y="1636"/>
              <a:ext cx="12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0    1    0</a:t>
              </a:r>
            </a:p>
          </p:txBody>
        </p:sp>
        <p:sp>
          <p:nvSpPr>
            <p:cNvPr id="49" name="Text Box 49"/>
            <p:cNvSpPr txBox="1">
              <a:spLocks noChangeArrowheads="1"/>
            </p:cNvSpPr>
            <p:nvPr/>
          </p:nvSpPr>
          <p:spPr bwMode="auto">
            <a:xfrm>
              <a:off x="2244" y="1882"/>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0    1    1</a:t>
              </a:r>
            </a:p>
          </p:txBody>
        </p:sp>
        <p:sp>
          <p:nvSpPr>
            <p:cNvPr id="50" name="Text Box 50"/>
            <p:cNvSpPr txBox="1">
              <a:spLocks noChangeArrowheads="1"/>
            </p:cNvSpPr>
            <p:nvPr/>
          </p:nvSpPr>
          <p:spPr bwMode="auto">
            <a:xfrm>
              <a:off x="2244" y="2128"/>
              <a:ext cx="13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1    0    0</a:t>
              </a:r>
            </a:p>
          </p:txBody>
        </p:sp>
        <p:sp>
          <p:nvSpPr>
            <p:cNvPr id="51" name="Text Box 51"/>
            <p:cNvSpPr txBox="1">
              <a:spLocks noChangeArrowheads="1"/>
            </p:cNvSpPr>
            <p:nvPr/>
          </p:nvSpPr>
          <p:spPr bwMode="auto">
            <a:xfrm>
              <a:off x="2244" y="2374"/>
              <a:ext cx="14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1    0    1</a:t>
              </a:r>
            </a:p>
          </p:txBody>
        </p:sp>
        <p:sp>
          <p:nvSpPr>
            <p:cNvPr id="52" name="Text Box 52"/>
            <p:cNvSpPr txBox="1">
              <a:spLocks noChangeArrowheads="1"/>
            </p:cNvSpPr>
            <p:nvPr/>
          </p:nvSpPr>
          <p:spPr bwMode="auto">
            <a:xfrm>
              <a:off x="2244" y="2620"/>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1    1    0</a:t>
              </a:r>
            </a:p>
          </p:txBody>
        </p:sp>
        <p:sp>
          <p:nvSpPr>
            <p:cNvPr id="53" name="Text Box 53"/>
            <p:cNvSpPr txBox="1">
              <a:spLocks noChangeArrowheads="1"/>
            </p:cNvSpPr>
            <p:nvPr/>
          </p:nvSpPr>
          <p:spPr bwMode="auto">
            <a:xfrm>
              <a:off x="2244" y="2866"/>
              <a:ext cx="12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1    1    1</a:t>
              </a:r>
            </a:p>
          </p:txBody>
        </p:sp>
      </p:grpSp>
      <p:grpSp>
        <p:nvGrpSpPr>
          <p:cNvPr id="54" name="Group 54"/>
          <p:cNvGrpSpPr>
            <a:grpSpLocks/>
          </p:cNvGrpSpPr>
          <p:nvPr/>
        </p:nvGrpSpPr>
        <p:grpSpPr bwMode="auto">
          <a:xfrm>
            <a:off x="3459163" y="1273175"/>
            <a:ext cx="5410200" cy="3770313"/>
            <a:chOff x="2222" y="737"/>
            <a:chExt cx="3408" cy="2375"/>
          </a:xfrm>
        </p:grpSpPr>
        <p:sp>
          <p:nvSpPr>
            <p:cNvPr id="55" name="Line 55"/>
            <p:cNvSpPr>
              <a:spLocks noChangeShapeType="1"/>
            </p:cNvSpPr>
            <p:nvPr/>
          </p:nvSpPr>
          <p:spPr bwMode="auto">
            <a:xfrm>
              <a:off x="2222" y="738"/>
              <a:ext cx="3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6"/>
            <p:cNvSpPr>
              <a:spLocks noChangeShapeType="1"/>
            </p:cNvSpPr>
            <p:nvPr/>
          </p:nvSpPr>
          <p:spPr bwMode="auto">
            <a:xfrm>
              <a:off x="2246" y="1080"/>
              <a:ext cx="3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7"/>
            <p:cNvSpPr>
              <a:spLocks noChangeShapeType="1"/>
            </p:cNvSpPr>
            <p:nvPr/>
          </p:nvSpPr>
          <p:spPr bwMode="auto">
            <a:xfrm>
              <a:off x="2246" y="3106"/>
              <a:ext cx="3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8"/>
            <p:cNvSpPr>
              <a:spLocks noChangeShapeType="1"/>
            </p:cNvSpPr>
            <p:nvPr/>
          </p:nvSpPr>
          <p:spPr bwMode="auto">
            <a:xfrm flipH="1">
              <a:off x="3251" y="737"/>
              <a:ext cx="0" cy="2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9"/>
            <p:cNvSpPr>
              <a:spLocks noChangeShapeType="1"/>
            </p:cNvSpPr>
            <p:nvPr/>
          </p:nvSpPr>
          <p:spPr bwMode="auto">
            <a:xfrm>
              <a:off x="2246" y="1352"/>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0"/>
            <p:cNvSpPr>
              <a:spLocks noChangeShapeType="1"/>
            </p:cNvSpPr>
            <p:nvPr/>
          </p:nvSpPr>
          <p:spPr bwMode="auto">
            <a:xfrm>
              <a:off x="2246" y="1600"/>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1"/>
            <p:cNvSpPr>
              <a:spLocks noChangeShapeType="1"/>
            </p:cNvSpPr>
            <p:nvPr/>
          </p:nvSpPr>
          <p:spPr bwMode="auto">
            <a:xfrm>
              <a:off x="2246" y="1856"/>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2"/>
            <p:cNvSpPr>
              <a:spLocks noChangeShapeType="1"/>
            </p:cNvSpPr>
            <p:nvPr/>
          </p:nvSpPr>
          <p:spPr bwMode="auto">
            <a:xfrm>
              <a:off x="2246" y="212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3"/>
            <p:cNvSpPr>
              <a:spLocks noChangeShapeType="1"/>
            </p:cNvSpPr>
            <p:nvPr/>
          </p:nvSpPr>
          <p:spPr bwMode="auto">
            <a:xfrm>
              <a:off x="2246" y="236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4"/>
            <p:cNvSpPr>
              <a:spLocks noChangeShapeType="1"/>
            </p:cNvSpPr>
            <p:nvPr/>
          </p:nvSpPr>
          <p:spPr bwMode="auto">
            <a:xfrm>
              <a:off x="2246" y="2600"/>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65"/>
            <p:cNvSpPr>
              <a:spLocks noChangeShapeType="1"/>
            </p:cNvSpPr>
            <p:nvPr/>
          </p:nvSpPr>
          <p:spPr bwMode="auto">
            <a:xfrm>
              <a:off x="2246" y="284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22214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arn(outVertical)">
                                      <p:cBhvr>
                                        <p:cTn id="23" dur="500"/>
                                        <p:tgtEl>
                                          <p:spTgt spid="54"/>
                                        </p:tgtEl>
                                      </p:cBhvr>
                                    </p:animEffect>
                                  </p:childTnLst>
                                </p:cTn>
                              </p:par>
                            </p:childTnLst>
                          </p:cTn>
                        </p:par>
                        <p:par>
                          <p:cTn id="24" fill="hold">
                            <p:stCondLst>
                              <p:cond delay="500"/>
                            </p:stCondLst>
                            <p:childTnLst>
                              <p:par>
                                <p:cTn id="25" presetID="22" presetClass="entr" presetSubtype="8" fill="hold"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2000"/>
                            </p:stCondLst>
                            <p:childTnLst>
                              <p:par>
                                <p:cTn id="29" presetID="22" presetClass="entr" presetSubtype="8" fill="hold" nodeType="afterEffect">
                                  <p:stCondLst>
                                    <p:cond delay="10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37">
                                            <p:txEl>
                                              <p:pRg st="0" end="0"/>
                                            </p:txEl>
                                          </p:spTgt>
                                        </p:tgtEl>
                                        <p:attrNameLst>
                                          <p:attrName>style.visibility</p:attrName>
                                        </p:attrNameLst>
                                      </p:cBhvr>
                                      <p:to>
                                        <p:strVal val="visible"/>
                                      </p:to>
                                    </p:set>
                                    <p:animEffect transition="in" filter="wipe(left)">
                                      <p:cBhvr>
                                        <p:cTn id="41" dur="75"/>
                                        <p:tgtEl>
                                          <p:spTgt spid="3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38">
                                            <p:txEl>
                                              <p:pRg st="0" end="0"/>
                                            </p:txEl>
                                          </p:spTgt>
                                        </p:tgtEl>
                                        <p:attrNameLst>
                                          <p:attrName>style.visibility</p:attrName>
                                        </p:attrNameLst>
                                      </p:cBhvr>
                                      <p:to>
                                        <p:strVal val="visible"/>
                                      </p:to>
                                    </p:set>
                                    <p:animEffect transition="in" filter="wipe(left)">
                                      <p:cBhvr>
                                        <p:cTn id="46" dur="75"/>
                                        <p:tgtEl>
                                          <p:spTgt spid="3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75"/>
                                        <p:tgtEl>
                                          <p:spTgt spid="3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40">
                                            <p:txEl>
                                              <p:pRg st="0" end="0"/>
                                            </p:txEl>
                                          </p:spTgt>
                                        </p:tgtEl>
                                        <p:attrNameLst>
                                          <p:attrName>style.visibility</p:attrName>
                                        </p:attrNameLst>
                                      </p:cBhvr>
                                      <p:to>
                                        <p:strVal val="visible"/>
                                      </p:to>
                                    </p:set>
                                    <p:animEffect transition="in" filter="wipe(left)">
                                      <p:cBhvr>
                                        <p:cTn id="56" dur="75"/>
                                        <p:tgtEl>
                                          <p:spTgt spid="4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lt">
                                    <p:tmPct val="100000"/>
                                  </p:iterate>
                                  <p:childTnLst>
                                    <p:set>
                                      <p:cBhvr>
                                        <p:cTn id="60" dur="1" fill="hold">
                                          <p:stCondLst>
                                            <p:cond delay="0"/>
                                          </p:stCondLst>
                                        </p:cTn>
                                        <p:tgtEl>
                                          <p:spTgt spid="41">
                                            <p:txEl>
                                              <p:pRg st="0" end="0"/>
                                            </p:txEl>
                                          </p:spTgt>
                                        </p:tgtEl>
                                        <p:attrNameLst>
                                          <p:attrName>style.visibility</p:attrName>
                                        </p:attrNameLst>
                                      </p:cBhvr>
                                      <p:to>
                                        <p:strVal val="visible"/>
                                      </p:to>
                                    </p:set>
                                    <p:animEffect transition="in" filter="wipe(left)">
                                      <p:cBhvr>
                                        <p:cTn id="61" dur="75"/>
                                        <p:tgtEl>
                                          <p:spTgt spid="4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42">
                                            <p:txEl>
                                              <p:pRg st="0" end="0"/>
                                            </p:txEl>
                                          </p:spTgt>
                                        </p:tgtEl>
                                        <p:attrNameLst>
                                          <p:attrName>style.visibility</p:attrName>
                                        </p:attrNameLst>
                                      </p:cBhvr>
                                      <p:to>
                                        <p:strVal val="visible"/>
                                      </p:to>
                                    </p:set>
                                    <p:animEffect transition="in" filter="wipe(left)">
                                      <p:cBhvr>
                                        <p:cTn id="66" dur="75"/>
                                        <p:tgtEl>
                                          <p:spTgt spid="42">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iterate type="lt">
                                    <p:tmPct val="100000"/>
                                  </p:iterate>
                                  <p:childTnLst>
                                    <p:set>
                                      <p:cBhvr>
                                        <p:cTn id="70" dur="1" fill="hold">
                                          <p:stCondLst>
                                            <p:cond delay="0"/>
                                          </p:stCondLst>
                                        </p:cTn>
                                        <p:tgtEl>
                                          <p:spTgt spid="43">
                                            <p:txEl>
                                              <p:pRg st="0" end="0"/>
                                            </p:txEl>
                                          </p:spTgt>
                                        </p:tgtEl>
                                        <p:attrNameLst>
                                          <p:attrName>style.visibility</p:attrName>
                                        </p:attrNameLst>
                                      </p:cBhvr>
                                      <p:to>
                                        <p:strVal val="visible"/>
                                      </p:to>
                                    </p:set>
                                    <p:animEffect transition="in" filter="wipe(left)">
                                      <p:cBhvr>
                                        <p:cTn id="71" dur="75"/>
                                        <p:tgtEl>
                                          <p:spTgt spid="4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iterate type="lt">
                                    <p:tmPct val="100000"/>
                                  </p:iterate>
                                  <p:childTnLst>
                                    <p:set>
                                      <p:cBhvr>
                                        <p:cTn id="75" dur="1" fill="hold">
                                          <p:stCondLst>
                                            <p:cond delay="0"/>
                                          </p:stCondLst>
                                        </p:cTn>
                                        <p:tgtEl>
                                          <p:spTgt spid="44"/>
                                        </p:tgtEl>
                                        <p:attrNameLst>
                                          <p:attrName>style.visibility</p:attrName>
                                        </p:attrNameLst>
                                      </p:cBhvr>
                                      <p:to>
                                        <p:strVal val="visible"/>
                                      </p:to>
                                    </p:set>
                                    <p:animEffect transition="in" filter="wipe(left)">
                                      <p:cBhvr>
                                        <p:cTn id="76" dur="75"/>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left)">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wipe(left)">
                                      <p:cBhvr>
                                        <p:cTn id="102" dur="500"/>
                                        <p:tgtEl>
                                          <p:spTgt spid="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left)">
                                      <p:cBhvr>
                                        <p:cTn id="107" dur="500"/>
                                        <p:tgtEl>
                                          <p:spTgt spid="1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wipe(left)">
                                      <p:cBhvr>
                                        <p:cTn id="112" dur="500"/>
                                        <p:tgtEl>
                                          <p:spTgt spid="1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wipe(left)">
                                      <p:cBhvr>
                                        <p:cTn id="117" dur="500"/>
                                        <p:tgtEl>
                                          <p:spTgt spid="1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left)">
                                      <p:cBhvr>
                                        <p:cTn id="1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autoUpdateAnimBg="0"/>
      <p:bldP spid="4" grpId="0" animBg="1"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P spid="4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39344"/>
            <a:ext cx="5438095" cy="3428571"/>
          </a:xfrm>
          <a:prstGeom prst="rect">
            <a:avLst/>
          </a:prstGeom>
        </p:spPr>
      </p:pic>
      <p:pic>
        <p:nvPicPr>
          <p:cNvPr id="3" name="图片 2"/>
          <p:cNvPicPr>
            <a:picLocks noChangeAspect="1"/>
          </p:cNvPicPr>
          <p:nvPr/>
        </p:nvPicPr>
        <p:blipFill>
          <a:blip r:embed="rId3"/>
          <a:stretch>
            <a:fillRect/>
          </a:stretch>
        </p:blipFill>
        <p:spPr>
          <a:xfrm>
            <a:off x="180952" y="3453031"/>
            <a:ext cx="5076190" cy="1600000"/>
          </a:xfrm>
          <a:prstGeom prst="rect">
            <a:avLst/>
          </a:prstGeom>
        </p:spPr>
      </p:pic>
      <p:pic>
        <p:nvPicPr>
          <p:cNvPr id="4" name="图片 3"/>
          <p:cNvPicPr>
            <a:picLocks noChangeAspect="1"/>
          </p:cNvPicPr>
          <p:nvPr/>
        </p:nvPicPr>
        <p:blipFill>
          <a:blip r:embed="rId4"/>
          <a:stretch>
            <a:fillRect/>
          </a:stretch>
        </p:blipFill>
        <p:spPr>
          <a:xfrm>
            <a:off x="451144" y="5072078"/>
            <a:ext cx="5352381" cy="1809524"/>
          </a:xfrm>
          <a:prstGeom prst="rect">
            <a:avLst/>
          </a:prstGeom>
        </p:spPr>
      </p:pic>
    </p:spTree>
    <p:extLst>
      <p:ext uri="{BB962C8B-B14F-4D97-AF65-F5344CB8AC3E}">
        <p14:creationId xmlns:p14="http://schemas.microsoft.com/office/powerpoint/2010/main" val="284490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4861" y="819945"/>
            <a:ext cx="6527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smtClean="0">
                <a:solidFill>
                  <a:srgbClr val="FF0066"/>
                </a:solidFill>
              </a:rPr>
              <a:t>集成 </a:t>
            </a:r>
            <a:r>
              <a:rPr lang="en-US" altLang="zh-CN" sz="2800" b="1" dirty="0">
                <a:solidFill>
                  <a:srgbClr val="FF0066"/>
                </a:solidFill>
              </a:rPr>
              <a:t>3 </a:t>
            </a:r>
            <a:r>
              <a:rPr lang="zh-CN" altLang="en-US" sz="2800" b="1" dirty="0">
                <a:solidFill>
                  <a:srgbClr val="FF0066"/>
                </a:solidFill>
              </a:rPr>
              <a:t>线 </a:t>
            </a:r>
            <a:r>
              <a:rPr lang="en-US" altLang="zh-CN" sz="2800" b="1" dirty="0">
                <a:solidFill>
                  <a:srgbClr val="FF0066"/>
                </a:solidFill>
              </a:rPr>
              <a:t>– 8 </a:t>
            </a:r>
            <a:r>
              <a:rPr lang="zh-CN" altLang="en-US" sz="2800" b="1" dirty="0">
                <a:solidFill>
                  <a:srgbClr val="FF0066"/>
                </a:solidFill>
              </a:rPr>
              <a:t>线译码器</a:t>
            </a:r>
            <a:r>
              <a:rPr lang="zh-CN" altLang="en-US" sz="2800" b="1" dirty="0"/>
              <a:t> </a:t>
            </a:r>
            <a:r>
              <a:rPr lang="en-US" altLang="zh-CN" sz="2800" b="1" dirty="0">
                <a:solidFill>
                  <a:srgbClr val="0033CC"/>
                </a:solidFill>
              </a:rPr>
              <a:t>-- </a:t>
            </a:r>
            <a:r>
              <a:rPr lang="en-US" altLang="zh-CN" sz="2800" b="1" dirty="0">
                <a:solidFill>
                  <a:srgbClr val="0033CC"/>
                </a:solidFill>
                <a:ea typeface="楷体_GB2312" panose="02010609030101010101" pitchFamily="49" charset="-122"/>
              </a:rPr>
              <a:t>74LS138</a:t>
            </a:r>
          </a:p>
        </p:txBody>
      </p:sp>
      <p:sp>
        <p:nvSpPr>
          <p:cNvPr id="39939" name="Text Box 3"/>
          <p:cNvSpPr txBox="1">
            <a:spLocks noChangeArrowheads="1"/>
          </p:cNvSpPr>
          <p:nvPr/>
        </p:nvSpPr>
        <p:spPr bwMode="auto">
          <a:xfrm>
            <a:off x="19052" y="2992507"/>
            <a:ext cx="954883" cy="707886"/>
          </a:xfrm>
          <a:prstGeom prst="rect">
            <a:avLst/>
          </a:prstGeom>
          <a:solidFill>
            <a:srgbClr val="FFFFCC"/>
          </a:solidFill>
          <a:ln w="9525">
            <a:solidFill>
              <a:srgbClr val="996600"/>
            </a:solidFill>
            <a:miter lim="800000"/>
            <a:headEnd/>
            <a:tailEnd/>
          </a:ln>
        </p:spPr>
        <p:txBody>
          <a:bodyPr wrap="square">
            <a:spAutoFit/>
          </a:bodyPr>
          <a:lstStyle/>
          <a:p>
            <a:r>
              <a:rPr lang="zh-CN" altLang="en-US" sz="2000" b="1">
                <a:solidFill>
                  <a:srgbClr val="0033CC"/>
                </a:solidFill>
              </a:rPr>
              <a:t>引脚排列图</a:t>
            </a:r>
          </a:p>
        </p:txBody>
      </p:sp>
      <p:sp>
        <p:nvSpPr>
          <p:cNvPr id="39940" name="Text Box 4"/>
          <p:cNvSpPr txBox="1">
            <a:spLocks noChangeArrowheads="1"/>
          </p:cNvSpPr>
          <p:nvPr/>
        </p:nvSpPr>
        <p:spPr bwMode="auto">
          <a:xfrm>
            <a:off x="4363535" y="2904500"/>
            <a:ext cx="747712" cy="1015663"/>
          </a:xfrm>
          <a:prstGeom prst="rect">
            <a:avLst/>
          </a:prstGeom>
          <a:solidFill>
            <a:srgbClr val="FFFFCC"/>
          </a:solidFill>
          <a:ln w="9525">
            <a:solidFill>
              <a:srgbClr val="996600"/>
            </a:solidFill>
            <a:miter lim="800000"/>
            <a:headEnd/>
            <a:tailEnd/>
          </a:ln>
        </p:spPr>
        <p:txBody>
          <a:bodyPr wrap="square">
            <a:spAutoFit/>
          </a:bodyPr>
          <a:lstStyle/>
          <a:p>
            <a:r>
              <a:rPr lang="zh-CN" altLang="en-US" sz="2000" b="1">
                <a:solidFill>
                  <a:srgbClr val="0033CC"/>
                </a:solidFill>
              </a:rPr>
              <a:t>功能示意图</a:t>
            </a:r>
          </a:p>
        </p:txBody>
      </p:sp>
      <p:graphicFrame>
        <p:nvGraphicFramePr>
          <p:cNvPr id="39941" name="Object 5"/>
          <p:cNvGraphicFramePr>
            <a:graphicFrameLocks noChangeAspect="1"/>
          </p:cNvGraphicFramePr>
          <p:nvPr/>
        </p:nvGraphicFramePr>
        <p:xfrm>
          <a:off x="955675" y="5734050"/>
          <a:ext cx="1530350" cy="509588"/>
        </p:xfrm>
        <a:graphic>
          <a:graphicData uri="http://schemas.openxmlformats.org/presentationml/2006/ole">
            <mc:AlternateContent xmlns:mc="http://schemas.openxmlformats.org/markup-compatibility/2006">
              <mc:Choice xmlns:v="urn:schemas-microsoft-com:vml" Requires="v">
                <p:oleObj spid="_x0000_s4104" name="Equation" r:id="rId3" imgW="647640" imgH="215640" progId="Equation.3">
                  <p:embed/>
                </p:oleObj>
              </mc:Choice>
              <mc:Fallback>
                <p:oleObj name="Equation" r:id="rId3" imgW="647640" imgH="215640" progId="Equation.3">
                  <p:embed/>
                  <p:pic>
                    <p:nvPicPr>
                      <p:cNvPr id="3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5734050"/>
                        <a:ext cx="15303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501650" y="5202238"/>
            <a:ext cx="2338388" cy="466725"/>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FF0066"/>
                </a:solidFill>
              </a:rPr>
              <a:t>输入选通控制端</a:t>
            </a:r>
          </a:p>
        </p:txBody>
      </p:sp>
      <p:sp>
        <p:nvSpPr>
          <p:cNvPr id="39943" name="AutoShape 7"/>
          <p:cNvSpPr>
            <a:spLocks/>
          </p:cNvSpPr>
          <p:nvPr/>
        </p:nvSpPr>
        <p:spPr bwMode="auto">
          <a:xfrm>
            <a:off x="2947988" y="5449888"/>
            <a:ext cx="241300" cy="852487"/>
          </a:xfrm>
          <a:prstGeom prst="leftBrace">
            <a:avLst>
              <a:gd name="adj1" fmla="val 29441"/>
              <a:gd name="adj2" fmla="val 50000"/>
            </a:avLst>
          </a:prstGeom>
          <a:noFill/>
          <a:ln w="19050">
            <a:solidFill>
              <a:srgbClr val="0033CC"/>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39944" name="Object 8"/>
          <p:cNvGraphicFramePr>
            <a:graphicFrameLocks noChangeAspect="1"/>
          </p:cNvGraphicFramePr>
          <p:nvPr/>
        </p:nvGraphicFramePr>
        <p:xfrm>
          <a:off x="3165475" y="5264150"/>
          <a:ext cx="2895600" cy="534988"/>
        </p:xfrm>
        <a:graphic>
          <a:graphicData uri="http://schemas.openxmlformats.org/presentationml/2006/ole">
            <mc:AlternateContent xmlns:mc="http://schemas.openxmlformats.org/markup-compatibility/2006">
              <mc:Choice xmlns:v="urn:schemas-microsoft-com:vml" Requires="v">
                <p:oleObj spid="_x0000_s4105" name="Equation" r:id="rId5" imgW="1168200" imgH="215640" progId="Equation.3">
                  <p:embed/>
                </p:oleObj>
              </mc:Choice>
              <mc:Fallback>
                <p:oleObj name="Equation" r:id="rId5" imgW="1168200" imgH="215640" progId="Equation.3">
                  <p:embed/>
                  <p:pic>
                    <p:nvPicPr>
                      <p:cNvPr id="3994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475" y="5264150"/>
                        <a:ext cx="28956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p:cNvSpPr txBox="1">
            <a:spLocks noChangeArrowheads="1"/>
          </p:cNvSpPr>
          <p:nvPr/>
        </p:nvSpPr>
        <p:spPr bwMode="auto">
          <a:xfrm>
            <a:off x="6319838" y="5265738"/>
            <a:ext cx="233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rPr>
              <a:t>芯片</a:t>
            </a:r>
            <a:r>
              <a:rPr lang="zh-CN" altLang="en-US" b="1">
                <a:solidFill>
                  <a:srgbClr val="FF0066"/>
                </a:solidFill>
              </a:rPr>
              <a:t>禁止</a:t>
            </a:r>
            <a:r>
              <a:rPr lang="zh-CN" altLang="en-US" b="1">
                <a:solidFill>
                  <a:srgbClr val="0033CC"/>
                </a:solidFill>
              </a:rPr>
              <a:t>工作</a:t>
            </a:r>
          </a:p>
        </p:txBody>
      </p:sp>
      <p:graphicFrame>
        <p:nvGraphicFramePr>
          <p:cNvPr id="39946" name="Object 10"/>
          <p:cNvGraphicFramePr>
            <a:graphicFrameLocks noChangeAspect="1"/>
          </p:cNvGraphicFramePr>
          <p:nvPr/>
        </p:nvGraphicFramePr>
        <p:xfrm>
          <a:off x="3165475" y="5884863"/>
          <a:ext cx="2846388" cy="520700"/>
        </p:xfrm>
        <a:graphic>
          <a:graphicData uri="http://schemas.openxmlformats.org/presentationml/2006/ole">
            <mc:AlternateContent xmlns:mc="http://schemas.openxmlformats.org/markup-compatibility/2006">
              <mc:Choice xmlns:v="urn:schemas-microsoft-com:vml" Requires="v">
                <p:oleObj spid="_x0000_s4106" name="Equation" r:id="rId7" imgW="1180800" imgH="215640" progId="Equation.3">
                  <p:embed/>
                </p:oleObj>
              </mc:Choice>
              <mc:Fallback>
                <p:oleObj name="Equation" r:id="rId7" imgW="1180800" imgH="215640" progId="Equation.3">
                  <p:embed/>
                  <p:pic>
                    <p:nvPicPr>
                      <p:cNvPr id="3994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5475" y="5884863"/>
                        <a:ext cx="284638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7" name="Text Box 11"/>
          <p:cNvSpPr txBox="1">
            <a:spLocks noChangeArrowheads="1"/>
          </p:cNvSpPr>
          <p:nvPr/>
        </p:nvSpPr>
        <p:spPr bwMode="auto">
          <a:xfrm>
            <a:off x="6307138" y="5875338"/>
            <a:ext cx="254793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rPr>
              <a:t>芯片</a:t>
            </a:r>
            <a:r>
              <a:rPr lang="zh-CN" altLang="en-US" b="1">
                <a:solidFill>
                  <a:srgbClr val="FF0066"/>
                </a:solidFill>
              </a:rPr>
              <a:t>正常</a:t>
            </a:r>
            <a:r>
              <a:rPr lang="zh-CN" altLang="en-US" b="1">
                <a:solidFill>
                  <a:srgbClr val="0033CC"/>
                </a:solidFill>
              </a:rPr>
              <a:t>工作</a:t>
            </a:r>
          </a:p>
        </p:txBody>
      </p:sp>
      <p:grpSp>
        <p:nvGrpSpPr>
          <p:cNvPr id="364" name="Group 12"/>
          <p:cNvGrpSpPr>
            <a:grpSpLocks/>
          </p:cNvGrpSpPr>
          <p:nvPr/>
        </p:nvGrpSpPr>
        <p:grpSpPr bwMode="auto">
          <a:xfrm>
            <a:off x="673319" y="1591072"/>
            <a:ext cx="4092575" cy="3359150"/>
            <a:chOff x="293" y="1115"/>
            <a:chExt cx="2578" cy="2116"/>
          </a:xfrm>
        </p:grpSpPr>
        <p:sp>
          <p:nvSpPr>
            <p:cNvPr id="365" name="Rectangle 13"/>
            <p:cNvSpPr>
              <a:spLocks noChangeArrowheads="1"/>
            </p:cNvSpPr>
            <p:nvPr/>
          </p:nvSpPr>
          <p:spPr bwMode="auto">
            <a:xfrm>
              <a:off x="484" y="1694"/>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0033CC"/>
                </a:solidFill>
                <a:latin typeface="Times New Roman" panose="02020603050405020304" pitchFamily="18" charset="0"/>
                <a:ea typeface="宋体" panose="02010600030101010101" pitchFamily="2" charset="-122"/>
              </a:endParaRPr>
            </a:p>
          </p:txBody>
        </p:sp>
        <p:sp>
          <p:nvSpPr>
            <p:cNvPr id="366" name="Text Box 14"/>
            <p:cNvSpPr txBox="1">
              <a:spLocks noChangeArrowheads="1"/>
            </p:cNvSpPr>
            <p:nvPr/>
          </p:nvSpPr>
          <p:spPr bwMode="auto">
            <a:xfrm>
              <a:off x="293" y="111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V</a:t>
              </a:r>
              <a:r>
                <a:rPr kumimoji="1" lang="en-US" altLang="zh-CN" sz="2400" b="1" baseline="-25000">
                  <a:solidFill>
                    <a:srgbClr val="FF0066"/>
                  </a:solidFill>
                  <a:latin typeface="Times New Roman" panose="02020603050405020304" pitchFamily="18" charset="0"/>
                  <a:ea typeface="楷体_GB2312" panose="02010609030101010101" pitchFamily="49" charset="-122"/>
                </a:rPr>
                <a:t>CC  </a:t>
              </a:r>
            </a:p>
          </p:txBody>
        </p:sp>
        <p:sp>
          <p:nvSpPr>
            <p:cNvPr id="367" name="Text Box 15"/>
            <p:cNvSpPr txBox="1">
              <a:spLocks noChangeArrowheads="1"/>
            </p:cNvSpPr>
            <p:nvPr/>
          </p:nvSpPr>
          <p:spPr bwMode="auto">
            <a:xfrm>
              <a:off x="2160" y="2943"/>
              <a:ext cx="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地</a:t>
              </a:r>
            </a:p>
          </p:txBody>
        </p:sp>
        <p:sp>
          <p:nvSpPr>
            <p:cNvPr id="368" name="Arc 16"/>
            <p:cNvSpPr>
              <a:spLocks/>
            </p:cNvSpPr>
            <p:nvPr/>
          </p:nvSpPr>
          <p:spPr bwMode="auto">
            <a:xfrm>
              <a:off x="485" y="2018"/>
              <a:ext cx="210" cy="35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199"/>
                  </a:cubicBezTo>
                </a:path>
                <a:path w="21600" h="43200" stroke="0" extrusionOk="0">
                  <a:moveTo>
                    <a:pt x="0" y="0"/>
                  </a:moveTo>
                  <a:cubicBezTo>
                    <a:pt x="11929" y="0"/>
                    <a:pt x="21600" y="9670"/>
                    <a:pt x="21600" y="21600"/>
                  </a:cubicBezTo>
                  <a:cubicBezTo>
                    <a:pt x="21600" y="33529"/>
                    <a:pt x="11929" y="43199"/>
                    <a:pt x="0" y="43199"/>
                  </a:cubicBezTo>
                  <a:lnTo>
                    <a:pt x="0" y="21600"/>
                  </a:lnTo>
                  <a:close/>
                </a:path>
              </a:pathLst>
            </a:cu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369" name="Group 17"/>
            <p:cNvGrpSpPr>
              <a:grpSpLocks/>
            </p:cNvGrpSpPr>
            <p:nvPr/>
          </p:nvGrpSpPr>
          <p:grpSpPr bwMode="auto">
            <a:xfrm>
              <a:off x="577" y="1418"/>
              <a:ext cx="56" cy="273"/>
              <a:chOff x="3025" y="1638"/>
              <a:chExt cx="56" cy="273"/>
            </a:xfrm>
          </p:grpSpPr>
          <p:sp>
            <p:nvSpPr>
              <p:cNvPr id="448" name="Line 1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9" name="Oval 1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0" name="Group 20"/>
            <p:cNvGrpSpPr>
              <a:grpSpLocks/>
            </p:cNvGrpSpPr>
            <p:nvPr/>
          </p:nvGrpSpPr>
          <p:grpSpPr bwMode="auto">
            <a:xfrm>
              <a:off x="836" y="1418"/>
              <a:ext cx="56" cy="273"/>
              <a:chOff x="3025" y="1638"/>
              <a:chExt cx="56" cy="273"/>
            </a:xfrm>
          </p:grpSpPr>
          <p:sp>
            <p:nvSpPr>
              <p:cNvPr id="446" name="Line 2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7" name="Oval 2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1" name="Group 23"/>
            <p:cNvGrpSpPr>
              <a:grpSpLocks/>
            </p:cNvGrpSpPr>
            <p:nvPr/>
          </p:nvGrpSpPr>
          <p:grpSpPr bwMode="auto">
            <a:xfrm>
              <a:off x="1096" y="1418"/>
              <a:ext cx="56" cy="273"/>
              <a:chOff x="3025" y="1638"/>
              <a:chExt cx="56" cy="273"/>
            </a:xfrm>
          </p:grpSpPr>
          <p:sp>
            <p:nvSpPr>
              <p:cNvPr id="444" name="Line 2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5" name="Oval 2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2" name="Group 26"/>
            <p:cNvGrpSpPr>
              <a:grpSpLocks/>
            </p:cNvGrpSpPr>
            <p:nvPr/>
          </p:nvGrpSpPr>
          <p:grpSpPr bwMode="auto">
            <a:xfrm>
              <a:off x="1356" y="1418"/>
              <a:ext cx="56" cy="273"/>
              <a:chOff x="3025" y="1638"/>
              <a:chExt cx="56" cy="273"/>
            </a:xfrm>
          </p:grpSpPr>
          <p:sp>
            <p:nvSpPr>
              <p:cNvPr id="442" name="Line 2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3" name="Oval 2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3" name="Group 29"/>
            <p:cNvGrpSpPr>
              <a:grpSpLocks/>
            </p:cNvGrpSpPr>
            <p:nvPr/>
          </p:nvGrpSpPr>
          <p:grpSpPr bwMode="auto">
            <a:xfrm>
              <a:off x="1615" y="1418"/>
              <a:ext cx="56" cy="273"/>
              <a:chOff x="3025" y="1638"/>
              <a:chExt cx="56" cy="273"/>
            </a:xfrm>
          </p:grpSpPr>
          <p:sp>
            <p:nvSpPr>
              <p:cNvPr id="440" name="Line 3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1" name="Oval 3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4" name="Group 32"/>
            <p:cNvGrpSpPr>
              <a:grpSpLocks/>
            </p:cNvGrpSpPr>
            <p:nvPr/>
          </p:nvGrpSpPr>
          <p:grpSpPr bwMode="auto">
            <a:xfrm>
              <a:off x="1875" y="1418"/>
              <a:ext cx="56" cy="273"/>
              <a:chOff x="3025" y="1638"/>
              <a:chExt cx="56" cy="273"/>
            </a:xfrm>
          </p:grpSpPr>
          <p:sp>
            <p:nvSpPr>
              <p:cNvPr id="438" name="Line 33"/>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9" name="Oval 34"/>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5" name="Group 35"/>
            <p:cNvGrpSpPr>
              <a:grpSpLocks/>
            </p:cNvGrpSpPr>
            <p:nvPr/>
          </p:nvGrpSpPr>
          <p:grpSpPr bwMode="auto">
            <a:xfrm>
              <a:off x="2135" y="1418"/>
              <a:ext cx="56" cy="273"/>
              <a:chOff x="3025" y="1638"/>
              <a:chExt cx="56" cy="273"/>
            </a:xfrm>
          </p:grpSpPr>
          <p:sp>
            <p:nvSpPr>
              <p:cNvPr id="436" name="Line 3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7" name="Oval 3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6" name="Group 38"/>
            <p:cNvGrpSpPr>
              <a:grpSpLocks/>
            </p:cNvGrpSpPr>
            <p:nvPr/>
          </p:nvGrpSpPr>
          <p:grpSpPr bwMode="auto">
            <a:xfrm>
              <a:off x="2395" y="1418"/>
              <a:ext cx="56" cy="273"/>
              <a:chOff x="3025" y="1638"/>
              <a:chExt cx="56" cy="273"/>
            </a:xfrm>
          </p:grpSpPr>
          <p:sp>
            <p:nvSpPr>
              <p:cNvPr id="434" name="Line 3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5" name="Oval 4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377" name="Line 41"/>
            <p:cNvSpPr>
              <a:spLocks noChangeShapeType="1"/>
            </p:cNvSpPr>
            <p:nvPr/>
          </p:nvSpPr>
          <p:spPr bwMode="auto">
            <a:xfrm>
              <a:off x="618" y="2659"/>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78" name="Oval 42"/>
            <p:cNvSpPr>
              <a:spLocks noChangeArrowheads="1"/>
            </p:cNvSpPr>
            <p:nvPr/>
          </p:nvSpPr>
          <p:spPr bwMode="auto">
            <a:xfrm flipV="1">
              <a:off x="589" y="287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79" name="Line 43"/>
            <p:cNvSpPr>
              <a:spLocks noChangeShapeType="1"/>
            </p:cNvSpPr>
            <p:nvPr/>
          </p:nvSpPr>
          <p:spPr bwMode="auto">
            <a:xfrm>
              <a:off x="879" y="2657"/>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0" name="Oval 44"/>
            <p:cNvSpPr>
              <a:spLocks noChangeArrowheads="1"/>
            </p:cNvSpPr>
            <p:nvPr/>
          </p:nvSpPr>
          <p:spPr bwMode="auto">
            <a:xfrm flipV="1">
              <a:off x="850" y="2865"/>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1" name="Line 45"/>
            <p:cNvSpPr>
              <a:spLocks noChangeShapeType="1"/>
            </p:cNvSpPr>
            <p:nvPr/>
          </p:nvSpPr>
          <p:spPr bwMode="auto">
            <a:xfrm>
              <a:off x="1138" y="2657"/>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2" name="Oval 46"/>
            <p:cNvSpPr>
              <a:spLocks noChangeArrowheads="1"/>
            </p:cNvSpPr>
            <p:nvPr/>
          </p:nvSpPr>
          <p:spPr bwMode="auto">
            <a:xfrm flipV="1">
              <a:off x="1109" y="286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3" name="Line 47"/>
            <p:cNvSpPr>
              <a:spLocks noChangeShapeType="1"/>
            </p:cNvSpPr>
            <p:nvPr/>
          </p:nvSpPr>
          <p:spPr bwMode="auto">
            <a:xfrm>
              <a:off x="1397"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4" name="Oval 48"/>
            <p:cNvSpPr>
              <a:spLocks noChangeArrowheads="1"/>
            </p:cNvSpPr>
            <p:nvPr/>
          </p:nvSpPr>
          <p:spPr bwMode="auto">
            <a:xfrm flipV="1">
              <a:off x="1368" y="286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5" name="Line 49"/>
            <p:cNvSpPr>
              <a:spLocks noChangeShapeType="1"/>
            </p:cNvSpPr>
            <p:nvPr/>
          </p:nvSpPr>
          <p:spPr bwMode="auto">
            <a:xfrm>
              <a:off x="1656"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6" name="Oval 50"/>
            <p:cNvSpPr>
              <a:spLocks noChangeArrowheads="1"/>
            </p:cNvSpPr>
            <p:nvPr/>
          </p:nvSpPr>
          <p:spPr bwMode="auto">
            <a:xfrm flipV="1">
              <a:off x="1627" y="28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7" name="Line 51"/>
            <p:cNvSpPr>
              <a:spLocks noChangeShapeType="1"/>
            </p:cNvSpPr>
            <p:nvPr/>
          </p:nvSpPr>
          <p:spPr bwMode="auto">
            <a:xfrm>
              <a:off x="1916" y="2658"/>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8" name="Oval 52"/>
            <p:cNvSpPr>
              <a:spLocks noChangeArrowheads="1"/>
            </p:cNvSpPr>
            <p:nvPr/>
          </p:nvSpPr>
          <p:spPr bwMode="auto">
            <a:xfrm flipV="1">
              <a:off x="1887" y="286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9" name="Line 53"/>
            <p:cNvSpPr>
              <a:spLocks noChangeShapeType="1"/>
            </p:cNvSpPr>
            <p:nvPr/>
          </p:nvSpPr>
          <p:spPr bwMode="auto">
            <a:xfrm>
              <a:off x="2176" y="2655"/>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0" name="Oval 54"/>
            <p:cNvSpPr>
              <a:spLocks noChangeArrowheads="1"/>
            </p:cNvSpPr>
            <p:nvPr/>
          </p:nvSpPr>
          <p:spPr bwMode="auto">
            <a:xfrm flipV="1">
              <a:off x="2150" y="286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1" name="Line 55"/>
            <p:cNvSpPr>
              <a:spLocks noChangeShapeType="1"/>
            </p:cNvSpPr>
            <p:nvPr/>
          </p:nvSpPr>
          <p:spPr bwMode="auto">
            <a:xfrm>
              <a:off x="2436"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2" name="Oval 56"/>
            <p:cNvSpPr>
              <a:spLocks noChangeArrowheads="1"/>
            </p:cNvSpPr>
            <p:nvPr/>
          </p:nvSpPr>
          <p:spPr bwMode="auto">
            <a:xfrm flipV="1">
              <a:off x="2409" y="28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3" name="Text Box 57"/>
            <p:cNvSpPr txBox="1">
              <a:spLocks noChangeArrowheads="1"/>
            </p:cNvSpPr>
            <p:nvPr/>
          </p:nvSpPr>
          <p:spPr bwMode="auto">
            <a:xfrm>
              <a:off x="518"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a:t>
              </a:r>
            </a:p>
          </p:txBody>
        </p:sp>
        <p:sp>
          <p:nvSpPr>
            <p:cNvPr id="394" name="Text Box 58"/>
            <p:cNvSpPr txBox="1">
              <a:spLocks noChangeArrowheads="1"/>
            </p:cNvSpPr>
            <p:nvPr/>
          </p:nvSpPr>
          <p:spPr bwMode="auto">
            <a:xfrm>
              <a:off x="1035"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3</a:t>
              </a:r>
            </a:p>
          </p:txBody>
        </p:sp>
        <p:sp>
          <p:nvSpPr>
            <p:cNvPr id="395" name="Text Box 59"/>
            <p:cNvSpPr txBox="1">
              <a:spLocks noChangeArrowheads="1"/>
            </p:cNvSpPr>
            <p:nvPr/>
          </p:nvSpPr>
          <p:spPr bwMode="auto">
            <a:xfrm>
              <a:off x="776"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2</a:t>
              </a:r>
            </a:p>
          </p:txBody>
        </p:sp>
        <p:sp>
          <p:nvSpPr>
            <p:cNvPr id="396" name="Text Box 60"/>
            <p:cNvSpPr txBox="1">
              <a:spLocks noChangeArrowheads="1"/>
            </p:cNvSpPr>
            <p:nvPr/>
          </p:nvSpPr>
          <p:spPr bwMode="auto">
            <a:xfrm>
              <a:off x="1294"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4</a:t>
              </a:r>
            </a:p>
          </p:txBody>
        </p:sp>
        <p:sp>
          <p:nvSpPr>
            <p:cNvPr id="397" name="Text Box 61"/>
            <p:cNvSpPr txBox="1">
              <a:spLocks noChangeArrowheads="1"/>
            </p:cNvSpPr>
            <p:nvPr/>
          </p:nvSpPr>
          <p:spPr bwMode="auto">
            <a:xfrm>
              <a:off x="1553"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5</a:t>
              </a:r>
            </a:p>
          </p:txBody>
        </p:sp>
        <p:sp>
          <p:nvSpPr>
            <p:cNvPr id="398" name="Text Box 62"/>
            <p:cNvSpPr txBox="1">
              <a:spLocks noChangeArrowheads="1"/>
            </p:cNvSpPr>
            <p:nvPr/>
          </p:nvSpPr>
          <p:spPr bwMode="auto">
            <a:xfrm>
              <a:off x="1812"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6</a:t>
              </a:r>
            </a:p>
          </p:txBody>
        </p:sp>
        <p:sp>
          <p:nvSpPr>
            <p:cNvPr id="399" name="Text Box 63"/>
            <p:cNvSpPr txBox="1">
              <a:spLocks noChangeArrowheads="1"/>
            </p:cNvSpPr>
            <p:nvPr/>
          </p:nvSpPr>
          <p:spPr bwMode="auto">
            <a:xfrm>
              <a:off x="2071"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7</a:t>
              </a:r>
            </a:p>
          </p:txBody>
        </p:sp>
        <p:sp>
          <p:nvSpPr>
            <p:cNvPr id="400" name="Text Box 64"/>
            <p:cNvSpPr txBox="1">
              <a:spLocks noChangeArrowheads="1"/>
            </p:cNvSpPr>
            <p:nvPr/>
          </p:nvSpPr>
          <p:spPr bwMode="auto">
            <a:xfrm>
              <a:off x="2330"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8</a:t>
              </a:r>
            </a:p>
          </p:txBody>
        </p:sp>
        <p:sp>
          <p:nvSpPr>
            <p:cNvPr id="401" name="Text Box 65"/>
            <p:cNvSpPr txBox="1">
              <a:spLocks noChangeArrowheads="1"/>
            </p:cNvSpPr>
            <p:nvPr/>
          </p:nvSpPr>
          <p:spPr bwMode="auto">
            <a:xfrm>
              <a:off x="464"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16</a:t>
              </a:r>
            </a:p>
          </p:txBody>
        </p:sp>
        <p:sp>
          <p:nvSpPr>
            <p:cNvPr id="402" name="Text Box 66"/>
            <p:cNvSpPr txBox="1">
              <a:spLocks noChangeArrowheads="1"/>
            </p:cNvSpPr>
            <p:nvPr/>
          </p:nvSpPr>
          <p:spPr bwMode="auto">
            <a:xfrm>
              <a:off x="725"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15</a:t>
              </a:r>
            </a:p>
          </p:txBody>
        </p:sp>
        <p:sp>
          <p:nvSpPr>
            <p:cNvPr id="403" name="Text Box 67"/>
            <p:cNvSpPr txBox="1">
              <a:spLocks noChangeArrowheads="1"/>
            </p:cNvSpPr>
            <p:nvPr/>
          </p:nvSpPr>
          <p:spPr bwMode="auto">
            <a:xfrm>
              <a:off x="986"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14</a:t>
              </a:r>
            </a:p>
          </p:txBody>
        </p:sp>
        <p:sp>
          <p:nvSpPr>
            <p:cNvPr id="404" name="Text Box 68"/>
            <p:cNvSpPr txBox="1">
              <a:spLocks noChangeArrowheads="1"/>
            </p:cNvSpPr>
            <p:nvPr/>
          </p:nvSpPr>
          <p:spPr bwMode="auto">
            <a:xfrm>
              <a:off x="1247"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13</a:t>
              </a:r>
            </a:p>
          </p:txBody>
        </p:sp>
        <p:sp>
          <p:nvSpPr>
            <p:cNvPr id="405" name="Text Box 69"/>
            <p:cNvSpPr txBox="1">
              <a:spLocks noChangeArrowheads="1"/>
            </p:cNvSpPr>
            <p:nvPr/>
          </p:nvSpPr>
          <p:spPr bwMode="auto">
            <a:xfrm>
              <a:off x="1508"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12</a:t>
              </a:r>
            </a:p>
          </p:txBody>
        </p:sp>
        <p:sp>
          <p:nvSpPr>
            <p:cNvPr id="406" name="Text Box 70"/>
            <p:cNvSpPr txBox="1">
              <a:spLocks noChangeArrowheads="1"/>
            </p:cNvSpPr>
            <p:nvPr/>
          </p:nvSpPr>
          <p:spPr bwMode="auto">
            <a:xfrm>
              <a:off x="1769"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11</a:t>
              </a:r>
            </a:p>
          </p:txBody>
        </p:sp>
        <p:sp>
          <p:nvSpPr>
            <p:cNvPr id="407" name="Text Box 71"/>
            <p:cNvSpPr txBox="1">
              <a:spLocks noChangeArrowheads="1"/>
            </p:cNvSpPr>
            <p:nvPr/>
          </p:nvSpPr>
          <p:spPr bwMode="auto">
            <a:xfrm>
              <a:off x="2030"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10</a:t>
              </a:r>
            </a:p>
          </p:txBody>
        </p:sp>
        <p:sp>
          <p:nvSpPr>
            <p:cNvPr id="408" name="Text Box 72"/>
            <p:cNvSpPr txBox="1">
              <a:spLocks noChangeArrowheads="1"/>
            </p:cNvSpPr>
            <p:nvPr/>
          </p:nvSpPr>
          <p:spPr bwMode="auto">
            <a:xfrm>
              <a:off x="2330" y="167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9</a:t>
              </a:r>
            </a:p>
          </p:txBody>
        </p:sp>
        <p:sp>
          <p:nvSpPr>
            <p:cNvPr id="409" name="Text Box 73"/>
            <p:cNvSpPr txBox="1">
              <a:spLocks noChangeArrowheads="1"/>
            </p:cNvSpPr>
            <p:nvPr/>
          </p:nvSpPr>
          <p:spPr bwMode="auto">
            <a:xfrm>
              <a:off x="1040" y="2028"/>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dirty="0">
                  <a:solidFill>
                    <a:srgbClr val="FF0066"/>
                  </a:solidFill>
                  <a:latin typeface="Times New Roman" panose="02020603050405020304" pitchFamily="18" charset="0"/>
                  <a:ea typeface="宋体" panose="02010600030101010101" pitchFamily="2" charset="-122"/>
                </a:rPr>
                <a:t>74LS138</a:t>
              </a:r>
            </a:p>
          </p:txBody>
        </p:sp>
        <p:sp>
          <p:nvSpPr>
            <p:cNvPr id="410" name="Text Box 74"/>
            <p:cNvSpPr txBox="1">
              <a:spLocks noChangeArrowheads="1"/>
            </p:cNvSpPr>
            <p:nvPr/>
          </p:nvSpPr>
          <p:spPr bwMode="auto">
            <a:xfrm>
              <a:off x="701"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11" name="Text Box 75"/>
            <p:cNvSpPr txBox="1">
              <a:spLocks noChangeArrowheads="1"/>
            </p:cNvSpPr>
            <p:nvPr/>
          </p:nvSpPr>
          <p:spPr bwMode="auto">
            <a:xfrm>
              <a:off x="963"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12" name="Text Box 76"/>
            <p:cNvSpPr txBox="1">
              <a:spLocks noChangeArrowheads="1"/>
            </p:cNvSpPr>
            <p:nvPr/>
          </p:nvSpPr>
          <p:spPr bwMode="auto">
            <a:xfrm>
              <a:off x="1224"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13" name="Text Box 77"/>
            <p:cNvSpPr txBox="1">
              <a:spLocks noChangeArrowheads="1"/>
            </p:cNvSpPr>
            <p:nvPr/>
          </p:nvSpPr>
          <p:spPr bwMode="auto">
            <a:xfrm>
              <a:off x="1485"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14" name="Text Box 78"/>
            <p:cNvSpPr txBox="1">
              <a:spLocks noChangeArrowheads="1"/>
            </p:cNvSpPr>
            <p:nvPr/>
          </p:nvSpPr>
          <p:spPr bwMode="auto">
            <a:xfrm>
              <a:off x="1747"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15" name="Text Box 79"/>
            <p:cNvSpPr txBox="1">
              <a:spLocks noChangeArrowheads="1"/>
            </p:cNvSpPr>
            <p:nvPr/>
          </p:nvSpPr>
          <p:spPr bwMode="auto">
            <a:xfrm>
              <a:off x="2008"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5  </a:t>
              </a:r>
            </a:p>
          </p:txBody>
        </p:sp>
        <p:sp>
          <p:nvSpPr>
            <p:cNvPr id="416" name="Text Box 80"/>
            <p:cNvSpPr txBox="1">
              <a:spLocks noChangeArrowheads="1"/>
            </p:cNvSpPr>
            <p:nvPr/>
          </p:nvSpPr>
          <p:spPr bwMode="auto">
            <a:xfrm>
              <a:off x="2269"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17" name="Text Box 81"/>
            <p:cNvSpPr txBox="1">
              <a:spLocks noChangeArrowheads="1"/>
            </p:cNvSpPr>
            <p:nvPr/>
          </p:nvSpPr>
          <p:spPr bwMode="auto">
            <a:xfrm>
              <a:off x="445"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0  </a:t>
              </a:r>
            </a:p>
          </p:txBody>
        </p:sp>
        <p:sp>
          <p:nvSpPr>
            <p:cNvPr id="418" name="Text Box 82"/>
            <p:cNvSpPr txBox="1">
              <a:spLocks noChangeArrowheads="1"/>
            </p:cNvSpPr>
            <p:nvPr/>
          </p:nvSpPr>
          <p:spPr bwMode="auto">
            <a:xfrm>
              <a:off x="707"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1  </a:t>
              </a:r>
            </a:p>
          </p:txBody>
        </p:sp>
        <p:sp>
          <p:nvSpPr>
            <p:cNvPr id="419" name="Text Box 83"/>
            <p:cNvSpPr txBox="1">
              <a:spLocks noChangeArrowheads="1"/>
            </p:cNvSpPr>
            <p:nvPr/>
          </p:nvSpPr>
          <p:spPr bwMode="auto">
            <a:xfrm>
              <a:off x="968"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2  </a:t>
              </a:r>
            </a:p>
          </p:txBody>
        </p:sp>
        <p:sp>
          <p:nvSpPr>
            <p:cNvPr id="420" name="Text Box 84"/>
            <p:cNvSpPr txBox="1">
              <a:spLocks noChangeArrowheads="1"/>
            </p:cNvSpPr>
            <p:nvPr/>
          </p:nvSpPr>
          <p:spPr bwMode="auto">
            <a:xfrm>
              <a:off x="1229"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3  </a:t>
              </a:r>
            </a:p>
          </p:txBody>
        </p:sp>
        <p:sp>
          <p:nvSpPr>
            <p:cNvPr id="421" name="Text Box 85"/>
            <p:cNvSpPr txBox="1">
              <a:spLocks noChangeArrowheads="1"/>
            </p:cNvSpPr>
            <p:nvPr/>
          </p:nvSpPr>
          <p:spPr bwMode="auto">
            <a:xfrm>
              <a:off x="1491"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2  </a:t>
              </a:r>
            </a:p>
          </p:txBody>
        </p:sp>
        <p:sp>
          <p:nvSpPr>
            <p:cNvPr id="422" name="Text Box 86"/>
            <p:cNvSpPr txBox="1">
              <a:spLocks noChangeArrowheads="1"/>
            </p:cNvSpPr>
            <p:nvPr/>
          </p:nvSpPr>
          <p:spPr bwMode="auto">
            <a:xfrm>
              <a:off x="1752"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1 </a:t>
              </a:r>
            </a:p>
          </p:txBody>
        </p:sp>
        <p:sp>
          <p:nvSpPr>
            <p:cNvPr id="423" name="Text Box 87"/>
            <p:cNvSpPr txBox="1">
              <a:spLocks noChangeArrowheads="1"/>
            </p:cNvSpPr>
            <p:nvPr/>
          </p:nvSpPr>
          <p:spPr bwMode="auto">
            <a:xfrm>
              <a:off x="2013"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sp>
          <p:nvSpPr>
            <p:cNvPr id="424" name="Line 88"/>
            <p:cNvSpPr>
              <a:spLocks noChangeShapeType="1"/>
            </p:cNvSpPr>
            <p:nvPr/>
          </p:nvSpPr>
          <p:spPr bwMode="auto">
            <a:xfrm>
              <a:off x="1296" y="2994"/>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5" name="Line 89"/>
            <p:cNvSpPr>
              <a:spLocks noChangeShapeType="1"/>
            </p:cNvSpPr>
            <p:nvPr/>
          </p:nvSpPr>
          <p:spPr bwMode="auto">
            <a:xfrm>
              <a:off x="1563" y="2994"/>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6" name="Line 90"/>
            <p:cNvSpPr>
              <a:spLocks noChangeShapeType="1"/>
            </p:cNvSpPr>
            <p:nvPr/>
          </p:nvSpPr>
          <p:spPr bwMode="auto">
            <a:xfrm>
              <a:off x="2100" y="299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7" name="Line 91"/>
            <p:cNvSpPr>
              <a:spLocks noChangeShapeType="1"/>
            </p:cNvSpPr>
            <p:nvPr/>
          </p:nvSpPr>
          <p:spPr bwMode="auto">
            <a:xfrm>
              <a:off x="788"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8" name="Line 92"/>
            <p:cNvSpPr>
              <a:spLocks noChangeShapeType="1"/>
            </p:cNvSpPr>
            <p:nvPr/>
          </p:nvSpPr>
          <p:spPr bwMode="auto">
            <a:xfrm>
              <a:off x="2356"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9" name="Line 93"/>
            <p:cNvSpPr>
              <a:spLocks noChangeShapeType="1"/>
            </p:cNvSpPr>
            <p:nvPr/>
          </p:nvSpPr>
          <p:spPr bwMode="auto">
            <a:xfrm>
              <a:off x="2094"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0" name="Line 94"/>
            <p:cNvSpPr>
              <a:spLocks noChangeShapeType="1"/>
            </p:cNvSpPr>
            <p:nvPr/>
          </p:nvSpPr>
          <p:spPr bwMode="auto">
            <a:xfrm>
              <a:off x="1833"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1" name="Line 95"/>
            <p:cNvSpPr>
              <a:spLocks noChangeShapeType="1"/>
            </p:cNvSpPr>
            <p:nvPr/>
          </p:nvSpPr>
          <p:spPr bwMode="auto">
            <a:xfrm>
              <a:off x="1572"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2" name="Line 96"/>
            <p:cNvSpPr>
              <a:spLocks noChangeShapeType="1"/>
            </p:cNvSpPr>
            <p:nvPr/>
          </p:nvSpPr>
          <p:spPr bwMode="auto">
            <a:xfrm>
              <a:off x="1310"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3" name="Line 97"/>
            <p:cNvSpPr>
              <a:spLocks noChangeShapeType="1"/>
            </p:cNvSpPr>
            <p:nvPr/>
          </p:nvSpPr>
          <p:spPr bwMode="auto">
            <a:xfrm>
              <a:off x="1049"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50" name="Group 98"/>
          <p:cNvGrpSpPr>
            <a:grpSpLocks/>
          </p:cNvGrpSpPr>
          <p:nvPr/>
        </p:nvGrpSpPr>
        <p:grpSpPr bwMode="auto">
          <a:xfrm>
            <a:off x="5340350" y="1702993"/>
            <a:ext cx="3876675" cy="3238500"/>
            <a:chOff x="3062" y="1146"/>
            <a:chExt cx="2442" cy="2040"/>
          </a:xfrm>
        </p:grpSpPr>
        <p:sp>
          <p:nvSpPr>
            <p:cNvPr id="451" name="Rectangle 99"/>
            <p:cNvSpPr>
              <a:spLocks noChangeArrowheads="1"/>
            </p:cNvSpPr>
            <p:nvPr/>
          </p:nvSpPr>
          <p:spPr bwMode="auto">
            <a:xfrm>
              <a:off x="3093" y="1677"/>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0033CC"/>
                </a:solidFill>
                <a:latin typeface="Times New Roman" panose="02020603050405020304" pitchFamily="18" charset="0"/>
                <a:ea typeface="宋体" panose="02010600030101010101" pitchFamily="2" charset="-122"/>
              </a:endParaRPr>
            </a:p>
          </p:txBody>
        </p:sp>
        <p:sp>
          <p:nvSpPr>
            <p:cNvPr id="452" name="Line 100"/>
            <p:cNvSpPr>
              <a:spLocks noChangeShapeType="1"/>
            </p:cNvSpPr>
            <p:nvPr/>
          </p:nvSpPr>
          <p:spPr bwMode="auto">
            <a:xfrm>
              <a:off x="3227"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3" name="Oval 101"/>
            <p:cNvSpPr>
              <a:spLocks noChangeArrowheads="1"/>
            </p:cNvSpPr>
            <p:nvPr/>
          </p:nvSpPr>
          <p:spPr bwMode="auto">
            <a:xfrm flipV="1">
              <a:off x="3198" y="285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4" name="Line 102"/>
            <p:cNvSpPr>
              <a:spLocks noChangeShapeType="1"/>
            </p:cNvSpPr>
            <p:nvPr/>
          </p:nvSpPr>
          <p:spPr bwMode="auto">
            <a:xfrm>
              <a:off x="3489"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5" name="Oval 103"/>
            <p:cNvSpPr>
              <a:spLocks noChangeArrowheads="1"/>
            </p:cNvSpPr>
            <p:nvPr/>
          </p:nvSpPr>
          <p:spPr bwMode="auto">
            <a:xfrm flipV="1">
              <a:off x="3461" y="2849"/>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6" name="Line 104"/>
            <p:cNvSpPr>
              <a:spLocks noChangeShapeType="1"/>
            </p:cNvSpPr>
            <p:nvPr/>
          </p:nvSpPr>
          <p:spPr bwMode="auto">
            <a:xfrm>
              <a:off x="3746"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7" name="Oval 105"/>
            <p:cNvSpPr>
              <a:spLocks noChangeArrowheads="1"/>
            </p:cNvSpPr>
            <p:nvPr/>
          </p:nvSpPr>
          <p:spPr bwMode="auto">
            <a:xfrm flipV="1">
              <a:off x="3720" y="284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8" name="Line 106"/>
            <p:cNvSpPr>
              <a:spLocks noChangeShapeType="1"/>
            </p:cNvSpPr>
            <p:nvPr/>
          </p:nvSpPr>
          <p:spPr bwMode="auto">
            <a:xfrm>
              <a:off x="4785" y="264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9" name="Oval 107"/>
            <p:cNvSpPr>
              <a:spLocks noChangeArrowheads="1"/>
            </p:cNvSpPr>
            <p:nvPr/>
          </p:nvSpPr>
          <p:spPr bwMode="auto">
            <a:xfrm flipV="1">
              <a:off x="4755" y="284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60" name="Text Box 108"/>
            <p:cNvSpPr txBox="1">
              <a:spLocks noChangeArrowheads="1"/>
            </p:cNvSpPr>
            <p:nvPr/>
          </p:nvSpPr>
          <p:spPr bwMode="auto">
            <a:xfrm>
              <a:off x="3649" y="2011"/>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74LS138</a:t>
              </a:r>
            </a:p>
          </p:txBody>
        </p:sp>
        <p:sp>
          <p:nvSpPr>
            <p:cNvPr id="461" name="Text Box 109"/>
            <p:cNvSpPr txBox="1">
              <a:spLocks noChangeArrowheads="1"/>
            </p:cNvSpPr>
            <p:nvPr/>
          </p:nvSpPr>
          <p:spPr bwMode="auto">
            <a:xfrm>
              <a:off x="3078"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62" name="Text Box 110"/>
            <p:cNvSpPr txBox="1">
              <a:spLocks noChangeArrowheads="1"/>
            </p:cNvSpPr>
            <p:nvPr/>
          </p:nvSpPr>
          <p:spPr bwMode="auto">
            <a:xfrm>
              <a:off x="3340"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63" name="Text Box 111"/>
            <p:cNvSpPr txBox="1">
              <a:spLocks noChangeArrowheads="1"/>
            </p:cNvSpPr>
            <p:nvPr/>
          </p:nvSpPr>
          <p:spPr bwMode="auto">
            <a:xfrm>
              <a:off x="3601"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64" name="Text Box 112"/>
            <p:cNvSpPr txBox="1">
              <a:spLocks noChangeArrowheads="1"/>
            </p:cNvSpPr>
            <p:nvPr/>
          </p:nvSpPr>
          <p:spPr bwMode="auto">
            <a:xfrm>
              <a:off x="3862"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65" name="Text Box 113"/>
            <p:cNvSpPr txBox="1">
              <a:spLocks noChangeArrowheads="1"/>
            </p:cNvSpPr>
            <p:nvPr/>
          </p:nvSpPr>
          <p:spPr bwMode="auto">
            <a:xfrm>
              <a:off x="4124"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66" name="Text Box 114"/>
            <p:cNvSpPr txBox="1">
              <a:spLocks noChangeArrowheads="1"/>
            </p:cNvSpPr>
            <p:nvPr/>
          </p:nvSpPr>
          <p:spPr bwMode="auto">
            <a:xfrm>
              <a:off x="4385"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5  </a:t>
              </a:r>
            </a:p>
          </p:txBody>
        </p:sp>
        <p:sp>
          <p:nvSpPr>
            <p:cNvPr id="467" name="Text Box 115"/>
            <p:cNvSpPr txBox="1">
              <a:spLocks noChangeArrowheads="1"/>
            </p:cNvSpPr>
            <p:nvPr/>
          </p:nvSpPr>
          <p:spPr bwMode="auto">
            <a:xfrm>
              <a:off x="4646"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68" name="Text Box 116"/>
            <p:cNvSpPr txBox="1">
              <a:spLocks noChangeArrowheads="1"/>
            </p:cNvSpPr>
            <p:nvPr/>
          </p:nvSpPr>
          <p:spPr bwMode="auto">
            <a:xfrm>
              <a:off x="3062"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0  </a:t>
              </a:r>
            </a:p>
          </p:txBody>
        </p:sp>
        <p:sp>
          <p:nvSpPr>
            <p:cNvPr id="469" name="Text Box 117"/>
            <p:cNvSpPr txBox="1">
              <a:spLocks noChangeArrowheads="1"/>
            </p:cNvSpPr>
            <p:nvPr/>
          </p:nvSpPr>
          <p:spPr bwMode="auto">
            <a:xfrm>
              <a:off x="3324"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1  </a:t>
              </a:r>
            </a:p>
          </p:txBody>
        </p:sp>
        <p:sp>
          <p:nvSpPr>
            <p:cNvPr id="470" name="Text Box 118"/>
            <p:cNvSpPr txBox="1">
              <a:spLocks noChangeArrowheads="1"/>
            </p:cNvSpPr>
            <p:nvPr/>
          </p:nvSpPr>
          <p:spPr bwMode="auto">
            <a:xfrm>
              <a:off x="3585"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2  </a:t>
              </a:r>
            </a:p>
          </p:txBody>
        </p:sp>
        <p:sp>
          <p:nvSpPr>
            <p:cNvPr id="471" name="Text Box 119"/>
            <p:cNvSpPr txBox="1">
              <a:spLocks noChangeArrowheads="1"/>
            </p:cNvSpPr>
            <p:nvPr/>
          </p:nvSpPr>
          <p:spPr bwMode="auto">
            <a:xfrm>
              <a:off x="4150"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3  </a:t>
              </a:r>
            </a:p>
          </p:txBody>
        </p:sp>
        <p:sp>
          <p:nvSpPr>
            <p:cNvPr id="472" name="Text Box 120"/>
            <p:cNvSpPr txBox="1">
              <a:spLocks noChangeArrowheads="1"/>
            </p:cNvSpPr>
            <p:nvPr/>
          </p:nvSpPr>
          <p:spPr bwMode="auto">
            <a:xfrm>
              <a:off x="4412"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2  </a:t>
              </a:r>
            </a:p>
          </p:txBody>
        </p:sp>
        <p:sp>
          <p:nvSpPr>
            <p:cNvPr id="473" name="Text Box 121"/>
            <p:cNvSpPr txBox="1">
              <a:spLocks noChangeArrowheads="1"/>
            </p:cNvSpPr>
            <p:nvPr/>
          </p:nvSpPr>
          <p:spPr bwMode="auto">
            <a:xfrm>
              <a:off x="4673" y="289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1 </a:t>
              </a:r>
            </a:p>
          </p:txBody>
        </p:sp>
        <p:sp>
          <p:nvSpPr>
            <p:cNvPr id="474" name="Line 122"/>
            <p:cNvSpPr>
              <a:spLocks noChangeShapeType="1"/>
            </p:cNvSpPr>
            <p:nvPr/>
          </p:nvSpPr>
          <p:spPr bwMode="auto">
            <a:xfrm>
              <a:off x="4217" y="2953"/>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5" name="Line 123"/>
            <p:cNvSpPr>
              <a:spLocks noChangeShapeType="1"/>
            </p:cNvSpPr>
            <p:nvPr/>
          </p:nvSpPr>
          <p:spPr bwMode="auto">
            <a:xfrm>
              <a:off x="4484" y="2953"/>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6" name="Line 124"/>
            <p:cNvSpPr>
              <a:spLocks noChangeShapeType="1"/>
            </p:cNvSpPr>
            <p:nvPr/>
          </p:nvSpPr>
          <p:spPr bwMode="auto">
            <a:xfrm>
              <a:off x="3165"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7" name="Line 125"/>
            <p:cNvSpPr>
              <a:spLocks noChangeShapeType="1"/>
            </p:cNvSpPr>
            <p:nvPr/>
          </p:nvSpPr>
          <p:spPr bwMode="auto">
            <a:xfrm>
              <a:off x="4733"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8" name="Line 126"/>
            <p:cNvSpPr>
              <a:spLocks noChangeShapeType="1"/>
            </p:cNvSpPr>
            <p:nvPr/>
          </p:nvSpPr>
          <p:spPr bwMode="auto">
            <a:xfrm>
              <a:off x="4471"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9" name="Line 127"/>
            <p:cNvSpPr>
              <a:spLocks noChangeShapeType="1"/>
            </p:cNvSpPr>
            <p:nvPr/>
          </p:nvSpPr>
          <p:spPr bwMode="auto">
            <a:xfrm>
              <a:off x="4210"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0" name="Line 128"/>
            <p:cNvSpPr>
              <a:spLocks noChangeShapeType="1"/>
            </p:cNvSpPr>
            <p:nvPr/>
          </p:nvSpPr>
          <p:spPr bwMode="auto">
            <a:xfrm>
              <a:off x="3949"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1" name="Line 129"/>
            <p:cNvSpPr>
              <a:spLocks noChangeShapeType="1"/>
            </p:cNvSpPr>
            <p:nvPr/>
          </p:nvSpPr>
          <p:spPr bwMode="auto">
            <a:xfrm>
              <a:off x="3687"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2" name="Line 130"/>
            <p:cNvSpPr>
              <a:spLocks noChangeShapeType="1"/>
            </p:cNvSpPr>
            <p:nvPr/>
          </p:nvSpPr>
          <p:spPr bwMode="auto">
            <a:xfrm>
              <a:off x="3426"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3" name="Text Box 131"/>
            <p:cNvSpPr txBox="1">
              <a:spLocks noChangeArrowheads="1"/>
            </p:cNvSpPr>
            <p:nvPr/>
          </p:nvSpPr>
          <p:spPr bwMode="auto">
            <a:xfrm>
              <a:off x="3070"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84" name="Text Box 132"/>
            <p:cNvSpPr txBox="1">
              <a:spLocks noChangeArrowheads="1"/>
            </p:cNvSpPr>
            <p:nvPr/>
          </p:nvSpPr>
          <p:spPr bwMode="auto">
            <a:xfrm>
              <a:off x="3332"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85" name="Text Box 133"/>
            <p:cNvSpPr txBox="1">
              <a:spLocks noChangeArrowheads="1"/>
            </p:cNvSpPr>
            <p:nvPr/>
          </p:nvSpPr>
          <p:spPr bwMode="auto">
            <a:xfrm>
              <a:off x="3593"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86" name="Text Box 134"/>
            <p:cNvSpPr txBox="1">
              <a:spLocks noChangeArrowheads="1"/>
            </p:cNvSpPr>
            <p:nvPr/>
          </p:nvSpPr>
          <p:spPr bwMode="auto">
            <a:xfrm>
              <a:off x="3854"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87" name="Text Box 135"/>
            <p:cNvSpPr txBox="1">
              <a:spLocks noChangeArrowheads="1"/>
            </p:cNvSpPr>
            <p:nvPr/>
          </p:nvSpPr>
          <p:spPr bwMode="auto">
            <a:xfrm>
              <a:off x="4116"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88" name="Text Box 136"/>
            <p:cNvSpPr txBox="1">
              <a:spLocks noChangeArrowheads="1"/>
            </p:cNvSpPr>
            <p:nvPr/>
          </p:nvSpPr>
          <p:spPr bwMode="auto">
            <a:xfrm>
              <a:off x="4377"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dirty="0">
                  <a:solidFill>
                    <a:srgbClr val="0033CC"/>
                  </a:solidFill>
                  <a:latin typeface="Times New Roman" panose="02020603050405020304" pitchFamily="18" charset="0"/>
                  <a:ea typeface="楷体_GB2312" panose="02010609030101010101" pitchFamily="49" charset="-122"/>
                </a:rPr>
                <a:t>Y</a:t>
              </a:r>
              <a:r>
                <a:rPr kumimoji="1" lang="en-US" altLang="zh-CN" sz="2400" b="1" baseline="-25000" dirty="0">
                  <a:solidFill>
                    <a:srgbClr val="0033CC"/>
                  </a:solidFill>
                  <a:latin typeface="Times New Roman" panose="02020603050405020304" pitchFamily="18" charset="0"/>
                  <a:ea typeface="楷体_GB2312" panose="02010609030101010101" pitchFamily="49" charset="-122"/>
                </a:rPr>
                <a:t>5  </a:t>
              </a:r>
            </a:p>
          </p:txBody>
        </p:sp>
        <p:sp>
          <p:nvSpPr>
            <p:cNvPr id="489" name="Text Box 137"/>
            <p:cNvSpPr txBox="1">
              <a:spLocks noChangeArrowheads="1"/>
            </p:cNvSpPr>
            <p:nvPr/>
          </p:nvSpPr>
          <p:spPr bwMode="auto">
            <a:xfrm>
              <a:off x="4638"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90" name="Text Box 138"/>
            <p:cNvSpPr txBox="1">
              <a:spLocks noChangeArrowheads="1"/>
            </p:cNvSpPr>
            <p:nvPr/>
          </p:nvSpPr>
          <p:spPr bwMode="auto">
            <a:xfrm>
              <a:off x="4894" y="166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grpSp>
          <p:nvGrpSpPr>
            <p:cNvPr id="491" name="Group 139"/>
            <p:cNvGrpSpPr>
              <a:grpSpLocks/>
            </p:cNvGrpSpPr>
            <p:nvPr/>
          </p:nvGrpSpPr>
          <p:grpSpPr bwMode="auto">
            <a:xfrm>
              <a:off x="3167" y="1423"/>
              <a:ext cx="93" cy="253"/>
              <a:chOff x="3006" y="1652"/>
              <a:chExt cx="93" cy="253"/>
            </a:xfrm>
          </p:grpSpPr>
          <p:sp>
            <p:nvSpPr>
              <p:cNvPr id="534" name="Oval 140"/>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5" name="Oval 141"/>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6" name="Line 142"/>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2" name="Group 143"/>
            <p:cNvGrpSpPr>
              <a:grpSpLocks/>
            </p:cNvGrpSpPr>
            <p:nvPr/>
          </p:nvGrpSpPr>
          <p:grpSpPr bwMode="auto">
            <a:xfrm>
              <a:off x="4469" y="1423"/>
              <a:ext cx="93" cy="253"/>
              <a:chOff x="3006" y="1652"/>
              <a:chExt cx="93" cy="253"/>
            </a:xfrm>
          </p:grpSpPr>
          <p:sp>
            <p:nvSpPr>
              <p:cNvPr id="531" name="Oval 144"/>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 name="Oval 145"/>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3" name="Line 146"/>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3" name="Group 147"/>
            <p:cNvGrpSpPr>
              <a:grpSpLocks/>
            </p:cNvGrpSpPr>
            <p:nvPr/>
          </p:nvGrpSpPr>
          <p:grpSpPr bwMode="auto">
            <a:xfrm>
              <a:off x="4209" y="1423"/>
              <a:ext cx="93" cy="253"/>
              <a:chOff x="3006" y="1652"/>
              <a:chExt cx="93" cy="253"/>
            </a:xfrm>
          </p:grpSpPr>
          <p:sp>
            <p:nvSpPr>
              <p:cNvPr id="528" name="Oval 148"/>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9" name="Oval 149"/>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0" name="Line 150"/>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4" name="Group 151"/>
            <p:cNvGrpSpPr>
              <a:grpSpLocks/>
            </p:cNvGrpSpPr>
            <p:nvPr/>
          </p:nvGrpSpPr>
          <p:grpSpPr bwMode="auto">
            <a:xfrm>
              <a:off x="3948" y="1423"/>
              <a:ext cx="93" cy="253"/>
              <a:chOff x="3006" y="1652"/>
              <a:chExt cx="93" cy="253"/>
            </a:xfrm>
          </p:grpSpPr>
          <p:sp>
            <p:nvSpPr>
              <p:cNvPr id="525" name="Oval 152"/>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6" name="Oval 153"/>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7" name="Line 154"/>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5" name="Group 155"/>
            <p:cNvGrpSpPr>
              <a:grpSpLocks/>
            </p:cNvGrpSpPr>
            <p:nvPr/>
          </p:nvGrpSpPr>
          <p:grpSpPr bwMode="auto">
            <a:xfrm>
              <a:off x="3688" y="1423"/>
              <a:ext cx="93" cy="253"/>
              <a:chOff x="3006" y="1652"/>
              <a:chExt cx="93" cy="253"/>
            </a:xfrm>
          </p:grpSpPr>
          <p:sp>
            <p:nvSpPr>
              <p:cNvPr id="522" name="Oval 156"/>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3" name="Oval 157"/>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4" name="Line 158"/>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6" name="Group 159"/>
            <p:cNvGrpSpPr>
              <a:grpSpLocks/>
            </p:cNvGrpSpPr>
            <p:nvPr/>
          </p:nvGrpSpPr>
          <p:grpSpPr bwMode="auto">
            <a:xfrm>
              <a:off x="3427" y="1423"/>
              <a:ext cx="93" cy="253"/>
              <a:chOff x="3006" y="1652"/>
              <a:chExt cx="93" cy="253"/>
            </a:xfrm>
          </p:grpSpPr>
          <p:sp>
            <p:nvSpPr>
              <p:cNvPr id="519" name="Oval 160"/>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0" name="Oval 161"/>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1" name="Line 162"/>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7" name="Group 163"/>
            <p:cNvGrpSpPr>
              <a:grpSpLocks/>
            </p:cNvGrpSpPr>
            <p:nvPr/>
          </p:nvGrpSpPr>
          <p:grpSpPr bwMode="auto">
            <a:xfrm>
              <a:off x="4730" y="1423"/>
              <a:ext cx="93" cy="253"/>
              <a:chOff x="3006" y="1652"/>
              <a:chExt cx="93" cy="253"/>
            </a:xfrm>
          </p:grpSpPr>
          <p:sp>
            <p:nvSpPr>
              <p:cNvPr id="516" name="Oval 164"/>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7" name="Oval 165"/>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8" name="Line 166"/>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8" name="Group 167"/>
            <p:cNvGrpSpPr>
              <a:grpSpLocks/>
            </p:cNvGrpSpPr>
            <p:nvPr/>
          </p:nvGrpSpPr>
          <p:grpSpPr bwMode="auto">
            <a:xfrm>
              <a:off x="4991" y="1423"/>
              <a:ext cx="93" cy="253"/>
              <a:chOff x="3006" y="1652"/>
              <a:chExt cx="93" cy="253"/>
            </a:xfrm>
          </p:grpSpPr>
          <p:sp>
            <p:nvSpPr>
              <p:cNvPr id="513" name="Oval 168"/>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4" name="Oval 169"/>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5" name="Line 170"/>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499" name="Oval 171"/>
            <p:cNvSpPr>
              <a:spLocks noChangeArrowheads="1"/>
            </p:cNvSpPr>
            <p:nvPr/>
          </p:nvSpPr>
          <p:spPr bwMode="auto">
            <a:xfrm flipV="1">
              <a:off x="4219" y="265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0" name="Oval 172"/>
            <p:cNvSpPr>
              <a:spLocks noChangeArrowheads="1"/>
            </p:cNvSpPr>
            <p:nvPr/>
          </p:nvSpPr>
          <p:spPr bwMode="auto">
            <a:xfrm flipV="1">
              <a:off x="4238" y="2849"/>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1" name="Line 173"/>
            <p:cNvSpPr>
              <a:spLocks noChangeShapeType="1"/>
            </p:cNvSpPr>
            <p:nvPr/>
          </p:nvSpPr>
          <p:spPr bwMode="auto">
            <a:xfrm flipV="1">
              <a:off x="4266" y="2744"/>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2" name="Oval 174"/>
            <p:cNvSpPr>
              <a:spLocks noChangeArrowheads="1"/>
            </p:cNvSpPr>
            <p:nvPr/>
          </p:nvSpPr>
          <p:spPr bwMode="auto">
            <a:xfrm flipV="1">
              <a:off x="4478" y="2649"/>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3" name="Oval 175"/>
            <p:cNvSpPr>
              <a:spLocks noChangeArrowheads="1"/>
            </p:cNvSpPr>
            <p:nvPr/>
          </p:nvSpPr>
          <p:spPr bwMode="auto">
            <a:xfrm flipV="1">
              <a:off x="4497" y="284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4" name="Line 176"/>
            <p:cNvSpPr>
              <a:spLocks noChangeShapeType="1"/>
            </p:cNvSpPr>
            <p:nvPr/>
          </p:nvSpPr>
          <p:spPr bwMode="auto">
            <a:xfrm flipV="1">
              <a:off x="4526" y="2744"/>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5" name="Text Box 177"/>
            <p:cNvSpPr txBox="1">
              <a:spLocks noChangeArrowheads="1"/>
            </p:cNvSpPr>
            <p:nvPr/>
          </p:nvSpPr>
          <p:spPr bwMode="auto">
            <a:xfrm>
              <a:off x="3078"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506" name="Text Box 178"/>
            <p:cNvSpPr txBox="1">
              <a:spLocks noChangeArrowheads="1"/>
            </p:cNvSpPr>
            <p:nvPr/>
          </p:nvSpPr>
          <p:spPr bwMode="auto">
            <a:xfrm>
              <a:off x="3340"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507" name="Text Box 179"/>
            <p:cNvSpPr txBox="1">
              <a:spLocks noChangeArrowheads="1"/>
            </p:cNvSpPr>
            <p:nvPr/>
          </p:nvSpPr>
          <p:spPr bwMode="auto">
            <a:xfrm>
              <a:off x="3601"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508" name="Text Box 180"/>
            <p:cNvSpPr txBox="1">
              <a:spLocks noChangeArrowheads="1"/>
            </p:cNvSpPr>
            <p:nvPr/>
          </p:nvSpPr>
          <p:spPr bwMode="auto">
            <a:xfrm>
              <a:off x="3982"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B  </a:t>
              </a:r>
            </a:p>
          </p:txBody>
        </p:sp>
        <p:sp>
          <p:nvSpPr>
            <p:cNvPr id="509" name="Text Box 181"/>
            <p:cNvSpPr txBox="1">
              <a:spLocks noChangeArrowheads="1"/>
            </p:cNvSpPr>
            <p:nvPr/>
          </p:nvSpPr>
          <p:spPr bwMode="auto">
            <a:xfrm>
              <a:off x="4316"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C  </a:t>
              </a:r>
            </a:p>
          </p:txBody>
        </p:sp>
        <p:sp>
          <p:nvSpPr>
            <p:cNvPr id="510" name="Text Box 182"/>
            <p:cNvSpPr txBox="1">
              <a:spLocks noChangeArrowheads="1"/>
            </p:cNvSpPr>
            <p:nvPr/>
          </p:nvSpPr>
          <p:spPr bwMode="auto">
            <a:xfrm>
              <a:off x="4665"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A </a:t>
              </a:r>
            </a:p>
          </p:txBody>
        </p:sp>
        <p:sp>
          <p:nvSpPr>
            <p:cNvPr id="511" name="Text Box 183"/>
            <p:cNvSpPr txBox="1">
              <a:spLocks noChangeArrowheads="1"/>
            </p:cNvSpPr>
            <p:nvPr/>
          </p:nvSpPr>
          <p:spPr bwMode="auto">
            <a:xfrm>
              <a:off x="4902"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sp>
          <p:nvSpPr>
            <p:cNvPr id="512" name="Line 184"/>
            <p:cNvSpPr>
              <a:spLocks noChangeShapeType="1"/>
            </p:cNvSpPr>
            <p:nvPr/>
          </p:nvSpPr>
          <p:spPr bwMode="auto">
            <a:xfrm>
              <a:off x="4989" y="1204"/>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75009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ox(out)">
                                      <p:cBhvr>
                                        <p:cTn id="12" dur="500"/>
                                        <p:tgtEl>
                                          <p:spTgt spid="3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64"/>
                                        </p:tgtEl>
                                        <p:attrNameLst>
                                          <p:attrName>style.visibility</p:attrName>
                                        </p:attrNameLst>
                                      </p:cBhvr>
                                      <p:to>
                                        <p:strVal val="visible"/>
                                      </p:to>
                                    </p:set>
                                    <p:animEffect transition="in" filter="slide(fromTop)">
                                      <p:cBhvr>
                                        <p:cTn id="17" dur="500"/>
                                        <p:tgtEl>
                                          <p:spTgt spid="3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40"/>
                                        </p:tgtEl>
                                        <p:attrNameLst>
                                          <p:attrName>style.visibility</p:attrName>
                                        </p:attrNameLst>
                                      </p:cBhvr>
                                      <p:to>
                                        <p:strVal val="visible"/>
                                      </p:to>
                                    </p:set>
                                    <p:animEffect transition="in" filter="box(out)">
                                      <p:cBhvr>
                                        <p:cTn id="22" dur="500"/>
                                        <p:tgtEl>
                                          <p:spTgt spid="3994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50"/>
                                        </p:tgtEl>
                                        <p:attrNameLst>
                                          <p:attrName>style.visibility</p:attrName>
                                        </p:attrNameLst>
                                      </p:cBhvr>
                                      <p:to>
                                        <p:strVal val="visible"/>
                                      </p:to>
                                    </p:set>
                                    <p:animEffect transition="in" filter="slide(fromTop)">
                                      <p:cBhvr>
                                        <p:cTn id="27" dur="500"/>
                                        <p:tgtEl>
                                          <p:spTgt spid="4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9942"/>
                                        </p:tgtEl>
                                        <p:attrNameLst>
                                          <p:attrName>style.visibility</p:attrName>
                                        </p:attrNameLst>
                                      </p:cBhvr>
                                      <p:to>
                                        <p:strVal val="visible"/>
                                      </p:to>
                                    </p:set>
                                    <p:anim calcmode="lin" valueType="num">
                                      <p:cBhvr>
                                        <p:cTn id="32" dur="500" fill="hold"/>
                                        <p:tgtEl>
                                          <p:spTgt spid="39942"/>
                                        </p:tgtEl>
                                        <p:attrNameLst>
                                          <p:attrName>ppt_w</p:attrName>
                                        </p:attrNameLst>
                                      </p:cBhvr>
                                      <p:tavLst>
                                        <p:tav tm="0">
                                          <p:val>
                                            <p:fltVal val="0"/>
                                          </p:val>
                                        </p:tav>
                                        <p:tav tm="100000">
                                          <p:val>
                                            <p:strVal val="#ppt_w"/>
                                          </p:val>
                                        </p:tav>
                                      </p:tavLst>
                                    </p:anim>
                                    <p:anim calcmode="lin" valueType="num">
                                      <p:cBhvr>
                                        <p:cTn id="33" dur="500" fill="hold"/>
                                        <p:tgtEl>
                                          <p:spTgt spid="39942"/>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9941"/>
                                        </p:tgtEl>
                                        <p:attrNameLst>
                                          <p:attrName>style.visibility</p:attrName>
                                        </p:attrNameLst>
                                      </p:cBhvr>
                                      <p:to>
                                        <p:strVal val="visible"/>
                                      </p:to>
                                    </p:set>
                                    <p:animEffect transition="in" filter="wipe(left)">
                                      <p:cBhvr>
                                        <p:cTn id="38" dur="500"/>
                                        <p:tgtEl>
                                          <p:spTgt spid="3994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9943"/>
                                        </p:tgtEl>
                                        <p:attrNameLst>
                                          <p:attrName>style.visibility</p:attrName>
                                        </p:attrNameLst>
                                      </p:cBhvr>
                                      <p:to>
                                        <p:strVal val="visible"/>
                                      </p:to>
                                    </p:set>
                                    <p:animEffect transition="in" filter="wipe(left)">
                                      <p:cBhvr>
                                        <p:cTn id="43" dur="500"/>
                                        <p:tgtEl>
                                          <p:spTgt spid="399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9944"/>
                                        </p:tgtEl>
                                        <p:attrNameLst>
                                          <p:attrName>style.visibility</p:attrName>
                                        </p:attrNameLst>
                                      </p:cBhvr>
                                      <p:to>
                                        <p:strVal val="visible"/>
                                      </p:to>
                                    </p:set>
                                    <p:animEffect transition="in" filter="wipe(left)">
                                      <p:cBhvr>
                                        <p:cTn id="48" dur="500"/>
                                        <p:tgtEl>
                                          <p:spTgt spid="3994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lt">
                                    <p:tmPct val="100000"/>
                                  </p:iterate>
                                  <p:childTnLst>
                                    <p:set>
                                      <p:cBhvr>
                                        <p:cTn id="52" dur="1" fill="hold">
                                          <p:stCondLst>
                                            <p:cond delay="0"/>
                                          </p:stCondLst>
                                        </p:cTn>
                                        <p:tgtEl>
                                          <p:spTgt spid="39945"/>
                                        </p:tgtEl>
                                        <p:attrNameLst>
                                          <p:attrName>style.visibility</p:attrName>
                                        </p:attrNameLst>
                                      </p:cBhvr>
                                      <p:to>
                                        <p:strVal val="visible"/>
                                      </p:to>
                                    </p:set>
                                    <p:animEffect transition="in" filter="wipe(left)">
                                      <p:cBhvr>
                                        <p:cTn id="53" dur="75"/>
                                        <p:tgtEl>
                                          <p:spTgt spid="399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9946"/>
                                        </p:tgtEl>
                                        <p:attrNameLst>
                                          <p:attrName>style.visibility</p:attrName>
                                        </p:attrNameLst>
                                      </p:cBhvr>
                                      <p:to>
                                        <p:strVal val="visible"/>
                                      </p:to>
                                    </p:set>
                                    <p:animEffect transition="in" filter="wipe(left)">
                                      <p:cBhvr>
                                        <p:cTn id="58" dur="500"/>
                                        <p:tgtEl>
                                          <p:spTgt spid="39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iterate type="lt">
                                    <p:tmPct val="100000"/>
                                  </p:iterate>
                                  <p:childTnLst>
                                    <p:set>
                                      <p:cBhvr>
                                        <p:cTn id="62" dur="1" fill="hold">
                                          <p:stCondLst>
                                            <p:cond delay="0"/>
                                          </p:stCondLst>
                                        </p:cTn>
                                        <p:tgtEl>
                                          <p:spTgt spid="39947"/>
                                        </p:tgtEl>
                                        <p:attrNameLst>
                                          <p:attrName>style.visibility</p:attrName>
                                        </p:attrNameLst>
                                      </p:cBhvr>
                                      <p:to>
                                        <p:strVal val="visible"/>
                                      </p:to>
                                    </p:set>
                                    <p:animEffect transition="in" filter="wipe(left)">
                                      <p:cBhvr>
                                        <p:cTn id="63" dur="75"/>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animBg="1" autoUpdateAnimBg="0"/>
      <p:bldP spid="39940" grpId="0" animBg="1" autoUpdateAnimBg="0"/>
      <p:bldP spid="39942" grpId="0" animBg="1" autoUpdateAnimBg="0"/>
      <p:bldP spid="39945" grpId="0" autoUpdateAnimBg="0"/>
      <p:bldP spid="399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biLevel thresh="50000"/>
          </a:blip>
          <a:stretch>
            <a:fillRect/>
          </a:stretch>
        </p:blipFill>
        <p:spPr>
          <a:xfrm>
            <a:off x="414919" y="863181"/>
            <a:ext cx="7980937" cy="5284674"/>
          </a:xfrm>
          <a:prstGeom prst="rect">
            <a:avLst/>
          </a:prstGeom>
        </p:spPr>
      </p:pic>
      <p:sp>
        <p:nvSpPr>
          <p:cNvPr id="6" name="矩形 5"/>
          <p:cNvSpPr/>
          <p:nvPr/>
        </p:nvSpPr>
        <p:spPr>
          <a:xfrm>
            <a:off x="304799" y="2175158"/>
            <a:ext cx="3061855" cy="77585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56509" y="2951013"/>
            <a:ext cx="1510145" cy="2964872"/>
          </a:xfrm>
          <a:prstGeom prst="rect">
            <a:avLst/>
          </a:pr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49064" y="2175157"/>
            <a:ext cx="5029202" cy="3740727"/>
          </a:xfrm>
          <a:prstGeom prst="rect">
            <a:avLst/>
          </a:prstGeom>
          <a:solidFill>
            <a:schemeClr val="accent6">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Object 22"/>
          <p:cNvGraphicFramePr>
            <a:graphicFrameLocks noChangeAspect="1"/>
          </p:cNvGraphicFramePr>
          <p:nvPr>
            <p:extLst/>
          </p:nvPr>
        </p:nvGraphicFramePr>
        <p:xfrm>
          <a:off x="3910013" y="5838825"/>
          <a:ext cx="1550987" cy="850900"/>
        </p:xfrm>
        <a:graphic>
          <a:graphicData uri="http://schemas.openxmlformats.org/presentationml/2006/ole">
            <mc:AlternateContent xmlns:mc="http://schemas.openxmlformats.org/markup-compatibility/2006">
              <mc:Choice xmlns:v="urn:schemas-microsoft-com:vml" Requires="v">
                <p:oleObj spid="_x0000_s5124" name="公式" r:id="rId4" imgW="558720" imgH="291960" progId="Equation.3">
                  <p:embed/>
                </p:oleObj>
              </mc:Choice>
              <mc:Fallback>
                <p:oleObj name="公式" r:id="rId4" imgW="558720" imgH="291960" progId="Equation.3">
                  <p:embed/>
                  <p:pic>
                    <p:nvPicPr>
                      <p:cNvPr id="21" name="Object 22"/>
                      <p:cNvPicPr>
                        <a:picLocks noChangeAspect="1" noChangeArrowheads="1"/>
                      </p:cNvPicPr>
                      <p:nvPr/>
                    </p:nvPicPr>
                    <p:blipFill>
                      <a:blip r:embed="rId5"/>
                      <a:srcRect/>
                      <a:stretch>
                        <a:fillRect/>
                      </a:stretch>
                    </p:blipFill>
                    <p:spPr bwMode="auto">
                      <a:xfrm>
                        <a:off x="3910013" y="5838825"/>
                        <a:ext cx="155098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文本框 21"/>
          <p:cNvSpPr txBox="1"/>
          <p:nvPr/>
        </p:nvSpPr>
        <p:spPr>
          <a:xfrm>
            <a:off x="5963664" y="6147855"/>
            <a:ext cx="2781873" cy="369332"/>
          </a:xfrm>
          <a:prstGeom prst="rect">
            <a:avLst/>
          </a:prstGeom>
          <a:noFill/>
        </p:spPr>
        <p:txBody>
          <a:bodyPr wrap="square" rtlCol="0">
            <a:spAutoFit/>
          </a:bodyPr>
          <a:lstStyle/>
          <a:p>
            <a:r>
              <a:rPr lang="en-US" altLang="zh-CN" dirty="0" smtClean="0"/>
              <a:t>Yi</a:t>
            </a:r>
            <a:r>
              <a:rPr lang="zh-CN" altLang="en-US" dirty="0" smtClean="0"/>
              <a:t>’表示低电平逻辑有效</a:t>
            </a:r>
            <a:endParaRPr lang="zh-CN" altLang="en-US" dirty="0"/>
          </a:p>
        </p:txBody>
      </p:sp>
    </p:spTree>
    <p:extLst>
      <p:ext uri="{BB962C8B-B14F-4D97-AF65-F5344CB8AC3E}">
        <p14:creationId xmlns:p14="http://schemas.microsoft.com/office/powerpoint/2010/main" val="18722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8"/>
          <p:cNvGraphicFramePr>
            <a:graphicFrameLocks noChangeAspect="1"/>
          </p:cNvGraphicFramePr>
          <p:nvPr>
            <p:extLst/>
          </p:nvPr>
        </p:nvGraphicFramePr>
        <p:xfrm>
          <a:off x="771670" y="2046288"/>
          <a:ext cx="2916237" cy="554037"/>
        </p:xfrm>
        <a:graphic>
          <a:graphicData uri="http://schemas.openxmlformats.org/presentationml/2006/ole">
            <mc:AlternateContent xmlns:mc="http://schemas.openxmlformats.org/markup-compatibility/2006">
              <mc:Choice xmlns:v="urn:schemas-microsoft-com:vml" Requires="v">
                <p:oleObj spid="_x0000_s6166" name="公式" r:id="rId3" imgW="1206500" imgH="228600" progId="Equation.3">
                  <p:embed/>
                </p:oleObj>
              </mc:Choice>
              <mc:Fallback>
                <p:oleObj name="公式" r:id="rId3" imgW="1206500" imgH="228600" progId="Equation.3">
                  <p:embed/>
                  <p:pic>
                    <p:nvPicPr>
                      <p:cNvPr id="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70" y="2046288"/>
                        <a:ext cx="2916237"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19"/>
          <p:cNvGrpSpPr>
            <a:grpSpLocks/>
          </p:cNvGrpSpPr>
          <p:nvPr/>
        </p:nvGrpSpPr>
        <p:grpSpPr bwMode="auto">
          <a:xfrm>
            <a:off x="700232" y="974725"/>
            <a:ext cx="7993063" cy="534988"/>
            <a:chOff x="476" y="518"/>
            <a:chExt cx="5035" cy="337"/>
          </a:xfrm>
        </p:grpSpPr>
        <p:sp>
          <p:nvSpPr>
            <p:cNvPr id="28" name="Text Box 4"/>
            <p:cNvSpPr txBox="1">
              <a:spLocks noChangeArrowheads="1"/>
            </p:cNvSpPr>
            <p:nvPr/>
          </p:nvSpPr>
          <p:spPr bwMode="auto">
            <a:xfrm>
              <a:off x="476" y="527"/>
              <a:ext cx="5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当</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a:t>
              </a:r>
              <a:r>
                <a:rPr kumimoji="0" lang="en-US" altLang="zh-CN" sz="28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rPr>
                <a:t>1</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     =0,       =0</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（即</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S=1</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）时，可得输出</a:t>
              </a:r>
            </a:p>
          </p:txBody>
        </p:sp>
        <p:graphicFrame>
          <p:nvGraphicFramePr>
            <p:cNvPr id="29" name="Object 17"/>
            <p:cNvGraphicFramePr>
              <a:graphicFrameLocks noChangeAspect="1"/>
            </p:cNvGraphicFramePr>
            <p:nvPr/>
          </p:nvGraphicFramePr>
          <p:xfrm>
            <a:off x="1292" y="527"/>
            <a:ext cx="262" cy="318"/>
          </p:xfrm>
          <a:graphic>
            <a:graphicData uri="http://schemas.openxmlformats.org/presentationml/2006/ole">
              <mc:AlternateContent xmlns:mc="http://schemas.openxmlformats.org/markup-compatibility/2006">
                <mc:Choice xmlns:v="urn:schemas-microsoft-com:vml" Requires="v">
                  <p:oleObj spid="_x0000_s6167" name="公式" r:id="rId5" imgW="177569" imgH="215619" progId="Equation.3">
                    <p:embed/>
                  </p:oleObj>
                </mc:Choice>
                <mc:Fallback>
                  <p:oleObj name="公式" r:id="rId5" imgW="177569" imgH="215619" progId="Equation.3">
                    <p:embed/>
                    <p:pic>
                      <p:nvPicPr>
                        <p:cNvPr id="2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527"/>
                          <a:ext cx="26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8"/>
            <p:cNvGraphicFramePr>
              <a:graphicFrameLocks noChangeAspect="1"/>
            </p:cNvGraphicFramePr>
            <p:nvPr/>
          </p:nvGraphicFramePr>
          <p:xfrm>
            <a:off x="1927" y="518"/>
            <a:ext cx="262" cy="337"/>
          </p:xfrm>
          <a:graphic>
            <a:graphicData uri="http://schemas.openxmlformats.org/presentationml/2006/ole">
              <mc:AlternateContent xmlns:mc="http://schemas.openxmlformats.org/markup-compatibility/2006">
                <mc:Choice xmlns:v="urn:schemas-microsoft-com:vml" Requires="v">
                  <p:oleObj spid="_x0000_s6168" name="公式" r:id="rId7" imgW="177646" imgH="228402" progId="Equation.3">
                    <p:embed/>
                  </p:oleObj>
                </mc:Choice>
                <mc:Fallback>
                  <p:oleObj name="公式" r:id="rId7" imgW="177646" imgH="228402" progId="Equation.3">
                    <p:embed/>
                    <p:pic>
                      <p:nvPicPr>
                        <p:cNvPr id="3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 y="518"/>
                          <a:ext cx="262"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 name="Object 20"/>
          <p:cNvGraphicFramePr>
            <a:graphicFrameLocks noChangeAspect="1"/>
          </p:cNvGraphicFramePr>
          <p:nvPr>
            <p:extLst/>
          </p:nvPr>
        </p:nvGraphicFramePr>
        <p:xfrm>
          <a:off x="730395" y="3076575"/>
          <a:ext cx="2854325" cy="554038"/>
        </p:xfrm>
        <a:graphic>
          <a:graphicData uri="http://schemas.openxmlformats.org/presentationml/2006/ole">
            <mc:AlternateContent xmlns:mc="http://schemas.openxmlformats.org/markup-compatibility/2006">
              <mc:Choice xmlns:v="urn:schemas-microsoft-com:vml" Requires="v">
                <p:oleObj spid="_x0000_s6169" name="公式" r:id="rId9" imgW="1181100" imgH="228600" progId="Equation.3">
                  <p:embed/>
                </p:oleObj>
              </mc:Choice>
              <mc:Fallback>
                <p:oleObj name="公式" r:id="rId9" imgW="1181100" imgH="228600" progId="Equation.3">
                  <p:embed/>
                  <p:pic>
                    <p:nvPicPr>
                      <p:cNvPr id="31"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395" y="3076575"/>
                        <a:ext cx="28543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1"/>
          <p:cNvGraphicFramePr>
            <a:graphicFrameLocks noChangeAspect="1"/>
          </p:cNvGraphicFramePr>
          <p:nvPr>
            <p:extLst/>
          </p:nvPr>
        </p:nvGraphicFramePr>
        <p:xfrm>
          <a:off x="628795" y="4157663"/>
          <a:ext cx="2916237" cy="554037"/>
        </p:xfrm>
        <a:graphic>
          <a:graphicData uri="http://schemas.openxmlformats.org/presentationml/2006/ole">
            <mc:AlternateContent xmlns:mc="http://schemas.openxmlformats.org/markup-compatibility/2006">
              <mc:Choice xmlns:v="urn:schemas-microsoft-com:vml" Requires="v">
                <p:oleObj spid="_x0000_s6170" name="公式" r:id="rId11" imgW="1206500" imgH="228600" progId="Equation.3">
                  <p:embed/>
                </p:oleObj>
              </mc:Choice>
              <mc:Fallback>
                <p:oleObj name="公式" r:id="rId11" imgW="1206500" imgH="228600" progId="Equation.3">
                  <p:embed/>
                  <p:pic>
                    <p:nvPicPr>
                      <p:cNvPr id="32"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795" y="4157663"/>
                        <a:ext cx="2916237"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22"/>
          <p:cNvGraphicFramePr>
            <a:graphicFrameLocks noChangeAspect="1"/>
          </p:cNvGraphicFramePr>
          <p:nvPr>
            <p:extLst/>
          </p:nvPr>
        </p:nvGraphicFramePr>
        <p:xfrm>
          <a:off x="643082" y="5237163"/>
          <a:ext cx="2886075" cy="554037"/>
        </p:xfrm>
        <a:graphic>
          <a:graphicData uri="http://schemas.openxmlformats.org/presentationml/2006/ole">
            <mc:AlternateContent xmlns:mc="http://schemas.openxmlformats.org/markup-compatibility/2006">
              <mc:Choice xmlns:v="urn:schemas-microsoft-com:vml" Requires="v">
                <p:oleObj spid="_x0000_s6171" name="公式" r:id="rId13" imgW="1193800" imgH="228600" progId="Equation.3">
                  <p:embed/>
                </p:oleObj>
              </mc:Choice>
              <mc:Fallback>
                <p:oleObj name="公式" r:id="rId13" imgW="1193800" imgH="228600" progId="Equation.3">
                  <p:embed/>
                  <p:pic>
                    <p:nvPicPr>
                      <p:cNvPr id="33"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082" y="5237163"/>
                        <a:ext cx="28860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23"/>
          <p:cNvGraphicFramePr>
            <a:graphicFrameLocks noChangeAspect="1"/>
          </p:cNvGraphicFramePr>
          <p:nvPr>
            <p:extLst/>
          </p:nvPr>
        </p:nvGraphicFramePr>
        <p:xfrm>
          <a:off x="4516582" y="2141538"/>
          <a:ext cx="2916238" cy="554037"/>
        </p:xfrm>
        <a:graphic>
          <a:graphicData uri="http://schemas.openxmlformats.org/presentationml/2006/ole">
            <mc:AlternateContent xmlns:mc="http://schemas.openxmlformats.org/markup-compatibility/2006">
              <mc:Choice xmlns:v="urn:schemas-microsoft-com:vml" Requires="v">
                <p:oleObj spid="_x0000_s6172" name="公式" r:id="rId15" imgW="1206500" imgH="228600" progId="Equation.3">
                  <p:embed/>
                </p:oleObj>
              </mc:Choice>
              <mc:Fallback>
                <p:oleObj name="公式" r:id="rId15" imgW="1206500" imgH="228600" progId="Equation.3">
                  <p:embed/>
                  <p:pic>
                    <p:nvPicPr>
                      <p:cNvPr id="34"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6582" y="2141538"/>
                        <a:ext cx="2916238"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24"/>
          <p:cNvGraphicFramePr>
            <a:graphicFrameLocks noChangeAspect="1"/>
          </p:cNvGraphicFramePr>
          <p:nvPr>
            <p:extLst/>
          </p:nvPr>
        </p:nvGraphicFramePr>
        <p:xfrm>
          <a:off x="4516582" y="3076575"/>
          <a:ext cx="2916238" cy="554038"/>
        </p:xfrm>
        <a:graphic>
          <a:graphicData uri="http://schemas.openxmlformats.org/presentationml/2006/ole">
            <mc:AlternateContent xmlns:mc="http://schemas.openxmlformats.org/markup-compatibility/2006">
              <mc:Choice xmlns:v="urn:schemas-microsoft-com:vml" Requires="v">
                <p:oleObj spid="_x0000_s6173" name="公式" r:id="rId17" imgW="1206500" imgH="228600" progId="Equation.3">
                  <p:embed/>
                </p:oleObj>
              </mc:Choice>
              <mc:Fallback>
                <p:oleObj name="公式" r:id="rId17" imgW="1206500" imgH="228600" progId="Equation.3">
                  <p:embed/>
                  <p:pic>
                    <p:nvPicPr>
                      <p:cNvPr id="35"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6582" y="3076575"/>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5"/>
          <p:cNvGraphicFramePr>
            <a:graphicFrameLocks noChangeAspect="1"/>
          </p:cNvGraphicFramePr>
          <p:nvPr>
            <p:extLst/>
          </p:nvPr>
        </p:nvGraphicFramePr>
        <p:xfrm>
          <a:off x="4516582" y="4013200"/>
          <a:ext cx="2916238" cy="554038"/>
        </p:xfrm>
        <a:graphic>
          <a:graphicData uri="http://schemas.openxmlformats.org/presentationml/2006/ole">
            <mc:AlternateContent xmlns:mc="http://schemas.openxmlformats.org/markup-compatibility/2006">
              <mc:Choice xmlns:v="urn:schemas-microsoft-com:vml" Requires="v">
                <p:oleObj spid="_x0000_s6174" name="公式" r:id="rId19" imgW="1206500" imgH="228600" progId="Equation.3">
                  <p:embed/>
                </p:oleObj>
              </mc:Choice>
              <mc:Fallback>
                <p:oleObj name="公式" r:id="rId19" imgW="1206500" imgH="228600" progId="Equation.3">
                  <p:embed/>
                  <p:pic>
                    <p:nvPicPr>
                      <p:cNvPr id="36"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6582" y="4013200"/>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6"/>
          <p:cNvGraphicFramePr>
            <a:graphicFrameLocks noChangeAspect="1"/>
          </p:cNvGraphicFramePr>
          <p:nvPr>
            <p:extLst/>
          </p:nvPr>
        </p:nvGraphicFramePr>
        <p:xfrm>
          <a:off x="4516582" y="5165725"/>
          <a:ext cx="2916238" cy="554038"/>
        </p:xfrm>
        <a:graphic>
          <a:graphicData uri="http://schemas.openxmlformats.org/presentationml/2006/ole">
            <mc:AlternateContent xmlns:mc="http://schemas.openxmlformats.org/markup-compatibility/2006">
              <mc:Choice xmlns:v="urn:schemas-microsoft-com:vml" Requires="v">
                <p:oleObj spid="_x0000_s6175" name="公式" r:id="rId21" imgW="1206500" imgH="228600" progId="Equation.3">
                  <p:embed/>
                </p:oleObj>
              </mc:Choice>
              <mc:Fallback>
                <p:oleObj name="公式" r:id="rId21" imgW="1206500" imgH="228600" progId="Equation.3">
                  <p:embed/>
                  <p:pic>
                    <p:nvPicPr>
                      <p:cNvPr id="37"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6582" y="5165725"/>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4898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309996" y="1243013"/>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smtClean="0">
                <a:solidFill>
                  <a:srgbClr val="FF0000"/>
                </a:solidFill>
              </a:rPr>
              <a:t>例</a:t>
            </a:r>
            <a:r>
              <a:rPr kumimoji="1" lang="en-US" altLang="zh-CN" sz="2800" dirty="0" smtClean="0">
                <a:solidFill>
                  <a:srgbClr val="FF0000"/>
                </a:solidFill>
              </a:rPr>
              <a:t> </a:t>
            </a:r>
            <a:r>
              <a:rPr kumimoji="1" lang="zh-CN" altLang="en-US" sz="2800" dirty="0" smtClean="0"/>
              <a:t>试用</a:t>
            </a:r>
            <a:r>
              <a:rPr kumimoji="1" lang="en-US" altLang="zh-CN" sz="2800" dirty="0"/>
              <a:t>3</a:t>
            </a:r>
            <a:r>
              <a:rPr kumimoji="1" lang="zh-CN" altLang="en-US" sz="2800" dirty="0"/>
              <a:t>线－</a:t>
            </a:r>
            <a:r>
              <a:rPr kumimoji="1" lang="en-US" altLang="zh-CN" sz="2800" dirty="0"/>
              <a:t>8</a:t>
            </a:r>
            <a:r>
              <a:rPr kumimoji="1" lang="zh-CN" altLang="en-US" sz="2800" dirty="0"/>
              <a:t>线译码器</a:t>
            </a:r>
            <a:r>
              <a:rPr kumimoji="1" lang="en-US" altLang="zh-CN" sz="2800" dirty="0" smtClean="0"/>
              <a:t>74138</a:t>
            </a:r>
            <a:r>
              <a:rPr kumimoji="1" lang="zh-CN" altLang="en-US" sz="2800" dirty="0"/>
              <a:t>设计一个多输出的组合逻辑电路。输出逻辑函数式为</a:t>
            </a:r>
            <a:endParaRPr kumimoji="1" lang="zh-CN" altLang="en-US" sz="2800" b="0" dirty="0"/>
          </a:p>
        </p:txBody>
      </p:sp>
      <p:graphicFrame>
        <p:nvGraphicFramePr>
          <p:cNvPr id="72710" name="Object 6"/>
          <p:cNvGraphicFramePr>
            <a:graphicFrameLocks noChangeAspect="1"/>
          </p:cNvGraphicFramePr>
          <p:nvPr/>
        </p:nvGraphicFramePr>
        <p:xfrm>
          <a:off x="1794453" y="2777837"/>
          <a:ext cx="4149725" cy="2344738"/>
        </p:xfrm>
        <a:graphic>
          <a:graphicData uri="http://schemas.openxmlformats.org/presentationml/2006/ole">
            <mc:AlternateContent xmlns:mc="http://schemas.openxmlformats.org/markup-compatibility/2006">
              <mc:Choice xmlns:v="urn:schemas-microsoft-com:vml" Requires="v">
                <p:oleObj spid="_x0000_s7172" name="公式" r:id="rId3" imgW="1663700" imgH="939800" progId="Equation.3">
                  <p:embed/>
                </p:oleObj>
              </mc:Choice>
              <mc:Fallback>
                <p:oleObj name="公式" r:id="rId3" imgW="1663700" imgH="939800" progId="Equation.3">
                  <p:embed/>
                  <p:pic>
                    <p:nvPicPr>
                      <p:cNvPr id="727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453" y="2777837"/>
                        <a:ext cx="4149725" cy="234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1247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ox(in)">
                                      <p:cBhvr>
                                        <p:cTn id="7" dur="500"/>
                                        <p:tgtEl>
                                          <p:spTgt spid="7270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2710"/>
                                        </p:tgtEl>
                                        <p:attrNameLst>
                                          <p:attrName>style.visibility</p:attrName>
                                        </p:attrNameLst>
                                      </p:cBhvr>
                                      <p:to>
                                        <p:strVal val="visible"/>
                                      </p:to>
                                    </p:set>
                                    <p:animEffect transition="in" filter="wipe(left)">
                                      <p:cBhvr>
                                        <p:cTn id="11"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50" name="Text Box 22"/>
          <p:cNvSpPr txBox="1">
            <a:spLocks noChangeArrowheads="1"/>
          </p:cNvSpPr>
          <p:nvPr/>
        </p:nvSpPr>
        <p:spPr bwMode="auto">
          <a:xfrm>
            <a:off x="652752" y="1060157"/>
            <a:ext cx="2016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tx2"/>
                </a:solidFill>
              </a:rPr>
              <a:t>解：</a:t>
            </a:r>
          </a:p>
        </p:txBody>
      </p:sp>
      <p:sp>
        <p:nvSpPr>
          <p:cNvPr id="73751" name="Text Box 23"/>
          <p:cNvSpPr txBox="1">
            <a:spLocks noChangeArrowheads="1"/>
          </p:cNvSpPr>
          <p:nvPr/>
        </p:nvSpPr>
        <p:spPr bwMode="auto">
          <a:xfrm>
            <a:off x="1908175" y="1060157"/>
            <a:ext cx="6697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化为最小项之和的形式：</a:t>
            </a:r>
          </a:p>
        </p:txBody>
      </p:sp>
      <p:graphicFrame>
        <p:nvGraphicFramePr>
          <p:cNvPr id="73752" name="Object 24"/>
          <p:cNvGraphicFramePr>
            <a:graphicFrameLocks noChangeAspect="1"/>
          </p:cNvGraphicFramePr>
          <p:nvPr/>
        </p:nvGraphicFramePr>
        <p:xfrm>
          <a:off x="1377373" y="1406493"/>
          <a:ext cx="5767388" cy="2344738"/>
        </p:xfrm>
        <a:graphic>
          <a:graphicData uri="http://schemas.openxmlformats.org/presentationml/2006/ole">
            <mc:AlternateContent xmlns:mc="http://schemas.openxmlformats.org/markup-compatibility/2006">
              <mc:Choice xmlns:v="urn:schemas-microsoft-com:vml" Requires="v">
                <p:oleObj spid="_x0000_s8202" name="公式" r:id="rId3" imgW="2311400" imgH="939800" progId="Equation.3">
                  <p:embed/>
                </p:oleObj>
              </mc:Choice>
              <mc:Fallback>
                <p:oleObj name="公式" r:id="rId3" imgW="2311400" imgH="939800" progId="Equation.3">
                  <p:embed/>
                  <p:pic>
                    <p:nvPicPr>
                      <p:cNvPr id="73752"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373" y="1406493"/>
                        <a:ext cx="5767388" cy="234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0"/>
          <p:cNvSpPr txBox="1">
            <a:spLocks noChangeArrowheads="1"/>
          </p:cNvSpPr>
          <p:nvPr/>
        </p:nvSpPr>
        <p:spPr bwMode="auto">
          <a:xfrm>
            <a:off x="373497" y="3751231"/>
            <a:ext cx="8064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当</a:t>
            </a:r>
            <a:r>
              <a:rPr lang="en-US" altLang="zh-CN" sz="2400" i="1" dirty="0"/>
              <a:t>S</a:t>
            </a:r>
            <a:r>
              <a:rPr lang="en-US" altLang="zh-CN" sz="2400" baseline="-25000" dirty="0"/>
              <a:t>1</a:t>
            </a:r>
            <a:r>
              <a:rPr lang="en-US" altLang="zh-CN" sz="2400" dirty="0"/>
              <a:t>=1, </a:t>
            </a:r>
            <a:r>
              <a:rPr lang="en-US" altLang="zh-CN" sz="2400" i="1" dirty="0"/>
              <a:t>S</a:t>
            </a:r>
            <a:r>
              <a:rPr lang="en-US" altLang="zh-CN" sz="2400" baseline="-25000" dirty="0"/>
              <a:t>2</a:t>
            </a:r>
            <a:r>
              <a:rPr lang="en-US" altLang="zh-CN" sz="2400" dirty="0"/>
              <a:t>′=</a:t>
            </a:r>
            <a:r>
              <a:rPr lang="en-US" altLang="zh-CN" sz="2400" i="1" dirty="0"/>
              <a:t>S</a:t>
            </a:r>
            <a:r>
              <a:rPr lang="en-US" altLang="zh-CN" sz="2400" baseline="-25000" dirty="0"/>
              <a:t>3</a:t>
            </a:r>
            <a:r>
              <a:rPr lang="en-US" altLang="zh-CN" sz="2400" dirty="0"/>
              <a:t>′=0</a:t>
            </a:r>
            <a:r>
              <a:rPr lang="zh-CN" altLang="en-US" sz="2400" dirty="0"/>
              <a:t>时</a:t>
            </a:r>
            <a:r>
              <a:rPr lang="en-US" altLang="zh-CN" sz="2400" dirty="0"/>
              <a:t>,</a:t>
            </a:r>
            <a:r>
              <a:rPr lang="zh-CN" altLang="en-US" sz="2400" dirty="0"/>
              <a:t>令</a:t>
            </a:r>
            <a:r>
              <a:rPr lang="en-US" altLang="zh-CN" sz="2400" i="1" dirty="0"/>
              <a:t>A</a:t>
            </a:r>
            <a:r>
              <a:rPr lang="en-US" altLang="zh-CN" sz="2400" baseline="-25000" dirty="0"/>
              <a:t>2</a:t>
            </a:r>
            <a:r>
              <a:rPr lang="en-US" altLang="zh-CN" sz="2400" i="1" dirty="0"/>
              <a:t>=A</a:t>
            </a:r>
            <a:r>
              <a:rPr lang="en-US" altLang="zh-CN" sz="2400" dirty="0"/>
              <a:t>, </a:t>
            </a:r>
            <a:r>
              <a:rPr lang="en-US" altLang="zh-CN" sz="2400" i="1" dirty="0"/>
              <a:t>A</a:t>
            </a:r>
            <a:r>
              <a:rPr lang="en-US" altLang="zh-CN" sz="2400" baseline="-25000" dirty="0"/>
              <a:t>1</a:t>
            </a:r>
            <a:r>
              <a:rPr lang="en-US" altLang="zh-CN" sz="2400" i="1" dirty="0"/>
              <a:t>=B</a:t>
            </a:r>
            <a:r>
              <a:rPr lang="en-US" altLang="zh-CN" sz="2400" dirty="0"/>
              <a:t>, </a:t>
            </a:r>
            <a:r>
              <a:rPr lang="en-US" altLang="zh-CN" sz="2400" i="1" dirty="0"/>
              <a:t>A</a:t>
            </a:r>
            <a:r>
              <a:rPr lang="en-US" altLang="zh-CN" sz="2400" baseline="-25000" dirty="0"/>
              <a:t>0</a:t>
            </a:r>
            <a:r>
              <a:rPr lang="en-US" altLang="zh-CN" sz="2400" i="1" dirty="0"/>
              <a:t>=C ,</a:t>
            </a:r>
            <a:r>
              <a:rPr lang="zh-CN" altLang="en-US" sz="2400" dirty="0"/>
              <a:t>则</a:t>
            </a:r>
          </a:p>
        </p:txBody>
      </p:sp>
      <p:graphicFrame>
        <p:nvGraphicFramePr>
          <p:cNvPr id="7" name="Object 15"/>
          <p:cNvGraphicFramePr>
            <a:graphicFrameLocks noChangeAspect="1"/>
          </p:cNvGraphicFramePr>
          <p:nvPr>
            <p:extLst/>
          </p:nvPr>
        </p:nvGraphicFramePr>
        <p:xfrm>
          <a:off x="1377373" y="4212896"/>
          <a:ext cx="6780212" cy="2344737"/>
        </p:xfrm>
        <a:graphic>
          <a:graphicData uri="http://schemas.openxmlformats.org/presentationml/2006/ole">
            <mc:AlternateContent xmlns:mc="http://schemas.openxmlformats.org/markup-compatibility/2006">
              <mc:Choice xmlns:v="urn:schemas-microsoft-com:vml" Requires="v">
                <p:oleObj spid="_x0000_s8203" name="公式" r:id="rId5" imgW="2717800" imgH="939800" progId="Equation.3">
                  <p:embed/>
                </p:oleObj>
              </mc:Choice>
              <mc:Fallback>
                <p:oleObj name="公式" r:id="rId5" imgW="2717800" imgH="939800" progId="Equation.3">
                  <p:embed/>
                  <p:pic>
                    <p:nvPicPr>
                      <p:cNvPr id="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373" y="4212896"/>
                        <a:ext cx="6780212" cy="234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2"/>
          <p:cNvGraphicFramePr>
            <a:graphicFrameLocks noChangeAspect="1"/>
          </p:cNvGraphicFramePr>
          <p:nvPr/>
        </p:nvGraphicFramePr>
        <p:xfrm>
          <a:off x="7221536" y="4959814"/>
          <a:ext cx="1939925" cy="850900"/>
        </p:xfrm>
        <a:graphic>
          <a:graphicData uri="http://schemas.openxmlformats.org/presentationml/2006/ole">
            <mc:AlternateContent xmlns:mc="http://schemas.openxmlformats.org/markup-compatibility/2006">
              <mc:Choice xmlns:v="urn:schemas-microsoft-com:vml" Requires="v">
                <p:oleObj spid="_x0000_s8204" name="公式" r:id="rId7" imgW="698400" imgH="291960" progId="Equation.3">
                  <p:embed/>
                </p:oleObj>
              </mc:Choice>
              <mc:Fallback>
                <p:oleObj name="公式" r:id="rId7" imgW="698400" imgH="291960" progId="Equation.3">
                  <p:embed/>
                  <p:pic>
                    <p:nvPicPr>
                      <p:cNvPr id="8"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1536" y="4959814"/>
                        <a:ext cx="19399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extLst/>
          </p:nvPr>
        </p:nvGraphicFramePr>
        <p:xfrm>
          <a:off x="1527898" y="5334000"/>
          <a:ext cx="5256212" cy="601663"/>
        </p:xfrm>
        <a:graphic>
          <a:graphicData uri="http://schemas.openxmlformats.org/presentationml/2006/ole">
            <mc:AlternateContent xmlns:mc="http://schemas.openxmlformats.org/markup-compatibility/2006">
              <mc:Choice xmlns:v="urn:schemas-microsoft-com:vml" Requires="v">
                <p:oleObj spid="_x0000_s8205" name="公式" r:id="rId9" imgW="2171520" imgH="253800" progId="Equation.3">
                  <p:embed/>
                </p:oleObj>
              </mc:Choice>
              <mc:Fallback>
                <p:oleObj name="公式" r:id="rId9" imgW="2171520" imgH="253800" progId="Equation.3">
                  <p:embed/>
                  <p:pic>
                    <p:nvPicPr>
                      <p:cNvPr id="9" name="Object 16"/>
                      <p:cNvPicPr>
                        <a:picLocks noChangeAspect="1" noChangeArrowheads="1"/>
                      </p:cNvPicPr>
                      <p:nvPr/>
                    </p:nvPicPr>
                    <p:blipFill>
                      <a:blip r:embed="rId10"/>
                      <a:srcRect/>
                      <a:stretch>
                        <a:fillRect/>
                      </a:stretch>
                    </p:blipFill>
                    <p:spPr bwMode="auto">
                      <a:xfrm>
                        <a:off x="1527898" y="5334000"/>
                        <a:ext cx="5256212" cy="60166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513653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51"/>
                                        </p:tgtEl>
                                        <p:attrNameLst>
                                          <p:attrName>style.visibility</p:attrName>
                                        </p:attrNameLst>
                                      </p:cBhvr>
                                      <p:to>
                                        <p:strVal val="visible"/>
                                      </p:to>
                                    </p:set>
                                    <p:animEffect transition="in" filter="box(in)">
                                      <p:cBhvr>
                                        <p:cTn id="7" dur="500"/>
                                        <p:tgtEl>
                                          <p:spTgt spid="7375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52"/>
                                        </p:tgtEl>
                                        <p:attrNameLst>
                                          <p:attrName>style.visibility</p:attrName>
                                        </p:attrNameLst>
                                      </p:cBhvr>
                                      <p:to>
                                        <p:strVal val="visible"/>
                                      </p:to>
                                    </p:set>
                                    <p:animEffect transition="in" filter="wipe(left)">
                                      <p:cBhvr>
                                        <p:cTn id="11" dur="500"/>
                                        <p:tgtEl>
                                          <p:spTgt spid="7375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378259" y="3999778"/>
            <a:ext cx="10764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dirty="0"/>
              <a:t>画电路图</a:t>
            </a:r>
          </a:p>
        </p:txBody>
      </p:sp>
      <p:pic>
        <p:nvPicPr>
          <p:cNvPr id="747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343" y="2936009"/>
            <a:ext cx="6408738" cy="3654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14"/>
          <p:cNvGraphicFramePr>
            <a:graphicFrameLocks noChangeAspect="1"/>
          </p:cNvGraphicFramePr>
          <p:nvPr>
            <p:extLst/>
          </p:nvPr>
        </p:nvGraphicFramePr>
        <p:xfrm>
          <a:off x="2755900" y="876300"/>
          <a:ext cx="4048125" cy="414338"/>
        </p:xfrm>
        <a:graphic>
          <a:graphicData uri="http://schemas.openxmlformats.org/presentationml/2006/ole">
            <mc:AlternateContent xmlns:mc="http://schemas.openxmlformats.org/markup-compatibility/2006">
              <mc:Choice xmlns:v="urn:schemas-microsoft-com:vml" Requires="v">
                <p:oleObj spid="_x0000_s9228" name="公式" r:id="rId4" imgW="2108160" imgH="215640" progId="Equation.3">
                  <p:embed/>
                </p:oleObj>
              </mc:Choice>
              <mc:Fallback>
                <p:oleObj name="公式" r:id="rId4" imgW="2108160" imgH="215640" progId="Equation.3">
                  <p:embed/>
                  <p:pic>
                    <p:nvPicPr>
                      <p:cNvPr id="4" name="Object 14"/>
                      <p:cNvPicPr>
                        <a:picLocks noChangeAspect="1" noChangeArrowheads="1"/>
                      </p:cNvPicPr>
                      <p:nvPr/>
                    </p:nvPicPr>
                    <p:blipFill>
                      <a:blip r:embed="rId5"/>
                      <a:srcRect/>
                      <a:stretch>
                        <a:fillRect/>
                      </a:stretch>
                    </p:blipFill>
                    <p:spPr bwMode="auto">
                      <a:xfrm>
                        <a:off x="2755900" y="876300"/>
                        <a:ext cx="4048125" cy="414338"/>
                      </a:xfrm>
                      <a:prstGeom prst="rect">
                        <a:avLst/>
                      </a:prstGeom>
                      <a:noFill/>
                      <a:ln>
                        <a:noFill/>
                      </a:ln>
                      <a:effectLst/>
                    </p:spPr>
                  </p:pic>
                </p:oleObj>
              </mc:Fallback>
            </mc:AlternateContent>
          </a:graphicData>
        </a:graphic>
      </p:graphicFrame>
      <p:graphicFrame>
        <p:nvGraphicFramePr>
          <p:cNvPr id="5" name="Object 15"/>
          <p:cNvGraphicFramePr>
            <a:graphicFrameLocks noChangeAspect="1"/>
          </p:cNvGraphicFramePr>
          <p:nvPr/>
        </p:nvGraphicFramePr>
        <p:xfrm>
          <a:off x="2722563" y="1433281"/>
          <a:ext cx="3268215" cy="415145"/>
        </p:xfrm>
        <a:graphic>
          <a:graphicData uri="http://schemas.openxmlformats.org/presentationml/2006/ole">
            <mc:AlternateContent xmlns:mc="http://schemas.openxmlformats.org/markup-compatibility/2006">
              <mc:Choice xmlns:v="urn:schemas-microsoft-com:vml" Requires="v">
                <p:oleObj spid="_x0000_s9229" name="公式" r:id="rId6" imgW="1701720" imgH="215640" progId="Equation.3">
                  <p:embed/>
                </p:oleObj>
              </mc:Choice>
              <mc:Fallback>
                <p:oleObj name="公式" r:id="rId6" imgW="1701720" imgH="215640" progId="Equation.3">
                  <p:embed/>
                  <p:pic>
                    <p:nvPicPr>
                      <p:cNvPr id="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2563" y="1433281"/>
                        <a:ext cx="3268215" cy="415145"/>
                      </a:xfrm>
                      <a:prstGeom prst="rect">
                        <a:avLst/>
                      </a:prstGeom>
                      <a:noFill/>
                      <a:ln>
                        <a:noFill/>
                      </a:ln>
                      <a:effectLst/>
                    </p:spPr>
                  </p:pic>
                </p:oleObj>
              </mc:Fallback>
            </mc:AlternateContent>
          </a:graphicData>
        </a:graphic>
      </p:graphicFrame>
      <p:graphicFrame>
        <p:nvGraphicFramePr>
          <p:cNvPr id="6" name="Object 16"/>
          <p:cNvGraphicFramePr>
            <a:graphicFrameLocks noChangeAspect="1"/>
          </p:cNvGraphicFramePr>
          <p:nvPr/>
        </p:nvGraphicFramePr>
        <p:xfrm>
          <a:off x="2762251" y="2010877"/>
          <a:ext cx="3268215" cy="439212"/>
        </p:xfrm>
        <a:graphic>
          <a:graphicData uri="http://schemas.openxmlformats.org/presentationml/2006/ole">
            <mc:AlternateContent xmlns:mc="http://schemas.openxmlformats.org/markup-compatibility/2006">
              <mc:Choice xmlns:v="urn:schemas-microsoft-com:vml" Requires="v">
                <p:oleObj spid="_x0000_s9230" name="公式" r:id="rId8" imgW="1701720" imgH="228600" progId="Equation.3">
                  <p:embed/>
                </p:oleObj>
              </mc:Choice>
              <mc:Fallback>
                <p:oleObj name="公式" r:id="rId8" imgW="1701720" imgH="228600" progId="Equation.3">
                  <p:embed/>
                  <p:pic>
                    <p:nvPicPr>
                      <p:cNvPr id="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2251" y="2010877"/>
                        <a:ext cx="3268215" cy="439212"/>
                      </a:xfrm>
                      <a:prstGeom prst="rect">
                        <a:avLst/>
                      </a:prstGeom>
                      <a:noFill/>
                      <a:ln>
                        <a:noFill/>
                      </a:ln>
                      <a:effectLst/>
                    </p:spPr>
                  </p:pic>
                </p:oleObj>
              </mc:Fallback>
            </mc:AlternateContent>
          </a:graphicData>
        </a:graphic>
      </p:graphicFrame>
      <p:graphicFrame>
        <p:nvGraphicFramePr>
          <p:cNvPr id="7" name="Object 17"/>
          <p:cNvGraphicFramePr>
            <a:graphicFrameLocks noChangeAspect="1"/>
          </p:cNvGraphicFramePr>
          <p:nvPr/>
        </p:nvGraphicFramePr>
        <p:xfrm>
          <a:off x="2760663" y="2593743"/>
          <a:ext cx="4096098" cy="415145"/>
        </p:xfrm>
        <a:graphic>
          <a:graphicData uri="http://schemas.openxmlformats.org/presentationml/2006/ole">
            <mc:AlternateContent xmlns:mc="http://schemas.openxmlformats.org/markup-compatibility/2006">
              <mc:Choice xmlns:v="urn:schemas-microsoft-com:vml" Requires="v">
                <p:oleObj spid="_x0000_s9231" name="公式" r:id="rId10" imgW="2133360" imgH="215640" progId="Equation.3">
                  <p:embed/>
                </p:oleObj>
              </mc:Choice>
              <mc:Fallback>
                <p:oleObj name="公式" r:id="rId10" imgW="2133360" imgH="215640" progId="Equation.3">
                  <p:embed/>
                  <p:pic>
                    <p:nvPicPr>
                      <p:cNvPr id="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0663" y="2593743"/>
                        <a:ext cx="4096098" cy="415145"/>
                      </a:xfrm>
                      <a:prstGeom prst="rect">
                        <a:avLst/>
                      </a:prstGeom>
                      <a:noFill/>
                      <a:ln>
                        <a:noFill/>
                      </a:ln>
                      <a:effectLst/>
                    </p:spPr>
                  </p:pic>
                </p:oleObj>
              </mc:Fallback>
            </mc:AlternateContent>
          </a:graphicData>
        </a:graphic>
      </p:graphicFrame>
      <p:graphicFrame>
        <p:nvGraphicFramePr>
          <p:cNvPr id="8" name="Object 22"/>
          <p:cNvGraphicFramePr>
            <a:graphicFrameLocks noChangeAspect="1"/>
          </p:cNvGraphicFramePr>
          <p:nvPr/>
        </p:nvGraphicFramePr>
        <p:xfrm>
          <a:off x="238845" y="1379583"/>
          <a:ext cx="1939925" cy="850900"/>
        </p:xfrm>
        <a:graphic>
          <a:graphicData uri="http://schemas.openxmlformats.org/presentationml/2006/ole">
            <mc:AlternateContent xmlns:mc="http://schemas.openxmlformats.org/markup-compatibility/2006">
              <mc:Choice xmlns:v="urn:schemas-microsoft-com:vml" Requires="v">
                <p:oleObj spid="_x0000_s9232" name="公式" r:id="rId12" imgW="698400" imgH="291960" progId="Equation.3">
                  <p:embed/>
                </p:oleObj>
              </mc:Choice>
              <mc:Fallback>
                <p:oleObj name="公式" r:id="rId12" imgW="698400" imgH="291960" progId="Equation.3">
                  <p:embed/>
                  <p:pic>
                    <p:nvPicPr>
                      <p:cNvPr id="8"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845" y="1379583"/>
                        <a:ext cx="19399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9956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par>
                                <p:cTn id="23" presetID="4"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4760"/>
                                        </p:tgtEl>
                                        <p:attrNameLst>
                                          <p:attrName>style.visibility</p:attrName>
                                        </p:attrNameLst>
                                      </p:cBhvr>
                                      <p:to>
                                        <p:strVal val="visible"/>
                                      </p:to>
                                    </p:set>
                                    <p:animEffect transition="in" filter="fade">
                                      <p:cBhvr>
                                        <p:cTn id="30"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Text Box 5"/>
          <p:cNvSpPr txBox="1">
            <a:spLocks noChangeArrowheads="1"/>
          </p:cNvSpPr>
          <p:nvPr/>
        </p:nvSpPr>
        <p:spPr bwMode="auto">
          <a:xfrm>
            <a:off x="755650" y="908050"/>
            <a:ext cx="7129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例：</a:t>
            </a:r>
            <a:r>
              <a:rPr lang="zh-CN" altLang="en-US" sz="2800"/>
              <a:t>分析下图电路逻辑功能。</a:t>
            </a:r>
          </a:p>
        </p:txBody>
      </p:sp>
      <p:pic>
        <p:nvPicPr>
          <p:cNvPr id="151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480175" cy="35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055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415059" y="1097684"/>
            <a:ext cx="2016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2"/>
                </a:solidFill>
              </a:rPr>
              <a:t>解：</a:t>
            </a:r>
          </a:p>
        </p:txBody>
      </p:sp>
      <p:graphicFrame>
        <p:nvGraphicFramePr>
          <p:cNvPr id="152582" name="Object 6"/>
          <p:cNvGraphicFramePr>
            <a:graphicFrameLocks noChangeAspect="1"/>
          </p:cNvGraphicFramePr>
          <p:nvPr>
            <p:extLst/>
          </p:nvPr>
        </p:nvGraphicFramePr>
        <p:xfrm>
          <a:off x="1278659" y="1169122"/>
          <a:ext cx="6985000" cy="2159000"/>
        </p:xfrm>
        <a:graphic>
          <a:graphicData uri="http://schemas.openxmlformats.org/presentationml/2006/ole">
            <mc:AlternateContent xmlns:mc="http://schemas.openxmlformats.org/markup-compatibility/2006">
              <mc:Choice xmlns:v="urn:schemas-microsoft-com:vml" Requires="v">
                <p:oleObj spid="_x0000_s10246" name="公式" r:id="rId3" imgW="2959100" imgH="914400" progId="Equation.3">
                  <p:embed/>
                </p:oleObj>
              </mc:Choice>
              <mc:Fallback>
                <p:oleObj name="公式" r:id="rId3" imgW="2959100" imgH="914400" progId="Equation.3">
                  <p:embed/>
                  <p:pic>
                    <p:nvPicPr>
                      <p:cNvPr id="1525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659" y="1169122"/>
                        <a:ext cx="69850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3" name="Object 7"/>
          <p:cNvGraphicFramePr>
            <a:graphicFrameLocks noChangeAspect="1"/>
          </p:cNvGraphicFramePr>
          <p:nvPr>
            <p:extLst/>
          </p:nvPr>
        </p:nvGraphicFramePr>
        <p:xfrm>
          <a:off x="1207222" y="3690072"/>
          <a:ext cx="6985000" cy="2159000"/>
        </p:xfrm>
        <a:graphic>
          <a:graphicData uri="http://schemas.openxmlformats.org/presentationml/2006/ole">
            <mc:AlternateContent xmlns:mc="http://schemas.openxmlformats.org/markup-compatibility/2006">
              <mc:Choice xmlns:v="urn:schemas-microsoft-com:vml" Requires="v">
                <p:oleObj spid="_x0000_s10247" name="公式" r:id="rId5" imgW="2959100" imgH="914400" progId="Equation.3">
                  <p:embed/>
                </p:oleObj>
              </mc:Choice>
              <mc:Fallback>
                <p:oleObj name="公式" r:id="rId5" imgW="2959100" imgH="914400" progId="Equation.3">
                  <p:embed/>
                  <p:pic>
                    <p:nvPicPr>
                      <p:cNvPr id="1525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222" y="3690072"/>
                        <a:ext cx="69850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5140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wipe(left)">
                                      <p:cBhvr>
                                        <p:cTn id="7" dur="500"/>
                                        <p:tgtEl>
                                          <p:spTgt spid="152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3"/>
                                        </p:tgtEl>
                                        <p:attrNameLst>
                                          <p:attrName>style.visibility</p:attrName>
                                        </p:attrNameLst>
                                      </p:cBhvr>
                                      <p:to>
                                        <p:strVal val="visible"/>
                                      </p:to>
                                    </p:set>
                                    <p:animEffect transition="in" filter="wipe(left)">
                                      <p:cBhvr>
                                        <p:cTn id="12"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436563" y="1231900"/>
            <a:ext cx="8431212"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Lst>
        </p:spPr>
        <p:txBody>
          <a:bodyPr>
            <a:spAutoFit/>
          </a:bodyPr>
          <a:lstStyle/>
          <a:p>
            <a:r>
              <a:rPr lang="zh-CN" altLang="en-US" sz="2800" b="1">
                <a:latin typeface="宋体" panose="02010600030101010101" pitchFamily="2" charset="-122"/>
              </a:rPr>
              <a:t>能够从</a:t>
            </a:r>
            <a:r>
              <a:rPr lang="zh-CN" altLang="en-US" sz="2800" b="1">
                <a:solidFill>
                  <a:srgbClr val="0033CC"/>
                </a:solidFill>
                <a:latin typeface="宋体" panose="02010600030101010101" pitchFamily="2" charset="-122"/>
              </a:rPr>
              <a:t>多路</a:t>
            </a:r>
            <a:r>
              <a:rPr lang="zh-CN" altLang="en-US" sz="2800" b="1">
                <a:latin typeface="宋体" panose="02010600030101010101" pitchFamily="2" charset="-122"/>
              </a:rPr>
              <a:t>数据输入中</a:t>
            </a:r>
            <a:r>
              <a:rPr lang="zh-CN" altLang="en-US" sz="2800" b="1">
                <a:solidFill>
                  <a:srgbClr val="0033CC"/>
                </a:solidFill>
                <a:latin typeface="宋体" panose="02010600030101010101" pitchFamily="2" charset="-122"/>
              </a:rPr>
              <a:t>选择一路</a:t>
            </a:r>
            <a:r>
              <a:rPr lang="zh-CN" altLang="en-US" sz="2800" b="1">
                <a:latin typeface="宋体" panose="02010600030101010101" pitchFamily="2" charset="-122"/>
              </a:rPr>
              <a:t>作为输出的电路</a:t>
            </a:r>
          </a:p>
        </p:txBody>
      </p:sp>
      <p:sp>
        <p:nvSpPr>
          <p:cNvPr id="49156" name="Text Box 4"/>
          <p:cNvSpPr txBox="1">
            <a:spLocks noChangeArrowheads="1"/>
          </p:cNvSpPr>
          <p:nvPr/>
        </p:nvSpPr>
        <p:spPr bwMode="auto">
          <a:xfrm>
            <a:off x="528638" y="1765300"/>
            <a:ext cx="57483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a:solidFill>
                  <a:srgbClr val="0033CC"/>
                </a:solidFill>
              </a:rPr>
              <a:t>一、</a:t>
            </a:r>
            <a:r>
              <a:rPr lang="en-US" altLang="zh-CN" sz="2800" b="1">
                <a:solidFill>
                  <a:srgbClr val="0033CC"/>
                </a:solidFill>
              </a:rPr>
              <a:t>4 </a:t>
            </a:r>
            <a:r>
              <a:rPr lang="zh-CN" altLang="en-US" sz="2800" b="1">
                <a:solidFill>
                  <a:srgbClr val="0033CC"/>
                </a:solidFill>
              </a:rPr>
              <a:t>选 </a:t>
            </a:r>
            <a:r>
              <a:rPr lang="en-US" altLang="zh-CN" sz="2800" b="1">
                <a:solidFill>
                  <a:srgbClr val="0033CC"/>
                </a:solidFill>
              </a:rPr>
              <a:t>1 </a:t>
            </a:r>
            <a:r>
              <a:rPr lang="zh-CN" altLang="en-US" sz="2800" b="1">
                <a:solidFill>
                  <a:srgbClr val="0033CC"/>
                </a:solidFill>
              </a:rPr>
              <a:t>数据选择器</a:t>
            </a:r>
          </a:p>
        </p:txBody>
      </p:sp>
      <p:sp>
        <p:nvSpPr>
          <p:cNvPr id="49157" name="Text Box 5"/>
          <p:cNvSpPr txBox="1">
            <a:spLocks noChangeArrowheads="1"/>
          </p:cNvSpPr>
          <p:nvPr/>
        </p:nvSpPr>
        <p:spPr bwMode="auto">
          <a:xfrm>
            <a:off x="3856038" y="2493963"/>
            <a:ext cx="501650" cy="1562100"/>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输</a:t>
            </a:r>
          </a:p>
          <a:p>
            <a:r>
              <a:rPr lang="zh-CN" altLang="en-US" b="1">
                <a:solidFill>
                  <a:srgbClr val="0033CC"/>
                </a:solidFill>
                <a:latin typeface="宋体" panose="02010600030101010101" pitchFamily="2" charset="-122"/>
              </a:rPr>
              <a:t>入</a:t>
            </a:r>
          </a:p>
          <a:p>
            <a:r>
              <a:rPr lang="zh-CN" altLang="en-US" b="1">
                <a:solidFill>
                  <a:srgbClr val="0033CC"/>
                </a:solidFill>
                <a:latin typeface="宋体" panose="02010600030101010101" pitchFamily="2" charset="-122"/>
              </a:rPr>
              <a:t>数</a:t>
            </a:r>
          </a:p>
          <a:p>
            <a:r>
              <a:rPr lang="zh-CN" altLang="en-US" b="1">
                <a:solidFill>
                  <a:srgbClr val="0033CC"/>
                </a:solidFill>
                <a:latin typeface="宋体" panose="02010600030101010101" pitchFamily="2" charset="-122"/>
              </a:rPr>
              <a:t>据</a:t>
            </a:r>
          </a:p>
        </p:txBody>
      </p:sp>
      <p:sp>
        <p:nvSpPr>
          <p:cNvPr id="49158" name="Text Box 6"/>
          <p:cNvSpPr txBox="1">
            <a:spLocks noChangeArrowheads="1"/>
          </p:cNvSpPr>
          <p:nvPr/>
        </p:nvSpPr>
        <p:spPr bwMode="auto">
          <a:xfrm>
            <a:off x="8016875" y="2506663"/>
            <a:ext cx="501650" cy="1562100"/>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输</a:t>
            </a:r>
          </a:p>
          <a:p>
            <a:r>
              <a:rPr lang="zh-CN" altLang="en-US" b="1">
                <a:solidFill>
                  <a:srgbClr val="0033CC"/>
                </a:solidFill>
                <a:latin typeface="宋体" panose="02010600030101010101" pitchFamily="2" charset="-122"/>
              </a:rPr>
              <a:t>出</a:t>
            </a:r>
          </a:p>
          <a:p>
            <a:r>
              <a:rPr lang="zh-CN" altLang="en-US" b="1">
                <a:solidFill>
                  <a:srgbClr val="0033CC"/>
                </a:solidFill>
                <a:latin typeface="宋体" panose="02010600030101010101" pitchFamily="2" charset="-122"/>
              </a:rPr>
              <a:t>数</a:t>
            </a:r>
          </a:p>
          <a:p>
            <a:r>
              <a:rPr lang="zh-CN" altLang="en-US" b="1">
                <a:solidFill>
                  <a:srgbClr val="0033CC"/>
                </a:solidFill>
                <a:latin typeface="宋体" panose="02010600030101010101" pitchFamily="2" charset="-122"/>
              </a:rPr>
              <a:t>据</a:t>
            </a:r>
          </a:p>
        </p:txBody>
      </p:sp>
      <p:sp>
        <p:nvSpPr>
          <p:cNvPr id="49159" name="Text Box 7"/>
          <p:cNvSpPr txBox="1">
            <a:spLocks noChangeArrowheads="1"/>
          </p:cNvSpPr>
          <p:nvPr/>
        </p:nvSpPr>
        <p:spPr bwMode="auto">
          <a:xfrm>
            <a:off x="5419725" y="4754563"/>
            <a:ext cx="2032000" cy="466725"/>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选择控制信号</a:t>
            </a:r>
          </a:p>
        </p:txBody>
      </p:sp>
      <p:grpSp>
        <p:nvGrpSpPr>
          <p:cNvPr id="49160" name="Group 8"/>
          <p:cNvGrpSpPr>
            <a:grpSpLocks/>
          </p:cNvGrpSpPr>
          <p:nvPr/>
        </p:nvGrpSpPr>
        <p:grpSpPr bwMode="auto">
          <a:xfrm>
            <a:off x="4519613" y="2540000"/>
            <a:ext cx="3305175" cy="2159000"/>
            <a:chOff x="2916" y="1612"/>
            <a:chExt cx="2082" cy="1360"/>
          </a:xfrm>
        </p:grpSpPr>
        <p:sp>
          <p:nvSpPr>
            <p:cNvPr id="49161" name="Line 9"/>
            <p:cNvSpPr>
              <a:spLocks noChangeShapeType="1"/>
            </p:cNvSpPr>
            <p:nvPr/>
          </p:nvSpPr>
          <p:spPr bwMode="auto">
            <a:xfrm>
              <a:off x="3845" y="2492"/>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2" name="Line 10"/>
            <p:cNvSpPr>
              <a:spLocks noChangeShapeType="1"/>
            </p:cNvSpPr>
            <p:nvPr/>
          </p:nvSpPr>
          <p:spPr bwMode="auto">
            <a:xfrm>
              <a:off x="4331" y="2494"/>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3" name="Text Box 11"/>
            <p:cNvSpPr txBox="1">
              <a:spLocks noChangeArrowheads="1"/>
            </p:cNvSpPr>
            <p:nvPr/>
          </p:nvSpPr>
          <p:spPr bwMode="auto">
            <a:xfrm>
              <a:off x="4177" y="26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0</a:t>
              </a:r>
              <a:endParaRPr lang="en-US" altLang="zh-CN" b="1" i="1">
                <a:solidFill>
                  <a:srgbClr val="FF0066"/>
                </a:solidFill>
              </a:endParaRPr>
            </a:p>
          </p:txBody>
        </p:sp>
        <p:sp>
          <p:nvSpPr>
            <p:cNvPr id="49164" name="Oval 12"/>
            <p:cNvSpPr>
              <a:spLocks noChangeArrowheads="1"/>
            </p:cNvSpPr>
            <p:nvPr/>
          </p:nvSpPr>
          <p:spPr bwMode="auto">
            <a:xfrm>
              <a:off x="4303" y="263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5" name="Oval 13"/>
            <p:cNvSpPr>
              <a:spLocks noChangeArrowheads="1"/>
            </p:cNvSpPr>
            <p:nvPr/>
          </p:nvSpPr>
          <p:spPr bwMode="auto">
            <a:xfrm>
              <a:off x="3819" y="263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4"/>
            <p:cNvSpPr>
              <a:spLocks noChangeShapeType="1"/>
            </p:cNvSpPr>
            <p:nvPr/>
          </p:nvSpPr>
          <p:spPr bwMode="auto">
            <a:xfrm>
              <a:off x="4676" y="2091"/>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7" name="Text Box 15"/>
            <p:cNvSpPr txBox="1">
              <a:spLocks noChangeArrowheads="1"/>
            </p:cNvSpPr>
            <p:nvPr/>
          </p:nvSpPr>
          <p:spPr bwMode="auto">
            <a:xfrm>
              <a:off x="4745" y="178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p>
          </p:txBody>
        </p:sp>
        <p:sp>
          <p:nvSpPr>
            <p:cNvPr id="49168" name="Oval 16"/>
            <p:cNvSpPr>
              <a:spLocks noChangeArrowheads="1"/>
            </p:cNvSpPr>
            <p:nvPr/>
          </p:nvSpPr>
          <p:spPr bwMode="auto">
            <a:xfrm>
              <a:off x="4859" y="2060"/>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17"/>
            <p:cNvSpPr>
              <a:spLocks noChangeShapeType="1"/>
            </p:cNvSpPr>
            <p:nvPr/>
          </p:nvSpPr>
          <p:spPr bwMode="auto">
            <a:xfrm>
              <a:off x="3300" y="1790"/>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0" name="Line 18"/>
            <p:cNvSpPr>
              <a:spLocks noChangeShapeType="1"/>
            </p:cNvSpPr>
            <p:nvPr/>
          </p:nvSpPr>
          <p:spPr bwMode="auto">
            <a:xfrm>
              <a:off x="3296" y="2375"/>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Line 19"/>
            <p:cNvSpPr>
              <a:spLocks noChangeShapeType="1"/>
            </p:cNvSpPr>
            <p:nvPr/>
          </p:nvSpPr>
          <p:spPr bwMode="auto">
            <a:xfrm>
              <a:off x="3300" y="1988"/>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2" name="Line 20"/>
            <p:cNvSpPr>
              <a:spLocks noChangeShapeType="1"/>
            </p:cNvSpPr>
            <p:nvPr/>
          </p:nvSpPr>
          <p:spPr bwMode="auto">
            <a:xfrm>
              <a:off x="3297" y="2183"/>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3" name="Oval 21"/>
            <p:cNvSpPr>
              <a:spLocks noChangeArrowheads="1"/>
            </p:cNvSpPr>
            <p:nvPr/>
          </p:nvSpPr>
          <p:spPr bwMode="auto">
            <a:xfrm>
              <a:off x="3243" y="23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Oval 22"/>
            <p:cNvSpPr>
              <a:spLocks noChangeArrowheads="1"/>
            </p:cNvSpPr>
            <p:nvPr/>
          </p:nvSpPr>
          <p:spPr bwMode="auto">
            <a:xfrm>
              <a:off x="3239" y="215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5" name="Oval 23"/>
            <p:cNvSpPr>
              <a:spLocks noChangeArrowheads="1"/>
            </p:cNvSpPr>
            <p:nvPr/>
          </p:nvSpPr>
          <p:spPr bwMode="auto">
            <a:xfrm>
              <a:off x="3239" y="195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6" name="Oval 24"/>
            <p:cNvSpPr>
              <a:spLocks noChangeArrowheads="1"/>
            </p:cNvSpPr>
            <p:nvPr/>
          </p:nvSpPr>
          <p:spPr bwMode="auto">
            <a:xfrm>
              <a:off x="3239" y="17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7" name="Rectangle 25"/>
            <p:cNvSpPr>
              <a:spLocks noChangeArrowheads="1"/>
            </p:cNvSpPr>
            <p:nvPr/>
          </p:nvSpPr>
          <p:spPr bwMode="auto">
            <a:xfrm>
              <a:off x="3479" y="1676"/>
              <a:ext cx="1200" cy="816"/>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Text Box 26"/>
            <p:cNvSpPr txBox="1">
              <a:spLocks noChangeArrowheads="1"/>
            </p:cNvSpPr>
            <p:nvPr/>
          </p:nvSpPr>
          <p:spPr bwMode="auto">
            <a:xfrm>
              <a:off x="3444" y="1759"/>
              <a:ext cx="12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996600"/>
                  </a:solidFill>
                  <a:ea typeface="隶书" panose="02010509060101010101" pitchFamily="49" charset="-122"/>
                </a:rPr>
                <a:t>4</a:t>
              </a:r>
              <a:r>
                <a:rPr lang="zh-CN" altLang="en-US" sz="2800" b="1">
                  <a:solidFill>
                    <a:srgbClr val="996600"/>
                  </a:solidFill>
                  <a:ea typeface="隶书" panose="02010509060101010101" pitchFamily="49" charset="-122"/>
                </a:rPr>
                <a:t>选</a:t>
              </a:r>
              <a:r>
                <a:rPr lang="en-US" altLang="zh-CN" sz="2800" b="1">
                  <a:solidFill>
                    <a:srgbClr val="996600"/>
                  </a:solidFill>
                  <a:ea typeface="隶书" panose="02010509060101010101" pitchFamily="49" charset="-122"/>
                </a:rPr>
                <a:t>1</a:t>
              </a:r>
            </a:p>
            <a:p>
              <a:pPr algn="ctr"/>
              <a:r>
                <a:rPr lang="zh-CN" altLang="en-US" sz="2800" b="1">
                  <a:solidFill>
                    <a:srgbClr val="996600"/>
                  </a:solidFill>
                  <a:ea typeface="隶书" panose="02010509060101010101" pitchFamily="49" charset="-122"/>
                </a:rPr>
                <a:t>数据选择器</a:t>
              </a:r>
            </a:p>
          </p:txBody>
        </p:sp>
        <p:grpSp>
          <p:nvGrpSpPr>
            <p:cNvPr id="49179" name="Group 27"/>
            <p:cNvGrpSpPr>
              <a:grpSpLocks/>
            </p:cNvGrpSpPr>
            <p:nvPr/>
          </p:nvGrpSpPr>
          <p:grpSpPr bwMode="auto">
            <a:xfrm>
              <a:off x="2916" y="1612"/>
              <a:ext cx="325" cy="903"/>
              <a:chOff x="2927" y="2192"/>
              <a:chExt cx="325" cy="903"/>
            </a:xfrm>
          </p:grpSpPr>
          <p:sp>
            <p:nvSpPr>
              <p:cNvPr id="49180" name="Text Box 28"/>
              <p:cNvSpPr txBox="1">
                <a:spLocks noChangeArrowheads="1"/>
              </p:cNvSpPr>
              <p:nvPr/>
            </p:nvSpPr>
            <p:spPr bwMode="auto">
              <a:xfrm>
                <a:off x="2930" y="219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i="1">
                  <a:solidFill>
                    <a:srgbClr val="FF0066"/>
                  </a:solidFill>
                </a:endParaRPr>
              </a:p>
            </p:txBody>
          </p:sp>
          <p:sp>
            <p:nvSpPr>
              <p:cNvPr id="49181" name="Text Box 29"/>
              <p:cNvSpPr txBox="1">
                <a:spLocks noChangeArrowheads="1"/>
              </p:cNvSpPr>
              <p:nvPr/>
            </p:nvSpPr>
            <p:spPr bwMode="auto">
              <a:xfrm>
                <a:off x="2933" y="2807"/>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D</a:t>
                </a:r>
                <a:r>
                  <a:rPr lang="en-US" altLang="zh-CN" b="1" baseline="-25000">
                    <a:solidFill>
                      <a:srgbClr val="FF0066"/>
                    </a:solidFill>
                  </a:rPr>
                  <a:t>3</a:t>
                </a:r>
                <a:endParaRPr lang="en-US" altLang="zh-CN" b="1" i="1">
                  <a:solidFill>
                    <a:srgbClr val="FF0066"/>
                  </a:solidFill>
                </a:endParaRPr>
              </a:p>
            </p:txBody>
          </p:sp>
          <p:sp>
            <p:nvSpPr>
              <p:cNvPr id="49182" name="Text Box 30"/>
              <p:cNvSpPr txBox="1">
                <a:spLocks noChangeArrowheads="1"/>
              </p:cNvSpPr>
              <p:nvPr/>
            </p:nvSpPr>
            <p:spPr bwMode="auto">
              <a:xfrm>
                <a:off x="2927" y="240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1</a:t>
                </a:r>
                <a:endParaRPr lang="en-US" altLang="zh-CN" b="1" i="1">
                  <a:solidFill>
                    <a:srgbClr val="0033CC"/>
                  </a:solidFill>
                </a:endParaRPr>
              </a:p>
            </p:txBody>
          </p:sp>
          <p:sp>
            <p:nvSpPr>
              <p:cNvPr id="49183" name="Text Box 31"/>
              <p:cNvSpPr txBox="1">
                <a:spLocks noChangeArrowheads="1"/>
              </p:cNvSpPr>
              <p:nvPr/>
            </p:nvSpPr>
            <p:spPr bwMode="auto">
              <a:xfrm>
                <a:off x="2927" y="2609"/>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2</a:t>
                </a:r>
                <a:endParaRPr lang="en-US" altLang="zh-CN" b="1" i="1">
                  <a:solidFill>
                    <a:srgbClr val="FF0066"/>
                  </a:solidFill>
                </a:endParaRPr>
              </a:p>
            </p:txBody>
          </p:sp>
        </p:grpSp>
        <p:sp>
          <p:nvSpPr>
            <p:cNvPr id="49184" name="Text Box 32"/>
            <p:cNvSpPr txBox="1">
              <a:spLocks noChangeArrowheads="1"/>
            </p:cNvSpPr>
            <p:nvPr/>
          </p:nvSpPr>
          <p:spPr bwMode="auto">
            <a:xfrm>
              <a:off x="3705" y="26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grpSp>
      <p:sp>
        <p:nvSpPr>
          <p:cNvPr id="49185" name="Text Box 33"/>
          <p:cNvSpPr txBox="1">
            <a:spLocks noChangeArrowheads="1"/>
          </p:cNvSpPr>
          <p:nvPr/>
        </p:nvSpPr>
        <p:spPr bwMode="auto">
          <a:xfrm>
            <a:off x="508000" y="2276475"/>
            <a:ext cx="252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工作原理</a:t>
            </a:r>
          </a:p>
        </p:txBody>
      </p:sp>
      <p:grpSp>
        <p:nvGrpSpPr>
          <p:cNvPr id="49186" name="Group 34"/>
          <p:cNvGrpSpPr>
            <a:grpSpLocks/>
          </p:cNvGrpSpPr>
          <p:nvPr/>
        </p:nvGrpSpPr>
        <p:grpSpPr bwMode="auto">
          <a:xfrm>
            <a:off x="5413375" y="2627313"/>
            <a:ext cx="1917700" cy="1320800"/>
            <a:chOff x="3480" y="1672"/>
            <a:chExt cx="1208" cy="832"/>
          </a:xfrm>
        </p:grpSpPr>
        <p:sp>
          <p:nvSpPr>
            <p:cNvPr id="49187" name="Rectangle 35"/>
            <p:cNvSpPr>
              <a:spLocks noChangeArrowheads="1"/>
            </p:cNvSpPr>
            <p:nvPr/>
          </p:nvSpPr>
          <p:spPr bwMode="auto">
            <a:xfrm>
              <a:off x="3480" y="1672"/>
              <a:ext cx="1208" cy="832"/>
            </a:xfrm>
            <a:prstGeom prst="rect">
              <a:avLst/>
            </a:prstGeom>
            <a:solidFill>
              <a:srgbClr val="CC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36"/>
            <p:cNvSpPr>
              <a:spLocks noChangeShapeType="1"/>
            </p:cNvSpPr>
            <p:nvPr/>
          </p:nvSpPr>
          <p:spPr bwMode="auto">
            <a:xfrm>
              <a:off x="3480" y="1790"/>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9" name="Line 37"/>
            <p:cNvSpPr>
              <a:spLocks noChangeShapeType="1"/>
            </p:cNvSpPr>
            <p:nvPr/>
          </p:nvSpPr>
          <p:spPr bwMode="auto">
            <a:xfrm>
              <a:off x="4382" y="2097"/>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0" name="Line 38"/>
            <p:cNvSpPr>
              <a:spLocks noChangeShapeType="1"/>
            </p:cNvSpPr>
            <p:nvPr/>
          </p:nvSpPr>
          <p:spPr bwMode="auto">
            <a:xfrm>
              <a:off x="3480" y="1987"/>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1" name="Line 39"/>
            <p:cNvSpPr>
              <a:spLocks noChangeShapeType="1"/>
            </p:cNvSpPr>
            <p:nvPr/>
          </p:nvSpPr>
          <p:spPr bwMode="auto">
            <a:xfrm>
              <a:off x="3484" y="2183"/>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2" name="Line 40"/>
            <p:cNvSpPr>
              <a:spLocks noChangeShapeType="1"/>
            </p:cNvSpPr>
            <p:nvPr/>
          </p:nvSpPr>
          <p:spPr bwMode="auto">
            <a:xfrm>
              <a:off x="3480" y="2376"/>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3" name="Oval 41"/>
            <p:cNvSpPr>
              <a:spLocks noChangeArrowheads="1"/>
            </p:cNvSpPr>
            <p:nvPr/>
          </p:nvSpPr>
          <p:spPr bwMode="auto">
            <a:xfrm>
              <a:off x="3775" y="1750"/>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Oval 42"/>
            <p:cNvSpPr>
              <a:spLocks noChangeArrowheads="1"/>
            </p:cNvSpPr>
            <p:nvPr/>
          </p:nvSpPr>
          <p:spPr bwMode="auto">
            <a:xfrm>
              <a:off x="3780" y="195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Oval 43"/>
            <p:cNvSpPr>
              <a:spLocks noChangeArrowheads="1"/>
            </p:cNvSpPr>
            <p:nvPr/>
          </p:nvSpPr>
          <p:spPr bwMode="auto">
            <a:xfrm>
              <a:off x="3775" y="2149"/>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Oval 44"/>
            <p:cNvSpPr>
              <a:spLocks noChangeArrowheads="1"/>
            </p:cNvSpPr>
            <p:nvPr/>
          </p:nvSpPr>
          <p:spPr bwMode="auto">
            <a:xfrm>
              <a:off x="3780" y="233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Oval 45"/>
            <p:cNvSpPr>
              <a:spLocks noChangeArrowheads="1"/>
            </p:cNvSpPr>
            <p:nvPr/>
          </p:nvSpPr>
          <p:spPr bwMode="auto">
            <a:xfrm>
              <a:off x="4318" y="2058"/>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98" name="Line 46"/>
          <p:cNvSpPr>
            <a:spLocks noChangeShapeType="1"/>
          </p:cNvSpPr>
          <p:nvPr/>
        </p:nvSpPr>
        <p:spPr bwMode="auto">
          <a:xfrm flipH="1" flipV="1">
            <a:off x="5999163" y="2801938"/>
            <a:ext cx="750887" cy="477837"/>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9" name="Line 47"/>
          <p:cNvSpPr>
            <a:spLocks noChangeShapeType="1"/>
          </p:cNvSpPr>
          <p:nvPr/>
        </p:nvSpPr>
        <p:spPr bwMode="auto">
          <a:xfrm flipH="1" flipV="1">
            <a:off x="6005513" y="3124200"/>
            <a:ext cx="742950" cy="163513"/>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0" name="Line 48"/>
          <p:cNvSpPr>
            <a:spLocks noChangeShapeType="1"/>
          </p:cNvSpPr>
          <p:nvPr/>
        </p:nvSpPr>
        <p:spPr bwMode="auto">
          <a:xfrm flipH="1">
            <a:off x="5999163" y="3290888"/>
            <a:ext cx="738187" cy="141287"/>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1" name="Rectangle 49"/>
          <p:cNvSpPr>
            <a:spLocks noChangeArrowheads="1"/>
          </p:cNvSpPr>
          <p:nvPr/>
        </p:nvSpPr>
        <p:spPr bwMode="auto">
          <a:xfrm>
            <a:off x="5402263" y="4754563"/>
            <a:ext cx="2070100" cy="482600"/>
          </a:xfrm>
          <a:prstGeom prst="rect">
            <a:avLst/>
          </a:prstGeom>
          <a:solidFill>
            <a:srgbClr val="FFFFCC"/>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02" name="Group 50"/>
          <p:cNvGrpSpPr>
            <a:grpSpLocks/>
          </p:cNvGrpSpPr>
          <p:nvPr/>
        </p:nvGrpSpPr>
        <p:grpSpPr bwMode="auto">
          <a:xfrm>
            <a:off x="5773738" y="4754563"/>
            <a:ext cx="1162050" cy="476250"/>
            <a:chOff x="3706" y="3007"/>
            <a:chExt cx="732" cy="300"/>
          </a:xfrm>
        </p:grpSpPr>
        <p:sp>
          <p:nvSpPr>
            <p:cNvPr id="49203" name="Text Box 51"/>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49204" name="Text Box 52"/>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49205" name="Group 53"/>
          <p:cNvGrpSpPr>
            <a:grpSpLocks/>
          </p:cNvGrpSpPr>
          <p:nvPr/>
        </p:nvGrpSpPr>
        <p:grpSpPr bwMode="auto">
          <a:xfrm>
            <a:off x="5773738" y="4754563"/>
            <a:ext cx="1162050" cy="476250"/>
            <a:chOff x="3706" y="3007"/>
            <a:chExt cx="732" cy="300"/>
          </a:xfrm>
        </p:grpSpPr>
        <p:sp>
          <p:nvSpPr>
            <p:cNvPr id="49206" name="Text Box 54"/>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49207" name="Text Box 55"/>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grpSp>
        <p:nvGrpSpPr>
          <p:cNvPr id="49208" name="Group 56"/>
          <p:cNvGrpSpPr>
            <a:grpSpLocks/>
          </p:cNvGrpSpPr>
          <p:nvPr/>
        </p:nvGrpSpPr>
        <p:grpSpPr bwMode="auto">
          <a:xfrm>
            <a:off x="5773738" y="4754563"/>
            <a:ext cx="1162050" cy="476250"/>
            <a:chOff x="3706" y="3007"/>
            <a:chExt cx="732" cy="300"/>
          </a:xfrm>
        </p:grpSpPr>
        <p:sp>
          <p:nvSpPr>
            <p:cNvPr id="49209" name="Text Box 57"/>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49210" name="Text Box 58"/>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49211" name="Group 59"/>
          <p:cNvGrpSpPr>
            <a:grpSpLocks/>
          </p:cNvGrpSpPr>
          <p:nvPr/>
        </p:nvGrpSpPr>
        <p:grpSpPr bwMode="auto">
          <a:xfrm>
            <a:off x="5773738" y="4754563"/>
            <a:ext cx="1162050" cy="476250"/>
            <a:chOff x="3706" y="3007"/>
            <a:chExt cx="732" cy="300"/>
          </a:xfrm>
        </p:grpSpPr>
        <p:sp>
          <p:nvSpPr>
            <p:cNvPr id="49212" name="Text Box 60"/>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49213" name="Text Box 61"/>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sp>
        <p:nvSpPr>
          <p:cNvPr id="49214" name="Text Box 62"/>
          <p:cNvSpPr txBox="1">
            <a:spLocks noChangeArrowheads="1"/>
          </p:cNvSpPr>
          <p:nvPr/>
        </p:nvSpPr>
        <p:spPr bwMode="auto">
          <a:xfrm>
            <a:off x="7456488" y="2778125"/>
            <a:ext cx="5064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a:solidFill>
                <a:srgbClr val="FF0066"/>
              </a:solidFill>
            </a:endParaRPr>
          </a:p>
        </p:txBody>
      </p:sp>
      <p:sp>
        <p:nvSpPr>
          <p:cNvPr id="49215" name="Text Box 63"/>
          <p:cNvSpPr txBox="1">
            <a:spLocks noChangeArrowheads="1"/>
          </p:cNvSpPr>
          <p:nvPr/>
        </p:nvSpPr>
        <p:spPr bwMode="auto">
          <a:xfrm>
            <a:off x="7456488" y="2778125"/>
            <a:ext cx="5572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D</a:t>
            </a:r>
            <a:r>
              <a:rPr lang="en-US" altLang="zh-CN" b="1" baseline="-25000">
                <a:solidFill>
                  <a:srgbClr val="FF0066"/>
                </a:solidFill>
              </a:rPr>
              <a:t>1</a:t>
            </a:r>
            <a:endParaRPr lang="en-US" altLang="zh-CN" b="1">
              <a:solidFill>
                <a:srgbClr val="FF0066"/>
              </a:solidFill>
            </a:endParaRPr>
          </a:p>
        </p:txBody>
      </p:sp>
      <p:sp>
        <p:nvSpPr>
          <p:cNvPr id="49216" name="Text Box 64"/>
          <p:cNvSpPr txBox="1">
            <a:spLocks noChangeArrowheads="1"/>
          </p:cNvSpPr>
          <p:nvPr/>
        </p:nvSpPr>
        <p:spPr bwMode="auto">
          <a:xfrm>
            <a:off x="7456488" y="2778125"/>
            <a:ext cx="5064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2</a:t>
            </a:r>
            <a:endParaRPr lang="en-US" altLang="zh-CN" b="1">
              <a:solidFill>
                <a:srgbClr val="FF0066"/>
              </a:solidFill>
            </a:endParaRPr>
          </a:p>
        </p:txBody>
      </p:sp>
      <p:sp>
        <p:nvSpPr>
          <p:cNvPr id="49217" name="Text Box 65"/>
          <p:cNvSpPr txBox="1">
            <a:spLocks noChangeArrowheads="1"/>
          </p:cNvSpPr>
          <p:nvPr/>
        </p:nvSpPr>
        <p:spPr bwMode="auto">
          <a:xfrm>
            <a:off x="7456488" y="2778125"/>
            <a:ext cx="506412" cy="457200"/>
          </a:xfrm>
          <a:prstGeom prst="rect">
            <a:avLst/>
          </a:prstGeom>
          <a:solidFill>
            <a:srgbClr val="FFFFCC"/>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3</a:t>
            </a:r>
            <a:endParaRPr lang="en-US" altLang="zh-CN" b="1">
              <a:solidFill>
                <a:srgbClr val="FF0066"/>
              </a:solidFill>
            </a:endParaRPr>
          </a:p>
        </p:txBody>
      </p:sp>
      <p:sp>
        <p:nvSpPr>
          <p:cNvPr id="49218" name="Line 66"/>
          <p:cNvSpPr>
            <a:spLocks noChangeShapeType="1"/>
          </p:cNvSpPr>
          <p:nvPr/>
        </p:nvSpPr>
        <p:spPr bwMode="auto">
          <a:xfrm flipH="1" flipV="1">
            <a:off x="6000750" y="2806700"/>
            <a:ext cx="735013" cy="461963"/>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9" name="Line 67"/>
          <p:cNvSpPr>
            <a:spLocks noChangeShapeType="1"/>
          </p:cNvSpPr>
          <p:nvPr/>
        </p:nvSpPr>
        <p:spPr bwMode="auto">
          <a:xfrm flipH="1" flipV="1">
            <a:off x="6010275" y="3124200"/>
            <a:ext cx="720725" cy="160338"/>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0" name="Line 68"/>
          <p:cNvSpPr>
            <a:spLocks noChangeShapeType="1"/>
          </p:cNvSpPr>
          <p:nvPr/>
        </p:nvSpPr>
        <p:spPr bwMode="auto">
          <a:xfrm flipH="1">
            <a:off x="6000750" y="3297238"/>
            <a:ext cx="700088" cy="133350"/>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1" name="Line 69"/>
          <p:cNvSpPr>
            <a:spLocks noChangeShapeType="1"/>
          </p:cNvSpPr>
          <p:nvPr/>
        </p:nvSpPr>
        <p:spPr bwMode="auto">
          <a:xfrm flipH="1">
            <a:off x="6005513" y="3295650"/>
            <a:ext cx="741362" cy="441325"/>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244" name="Group 92"/>
          <p:cNvGrpSpPr>
            <a:grpSpLocks/>
          </p:cNvGrpSpPr>
          <p:nvPr/>
        </p:nvGrpSpPr>
        <p:grpSpPr bwMode="auto">
          <a:xfrm>
            <a:off x="635000" y="3378200"/>
            <a:ext cx="2678113" cy="2254250"/>
            <a:chOff x="400" y="2128"/>
            <a:chExt cx="1687" cy="1420"/>
          </a:xfrm>
        </p:grpSpPr>
        <p:sp>
          <p:nvSpPr>
            <p:cNvPr id="49223" name="Line 71"/>
            <p:cNvSpPr>
              <a:spLocks noChangeShapeType="1"/>
            </p:cNvSpPr>
            <p:nvPr/>
          </p:nvSpPr>
          <p:spPr bwMode="auto">
            <a:xfrm>
              <a:off x="407" y="2128"/>
              <a:ext cx="168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4" name="Line 72"/>
            <p:cNvSpPr>
              <a:spLocks noChangeShapeType="1"/>
            </p:cNvSpPr>
            <p:nvPr/>
          </p:nvSpPr>
          <p:spPr bwMode="auto">
            <a:xfrm>
              <a:off x="407" y="2410"/>
              <a:ext cx="16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5" name="Line 73"/>
            <p:cNvSpPr>
              <a:spLocks noChangeShapeType="1"/>
            </p:cNvSpPr>
            <p:nvPr/>
          </p:nvSpPr>
          <p:spPr bwMode="auto">
            <a:xfrm flipV="1">
              <a:off x="400" y="3535"/>
              <a:ext cx="1634" cy="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6" name="Line 74"/>
            <p:cNvSpPr>
              <a:spLocks noChangeShapeType="1"/>
            </p:cNvSpPr>
            <p:nvPr/>
          </p:nvSpPr>
          <p:spPr bwMode="auto">
            <a:xfrm>
              <a:off x="1589" y="2134"/>
              <a:ext cx="0" cy="141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27" name="Text Box 75"/>
          <p:cNvSpPr txBox="1">
            <a:spLocks noChangeArrowheads="1"/>
          </p:cNvSpPr>
          <p:nvPr/>
        </p:nvSpPr>
        <p:spPr bwMode="auto">
          <a:xfrm>
            <a:off x="801688" y="3824288"/>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a:t>
            </a:r>
            <a:r>
              <a:rPr lang="en-US" altLang="zh-CN" b="1">
                <a:solidFill>
                  <a:srgbClr val="0033CC"/>
                </a:solidFill>
                <a:ea typeface="楷体_GB2312" panose="02010609030101010101" pitchFamily="49" charset="-122"/>
              </a:rPr>
              <a:t>     0     0</a:t>
            </a:r>
          </a:p>
        </p:txBody>
      </p:sp>
      <p:sp>
        <p:nvSpPr>
          <p:cNvPr id="49228" name="Text Box 76"/>
          <p:cNvSpPr txBox="1">
            <a:spLocks noChangeArrowheads="1"/>
          </p:cNvSpPr>
          <p:nvPr/>
        </p:nvSpPr>
        <p:spPr bwMode="auto">
          <a:xfrm>
            <a:off x="2676525" y="3789363"/>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0</a:t>
            </a:r>
          </a:p>
        </p:txBody>
      </p:sp>
      <p:sp>
        <p:nvSpPr>
          <p:cNvPr id="49229" name="Text Box 77"/>
          <p:cNvSpPr txBox="1">
            <a:spLocks noChangeArrowheads="1"/>
          </p:cNvSpPr>
          <p:nvPr/>
        </p:nvSpPr>
        <p:spPr bwMode="auto">
          <a:xfrm>
            <a:off x="803275" y="3371850"/>
            <a:ext cx="21526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i="1">
                <a:solidFill>
                  <a:srgbClr val="FF0066"/>
                </a:solidFill>
              </a:rPr>
              <a:t>D     A</a:t>
            </a:r>
            <a:r>
              <a:rPr kumimoji="0" lang="en-US" altLang="zh-CN" b="1" baseline="-25000">
                <a:solidFill>
                  <a:srgbClr val="FF0066"/>
                </a:solidFill>
              </a:rPr>
              <a:t>1</a:t>
            </a:r>
            <a:r>
              <a:rPr kumimoji="0" lang="en-US" altLang="zh-CN" b="1" i="1" baseline="-25000">
                <a:solidFill>
                  <a:srgbClr val="FF0066"/>
                </a:solidFill>
              </a:rPr>
              <a:t>     </a:t>
            </a:r>
            <a:r>
              <a:rPr kumimoji="0" lang="en-US" altLang="zh-CN" b="1" i="1">
                <a:solidFill>
                  <a:srgbClr val="FF0066"/>
                </a:solidFill>
              </a:rPr>
              <a:t>A</a:t>
            </a:r>
            <a:r>
              <a:rPr kumimoji="0" lang="en-US" altLang="zh-CN" b="1" baseline="-25000">
                <a:solidFill>
                  <a:srgbClr val="FF0066"/>
                </a:solidFill>
              </a:rPr>
              <a:t>0 </a:t>
            </a:r>
          </a:p>
        </p:txBody>
      </p:sp>
      <p:sp>
        <p:nvSpPr>
          <p:cNvPr id="49230" name="Text Box 78"/>
          <p:cNvSpPr txBox="1">
            <a:spLocks noChangeArrowheads="1"/>
          </p:cNvSpPr>
          <p:nvPr/>
        </p:nvSpPr>
        <p:spPr bwMode="auto">
          <a:xfrm>
            <a:off x="508000" y="2768600"/>
            <a:ext cx="23352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真值表</a:t>
            </a:r>
          </a:p>
        </p:txBody>
      </p:sp>
      <p:sp>
        <p:nvSpPr>
          <p:cNvPr id="49231" name="Text Box 79"/>
          <p:cNvSpPr txBox="1">
            <a:spLocks noChangeArrowheads="1"/>
          </p:cNvSpPr>
          <p:nvPr/>
        </p:nvSpPr>
        <p:spPr bwMode="auto">
          <a:xfrm>
            <a:off x="801688" y="4265613"/>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a:t>
            </a:r>
            <a:r>
              <a:rPr lang="en-US" altLang="zh-CN" b="1">
                <a:solidFill>
                  <a:srgbClr val="0033CC"/>
                </a:solidFill>
                <a:ea typeface="楷体_GB2312" panose="02010609030101010101" pitchFamily="49" charset="-122"/>
              </a:rPr>
              <a:t>     0     1</a:t>
            </a:r>
          </a:p>
        </p:txBody>
      </p:sp>
      <p:sp>
        <p:nvSpPr>
          <p:cNvPr id="49232" name="Text Box 80"/>
          <p:cNvSpPr txBox="1">
            <a:spLocks noChangeArrowheads="1"/>
          </p:cNvSpPr>
          <p:nvPr/>
        </p:nvSpPr>
        <p:spPr bwMode="auto">
          <a:xfrm>
            <a:off x="801688" y="4706938"/>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2</a:t>
            </a:r>
            <a:r>
              <a:rPr lang="en-US" altLang="zh-CN" b="1">
                <a:solidFill>
                  <a:srgbClr val="0033CC"/>
                </a:solidFill>
                <a:ea typeface="楷体_GB2312" panose="02010609030101010101" pitchFamily="49" charset="-122"/>
              </a:rPr>
              <a:t>     1     0</a:t>
            </a:r>
          </a:p>
        </p:txBody>
      </p:sp>
      <p:sp>
        <p:nvSpPr>
          <p:cNvPr id="49233" name="Text Box 81"/>
          <p:cNvSpPr txBox="1">
            <a:spLocks noChangeArrowheads="1"/>
          </p:cNvSpPr>
          <p:nvPr/>
        </p:nvSpPr>
        <p:spPr bwMode="auto">
          <a:xfrm>
            <a:off x="801688" y="5146675"/>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3</a:t>
            </a:r>
            <a:r>
              <a:rPr lang="en-US" altLang="zh-CN" b="1">
                <a:solidFill>
                  <a:srgbClr val="0033CC"/>
                </a:solidFill>
                <a:ea typeface="楷体_GB2312" panose="02010609030101010101" pitchFamily="49" charset="-122"/>
              </a:rPr>
              <a:t>     1     1</a:t>
            </a:r>
          </a:p>
        </p:txBody>
      </p:sp>
      <p:sp>
        <p:nvSpPr>
          <p:cNvPr id="49234" name="Text Box 82"/>
          <p:cNvSpPr txBox="1">
            <a:spLocks noChangeArrowheads="1"/>
          </p:cNvSpPr>
          <p:nvPr/>
        </p:nvSpPr>
        <p:spPr bwMode="auto">
          <a:xfrm>
            <a:off x="2711450" y="3392488"/>
            <a:ext cx="8905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i="1">
                <a:solidFill>
                  <a:srgbClr val="FF0066"/>
                </a:solidFill>
              </a:rPr>
              <a:t>Y</a:t>
            </a:r>
            <a:r>
              <a:rPr kumimoji="0" lang="en-US" altLang="zh-CN" b="1" baseline="-25000">
                <a:solidFill>
                  <a:srgbClr val="FF0066"/>
                </a:solidFill>
              </a:rPr>
              <a:t> </a:t>
            </a:r>
          </a:p>
        </p:txBody>
      </p:sp>
      <p:sp>
        <p:nvSpPr>
          <p:cNvPr id="49235" name="Text Box 83"/>
          <p:cNvSpPr txBox="1">
            <a:spLocks noChangeArrowheads="1"/>
          </p:cNvSpPr>
          <p:nvPr/>
        </p:nvSpPr>
        <p:spPr bwMode="auto">
          <a:xfrm>
            <a:off x="2676525" y="4246563"/>
            <a:ext cx="77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1</a:t>
            </a:r>
          </a:p>
        </p:txBody>
      </p:sp>
      <p:sp>
        <p:nvSpPr>
          <p:cNvPr id="49236" name="Text Box 84"/>
          <p:cNvSpPr txBox="1">
            <a:spLocks noChangeArrowheads="1"/>
          </p:cNvSpPr>
          <p:nvPr/>
        </p:nvSpPr>
        <p:spPr bwMode="auto">
          <a:xfrm>
            <a:off x="2676525" y="470376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2</a:t>
            </a:r>
          </a:p>
        </p:txBody>
      </p:sp>
      <p:sp>
        <p:nvSpPr>
          <p:cNvPr id="49237" name="Text Box 85"/>
          <p:cNvSpPr txBox="1">
            <a:spLocks noChangeArrowheads="1"/>
          </p:cNvSpPr>
          <p:nvPr/>
        </p:nvSpPr>
        <p:spPr bwMode="auto">
          <a:xfrm>
            <a:off x="2676525" y="516096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3</a:t>
            </a:r>
          </a:p>
        </p:txBody>
      </p:sp>
      <p:sp>
        <p:nvSpPr>
          <p:cNvPr id="49238" name="Text Box 86"/>
          <p:cNvSpPr txBox="1">
            <a:spLocks noChangeArrowheads="1"/>
          </p:cNvSpPr>
          <p:nvPr/>
        </p:nvSpPr>
        <p:spPr bwMode="auto">
          <a:xfrm>
            <a:off x="588963" y="5865813"/>
            <a:ext cx="233521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3.  </a:t>
            </a:r>
            <a:r>
              <a:rPr lang="zh-CN" altLang="en-US" sz="2800" b="1"/>
              <a:t>函数式     </a:t>
            </a:r>
          </a:p>
        </p:txBody>
      </p:sp>
      <p:graphicFrame>
        <p:nvGraphicFramePr>
          <p:cNvPr id="49239" name="Object 87"/>
          <p:cNvGraphicFramePr>
            <a:graphicFrameLocks noChangeAspect="1"/>
          </p:cNvGraphicFramePr>
          <p:nvPr/>
        </p:nvGraphicFramePr>
        <p:xfrm>
          <a:off x="2595563" y="5888038"/>
          <a:ext cx="6548437" cy="585787"/>
        </p:xfrm>
        <a:graphic>
          <a:graphicData uri="http://schemas.openxmlformats.org/presentationml/2006/ole">
            <mc:AlternateContent xmlns:mc="http://schemas.openxmlformats.org/markup-compatibility/2006">
              <mc:Choice xmlns:v="urn:schemas-microsoft-com:vml" Requires="v">
                <p:oleObj spid="_x0000_s11268" name="Equation" r:id="rId3" imgW="2400120" imgH="215640" progId="Equation.3">
                  <p:embed/>
                </p:oleObj>
              </mc:Choice>
              <mc:Fallback>
                <p:oleObj name="Equation" r:id="rId3" imgW="2400120" imgH="215640" progId="Equation.3">
                  <p:embed/>
                  <p:pic>
                    <p:nvPicPr>
                      <p:cNvPr id="49239"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5888038"/>
                        <a:ext cx="6548437" cy="5857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179512" y="-63897"/>
            <a:ext cx="8812088" cy="964505"/>
          </a:xfrm>
        </p:spPr>
        <p:txBody>
          <a:bodyPr>
            <a:normAutofit/>
          </a:bodyPr>
          <a:lstStyle/>
          <a:p>
            <a:r>
              <a:rPr lang="zh-CN" altLang="en-US" sz="3600" b="1" dirty="0"/>
              <a:t>数据</a:t>
            </a:r>
            <a:r>
              <a:rPr lang="zh-CN" altLang="en-US" sz="3600" b="1" dirty="0" smtClean="0"/>
              <a:t>选择</a:t>
            </a:r>
            <a:r>
              <a:rPr lang="en-US" altLang="zh-CN" sz="3600" b="1" dirty="0" smtClean="0"/>
              <a:t>/</a:t>
            </a:r>
            <a:r>
              <a:rPr lang="zh-CN" altLang="en-US" sz="3600" b="1" dirty="0"/>
              <a:t>复用</a:t>
            </a:r>
            <a:r>
              <a:rPr lang="zh-CN" altLang="en-US" sz="3600" b="1" dirty="0" smtClean="0"/>
              <a:t>器</a:t>
            </a:r>
            <a:r>
              <a:rPr lang="zh-CN" altLang="en-US" sz="3600" b="1" dirty="0" smtClean="0">
                <a:ea typeface="楷体_GB2312" panose="02010609030101010101" pitchFamily="49" charset="-122"/>
              </a:rPr>
              <a:t>  </a:t>
            </a:r>
            <a:r>
              <a:rPr lang="en-US" altLang="zh-CN" sz="3600" b="1" dirty="0"/>
              <a:t>( Data </a:t>
            </a:r>
            <a:r>
              <a:rPr lang="en-US" altLang="zh-CN" sz="3600" b="1" dirty="0" smtClean="0"/>
              <a:t>Selector/</a:t>
            </a:r>
            <a:r>
              <a:rPr lang="en-US" altLang="zh-CN" sz="3600" b="1" dirty="0" smtClean="0">
                <a:ea typeface="楷体_GB2312" panose="02010609030101010101" pitchFamily="49" charset="-122"/>
              </a:rPr>
              <a:t>Multiplexer</a:t>
            </a:r>
            <a:r>
              <a:rPr lang="en-US" altLang="zh-CN" sz="3600" b="1" dirty="0" smtClean="0"/>
              <a:t> )</a:t>
            </a:r>
            <a:endParaRPr lang="zh-CN" altLang="en-US" sz="3600" dirty="0"/>
          </a:p>
        </p:txBody>
      </p:sp>
    </p:spTree>
    <p:extLst>
      <p:ext uri="{BB962C8B-B14F-4D97-AF65-F5344CB8AC3E}">
        <p14:creationId xmlns:p14="http://schemas.microsoft.com/office/powerpoint/2010/main" val="8568009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155"/>
                                        </p:tgtEl>
                                        <p:attrNameLst>
                                          <p:attrName>style.visibility</p:attrName>
                                        </p:attrNameLst>
                                      </p:cBhvr>
                                      <p:to>
                                        <p:strVal val="visible"/>
                                      </p:to>
                                    </p:set>
                                    <p:animEffect transition="in" filter="wipe(left)">
                                      <p:cBhvr>
                                        <p:cTn id="7" dur="75"/>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9156"/>
                                        </p:tgtEl>
                                        <p:attrNameLst>
                                          <p:attrName>style.visibility</p:attrName>
                                        </p:attrNameLst>
                                      </p:cBhvr>
                                      <p:to>
                                        <p:strVal val="visible"/>
                                      </p:to>
                                    </p:set>
                                    <p:animEffect transition="in" filter="wipe(left)">
                                      <p:cBhvr>
                                        <p:cTn id="12" dur="75"/>
                                        <p:tgtEl>
                                          <p:spTgt spid="4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85">
                                            <p:txEl>
                                              <p:pRg st="0" end="0"/>
                                            </p:txEl>
                                          </p:spTgt>
                                        </p:tgtEl>
                                        <p:attrNameLst>
                                          <p:attrName>style.visibility</p:attrName>
                                        </p:attrNameLst>
                                      </p:cBhvr>
                                      <p:to>
                                        <p:strVal val="visible"/>
                                      </p:to>
                                    </p:set>
                                    <p:animEffect transition="in" filter="wipe(left)">
                                      <p:cBhvr>
                                        <p:cTn id="17" dur="500"/>
                                        <p:tgtEl>
                                          <p:spTgt spid="491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49160"/>
                                        </p:tgtEl>
                                        <p:attrNameLst>
                                          <p:attrName>style.visibility</p:attrName>
                                        </p:attrNameLst>
                                      </p:cBhvr>
                                      <p:to>
                                        <p:strVal val="visible"/>
                                      </p:to>
                                    </p:set>
                                    <p:anim calcmode="lin" valueType="num">
                                      <p:cBhvr additive="base">
                                        <p:cTn id="22" dur="500"/>
                                        <p:tgtEl>
                                          <p:spTgt spid="49160"/>
                                        </p:tgtEl>
                                        <p:attrNameLst>
                                          <p:attrName>ppt_x</p:attrName>
                                        </p:attrNameLst>
                                      </p:cBhvr>
                                      <p:tavLst>
                                        <p:tav tm="0">
                                          <p:val>
                                            <p:strVal val="#ppt_x-#ppt_w*1.125000"/>
                                          </p:val>
                                        </p:tav>
                                        <p:tav tm="100000">
                                          <p:val>
                                            <p:strVal val="#ppt_x"/>
                                          </p:val>
                                        </p:tav>
                                      </p:tavLst>
                                    </p:anim>
                                    <p:animEffect transition="in" filter="wipe(right)">
                                      <p:cBhvr>
                                        <p:cTn id="23" dur="500"/>
                                        <p:tgtEl>
                                          <p:spTgt spid="49160"/>
                                        </p:tgtEl>
                                      </p:cBhvr>
                                    </p:animEffect>
                                  </p:childTnLst>
                                </p:cTn>
                              </p:par>
                            </p:childTnLst>
                          </p:cTn>
                        </p:par>
                        <p:par>
                          <p:cTn id="24" fill="hold" nodeType="afterGroup">
                            <p:stCondLst>
                              <p:cond delay="500"/>
                            </p:stCondLst>
                            <p:childTnLst>
                              <p:par>
                                <p:cTn id="25" presetID="22" presetClass="entr" presetSubtype="1" fill="hold" grpId="0" nodeType="afterEffect">
                                  <p:stCondLst>
                                    <p:cond delay="1000"/>
                                  </p:stCondLst>
                                  <p:childTnLst>
                                    <p:set>
                                      <p:cBhvr>
                                        <p:cTn id="26" dur="1" fill="hold">
                                          <p:stCondLst>
                                            <p:cond delay="0"/>
                                          </p:stCondLst>
                                        </p:cTn>
                                        <p:tgtEl>
                                          <p:spTgt spid="49157"/>
                                        </p:tgtEl>
                                        <p:attrNameLst>
                                          <p:attrName>style.visibility</p:attrName>
                                        </p:attrNameLst>
                                      </p:cBhvr>
                                      <p:to>
                                        <p:strVal val="visible"/>
                                      </p:to>
                                    </p:set>
                                    <p:animEffect transition="in" filter="wipe(up)">
                                      <p:cBhvr>
                                        <p:cTn id="27" dur="500"/>
                                        <p:tgtEl>
                                          <p:spTgt spid="49157"/>
                                        </p:tgtEl>
                                      </p:cBhvr>
                                    </p:animEffect>
                                  </p:childTnLst>
                                </p:cTn>
                              </p:par>
                            </p:childTnLst>
                          </p:cTn>
                        </p:par>
                        <p:par>
                          <p:cTn id="28" fill="hold" nodeType="afterGroup">
                            <p:stCondLst>
                              <p:cond delay="2000"/>
                            </p:stCondLst>
                            <p:childTnLst>
                              <p:par>
                                <p:cTn id="29" presetID="22" presetClass="entr" presetSubtype="1" fill="hold" grpId="0" nodeType="afterEffect">
                                  <p:stCondLst>
                                    <p:cond delay="1000"/>
                                  </p:stCondLst>
                                  <p:childTnLst>
                                    <p:set>
                                      <p:cBhvr>
                                        <p:cTn id="30" dur="1" fill="hold">
                                          <p:stCondLst>
                                            <p:cond delay="0"/>
                                          </p:stCondLst>
                                        </p:cTn>
                                        <p:tgtEl>
                                          <p:spTgt spid="49158"/>
                                        </p:tgtEl>
                                        <p:attrNameLst>
                                          <p:attrName>style.visibility</p:attrName>
                                        </p:attrNameLst>
                                      </p:cBhvr>
                                      <p:to>
                                        <p:strVal val="visible"/>
                                      </p:to>
                                    </p:set>
                                    <p:animEffect transition="in" filter="wipe(up)">
                                      <p:cBhvr>
                                        <p:cTn id="31" dur="500"/>
                                        <p:tgtEl>
                                          <p:spTgt spid="49158"/>
                                        </p:tgtEl>
                                      </p:cBhvr>
                                    </p:animEffect>
                                  </p:childTnLst>
                                </p:cTn>
                              </p:par>
                            </p:childTnLst>
                          </p:cTn>
                        </p:par>
                        <p:par>
                          <p:cTn id="32" fill="hold" nodeType="afterGroup">
                            <p:stCondLst>
                              <p:cond delay="3500"/>
                            </p:stCondLst>
                            <p:childTnLst>
                              <p:par>
                                <p:cTn id="33" presetID="22" presetClass="entr" presetSubtype="8" fill="hold" grpId="0" nodeType="afterEffect">
                                  <p:stCondLst>
                                    <p:cond delay="1000"/>
                                  </p:stCondLst>
                                  <p:childTnLst>
                                    <p:set>
                                      <p:cBhvr>
                                        <p:cTn id="34" dur="1" fill="hold">
                                          <p:stCondLst>
                                            <p:cond delay="0"/>
                                          </p:stCondLst>
                                        </p:cTn>
                                        <p:tgtEl>
                                          <p:spTgt spid="49159"/>
                                        </p:tgtEl>
                                        <p:attrNameLst>
                                          <p:attrName>style.visibility</p:attrName>
                                        </p:attrNameLst>
                                      </p:cBhvr>
                                      <p:to>
                                        <p:strVal val="visible"/>
                                      </p:to>
                                    </p:set>
                                    <p:animEffect transition="in" filter="wipe(left)">
                                      <p:cBhvr>
                                        <p:cTn id="35" dur="500"/>
                                        <p:tgtEl>
                                          <p:spTgt spid="491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9186"/>
                                        </p:tgtEl>
                                        <p:attrNameLst>
                                          <p:attrName>style.visibility</p:attrName>
                                        </p:attrNameLst>
                                      </p:cBhvr>
                                      <p:to>
                                        <p:strVal val="visible"/>
                                      </p:to>
                                    </p:set>
                                    <p:animEffect transition="in" filter="wipe(left)">
                                      <p:cBhvr>
                                        <p:cTn id="40" dur="500"/>
                                        <p:tgtEl>
                                          <p:spTgt spid="49186"/>
                                        </p:tgtEl>
                                      </p:cBhvr>
                                    </p:animEffect>
                                  </p:childTnLst>
                                </p:cTn>
                              </p:par>
                            </p:childTnLst>
                          </p:cTn>
                        </p:par>
                        <p:par>
                          <p:cTn id="41" fill="hold" nodeType="afterGroup">
                            <p:stCondLst>
                              <p:cond delay="500"/>
                            </p:stCondLst>
                            <p:childTnLst>
                              <p:par>
                                <p:cTn id="42" presetID="22" presetClass="entr" presetSubtype="8" fill="hold" nodeType="afterEffect">
                                  <p:stCondLst>
                                    <p:cond delay="1000"/>
                                  </p:stCondLst>
                                  <p:childTnLst>
                                    <p:set>
                                      <p:cBhvr>
                                        <p:cTn id="43" dur="1" fill="hold">
                                          <p:stCondLst>
                                            <p:cond delay="0"/>
                                          </p:stCondLst>
                                        </p:cTn>
                                        <p:tgtEl>
                                          <p:spTgt spid="49201"/>
                                        </p:tgtEl>
                                        <p:attrNameLst>
                                          <p:attrName>style.visibility</p:attrName>
                                        </p:attrNameLst>
                                      </p:cBhvr>
                                      <p:to>
                                        <p:strVal val="visible"/>
                                      </p:to>
                                    </p:set>
                                    <p:animEffect transition="in" filter="wipe(left)">
                                      <p:cBhvr>
                                        <p:cTn id="44" dur="500"/>
                                        <p:tgtEl>
                                          <p:spTgt spid="49201"/>
                                        </p:tgtEl>
                                      </p:cBhvr>
                                    </p:animEffect>
                                  </p:childTnLst>
                                </p:cTn>
                              </p:par>
                            </p:childTnLst>
                          </p:cTn>
                        </p:par>
                        <p:par>
                          <p:cTn id="45" fill="hold" nodeType="afterGroup">
                            <p:stCondLst>
                              <p:cond delay="2000"/>
                            </p:stCondLst>
                            <p:childTnLst>
                              <p:par>
                                <p:cTn id="46" presetID="12" presetClass="entr" presetSubtype="4" fill="hold" nodeType="afterEffect">
                                  <p:stCondLst>
                                    <p:cond delay="1000"/>
                                  </p:stCondLst>
                                  <p:childTnLst>
                                    <p:set>
                                      <p:cBhvr>
                                        <p:cTn id="47" dur="1" fill="hold">
                                          <p:stCondLst>
                                            <p:cond delay="0"/>
                                          </p:stCondLst>
                                        </p:cTn>
                                        <p:tgtEl>
                                          <p:spTgt spid="49202"/>
                                        </p:tgtEl>
                                        <p:attrNameLst>
                                          <p:attrName>style.visibility</p:attrName>
                                        </p:attrNameLst>
                                      </p:cBhvr>
                                      <p:to>
                                        <p:strVal val="visible"/>
                                      </p:to>
                                    </p:set>
                                    <p:anim calcmode="lin" valueType="num">
                                      <p:cBhvr additive="base">
                                        <p:cTn id="48" dur="500"/>
                                        <p:tgtEl>
                                          <p:spTgt spid="49202"/>
                                        </p:tgtEl>
                                        <p:attrNameLst>
                                          <p:attrName>ppt_y</p:attrName>
                                        </p:attrNameLst>
                                      </p:cBhvr>
                                      <p:tavLst>
                                        <p:tav tm="0">
                                          <p:val>
                                            <p:strVal val="#ppt_y+#ppt_h*1.125000"/>
                                          </p:val>
                                        </p:tav>
                                        <p:tav tm="100000">
                                          <p:val>
                                            <p:strVal val="#ppt_y"/>
                                          </p:val>
                                        </p:tav>
                                      </p:tavLst>
                                    </p:anim>
                                    <p:animEffect transition="in" filter="wipe(up)">
                                      <p:cBhvr>
                                        <p:cTn id="49" dur="500"/>
                                        <p:tgtEl>
                                          <p:spTgt spid="49202"/>
                                        </p:tgtEl>
                                      </p:cBhvr>
                                    </p:animEffect>
                                  </p:childTnLst>
                                </p:cTn>
                              </p:par>
                            </p:childTnLst>
                          </p:cTn>
                        </p:par>
                        <p:par>
                          <p:cTn id="50" fill="hold" nodeType="afterGroup">
                            <p:stCondLst>
                              <p:cond delay="3500"/>
                            </p:stCondLst>
                            <p:childTnLst>
                              <p:par>
                                <p:cTn id="51" presetID="22" presetClass="entr" presetSubtype="2" fill="hold" nodeType="afterEffect">
                                  <p:stCondLst>
                                    <p:cond delay="1000"/>
                                  </p:stCondLst>
                                  <p:childTnLst>
                                    <p:set>
                                      <p:cBhvr>
                                        <p:cTn id="52" dur="1" fill="hold">
                                          <p:stCondLst>
                                            <p:cond delay="0"/>
                                          </p:stCondLst>
                                        </p:cTn>
                                        <p:tgtEl>
                                          <p:spTgt spid="49198"/>
                                        </p:tgtEl>
                                        <p:attrNameLst>
                                          <p:attrName>style.visibility</p:attrName>
                                        </p:attrNameLst>
                                      </p:cBhvr>
                                      <p:to>
                                        <p:strVal val="visible"/>
                                      </p:to>
                                    </p:set>
                                    <p:animEffect transition="in" filter="wipe(right)">
                                      <p:cBhvr>
                                        <p:cTn id="53" dur="500"/>
                                        <p:tgtEl>
                                          <p:spTgt spid="49198"/>
                                        </p:tgtEl>
                                      </p:cBhvr>
                                    </p:animEffect>
                                  </p:childTnLst>
                                </p:cTn>
                              </p:par>
                            </p:childTnLst>
                          </p:cTn>
                        </p:par>
                        <p:par>
                          <p:cTn id="54" fill="hold" nodeType="afterGroup">
                            <p:stCondLst>
                              <p:cond delay="5000"/>
                            </p:stCondLst>
                            <p:childTnLst>
                              <p:par>
                                <p:cTn id="55" presetID="12" presetClass="entr" presetSubtype="8" fill="hold" grpId="0" nodeType="afterEffect">
                                  <p:stCondLst>
                                    <p:cond delay="1000"/>
                                  </p:stCondLst>
                                  <p:childTnLst>
                                    <p:set>
                                      <p:cBhvr>
                                        <p:cTn id="56" dur="1" fill="hold">
                                          <p:stCondLst>
                                            <p:cond delay="0"/>
                                          </p:stCondLst>
                                        </p:cTn>
                                        <p:tgtEl>
                                          <p:spTgt spid="49214"/>
                                        </p:tgtEl>
                                        <p:attrNameLst>
                                          <p:attrName>style.visibility</p:attrName>
                                        </p:attrNameLst>
                                      </p:cBhvr>
                                      <p:to>
                                        <p:strVal val="visible"/>
                                      </p:to>
                                    </p:set>
                                    <p:anim calcmode="lin" valueType="num">
                                      <p:cBhvr additive="base">
                                        <p:cTn id="57" dur="500"/>
                                        <p:tgtEl>
                                          <p:spTgt spid="49214"/>
                                        </p:tgtEl>
                                        <p:attrNameLst>
                                          <p:attrName>ppt_x</p:attrName>
                                        </p:attrNameLst>
                                      </p:cBhvr>
                                      <p:tavLst>
                                        <p:tav tm="0">
                                          <p:val>
                                            <p:strVal val="#ppt_x-#ppt_w*1.125000"/>
                                          </p:val>
                                        </p:tav>
                                        <p:tav tm="100000">
                                          <p:val>
                                            <p:strVal val="#ppt_x"/>
                                          </p:val>
                                        </p:tav>
                                      </p:tavLst>
                                    </p:anim>
                                    <p:animEffect transition="in" filter="wipe(right)">
                                      <p:cBhvr>
                                        <p:cTn id="58" dur="500"/>
                                        <p:tgtEl>
                                          <p:spTgt spid="49214"/>
                                        </p:tgtEl>
                                      </p:cBhvr>
                                    </p:animEffect>
                                  </p:childTnLst>
                                </p:cTn>
                              </p:par>
                            </p:childTnLst>
                          </p:cTn>
                        </p:par>
                        <p:par>
                          <p:cTn id="59" fill="hold" nodeType="afterGroup">
                            <p:stCondLst>
                              <p:cond delay="6500"/>
                            </p:stCondLst>
                            <p:childTnLst>
                              <p:par>
                                <p:cTn id="60" presetID="12" presetClass="entr" presetSubtype="4" fill="hold" nodeType="afterEffect">
                                  <p:stCondLst>
                                    <p:cond delay="1000"/>
                                  </p:stCondLst>
                                  <p:childTnLst>
                                    <p:set>
                                      <p:cBhvr>
                                        <p:cTn id="61" dur="1" fill="hold">
                                          <p:stCondLst>
                                            <p:cond delay="0"/>
                                          </p:stCondLst>
                                        </p:cTn>
                                        <p:tgtEl>
                                          <p:spTgt spid="49205"/>
                                        </p:tgtEl>
                                        <p:attrNameLst>
                                          <p:attrName>style.visibility</p:attrName>
                                        </p:attrNameLst>
                                      </p:cBhvr>
                                      <p:to>
                                        <p:strVal val="visible"/>
                                      </p:to>
                                    </p:set>
                                    <p:anim calcmode="lin" valueType="num">
                                      <p:cBhvr additive="base">
                                        <p:cTn id="62" dur="500"/>
                                        <p:tgtEl>
                                          <p:spTgt spid="49205"/>
                                        </p:tgtEl>
                                        <p:attrNameLst>
                                          <p:attrName>ppt_y</p:attrName>
                                        </p:attrNameLst>
                                      </p:cBhvr>
                                      <p:tavLst>
                                        <p:tav tm="0">
                                          <p:val>
                                            <p:strVal val="#ppt_y+#ppt_h*1.125000"/>
                                          </p:val>
                                        </p:tav>
                                        <p:tav tm="100000">
                                          <p:val>
                                            <p:strVal val="#ppt_y"/>
                                          </p:val>
                                        </p:tav>
                                      </p:tavLst>
                                    </p:anim>
                                    <p:animEffect transition="in" filter="wipe(up)">
                                      <p:cBhvr>
                                        <p:cTn id="63" dur="500"/>
                                        <p:tgtEl>
                                          <p:spTgt spid="49205"/>
                                        </p:tgtEl>
                                      </p:cBhvr>
                                    </p:animEffect>
                                  </p:childTnLst>
                                </p:cTn>
                              </p:par>
                            </p:childTnLst>
                          </p:cTn>
                        </p:par>
                        <p:par>
                          <p:cTn id="64" fill="hold" nodeType="afterGroup">
                            <p:stCondLst>
                              <p:cond delay="8000"/>
                            </p:stCondLst>
                            <p:childTnLst>
                              <p:par>
                                <p:cTn id="65" presetID="22" presetClass="entr" presetSubtype="2" fill="hold" nodeType="afterEffect">
                                  <p:stCondLst>
                                    <p:cond delay="1000"/>
                                  </p:stCondLst>
                                  <p:childTnLst>
                                    <p:set>
                                      <p:cBhvr>
                                        <p:cTn id="66" dur="1" fill="hold">
                                          <p:stCondLst>
                                            <p:cond delay="0"/>
                                          </p:stCondLst>
                                        </p:cTn>
                                        <p:tgtEl>
                                          <p:spTgt spid="49218"/>
                                        </p:tgtEl>
                                        <p:attrNameLst>
                                          <p:attrName>style.visibility</p:attrName>
                                        </p:attrNameLst>
                                      </p:cBhvr>
                                      <p:to>
                                        <p:strVal val="visible"/>
                                      </p:to>
                                    </p:set>
                                    <p:animEffect transition="in" filter="wipe(right)">
                                      <p:cBhvr>
                                        <p:cTn id="67" dur="500"/>
                                        <p:tgtEl>
                                          <p:spTgt spid="49218"/>
                                        </p:tgtEl>
                                      </p:cBhvr>
                                    </p:animEffect>
                                  </p:childTnLst>
                                </p:cTn>
                              </p:par>
                            </p:childTnLst>
                          </p:cTn>
                        </p:par>
                        <p:par>
                          <p:cTn id="68" fill="hold" nodeType="afterGroup">
                            <p:stCondLst>
                              <p:cond delay="9500"/>
                            </p:stCondLst>
                            <p:childTnLst>
                              <p:par>
                                <p:cTn id="69" presetID="22" presetClass="entr" presetSubtype="2" fill="hold" nodeType="afterEffect">
                                  <p:stCondLst>
                                    <p:cond delay="1000"/>
                                  </p:stCondLst>
                                  <p:childTnLst>
                                    <p:set>
                                      <p:cBhvr>
                                        <p:cTn id="70" dur="1" fill="hold">
                                          <p:stCondLst>
                                            <p:cond delay="0"/>
                                          </p:stCondLst>
                                        </p:cTn>
                                        <p:tgtEl>
                                          <p:spTgt spid="49199"/>
                                        </p:tgtEl>
                                        <p:attrNameLst>
                                          <p:attrName>style.visibility</p:attrName>
                                        </p:attrNameLst>
                                      </p:cBhvr>
                                      <p:to>
                                        <p:strVal val="visible"/>
                                      </p:to>
                                    </p:set>
                                    <p:animEffect transition="in" filter="wipe(right)">
                                      <p:cBhvr>
                                        <p:cTn id="71" dur="500"/>
                                        <p:tgtEl>
                                          <p:spTgt spid="49199"/>
                                        </p:tgtEl>
                                      </p:cBhvr>
                                    </p:animEffect>
                                  </p:childTnLst>
                                </p:cTn>
                              </p:par>
                            </p:childTnLst>
                          </p:cTn>
                        </p:par>
                        <p:par>
                          <p:cTn id="72" fill="hold" nodeType="afterGroup">
                            <p:stCondLst>
                              <p:cond delay="11000"/>
                            </p:stCondLst>
                            <p:childTnLst>
                              <p:par>
                                <p:cTn id="73" presetID="12" presetClass="entr" presetSubtype="8" fill="hold" grpId="0" nodeType="afterEffect">
                                  <p:stCondLst>
                                    <p:cond delay="1000"/>
                                  </p:stCondLst>
                                  <p:childTnLst>
                                    <p:set>
                                      <p:cBhvr>
                                        <p:cTn id="74" dur="1" fill="hold">
                                          <p:stCondLst>
                                            <p:cond delay="0"/>
                                          </p:stCondLst>
                                        </p:cTn>
                                        <p:tgtEl>
                                          <p:spTgt spid="49215"/>
                                        </p:tgtEl>
                                        <p:attrNameLst>
                                          <p:attrName>style.visibility</p:attrName>
                                        </p:attrNameLst>
                                      </p:cBhvr>
                                      <p:to>
                                        <p:strVal val="visible"/>
                                      </p:to>
                                    </p:set>
                                    <p:anim calcmode="lin" valueType="num">
                                      <p:cBhvr additive="base">
                                        <p:cTn id="75" dur="500"/>
                                        <p:tgtEl>
                                          <p:spTgt spid="49215"/>
                                        </p:tgtEl>
                                        <p:attrNameLst>
                                          <p:attrName>ppt_x</p:attrName>
                                        </p:attrNameLst>
                                      </p:cBhvr>
                                      <p:tavLst>
                                        <p:tav tm="0">
                                          <p:val>
                                            <p:strVal val="#ppt_x-#ppt_w*1.125000"/>
                                          </p:val>
                                        </p:tav>
                                        <p:tav tm="100000">
                                          <p:val>
                                            <p:strVal val="#ppt_x"/>
                                          </p:val>
                                        </p:tav>
                                      </p:tavLst>
                                    </p:anim>
                                    <p:animEffect transition="in" filter="wipe(right)">
                                      <p:cBhvr>
                                        <p:cTn id="76" dur="500"/>
                                        <p:tgtEl>
                                          <p:spTgt spid="49215"/>
                                        </p:tgtEl>
                                      </p:cBhvr>
                                    </p:animEffect>
                                  </p:childTnLst>
                                </p:cTn>
                              </p:par>
                            </p:childTnLst>
                          </p:cTn>
                        </p:par>
                        <p:par>
                          <p:cTn id="77" fill="hold" nodeType="afterGroup">
                            <p:stCondLst>
                              <p:cond delay="12500"/>
                            </p:stCondLst>
                            <p:childTnLst>
                              <p:par>
                                <p:cTn id="78" presetID="12" presetClass="entr" presetSubtype="4" fill="hold" nodeType="afterEffect">
                                  <p:stCondLst>
                                    <p:cond delay="1000"/>
                                  </p:stCondLst>
                                  <p:childTnLst>
                                    <p:set>
                                      <p:cBhvr>
                                        <p:cTn id="79" dur="1" fill="hold">
                                          <p:stCondLst>
                                            <p:cond delay="0"/>
                                          </p:stCondLst>
                                        </p:cTn>
                                        <p:tgtEl>
                                          <p:spTgt spid="49208"/>
                                        </p:tgtEl>
                                        <p:attrNameLst>
                                          <p:attrName>style.visibility</p:attrName>
                                        </p:attrNameLst>
                                      </p:cBhvr>
                                      <p:to>
                                        <p:strVal val="visible"/>
                                      </p:to>
                                    </p:set>
                                    <p:anim calcmode="lin" valueType="num">
                                      <p:cBhvr additive="base">
                                        <p:cTn id="80" dur="500"/>
                                        <p:tgtEl>
                                          <p:spTgt spid="49208"/>
                                        </p:tgtEl>
                                        <p:attrNameLst>
                                          <p:attrName>ppt_y</p:attrName>
                                        </p:attrNameLst>
                                      </p:cBhvr>
                                      <p:tavLst>
                                        <p:tav tm="0">
                                          <p:val>
                                            <p:strVal val="#ppt_y+#ppt_h*1.125000"/>
                                          </p:val>
                                        </p:tav>
                                        <p:tav tm="100000">
                                          <p:val>
                                            <p:strVal val="#ppt_y"/>
                                          </p:val>
                                        </p:tav>
                                      </p:tavLst>
                                    </p:anim>
                                    <p:animEffect transition="in" filter="wipe(up)">
                                      <p:cBhvr>
                                        <p:cTn id="81" dur="500"/>
                                        <p:tgtEl>
                                          <p:spTgt spid="49208"/>
                                        </p:tgtEl>
                                      </p:cBhvr>
                                    </p:animEffect>
                                  </p:childTnLst>
                                </p:cTn>
                              </p:par>
                            </p:childTnLst>
                          </p:cTn>
                        </p:par>
                        <p:par>
                          <p:cTn id="82" fill="hold" nodeType="afterGroup">
                            <p:stCondLst>
                              <p:cond delay="14000"/>
                            </p:stCondLst>
                            <p:childTnLst>
                              <p:par>
                                <p:cTn id="83" presetID="22" presetClass="entr" presetSubtype="2" fill="hold" nodeType="afterEffect">
                                  <p:stCondLst>
                                    <p:cond delay="1000"/>
                                  </p:stCondLst>
                                  <p:childTnLst>
                                    <p:set>
                                      <p:cBhvr>
                                        <p:cTn id="84" dur="1" fill="hold">
                                          <p:stCondLst>
                                            <p:cond delay="0"/>
                                          </p:stCondLst>
                                        </p:cTn>
                                        <p:tgtEl>
                                          <p:spTgt spid="49219"/>
                                        </p:tgtEl>
                                        <p:attrNameLst>
                                          <p:attrName>style.visibility</p:attrName>
                                        </p:attrNameLst>
                                      </p:cBhvr>
                                      <p:to>
                                        <p:strVal val="visible"/>
                                      </p:to>
                                    </p:set>
                                    <p:animEffect transition="in" filter="wipe(right)">
                                      <p:cBhvr>
                                        <p:cTn id="85" dur="500"/>
                                        <p:tgtEl>
                                          <p:spTgt spid="49219"/>
                                        </p:tgtEl>
                                      </p:cBhvr>
                                    </p:animEffect>
                                  </p:childTnLst>
                                </p:cTn>
                              </p:par>
                            </p:childTnLst>
                          </p:cTn>
                        </p:par>
                        <p:par>
                          <p:cTn id="86" fill="hold" nodeType="afterGroup">
                            <p:stCondLst>
                              <p:cond delay="15500"/>
                            </p:stCondLst>
                            <p:childTnLst>
                              <p:par>
                                <p:cTn id="87" presetID="22" presetClass="entr" presetSubtype="2" fill="hold" nodeType="afterEffect">
                                  <p:stCondLst>
                                    <p:cond delay="1000"/>
                                  </p:stCondLst>
                                  <p:childTnLst>
                                    <p:set>
                                      <p:cBhvr>
                                        <p:cTn id="88" dur="1" fill="hold">
                                          <p:stCondLst>
                                            <p:cond delay="0"/>
                                          </p:stCondLst>
                                        </p:cTn>
                                        <p:tgtEl>
                                          <p:spTgt spid="49200"/>
                                        </p:tgtEl>
                                        <p:attrNameLst>
                                          <p:attrName>style.visibility</p:attrName>
                                        </p:attrNameLst>
                                      </p:cBhvr>
                                      <p:to>
                                        <p:strVal val="visible"/>
                                      </p:to>
                                    </p:set>
                                    <p:animEffect transition="in" filter="wipe(right)">
                                      <p:cBhvr>
                                        <p:cTn id="89" dur="500"/>
                                        <p:tgtEl>
                                          <p:spTgt spid="49200"/>
                                        </p:tgtEl>
                                      </p:cBhvr>
                                    </p:animEffect>
                                  </p:childTnLst>
                                </p:cTn>
                              </p:par>
                            </p:childTnLst>
                          </p:cTn>
                        </p:par>
                        <p:par>
                          <p:cTn id="90" fill="hold" nodeType="afterGroup">
                            <p:stCondLst>
                              <p:cond delay="17000"/>
                            </p:stCondLst>
                            <p:childTnLst>
                              <p:par>
                                <p:cTn id="91" presetID="12" presetClass="entr" presetSubtype="8" fill="hold" grpId="0" nodeType="afterEffect">
                                  <p:stCondLst>
                                    <p:cond delay="1000"/>
                                  </p:stCondLst>
                                  <p:childTnLst>
                                    <p:set>
                                      <p:cBhvr>
                                        <p:cTn id="92" dur="1" fill="hold">
                                          <p:stCondLst>
                                            <p:cond delay="0"/>
                                          </p:stCondLst>
                                        </p:cTn>
                                        <p:tgtEl>
                                          <p:spTgt spid="49216"/>
                                        </p:tgtEl>
                                        <p:attrNameLst>
                                          <p:attrName>style.visibility</p:attrName>
                                        </p:attrNameLst>
                                      </p:cBhvr>
                                      <p:to>
                                        <p:strVal val="visible"/>
                                      </p:to>
                                    </p:set>
                                    <p:anim calcmode="lin" valueType="num">
                                      <p:cBhvr additive="base">
                                        <p:cTn id="93" dur="500"/>
                                        <p:tgtEl>
                                          <p:spTgt spid="49216"/>
                                        </p:tgtEl>
                                        <p:attrNameLst>
                                          <p:attrName>ppt_x</p:attrName>
                                        </p:attrNameLst>
                                      </p:cBhvr>
                                      <p:tavLst>
                                        <p:tav tm="0">
                                          <p:val>
                                            <p:strVal val="#ppt_x-#ppt_w*1.125000"/>
                                          </p:val>
                                        </p:tav>
                                        <p:tav tm="100000">
                                          <p:val>
                                            <p:strVal val="#ppt_x"/>
                                          </p:val>
                                        </p:tav>
                                      </p:tavLst>
                                    </p:anim>
                                    <p:animEffect transition="in" filter="wipe(right)">
                                      <p:cBhvr>
                                        <p:cTn id="94" dur="500"/>
                                        <p:tgtEl>
                                          <p:spTgt spid="49216"/>
                                        </p:tgtEl>
                                      </p:cBhvr>
                                    </p:animEffect>
                                  </p:childTnLst>
                                </p:cTn>
                              </p:par>
                            </p:childTnLst>
                          </p:cTn>
                        </p:par>
                        <p:par>
                          <p:cTn id="95" fill="hold" nodeType="afterGroup">
                            <p:stCondLst>
                              <p:cond delay="18500"/>
                            </p:stCondLst>
                            <p:childTnLst>
                              <p:par>
                                <p:cTn id="96" presetID="12" presetClass="entr" presetSubtype="4" fill="hold" nodeType="afterEffect">
                                  <p:stCondLst>
                                    <p:cond delay="1000"/>
                                  </p:stCondLst>
                                  <p:childTnLst>
                                    <p:set>
                                      <p:cBhvr>
                                        <p:cTn id="97" dur="1" fill="hold">
                                          <p:stCondLst>
                                            <p:cond delay="0"/>
                                          </p:stCondLst>
                                        </p:cTn>
                                        <p:tgtEl>
                                          <p:spTgt spid="49211"/>
                                        </p:tgtEl>
                                        <p:attrNameLst>
                                          <p:attrName>style.visibility</p:attrName>
                                        </p:attrNameLst>
                                      </p:cBhvr>
                                      <p:to>
                                        <p:strVal val="visible"/>
                                      </p:to>
                                    </p:set>
                                    <p:anim calcmode="lin" valueType="num">
                                      <p:cBhvr additive="base">
                                        <p:cTn id="98" dur="500"/>
                                        <p:tgtEl>
                                          <p:spTgt spid="49211"/>
                                        </p:tgtEl>
                                        <p:attrNameLst>
                                          <p:attrName>ppt_y</p:attrName>
                                        </p:attrNameLst>
                                      </p:cBhvr>
                                      <p:tavLst>
                                        <p:tav tm="0">
                                          <p:val>
                                            <p:strVal val="#ppt_y+#ppt_h*1.125000"/>
                                          </p:val>
                                        </p:tav>
                                        <p:tav tm="100000">
                                          <p:val>
                                            <p:strVal val="#ppt_y"/>
                                          </p:val>
                                        </p:tav>
                                      </p:tavLst>
                                    </p:anim>
                                    <p:animEffect transition="in" filter="wipe(up)">
                                      <p:cBhvr>
                                        <p:cTn id="99" dur="500"/>
                                        <p:tgtEl>
                                          <p:spTgt spid="49211"/>
                                        </p:tgtEl>
                                      </p:cBhvr>
                                    </p:animEffect>
                                  </p:childTnLst>
                                </p:cTn>
                              </p:par>
                            </p:childTnLst>
                          </p:cTn>
                        </p:par>
                        <p:par>
                          <p:cTn id="100" fill="hold" nodeType="afterGroup">
                            <p:stCondLst>
                              <p:cond delay="20000"/>
                            </p:stCondLst>
                            <p:childTnLst>
                              <p:par>
                                <p:cTn id="101" presetID="22" presetClass="entr" presetSubtype="2" fill="hold" nodeType="afterEffect">
                                  <p:stCondLst>
                                    <p:cond delay="1000"/>
                                  </p:stCondLst>
                                  <p:childTnLst>
                                    <p:set>
                                      <p:cBhvr>
                                        <p:cTn id="102" dur="1" fill="hold">
                                          <p:stCondLst>
                                            <p:cond delay="0"/>
                                          </p:stCondLst>
                                        </p:cTn>
                                        <p:tgtEl>
                                          <p:spTgt spid="49220"/>
                                        </p:tgtEl>
                                        <p:attrNameLst>
                                          <p:attrName>style.visibility</p:attrName>
                                        </p:attrNameLst>
                                      </p:cBhvr>
                                      <p:to>
                                        <p:strVal val="visible"/>
                                      </p:to>
                                    </p:set>
                                    <p:animEffect transition="in" filter="wipe(right)">
                                      <p:cBhvr>
                                        <p:cTn id="103" dur="500"/>
                                        <p:tgtEl>
                                          <p:spTgt spid="49220"/>
                                        </p:tgtEl>
                                      </p:cBhvr>
                                    </p:animEffect>
                                  </p:childTnLst>
                                </p:cTn>
                              </p:par>
                            </p:childTnLst>
                          </p:cTn>
                        </p:par>
                        <p:par>
                          <p:cTn id="104" fill="hold" nodeType="afterGroup">
                            <p:stCondLst>
                              <p:cond delay="21500"/>
                            </p:stCondLst>
                            <p:childTnLst>
                              <p:par>
                                <p:cTn id="105" presetID="22" presetClass="entr" presetSubtype="2" fill="hold" nodeType="afterEffect">
                                  <p:stCondLst>
                                    <p:cond delay="1000"/>
                                  </p:stCondLst>
                                  <p:childTnLst>
                                    <p:set>
                                      <p:cBhvr>
                                        <p:cTn id="106" dur="1" fill="hold">
                                          <p:stCondLst>
                                            <p:cond delay="0"/>
                                          </p:stCondLst>
                                        </p:cTn>
                                        <p:tgtEl>
                                          <p:spTgt spid="49221"/>
                                        </p:tgtEl>
                                        <p:attrNameLst>
                                          <p:attrName>style.visibility</p:attrName>
                                        </p:attrNameLst>
                                      </p:cBhvr>
                                      <p:to>
                                        <p:strVal val="visible"/>
                                      </p:to>
                                    </p:set>
                                    <p:animEffect transition="in" filter="wipe(right)">
                                      <p:cBhvr>
                                        <p:cTn id="107" dur="500"/>
                                        <p:tgtEl>
                                          <p:spTgt spid="49221"/>
                                        </p:tgtEl>
                                      </p:cBhvr>
                                    </p:animEffect>
                                  </p:childTnLst>
                                </p:cTn>
                              </p:par>
                            </p:childTnLst>
                          </p:cTn>
                        </p:par>
                        <p:par>
                          <p:cTn id="108" fill="hold" nodeType="afterGroup">
                            <p:stCondLst>
                              <p:cond delay="23000"/>
                            </p:stCondLst>
                            <p:childTnLst>
                              <p:par>
                                <p:cTn id="109" presetID="12" presetClass="entr" presetSubtype="8" fill="hold" grpId="0" nodeType="afterEffect">
                                  <p:stCondLst>
                                    <p:cond delay="1000"/>
                                  </p:stCondLst>
                                  <p:childTnLst>
                                    <p:set>
                                      <p:cBhvr>
                                        <p:cTn id="110" dur="1" fill="hold">
                                          <p:stCondLst>
                                            <p:cond delay="0"/>
                                          </p:stCondLst>
                                        </p:cTn>
                                        <p:tgtEl>
                                          <p:spTgt spid="49217"/>
                                        </p:tgtEl>
                                        <p:attrNameLst>
                                          <p:attrName>style.visibility</p:attrName>
                                        </p:attrNameLst>
                                      </p:cBhvr>
                                      <p:to>
                                        <p:strVal val="visible"/>
                                      </p:to>
                                    </p:set>
                                    <p:anim calcmode="lin" valueType="num">
                                      <p:cBhvr additive="base">
                                        <p:cTn id="111" dur="500"/>
                                        <p:tgtEl>
                                          <p:spTgt spid="49217"/>
                                        </p:tgtEl>
                                        <p:attrNameLst>
                                          <p:attrName>ppt_x</p:attrName>
                                        </p:attrNameLst>
                                      </p:cBhvr>
                                      <p:tavLst>
                                        <p:tav tm="0">
                                          <p:val>
                                            <p:strVal val="#ppt_x-#ppt_w*1.125000"/>
                                          </p:val>
                                        </p:tav>
                                        <p:tav tm="100000">
                                          <p:val>
                                            <p:strVal val="#ppt_x"/>
                                          </p:val>
                                        </p:tav>
                                      </p:tavLst>
                                    </p:anim>
                                    <p:animEffect transition="in" filter="wipe(right)">
                                      <p:cBhvr>
                                        <p:cTn id="112" dur="500"/>
                                        <p:tgtEl>
                                          <p:spTgt spid="492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9230">
                                            <p:txEl>
                                              <p:pRg st="0" end="0"/>
                                            </p:txEl>
                                          </p:spTgt>
                                        </p:tgtEl>
                                        <p:attrNameLst>
                                          <p:attrName>style.visibility</p:attrName>
                                        </p:attrNameLst>
                                      </p:cBhvr>
                                      <p:to>
                                        <p:strVal val="visible"/>
                                      </p:to>
                                    </p:set>
                                    <p:animEffect transition="in" filter="wipe(left)">
                                      <p:cBhvr>
                                        <p:cTn id="117" dur="500"/>
                                        <p:tgtEl>
                                          <p:spTgt spid="49230">
                                            <p:txEl>
                                              <p:pRg st="0" end="0"/>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37" fill="hold" nodeType="clickEffect">
                                  <p:stCondLst>
                                    <p:cond delay="0"/>
                                  </p:stCondLst>
                                  <p:childTnLst>
                                    <p:set>
                                      <p:cBhvr>
                                        <p:cTn id="121" dur="1" fill="hold">
                                          <p:stCondLst>
                                            <p:cond delay="0"/>
                                          </p:stCondLst>
                                        </p:cTn>
                                        <p:tgtEl>
                                          <p:spTgt spid="49244"/>
                                        </p:tgtEl>
                                        <p:attrNameLst>
                                          <p:attrName>style.visibility</p:attrName>
                                        </p:attrNameLst>
                                      </p:cBhvr>
                                      <p:to>
                                        <p:strVal val="visible"/>
                                      </p:to>
                                    </p:set>
                                    <p:animEffect transition="in" filter="barn(outVertical)">
                                      <p:cBhvr>
                                        <p:cTn id="122" dur="500"/>
                                        <p:tgtEl>
                                          <p:spTgt spid="49244"/>
                                        </p:tgtEl>
                                      </p:cBhvr>
                                    </p:animEffect>
                                  </p:childTnLst>
                                </p:cTn>
                              </p:par>
                            </p:childTnLst>
                          </p:cTn>
                        </p:par>
                        <p:par>
                          <p:cTn id="123" fill="hold" nodeType="afterGroup">
                            <p:stCondLst>
                              <p:cond delay="500"/>
                            </p:stCondLst>
                            <p:childTnLst>
                              <p:par>
                                <p:cTn id="124" presetID="22" presetClass="entr" presetSubtype="8" fill="hold" grpId="0" nodeType="afterEffect">
                                  <p:stCondLst>
                                    <p:cond delay="1000"/>
                                  </p:stCondLst>
                                  <p:childTnLst>
                                    <p:set>
                                      <p:cBhvr>
                                        <p:cTn id="125" dur="1" fill="hold">
                                          <p:stCondLst>
                                            <p:cond delay="0"/>
                                          </p:stCondLst>
                                        </p:cTn>
                                        <p:tgtEl>
                                          <p:spTgt spid="49229"/>
                                        </p:tgtEl>
                                        <p:attrNameLst>
                                          <p:attrName>style.visibility</p:attrName>
                                        </p:attrNameLst>
                                      </p:cBhvr>
                                      <p:to>
                                        <p:strVal val="visible"/>
                                      </p:to>
                                    </p:set>
                                    <p:animEffect transition="in" filter="wipe(left)">
                                      <p:cBhvr>
                                        <p:cTn id="126" dur="500"/>
                                        <p:tgtEl>
                                          <p:spTgt spid="49229"/>
                                        </p:tgtEl>
                                      </p:cBhvr>
                                    </p:animEffect>
                                  </p:childTnLst>
                                </p:cTn>
                              </p:par>
                            </p:childTnLst>
                          </p:cTn>
                        </p:par>
                        <p:par>
                          <p:cTn id="127" fill="hold" nodeType="afterGroup">
                            <p:stCondLst>
                              <p:cond delay="2000"/>
                            </p:stCondLst>
                            <p:childTnLst>
                              <p:par>
                                <p:cTn id="128" presetID="22" presetClass="entr" presetSubtype="8" fill="hold" grpId="0" nodeType="afterEffect">
                                  <p:stCondLst>
                                    <p:cond delay="1000"/>
                                  </p:stCondLst>
                                  <p:childTnLst>
                                    <p:set>
                                      <p:cBhvr>
                                        <p:cTn id="129" dur="1" fill="hold">
                                          <p:stCondLst>
                                            <p:cond delay="0"/>
                                          </p:stCondLst>
                                        </p:cTn>
                                        <p:tgtEl>
                                          <p:spTgt spid="49234"/>
                                        </p:tgtEl>
                                        <p:attrNameLst>
                                          <p:attrName>style.visibility</p:attrName>
                                        </p:attrNameLst>
                                      </p:cBhvr>
                                      <p:to>
                                        <p:strVal val="visible"/>
                                      </p:to>
                                    </p:set>
                                    <p:animEffect transition="in" filter="wipe(left)">
                                      <p:cBhvr>
                                        <p:cTn id="130" dur="500"/>
                                        <p:tgtEl>
                                          <p:spTgt spid="49234"/>
                                        </p:tgtEl>
                                      </p:cBhvr>
                                    </p:animEffect>
                                  </p:childTnLst>
                                </p:cTn>
                              </p:par>
                            </p:childTnLst>
                          </p:cTn>
                        </p:par>
                        <p:par>
                          <p:cTn id="131" fill="hold" nodeType="afterGroup">
                            <p:stCondLst>
                              <p:cond delay="3500"/>
                            </p:stCondLst>
                            <p:childTnLst>
                              <p:par>
                                <p:cTn id="132" presetID="22" presetClass="entr" presetSubtype="8" fill="hold" grpId="0" nodeType="afterEffect">
                                  <p:stCondLst>
                                    <p:cond delay="1000"/>
                                  </p:stCondLst>
                                  <p:childTnLst>
                                    <p:set>
                                      <p:cBhvr>
                                        <p:cTn id="133" dur="1" fill="hold">
                                          <p:stCondLst>
                                            <p:cond delay="0"/>
                                          </p:stCondLst>
                                        </p:cTn>
                                        <p:tgtEl>
                                          <p:spTgt spid="49227">
                                            <p:txEl>
                                              <p:pRg st="0" end="0"/>
                                            </p:txEl>
                                          </p:spTgt>
                                        </p:tgtEl>
                                        <p:attrNameLst>
                                          <p:attrName>style.visibility</p:attrName>
                                        </p:attrNameLst>
                                      </p:cBhvr>
                                      <p:to>
                                        <p:strVal val="visible"/>
                                      </p:to>
                                    </p:set>
                                    <p:animEffect transition="in" filter="wipe(left)">
                                      <p:cBhvr>
                                        <p:cTn id="134" dur="500"/>
                                        <p:tgtEl>
                                          <p:spTgt spid="49227">
                                            <p:txEl>
                                              <p:pRg st="0" end="0"/>
                                            </p:txEl>
                                          </p:spTgt>
                                        </p:tgtEl>
                                      </p:cBhvr>
                                    </p:animEffect>
                                  </p:childTnLst>
                                </p:cTn>
                              </p:par>
                            </p:childTnLst>
                          </p:cTn>
                        </p:par>
                        <p:par>
                          <p:cTn id="135" fill="hold" nodeType="afterGroup">
                            <p:stCondLst>
                              <p:cond delay="5000"/>
                            </p:stCondLst>
                            <p:childTnLst>
                              <p:par>
                                <p:cTn id="136" presetID="22" presetClass="entr" presetSubtype="8" fill="hold" grpId="0" nodeType="afterEffect">
                                  <p:stCondLst>
                                    <p:cond delay="1000"/>
                                  </p:stCondLst>
                                  <p:childTnLst>
                                    <p:set>
                                      <p:cBhvr>
                                        <p:cTn id="137" dur="1" fill="hold">
                                          <p:stCondLst>
                                            <p:cond delay="0"/>
                                          </p:stCondLst>
                                        </p:cTn>
                                        <p:tgtEl>
                                          <p:spTgt spid="49231">
                                            <p:txEl>
                                              <p:pRg st="0" end="0"/>
                                            </p:txEl>
                                          </p:spTgt>
                                        </p:tgtEl>
                                        <p:attrNameLst>
                                          <p:attrName>style.visibility</p:attrName>
                                        </p:attrNameLst>
                                      </p:cBhvr>
                                      <p:to>
                                        <p:strVal val="visible"/>
                                      </p:to>
                                    </p:set>
                                    <p:animEffect transition="in" filter="wipe(left)">
                                      <p:cBhvr>
                                        <p:cTn id="138" dur="500"/>
                                        <p:tgtEl>
                                          <p:spTgt spid="49231">
                                            <p:txEl>
                                              <p:pRg st="0" end="0"/>
                                            </p:txEl>
                                          </p:spTgt>
                                        </p:tgtEl>
                                      </p:cBhvr>
                                    </p:animEffect>
                                  </p:childTnLst>
                                </p:cTn>
                              </p:par>
                            </p:childTnLst>
                          </p:cTn>
                        </p:par>
                        <p:par>
                          <p:cTn id="139" fill="hold" nodeType="afterGroup">
                            <p:stCondLst>
                              <p:cond delay="6500"/>
                            </p:stCondLst>
                            <p:childTnLst>
                              <p:par>
                                <p:cTn id="140" presetID="22" presetClass="entr" presetSubtype="8" fill="hold" grpId="0" nodeType="afterEffect">
                                  <p:stCondLst>
                                    <p:cond delay="1000"/>
                                  </p:stCondLst>
                                  <p:childTnLst>
                                    <p:set>
                                      <p:cBhvr>
                                        <p:cTn id="141" dur="1" fill="hold">
                                          <p:stCondLst>
                                            <p:cond delay="0"/>
                                          </p:stCondLst>
                                        </p:cTn>
                                        <p:tgtEl>
                                          <p:spTgt spid="49232">
                                            <p:txEl>
                                              <p:pRg st="0" end="0"/>
                                            </p:txEl>
                                          </p:spTgt>
                                        </p:tgtEl>
                                        <p:attrNameLst>
                                          <p:attrName>style.visibility</p:attrName>
                                        </p:attrNameLst>
                                      </p:cBhvr>
                                      <p:to>
                                        <p:strVal val="visible"/>
                                      </p:to>
                                    </p:set>
                                    <p:animEffect transition="in" filter="wipe(left)">
                                      <p:cBhvr>
                                        <p:cTn id="142" dur="500"/>
                                        <p:tgtEl>
                                          <p:spTgt spid="49232">
                                            <p:txEl>
                                              <p:pRg st="0" end="0"/>
                                            </p:txEl>
                                          </p:spTgt>
                                        </p:tgtEl>
                                      </p:cBhvr>
                                    </p:animEffect>
                                  </p:childTnLst>
                                </p:cTn>
                              </p:par>
                            </p:childTnLst>
                          </p:cTn>
                        </p:par>
                        <p:par>
                          <p:cTn id="143" fill="hold" nodeType="afterGroup">
                            <p:stCondLst>
                              <p:cond delay="8000"/>
                            </p:stCondLst>
                            <p:childTnLst>
                              <p:par>
                                <p:cTn id="144" presetID="22" presetClass="entr" presetSubtype="8" fill="hold" grpId="0" nodeType="afterEffect">
                                  <p:stCondLst>
                                    <p:cond delay="1000"/>
                                  </p:stCondLst>
                                  <p:childTnLst>
                                    <p:set>
                                      <p:cBhvr>
                                        <p:cTn id="145" dur="1" fill="hold">
                                          <p:stCondLst>
                                            <p:cond delay="0"/>
                                          </p:stCondLst>
                                        </p:cTn>
                                        <p:tgtEl>
                                          <p:spTgt spid="49233">
                                            <p:txEl>
                                              <p:pRg st="0" end="0"/>
                                            </p:txEl>
                                          </p:spTgt>
                                        </p:tgtEl>
                                        <p:attrNameLst>
                                          <p:attrName>style.visibility</p:attrName>
                                        </p:attrNameLst>
                                      </p:cBhvr>
                                      <p:to>
                                        <p:strVal val="visible"/>
                                      </p:to>
                                    </p:set>
                                    <p:animEffect transition="in" filter="wipe(left)">
                                      <p:cBhvr>
                                        <p:cTn id="146" dur="500"/>
                                        <p:tgtEl>
                                          <p:spTgt spid="49233">
                                            <p:txEl>
                                              <p:pRg st="0" end="0"/>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49228">
                                            <p:txEl>
                                              <p:pRg st="0" end="0"/>
                                            </p:txEl>
                                          </p:spTgt>
                                        </p:tgtEl>
                                        <p:attrNameLst>
                                          <p:attrName>style.visibility</p:attrName>
                                        </p:attrNameLst>
                                      </p:cBhvr>
                                      <p:to>
                                        <p:strVal val="visible"/>
                                      </p:to>
                                    </p:set>
                                    <p:animEffect transition="in" filter="wipe(left)">
                                      <p:cBhvr>
                                        <p:cTn id="151" dur="500"/>
                                        <p:tgtEl>
                                          <p:spTgt spid="49228">
                                            <p:txEl>
                                              <p:pRg st="0" end="0"/>
                                            </p:txEl>
                                          </p:spTgt>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49235">
                                            <p:txEl>
                                              <p:pRg st="0" end="0"/>
                                            </p:txEl>
                                          </p:spTgt>
                                        </p:tgtEl>
                                        <p:attrNameLst>
                                          <p:attrName>style.visibility</p:attrName>
                                        </p:attrNameLst>
                                      </p:cBhvr>
                                      <p:to>
                                        <p:strVal val="visible"/>
                                      </p:to>
                                    </p:set>
                                    <p:animEffect transition="in" filter="wipe(left)">
                                      <p:cBhvr>
                                        <p:cTn id="156" dur="500"/>
                                        <p:tgtEl>
                                          <p:spTgt spid="49235">
                                            <p:txEl>
                                              <p:pRg st="0" end="0"/>
                                            </p:txEl>
                                          </p:spTgt>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9236">
                                            <p:txEl>
                                              <p:pRg st="0" end="0"/>
                                            </p:txEl>
                                          </p:spTgt>
                                        </p:tgtEl>
                                        <p:attrNameLst>
                                          <p:attrName>style.visibility</p:attrName>
                                        </p:attrNameLst>
                                      </p:cBhvr>
                                      <p:to>
                                        <p:strVal val="visible"/>
                                      </p:to>
                                    </p:set>
                                    <p:animEffect transition="in" filter="wipe(left)">
                                      <p:cBhvr>
                                        <p:cTn id="161" dur="500"/>
                                        <p:tgtEl>
                                          <p:spTgt spid="49236">
                                            <p:txEl>
                                              <p:pRg st="0" end="0"/>
                                            </p:txEl>
                                          </p:spTgt>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49237">
                                            <p:txEl>
                                              <p:pRg st="0" end="0"/>
                                            </p:txEl>
                                          </p:spTgt>
                                        </p:tgtEl>
                                        <p:attrNameLst>
                                          <p:attrName>style.visibility</p:attrName>
                                        </p:attrNameLst>
                                      </p:cBhvr>
                                      <p:to>
                                        <p:strVal val="visible"/>
                                      </p:to>
                                    </p:set>
                                    <p:animEffect transition="in" filter="wipe(left)">
                                      <p:cBhvr>
                                        <p:cTn id="166" dur="500"/>
                                        <p:tgtEl>
                                          <p:spTgt spid="49237">
                                            <p:txEl>
                                              <p:pRg st="0" end="0"/>
                                            </p:txEl>
                                          </p:spTgt>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9238">
                                            <p:txEl>
                                              <p:pRg st="0" end="0"/>
                                            </p:txEl>
                                          </p:spTgt>
                                        </p:tgtEl>
                                        <p:attrNameLst>
                                          <p:attrName>style.visibility</p:attrName>
                                        </p:attrNameLst>
                                      </p:cBhvr>
                                      <p:to>
                                        <p:strVal val="visible"/>
                                      </p:to>
                                    </p:set>
                                    <p:animEffect transition="in" filter="wipe(left)">
                                      <p:cBhvr>
                                        <p:cTn id="171" dur="500"/>
                                        <p:tgtEl>
                                          <p:spTgt spid="49238">
                                            <p:txEl>
                                              <p:pRg st="0" end="0"/>
                                            </p:txEl>
                                          </p:spTgt>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nodeType="clickEffect">
                                  <p:stCondLst>
                                    <p:cond delay="0"/>
                                  </p:stCondLst>
                                  <p:childTnLst>
                                    <p:set>
                                      <p:cBhvr>
                                        <p:cTn id="175" dur="1" fill="hold">
                                          <p:stCondLst>
                                            <p:cond delay="0"/>
                                          </p:stCondLst>
                                        </p:cTn>
                                        <p:tgtEl>
                                          <p:spTgt spid="49239"/>
                                        </p:tgtEl>
                                        <p:attrNameLst>
                                          <p:attrName>style.visibility</p:attrName>
                                        </p:attrNameLst>
                                      </p:cBhvr>
                                      <p:to>
                                        <p:strVal val="visible"/>
                                      </p:to>
                                    </p:set>
                                    <p:animEffect transition="in" filter="wipe(left)">
                                      <p:cBhvr>
                                        <p:cTn id="176" dur="500"/>
                                        <p:tgtEl>
                                          <p:spTgt spid="4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utoUpdateAnimBg="0"/>
      <p:bldP spid="49157" grpId="0" animBg="1" autoUpdateAnimBg="0"/>
      <p:bldP spid="49158" grpId="0" animBg="1" autoUpdateAnimBg="0"/>
      <p:bldP spid="49159" grpId="0" animBg="1" autoUpdateAnimBg="0"/>
      <p:bldP spid="49185" grpId="0" build="p" autoUpdateAnimBg="0"/>
      <p:bldP spid="49214" grpId="0" animBg="1" autoUpdateAnimBg="0"/>
      <p:bldP spid="49215" grpId="0" animBg="1" autoUpdateAnimBg="0"/>
      <p:bldP spid="49216" grpId="0" animBg="1" autoUpdateAnimBg="0"/>
      <p:bldP spid="49217" grpId="0" animBg="1" autoUpdateAnimBg="0"/>
      <p:bldP spid="49227" grpId="0" build="p" autoUpdateAnimBg="0" advAuto="1000"/>
      <p:bldP spid="49228" grpId="0" build="p" autoUpdateAnimBg="0"/>
      <p:bldP spid="49229" grpId="0" autoUpdateAnimBg="0"/>
      <p:bldP spid="49230" grpId="0" build="p" autoUpdateAnimBg="0"/>
      <p:bldP spid="49231" grpId="0" build="p" autoUpdateAnimBg="0" advAuto="1000"/>
      <p:bldP spid="49232" grpId="0" build="p" autoUpdateAnimBg="0" advAuto="1000"/>
      <p:bldP spid="49233" grpId="0" build="p" autoUpdateAnimBg="0" advAuto="1000"/>
      <p:bldP spid="49234" grpId="0" autoUpdateAnimBg="0"/>
      <p:bldP spid="49235" grpId="0" build="p" autoUpdateAnimBg="0"/>
      <p:bldP spid="49236" grpId="0" build="p" autoUpdateAnimBg="0"/>
      <p:bldP spid="49237" grpId="0" build="p" autoUpdateAnimBg="0"/>
      <p:bldP spid="4923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0033CC"/>
                </a:solidFill>
              </a:rPr>
              <a:t>╳</a:t>
            </a:r>
            <a:r>
              <a:rPr lang="en-US" altLang="zh-CN" sz="1400" b="1">
                <a:solidFill>
                  <a:srgbClr val="0033CC"/>
                </a:solidFill>
              </a:rPr>
              <a:t>     </a:t>
            </a:r>
            <a:r>
              <a:rPr lang="en-US" altLang="zh-CN" sz="1200" b="1">
                <a:solidFill>
                  <a:srgbClr val="0033CC"/>
                </a:solidFill>
              </a:rPr>
              <a:t>╳    </a:t>
            </a:r>
            <a:r>
              <a:rPr lang="en-US" altLang="zh-CN" sz="2000" b="1">
                <a:solidFill>
                  <a:srgbClr val="0033CC"/>
                </a:solidFill>
              </a:rPr>
              <a:t> </a:t>
            </a:r>
            <a:r>
              <a:rPr lang="en-US" altLang="zh-CN" sz="1200" b="1">
                <a:solidFill>
                  <a:srgbClr val="0033CC"/>
                </a:solidFill>
              </a:rPr>
              <a:t>╳</a:t>
            </a:r>
          </a:p>
        </p:txBody>
      </p:sp>
      <p:sp>
        <p:nvSpPr>
          <p:cNvPr id="51203" name="Text Box 3"/>
          <p:cNvSpPr txBox="1">
            <a:spLocks noChangeArrowheads="1"/>
          </p:cNvSpPr>
          <p:nvPr/>
        </p:nvSpPr>
        <p:spPr bwMode="auto">
          <a:xfrm>
            <a:off x="179512" y="789420"/>
            <a:ext cx="510698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dirty="0" smtClean="0">
                <a:solidFill>
                  <a:srgbClr val="0033CC"/>
                </a:solidFill>
                <a:latin typeface="宋体" panose="02010600030101010101" pitchFamily="2" charset="-122"/>
              </a:rPr>
              <a:t>集成</a:t>
            </a:r>
            <a:r>
              <a:rPr lang="zh-CN" altLang="en-US" sz="2800" b="1" dirty="0">
                <a:solidFill>
                  <a:srgbClr val="0033CC"/>
                </a:solidFill>
                <a:latin typeface="宋体" panose="02010600030101010101" pitchFamily="2" charset="-122"/>
              </a:rPr>
              <a:t>数据选择器</a:t>
            </a:r>
          </a:p>
        </p:txBody>
      </p:sp>
      <p:sp>
        <p:nvSpPr>
          <p:cNvPr id="51204" name="Text Box 4"/>
          <p:cNvSpPr txBox="1">
            <a:spLocks noChangeArrowheads="1"/>
          </p:cNvSpPr>
          <p:nvPr/>
        </p:nvSpPr>
        <p:spPr bwMode="auto">
          <a:xfrm>
            <a:off x="1180306" y="1101509"/>
            <a:ext cx="3944937" cy="51911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a:t>1.  8 </a:t>
            </a:r>
            <a:r>
              <a:rPr lang="zh-CN" altLang="en-US" sz="2800" b="1" dirty="0"/>
              <a:t>选 </a:t>
            </a:r>
            <a:r>
              <a:rPr lang="en-US" altLang="zh-CN" sz="2800" b="1" dirty="0"/>
              <a:t>1 </a:t>
            </a:r>
            <a:r>
              <a:rPr lang="zh-CN" altLang="en-US" sz="2800" b="1" dirty="0"/>
              <a:t>数据选择器</a:t>
            </a:r>
          </a:p>
        </p:txBody>
      </p:sp>
      <p:sp>
        <p:nvSpPr>
          <p:cNvPr id="51205" name="Text Box 5"/>
          <p:cNvSpPr txBox="1">
            <a:spLocks noChangeArrowheads="1"/>
          </p:cNvSpPr>
          <p:nvPr/>
        </p:nvSpPr>
        <p:spPr bwMode="auto">
          <a:xfrm>
            <a:off x="5975474" y="800865"/>
            <a:ext cx="2759075" cy="95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800" b="1" dirty="0">
                <a:solidFill>
                  <a:srgbClr val="FF0066"/>
                </a:solidFill>
                <a:ea typeface="楷体_GB2312" panose="02010609030101010101" pitchFamily="49" charset="-122"/>
              </a:rPr>
              <a:t>74151  74LS151  74251  74LS251</a:t>
            </a:r>
          </a:p>
        </p:txBody>
      </p:sp>
      <p:sp>
        <p:nvSpPr>
          <p:cNvPr id="51206" name="Text Box 6"/>
          <p:cNvSpPr txBox="1">
            <a:spLocks noChangeArrowheads="1"/>
          </p:cNvSpPr>
          <p:nvPr/>
        </p:nvSpPr>
        <p:spPr bwMode="auto">
          <a:xfrm>
            <a:off x="585788" y="1847850"/>
            <a:ext cx="534987" cy="1927225"/>
          </a:xfrm>
          <a:prstGeom prst="rect">
            <a:avLst/>
          </a:prstGeom>
          <a:solidFill>
            <a:srgbClr val="FFFFCC"/>
          </a:solidFill>
          <a:ln w="9525">
            <a:solidFill>
              <a:srgbClr val="996600"/>
            </a:solidFill>
            <a:miter lim="800000"/>
            <a:headEnd/>
            <a:tailEnd/>
          </a:ln>
        </p:spPr>
        <p:txBody>
          <a:bodyPr lIns="90000" tIns="46800" rIns="90000" bIns="46800">
            <a:spAutoFit/>
          </a:bodyPr>
          <a:lstStyle/>
          <a:p>
            <a:r>
              <a:rPr lang="zh-CN" altLang="en-US" b="1">
                <a:solidFill>
                  <a:srgbClr val="0033CC"/>
                </a:solidFill>
              </a:rPr>
              <a:t>引</a:t>
            </a:r>
          </a:p>
          <a:p>
            <a:r>
              <a:rPr lang="zh-CN" altLang="en-US" b="1">
                <a:solidFill>
                  <a:srgbClr val="0033CC"/>
                </a:solidFill>
              </a:rPr>
              <a:t>脚</a:t>
            </a:r>
          </a:p>
          <a:p>
            <a:r>
              <a:rPr lang="zh-CN" altLang="en-US" b="1">
                <a:solidFill>
                  <a:srgbClr val="0033CC"/>
                </a:solidFill>
              </a:rPr>
              <a:t>排</a:t>
            </a:r>
          </a:p>
          <a:p>
            <a:r>
              <a:rPr lang="zh-CN" altLang="en-US" b="1">
                <a:solidFill>
                  <a:srgbClr val="0033CC"/>
                </a:solidFill>
              </a:rPr>
              <a:t>列</a:t>
            </a:r>
          </a:p>
          <a:p>
            <a:r>
              <a:rPr lang="zh-CN" altLang="en-US" b="1">
                <a:solidFill>
                  <a:srgbClr val="0033CC"/>
                </a:solidFill>
              </a:rPr>
              <a:t>图</a:t>
            </a:r>
          </a:p>
        </p:txBody>
      </p:sp>
      <p:sp>
        <p:nvSpPr>
          <p:cNvPr id="51207" name="Text Box 7"/>
          <p:cNvSpPr txBox="1">
            <a:spLocks noChangeArrowheads="1"/>
          </p:cNvSpPr>
          <p:nvPr/>
        </p:nvSpPr>
        <p:spPr bwMode="auto">
          <a:xfrm>
            <a:off x="4748213" y="1847850"/>
            <a:ext cx="563562" cy="1927225"/>
          </a:xfrm>
          <a:prstGeom prst="rect">
            <a:avLst/>
          </a:prstGeom>
          <a:solidFill>
            <a:srgbClr val="FFFFCC"/>
          </a:solidFill>
          <a:ln w="9525">
            <a:solidFill>
              <a:srgbClr val="996600"/>
            </a:solidFill>
            <a:miter lim="800000"/>
            <a:headEnd/>
            <a:tailEnd/>
          </a:ln>
        </p:spPr>
        <p:txBody>
          <a:bodyPr lIns="90000" tIns="46800" rIns="90000" bIns="46800">
            <a:spAutoFit/>
          </a:bodyPr>
          <a:lstStyle/>
          <a:p>
            <a:r>
              <a:rPr lang="zh-CN" altLang="en-US" b="1">
                <a:solidFill>
                  <a:srgbClr val="0033CC"/>
                </a:solidFill>
              </a:rPr>
              <a:t>功</a:t>
            </a:r>
          </a:p>
          <a:p>
            <a:r>
              <a:rPr lang="zh-CN" altLang="en-US" b="1">
                <a:solidFill>
                  <a:srgbClr val="0033CC"/>
                </a:solidFill>
              </a:rPr>
              <a:t>能</a:t>
            </a:r>
          </a:p>
          <a:p>
            <a:r>
              <a:rPr lang="zh-CN" altLang="en-US" b="1">
                <a:solidFill>
                  <a:srgbClr val="0033CC"/>
                </a:solidFill>
              </a:rPr>
              <a:t>示</a:t>
            </a:r>
          </a:p>
          <a:p>
            <a:r>
              <a:rPr lang="zh-CN" altLang="en-US" b="1">
                <a:solidFill>
                  <a:srgbClr val="0033CC"/>
                </a:solidFill>
              </a:rPr>
              <a:t>意</a:t>
            </a:r>
          </a:p>
          <a:p>
            <a:r>
              <a:rPr lang="zh-CN" altLang="en-US" b="1">
                <a:solidFill>
                  <a:srgbClr val="0033CC"/>
                </a:solidFill>
              </a:rPr>
              <a:t>图</a:t>
            </a:r>
          </a:p>
        </p:txBody>
      </p:sp>
      <p:graphicFrame>
        <p:nvGraphicFramePr>
          <p:cNvPr id="51208" name="Object 8"/>
          <p:cNvGraphicFramePr>
            <a:graphicFrameLocks noChangeAspect="1"/>
          </p:cNvGraphicFramePr>
          <p:nvPr/>
        </p:nvGraphicFramePr>
        <p:xfrm>
          <a:off x="1187450" y="4568825"/>
          <a:ext cx="2255838" cy="454025"/>
        </p:xfrm>
        <a:graphic>
          <a:graphicData uri="http://schemas.openxmlformats.org/presentationml/2006/ole">
            <mc:AlternateContent xmlns:mc="http://schemas.openxmlformats.org/markup-compatibility/2006">
              <mc:Choice xmlns:v="urn:schemas-microsoft-com:vml" Requires="v">
                <p:oleObj spid="_x0000_s12302" name="Equation" r:id="rId3" imgW="1130040" imgH="228600" progId="Equation.3">
                  <p:embed/>
                </p:oleObj>
              </mc:Choice>
              <mc:Fallback>
                <p:oleObj name="Equation" r:id="rId3" imgW="1130040" imgH="228600" progId="Equation.3">
                  <p:embed/>
                  <p:pic>
                    <p:nvPicPr>
                      <p:cNvPr id="5120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68825"/>
                        <a:ext cx="22558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9" name="Group 9"/>
          <p:cNvGrpSpPr>
            <a:grpSpLocks/>
          </p:cNvGrpSpPr>
          <p:nvPr/>
        </p:nvGrpSpPr>
        <p:grpSpPr bwMode="auto">
          <a:xfrm>
            <a:off x="1149350" y="1530350"/>
            <a:ext cx="3529013" cy="2882900"/>
            <a:chOff x="3083" y="656"/>
            <a:chExt cx="2223" cy="1816"/>
          </a:xfrm>
        </p:grpSpPr>
        <p:sp>
          <p:nvSpPr>
            <p:cNvPr id="51210" name="Rectangle 10"/>
            <p:cNvSpPr>
              <a:spLocks noChangeArrowheads="1"/>
            </p:cNvSpPr>
            <p:nvPr/>
          </p:nvSpPr>
          <p:spPr bwMode="auto">
            <a:xfrm>
              <a:off x="3225" y="1152"/>
              <a:ext cx="1816" cy="79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1211" name="Text Box 11"/>
            <p:cNvSpPr txBox="1">
              <a:spLocks noChangeArrowheads="1"/>
            </p:cNvSpPr>
            <p:nvPr/>
          </p:nvSpPr>
          <p:spPr bwMode="auto">
            <a:xfrm>
              <a:off x="3083" y="656"/>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V</a:t>
              </a:r>
              <a:r>
                <a:rPr lang="en-US" altLang="zh-CN" b="1" baseline="-25000">
                  <a:solidFill>
                    <a:srgbClr val="FF0066"/>
                  </a:solidFill>
                  <a:ea typeface="楷体_GB2312" panose="02010609030101010101" pitchFamily="49" charset="-122"/>
                </a:rPr>
                <a:t>CC  </a:t>
              </a:r>
            </a:p>
          </p:txBody>
        </p:sp>
        <p:sp>
          <p:nvSpPr>
            <p:cNvPr id="51212" name="Text Box 12"/>
            <p:cNvSpPr txBox="1">
              <a:spLocks noChangeArrowheads="1"/>
            </p:cNvSpPr>
            <p:nvPr/>
          </p:nvSpPr>
          <p:spPr bwMode="auto">
            <a:xfrm>
              <a:off x="4686" y="218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0033CC"/>
                  </a:solidFill>
                </a:rPr>
                <a:t>地</a:t>
              </a:r>
            </a:p>
          </p:txBody>
        </p:sp>
        <p:sp>
          <p:nvSpPr>
            <p:cNvPr id="51213" name="Arc 13"/>
            <p:cNvSpPr>
              <a:spLocks/>
            </p:cNvSpPr>
            <p:nvPr/>
          </p:nvSpPr>
          <p:spPr bwMode="auto">
            <a:xfrm>
              <a:off x="3226" y="1420"/>
              <a:ext cx="183" cy="295"/>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199"/>
                  </a:cubicBezTo>
                </a:path>
                <a:path w="21600" h="43200" stroke="0" extrusionOk="0">
                  <a:moveTo>
                    <a:pt x="0" y="0"/>
                  </a:moveTo>
                  <a:cubicBezTo>
                    <a:pt x="11929" y="0"/>
                    <a:pt x="21600" y="9670"/>
                    <a:pt x="21600" y="21600"/>
                  </a:cubicBezTo>
                  <a:cubicBezTo>
                    <a:pt x="21600" y="33529"/>
                    <a:pt x="11929" y="43199"/>
                    <a:pt x="0" y="43199"/>
                  </a:cubicBezTo>
                  <a:lnTo>
                    <a:pt x="0" y="21600"/>
                  </a:lnTo>
                  <a:close/>
                </a:path>
              </a:pathLst>
            </a:cu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4" name="Group 14"/>
            <p:cNvGrpSpPr>
              <a:grpSpLocks/>
            </p:cNvGrpSpPr>
            <p:nvPr/>
          </p:nvGrpSpPr>
          <p:grpSpPr bwMode="auto">
            <a:xfrm>
              <a:off x="3307" y="924"/>
              <a:ext cx="48" cy="226"/>
              <a:chOff x="3025" y="1638"/>
              <a:chExt cx="56" cy="273"/>
            </a:xfrm>
          </p:grpSpPr>
          <p:sp>
            <p:nvSpPr>
              <p:cNvPr id="51215" name="Line 1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Oval 1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7" name="Group 17"/>
            <p:cNvGrpSpPr>
              <a:grpSpLocks/>
            </p:cNvGrpSpPr>
            <p:nvPr/>
          </p:nvGrpSpPr>
          <p:grpSpPr bwMode="auto">
            <a:xfrm>
              <a:off x="3532" y="924"/>
              <a:ext cx="49" cy="226"/>
              <a:chOff x="3025" y="1638"/>
              <a:chExt cx="56" cy="273"/>
            </a:xfrm>
          </p:grpSpPr>
          <p:sp>
            <p:nvSpPr>
              <p:cNvPr id="51218" name="Line 1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Oval 1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0" name="Group 20"/>
            <p:cNvGrpSpPr>
              <a:grpSpLocks/>
            </p:cNvGrpSpPr>
            <p:nvPr/>
          </p:nvGrpSpPr>
          <p:grpSpPr bwMode="auto">
            <a:xfrm>
              <a:off x="3759" y="924"/>
              <a:ext cx="49" cy="226"/>
              <a:chOff x="3025" y="1638"/>
              <a:chExt cx="56" cy="273"/>
            </a:xfrm>
          </p:grpSpPr>
          <p:sp>
            <p:nvSpPr>
              <p:cNvPr id="51221" name="Line 2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2" name="Oval 2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3" name="Group 23"/>
            <p:cNvGrpSpPr>
              <a:grpSpLocks/>
            </p:cNvGrpSpPr>
            <p:nvPr/>
          </p:nvGrpSpPr>
          <p:grpSpPr bwMode="auto">
            <a:xfrm>
              <a:off x="3986" y="924"/>
              <a:ext cx="48" cy="226"/>
              <a:chOff x="3025" y="1638"/>
              <a:chExt cx="56" cy="273"/>
            </a:xfrm>
          </p:grpSpPr>
          <p:sp>
            <p:nvSpPr>
              <p:cNvPr id="51224" name="Line 2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5" name="Oval 2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6" name="Group 26"/>
            <p:cNvGrpSpPr>
              <a:grpSpLocks/>
            </p:cNvGrpSpPr>
            <p:nvPr/>
          </p:nvGrpSpPr>
          <p:grpSpPr bwMode="auto">
            <a:xfrm>
              <a:off x="4211" y="924"/>
              <a:ext cx="49" cy="226"/>
              <a:chOff x="3025" y="1638"/>
              <a:chExt cx="56" cy="273"/>
            </a:xfrm>
          </p:grpSpPr>
          <p:sp>
            <p:nvSpPr>
              <p:cNvPr id="51227" name="Line 2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8" name="Oval 2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9" name="Group 29"/>
            <p:cNvGrpSpPr>
              <a:grpSpLocks/>
            </p:cNvGrpSpPr>
            <p:nvPr/>
          </p:nvGrpSpPr>
          <p:grpSpPr bwMode="auto">
            <a:xfrm>
              <a:off x="4438" y="924"/>
              <a:ext cx="49" cy="226"/>
              <a:chOff x="3025" y="1638"/>
              <a:chExt cx="56" cy="273"/>
            </a:xfrm>
          </p:grpSpPr>
          <p:sp>
            <p:nvSpPr>
              <p:cNvPr id="51230" name="Line 3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1" name="Oval 3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2" name="Group 32"/>
            <p:cNvGrpSpPr>
              <a:grpSpLocks/>
            </p:cNvGrpSpPr>
            <p:nvPr/>
          </p:nvGrpSpPr>
          <p:grpSpPr bwMode="auto">
            <a:xfrm>
              <a:off x="4664" y="924"/>
              <a:ext cx="49" cy="226"/>
              <a:chOff x="3025" y="1638"/>
              <a:chExt cx="56" cy="273"/>
            </a:xfrm>
          </p:grpSpPr>
          <p:sp>
            <p:nvSpPr>
              <p:cNvPr id="51233" name="Line 33"/>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4" name="Oval 34"/>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5" name="Group 35"/>
            <p:cNvGrpSpPr>
              <a:grpSpLocks/>
            </p:cNvGrpSpPr>
            <p:nvPr/>
          </p:nvGrpSpPr>
          <p:grpSpPr bwMode="auto">
            <a:xfrm>
              <a:off x="4891" y="924"/>
              <a:ext cx="49" cy="226"/>
              <a:chOff x="3025" y="1638"/>
              <a:chExt cx="56" cy="273"/>
            </a:xfrm>
          </p:grpSpPr>
          <p:sp>
            <p:nvSpPr>
              <p:cNvPr id="51236" name="Line 3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7" name="Oval 3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8" name="Group 38"/>
            <p:cNvGrpSpPr>
              <a:grpSpLocks/>
            </p:cNvGrpSpPr>
            <p:nvPr/>
          </p:nvGrpSpPr>
          <p:grpSpPr bwMode="auto">
            <a:xfrm flipV="1">
              <a:off x="3317" y="1955"/>
              <a:ext cx="49" cy="225"/>
              <a:chOff x="3025" y="1638"/>
              <a:chExt cx="56" cy="273"/>
            </a:xfrm>
          </p:grpSpPr>
          <p:sp>
            <p:nvSpPr>
              <p:cNvPr id="51239" name="Line 3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0" name="Oval 4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1" name="Group 41"/>
            <p:cNvGrpSpPr>
              <a:grpSpLocks/>
            </p:cNvGrpSpPr>
            <p:nvPr/>
          </p:nvGrpSpPr>
          <p:grpSpPr bwMode="auto">
            <a:xfrm flipV="1">
              <a:off x="3543" y="1955"/>
              <a:ext cx="49" cy="225"/>
              <a:chOff x="3025" y="1638"/>
              <a:chExt cx="56" cy="273"/>
            </a:xfrm>
          </p:grpSpPr>
          <p:sp>
            <p:nvSpPr>
              <p:cNvPr id="51242" name="Line 42"/>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3" name="Oval 43"/>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4" name="Group 44"/>
            <p:cNvGrpSpPr>
              <a:grpSpLocks/>
            </p:cNvGrpSpPr>
            <p:nvPr/>
          </p:nvGrpSpPr>
          <p:grpSpPr bwMode="auto">
            <a:xfrm flipV="1">
              <a:off x="3769" y="1955"/>
              <a:ext cx="49" cy="225"/>
              <a:chOff x="3025" y="1638"/>
              <a:chExt cx="56" cy="273"/>
            </a:xfrm>
          </p:grpSpPr>
          <p:sp>
            <p:nvSpPr>
              <p:cNvPr id="51245" name="Line 4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6" name="Oval 4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7" name="Group 47"/>
            <p:cNvGrpSpPr>
              <a:grpSpLocks/>
            </p:cNvGrpSpPr>
            <p:nvPr/>
          </p:nvGrpSpPr>
          <p:grpSpPr bwMode="auto">
            <a:xfrm flipV="1">
              <a:off x="3996" y="1955"/>
              <a:ext cx="49" cy="225"/>
              <a:chOff x="3025" y="1638"/>
              <a:chExt cx="56" cy="273"/>
            </a:xfrm>
          </p:grpSpPr>
          <p:sp>
            <p:nvSpPr>
              <p:cNvPr id="51248" name="Line 4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9" name="Oval 4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0" name="Group 50"/>
            <p:cNvGrpSpPr>
              <a:grpSpLocks/>
            </p:cNvGrpSpPr>
            <p:nvPr/>
          </p:nvGrpSpPr>
          <p:grpSpPr bwMode="auto">
            <a:xfrm flipV="1">
              <a:off x="4222" y="1955"/>
              <a:ext cx="49" cy="225"/>
              <a:chOff x="3025" y="1638"/>
              <a:chExt cx="56" cy="273"/>
            </a:xfrm>
          </p:grpSpPr>
          <p:sp>
            <p:nvSpPr>
              <p:cNvPr id="51251" name="Line 5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2" name="Oval 5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3" name="Group 53"/>
            <p:cNvGrpSpPr>
              <a:grpSpLocks/>
            </p:cNvGrpSpPr>
            <p:nvPr/>
          </p:nvGrpSpPr>
          <p:grpSpPr bwMode="auto">
            <a:xfrm flipV="1">
              <a:off x="4448" y="1955"/>
              <a:ext cx="49" cy="225"/>
              <a:chOff x="3025" y="1638"/>
              <a:chExt cx="56" cy="273"/>
            </a:xfrm>
          </p:grpSpPr>
          <p:sp>
            <p:nvSpPr>
              <p:cNvPr id="51254" name="Line 5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5" name="Oval 5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6" name="Group 56"/>
            <p:cNvGrpSpPr>
              <a:grpSpLocks/>
            </p:cNvGrpSpPr>
            <p:nvPr/>
          </p:nvGrpSpPr>
          <p:grpSpPr bwMode="auto">
            <a:xfrm flipV="1">
              <a:off x="4675" y="1955"/>
              <a:ext cx="49" cy="225"/>
              <a:chOff x="3025" y="1638"/>
              <a:chExt cx="56" cy="273"/>
            </a:xfrm>
          </p:grpSpPr>
          <p:sp>
            <p:nvSpPr>
              <p:cNvPr id="51257" name="Line 5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8" name="Oval 5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9" name="Group 59"/>
            <p:cNvGrpSpPr>
              <a:grpSpLocks/>
            </p:cNvGrpSpPr>
            <p:nvPr/>
          </p:nvGrpSpPr>
          <p:grpSpPr bwMode="auto">
            <a:xfrm flipV="1">
              <a:off x="4902" y="1955"/>
              <a:ext cx="48" cy="225"/>
              <a:chOff x="3025" y="1638"/>
              <a:chExt cx="56" cy="273"/>
            </a:xfrm>
          </p:grpSpPr>
          <p:sp>
            <p:nvSpPr>
              <p:cNvPr id="51260" name="Line 6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1" name="Oval 6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62" name="Text Box 62"/>
            <p:cNvSpPr txBox="1">
              <a:spLocks noChangeArrowheads="1"/>
            </p:cNvSpPr>
            <p:nvPr/>
          </p:nvSpPr>
          <p:spPr bwMode="auto">
            <a:xfrm>
              <a:off x="3255"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1263" name="Text Box 63"/>
            <p:cNvSpPr txBox="1">
              <a:spLocks noChangeArrowheads="1"/>
            </p:cNvSpPr>
            <p:nvPr/>
          </p:nvSpPr>
          <p:spPr bwMode="auto">
            <a:xfrm>
              <a:off x="3706"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3</a:t>
              </a:r>
            </a:p>
          </p:txBody>
        </p:sp>
        <p:sp>
          <p:nvSpPr>
            <p:cNvPr id="51264" name="Text Box 64"/>
            <p:cNvSpPr txBox="1">
              <a:spLocks noChangeArrowheads="1"/>
            </p:cNvSpPr>
            <p:nvPr/>
          </p:nvSpPr>
          <p:spPr bwMode="auto">
            <a:xfrm>
              <a:off x="3480"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2</a:t>
              </a:r>
            </a:p>
          </p:txBody>
        </p:sp>
        <p:sp>
          <p:nvSpPr>
            <p:cNvPr id="51265" name="Text Box 65"/>
            <p:cNvSpPr txBox="1">
              <a:spLocks noChangeArrowheads="1"/>
            </p:cNvSpPr>
            <p:nvPr/>
          </p:nvSpPr>
          <p:spPr bwMode="auto">
            <a:xfrm>
              <a:off x="3931"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4</a:t>
              </a:r>
            </a:p>
          </p:txBody>
        </p:sp>
        <p:sp>
          <p:nvSpPr>
            <p:cNvPr id="51266" name="Text Box 66"/>
            <p:cNvSpPr txBox="1">
              <a:spLocks noChangeArrowheads="1"/>
            </p:cNvSpPr>
            <p:nvPr/>
          </p:nvSpPr>
          <p:spPr bwMode="auto">
            <a:xfrm>
              <a:off x="4157"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5</a:t>
              </a:r>
            </a:p>
          </p:txBody>
        </p:sp>
        <p:sp>
          <p:nvSpPr>
            <p:cNvPr id="51267" name="Text Box 67"/>
            <p:cNvSpPr txBox="1">
              <a:spLocks noChangeArrowheads="1"/>
            </p:cNvSpPr>
            <p:nvPr/>
          </p:nvSpPr>
          <p:spPr bwMode="auto">
            <a:xfrm>
              <a:off x="4383"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6</a:t>
              </a:r>
            </a:p>
          </p:txBody>
        </p:sp>
        <p:sp>
          <p:nvSpPr>
            <p:cNvPr id="51268" name="Text Box 68"/>
            <p:cNvSpPr txBox="1">
              <a:spLocks noChangeArrowheads="1"/>
            </p:cNvSpPr>
            <p:nvPr/>
          </p:nvSpPr>
          <p:spPr bwMode="auto">
            <a:xfrm>
              <a:off x="4609"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7</a:t>
              </a:r>
            </a:p>
          </p:txBody>
        </p:sp>
        <p:sp>
          <p:nvSpPr>
            <p:cNvPr id="51269" name="Text Box 69"/>
            <p:cNvSpPr txBox="1">
              <a:spLocks noChangeArrowheads="1"/>
            </p:cNvSpPr>
            <p:nvPr/>
          </p:nvSpPr>
          <p:spPr bwMode="auto">
            <a:xfrm>
              <a:off x="4834"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8</a:t>
              </a:r>
            </a:p>
          </p:txBody>
        </p:sp>
        <p:sp>
          <p:nvSpPr>
            <p:cNvPr id="51270" name="Text Box 70"/>
            <p:cNvSpPr txBox="1">
              <a:spLocks noChangeArrowheads="1"/>
            </p:cNvSpPr>
            <p:nvPr/>
          </p:nvSpPr>
          <p:spPr bwMode="auto">
            <a:xfrm>
              <a:off x="3208"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16</a:t>
              </a:r>
            </a:p>
          </p:txBody>
        </p:sp>
        <p:sp>
          <p:nvSpPr>
            <p:cNvPr id="51271" name="Text Box 71"/>
            <p:cNvSpPr txBox="1">
              <a:spLocks noChangeArrowheads="1"/>
            </p:cNvSpPr>
            <p:nvPr/>
          </p:nvSpPr>
          <p:spPr bwMode="auto">
            <a:xfrm>
              <a:off x="3436"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15</a:t>
              </a:r>
            </a:p>
          </p:txBody>
        </p:sp>
        <p:sp>
          <p:nvSpPr>
            <p:cNvPr id="51272" name="Text Box 72"/>
            <p:cNvSpPr txBox="1">
              <a:spLocks noChangeArrowheads="1"/>
            </p:cNvSpPr>
            <p:nvPr/>
          </p:nvSpPr>
          <p:spPr bwMode="auto">
            <a:xfrm>
              <a:off x="3663"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14</a:t>
              </a:r>
            </a:p>
          </p:txBody>
        </p:sp>
        <p:sp>
          <p:nvSpPr>
            <p:cNvPr id="51273" name="Text Box 73"/>
            <p:cNvSpPr txBox="1">
              <a:spLocks noChangeArrowheads="1"/>
            </p:cNvSpPr>
            <p:nvPr/>
          </p:nvSpPr>
          <p:spPr bwMode="auto">
            <a:xfrm>
              <a:off x="3891"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13</a:t>
              </a:r>
            </a:p>
          </p:txBody>
        </p:sp>
        <p:sp>
          <p:nvSpPr>
            <p:cNvPr id="51274" name="Text Box 74"/>
            <p:cNvSpPr txBox="1">
              <a:spLocks noChangeArrowheads="1"/>
            </p:cNvSpPr>
            <p:nvPr/>
          </p:nvSpPr>
          <p:spPr bwMode="auto">
            <a:xfrm>
              <a:off x="4118"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12</a:t>
              </a:r>
            </a:p>
          </p:txBody>
        </p:sp>
        <p:sp>
          <p:nvSpPr>
            <p:cNvPr id="51275" name="Text Box 75"/>
            <p:cNvSpPr txBox="1">
              <a:spLocks noChangeArrowheads="1"/>
            </p:cNvSpPr>
            <p:nvPr/>
          </p:nvSpPr>
          <p:spPr bwMode="auto">
            <a:xfrm>
              <a:off x="4345"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11</a:t>
              </a:r>
            </a:p>
          </p:txBody>
        </p:sp>
        <p:sp>
          <p:nvSpPr>
            <p:cNvPr id="51276" name="Text Box 76"/>
            <p:cNvSpPr txBox="1">
              <a:spLocks noChangeArrowheads="1"/>
            </p:cNvSpPr>
            <p:nvPr/>
          </p:nvSpPr>
          <p:spPr bwMode="auto">
            <a:xfrm>
              <a:off x="4573"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10</a:t>
              </a:r>
            </a:p>
          </p:txBody>
        </p:sp>
        <p:sp>
          <p:nvSpPr>
            <p:cNvPr id="51277" name="Text Box 77"/>
            <p:cNvSpPr txBox="1">
              <a:spLocks noChangeArrowheads="1"/>
            </p:cNvSpPr>
            <p:nvPr/>
          </p:nvSpPr>
          <p:spPr bwMode="auto">
            <a:xfrm>
              <a:off x="4834" y="11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9</a:t>
              </a:r>
            </a:p>
          </p:txBody>
        </p:sp>
        <p:sp>
          <p:nvSpPr>
            <p:cNvPr id="51278" name="Text Box 78"/>
            <p:cNvSpPr txBox="1">
              <a:spLocks noChangeArrowheads="1"/>
            </p:cNvSpPr>
            <p:nvPr/>
          </p:nvSpPr>
          <p:spPr bwMode="auto">
            <a:xfrm>
              <a:off x="3710" y="1428"/>
              <a:ext cx="1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66"/>
                  </a:solidFill>
                </a:rPr>
                <a:t>74LS151</a:t>
              </a:r>
            </a:p>
          </p:txBody>
        </p:sp>
        <p:sp>
          <p:nvSpPr>
            <p:cNvPr id="51279" name="Text Box 79"/>
            <p:cNvSpPr txBox="1">
              <a:spLocks noChangeArrowheads="1"/>
            </p:cNvSpPr>
            <p:nvPr/>
          </p:nvSpPr>
          <p:spPr bwMode="auto">
            <a:xfrm>
              <a:off x="3415" y="687"/>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4  </a:t>
              </a:r>
            </a:p>
          </p:txBody>
        </p:sp>
        <p:sp>
          <p:nvSpPr>
            <p:cNvPr id="51280" name="Text Box 80"/>
            <p:cNvSpPr txBox="1">
              <a:spLocks noChangeArrowheads="1"/>
            </p:cNvSpPr>
            <p:nvPr/>
          </p:nvSpPr>
          <p:spPr bwMode="auto">
            <a:xfrm>
              <a:off x="3643"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5  </a:t>
              </a:r>
            </a:p>
          </p:txBody>
        </p:sp>
        <p:sp>
          <p:nvSpPr>
            <p:cNvPr id="51281" name="Text Box 81"/>
            <p:cNvSpPr txBox="1">
              <a:spLocks noChangeArrowheads="1"/>
            </p:cNvSpPr>
            <p:nvPr/>
          </p:nvSpPr>
          <p:spPr bwMode="auto">
            <a:xfrm>
              <a:off x="3870"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6 </a:t>
              </a:r>
            </a:p>
          </p:txBody>
        </p:sp>
        <p:sp>
          <p:nvSpPr>
            <p:cNvPr id="51282" name="Text Box 82"/>
            <p:cNvSpPr txBox="1">
              <a:spLocks noChangeArrowheads="1"/>
            </p:cNvSpPr>
            <p:nvPr/>
          </p:nvSpPr>
          <p:spPr bwMode="auto">
            <a:xfrm>
              <a:off x="4098"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7 </a:t>
              </a:r>
            </a:p>
          </p:txBody>
        </p:sp>
        <p:sp>
          <p:nvSpPr>
            <p:cNvPr id="51283" name="Text Box 83"/>
            <p:cNvSpPr txBox="1">
              <a:spLocks noChangeArrowheads="1"/>
            </p:cNvSpPr>
            <p:nvPr/>
          </p:nvSpPr>
          <p:spPr bwMode="auto">
            <a:xfrm>
              <a:off x="4326"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0 </a:t>
              </a:r>
            </a:p>
          </p:txBody>
        </p:sp>
        <p:sp>
          <p:nvSpPr>
            <p:cNvPr id="51284" name="Text Box 84"/>
            <p:cNvSpPr txBox="1">
              <a:spLocks noChangeArrowheads="1"/>
            </p:cNvSpPr>
            <p:nvPr/>
          </p:nvSpPr>
          <p:spPr bwMode="auto">
            <a:xfrm>
              <a:off x="4554"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1  </a:t>
              </a:r>
            </a:p>
          </p:txBody>
        </p:sp>
        <p:sp>
          <p:nvSpPr>
            <p:cNvPr id="51285" name="Text Box 85"/>
            <p:cNvSpPr txBox="1">
              <a:spLocks noChangeArrowheads="1"/>
            </p:cNvSpPr>
            <p:nvPr/>
          </p:nvSpPr>
          <p:spPr bwMode="auto">
            <a:xfrm>
              <a:off x="4781"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2  </a:t>
              </a:r>
            </a:p>
          </p:txBody>
        </p:sp>
        <p:sp>
          <p:nvSpPr>
            <p:cNvPr id="51286" name="Text Box 86"/>
            <p:cNvSpPr txBox="1">
              <a:spLocks noChangeArrowheads="1"/>
            </p:cNvSpPr>
            <p:nvPr/>
          </p:nvSpPr>
          <p:spPr bwMode="auto">
            <a:xfrm>
              <a:off x="3191"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3  </a:t>
              </a:r>
            </a:p>
          </p:txBody>
        </p:sp>
        <p:sp>
          <p:nvSpPr>
            <p:cNvPr id="51287" name="Text Box 87"/>
            <p:cNvSpPr txBox="1">
              <a:spLocks noChangeArrowheads="1"/>
            </p:cNvSpPr>
            <p:nvPr/>
          </p:nvSpPr>
          <p:spPr bwMode="auto">
            <a:xfrm>
              <a:off x="3420"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2  </a:t>
              </a:r>
            </a:p>
          </p:txBody>
        </p:sp>
        <p:sp>
          <p:nvSpPr>
            <p:cNvPr id="51288" name="Text Box 88"/>
            <p:cNvSpPr txBox="1">
              <a:spLocks noChangeArrowheads="1"/>
            </p:cNvSpPr>
            <p:nvPr/>
          </p:nvSpPr>
          <p:spPr bwMode="auto">
            <a:xfrm>
              <a:off x="3647"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  </a:t>
              </a:r>
            </a:p>
          </p:txBody>
        </p:sp>
        <p:sp>
          <p:nvSpPr>
            <p:cNvPr id="51289" name="Text Box 89"/>
            <p:cNvSpPr txBox="1">
              <a:spLocks noChangeArrowheads="1"/>
            </p:cNvSpPr>
            <p:nvPr/>
          </p:nvSpPr>
          <p:spPr bwMode="auto">
            <a:xfrm>
              <a:off x="3875"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  </a:t>
              </a:r>
            </a:p>
          </p:txBody>
        </p:sp>
        <p:sp>
          <p:nvSpPr>
            <p:cNvPr id="51290" name="Text Box 90"/>
            <p:cNvSpPr txBox="1">
              <a:spLocks noChangeArrowheads="1"/>
            </p:cNvSpPr>
            <p:nvPr/>
          </p:nvSpPr>
          <p:spPr bwMode="auto">
            <a:xfrm>
              <a:off x="4115"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endParaRPr lang="en-US" altLang="zh-CN" b="1" baseline="-25000">
                <a:solidFill>
                  <a:srgbClr val="FF0066"/>
                </a:solidFill>
                <a:ea typeface="楷体_GB2312" panose="02010609030101010101" pitchFamily="49" charset="-122"/>
              </a:endParaRPr>
            </a:p>
          </p:txBody>
        </p:sp>
        <p:sp>
          <p:nvSpPr>
            <p:cNvPr id="51291" name="Text Box 91"/>
            <p:cNvSpPr txBox="1">
              <a:spLocks noChangeArrowheads="1"/>
            </p:cNvSpPr>
            <p:nvPr/>
          </p:nvSpPr>
          <p:spPr bwMode="auto">
            <a:xfrm>
              <a:off x="4331" y="2180"/>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endParaRPr lang="en-US" altLang="zh-CN" b="1" baseline="-25000">
                <a:solidFill>
                  <a:srgbClr val="FF0066"/>
                </a:solidFill>
                <a:ea typeface="楷体_GB2312" panose="02010609030101010101" pitchFamily="49" charset="-122"/>
              </a:endParaRPr>
            </a:p>
          </p:txBody>
        </p:sp>
        <p:sp>
          <p:nvSpPr>
            <p:cNvPr id="51292" name="Text Box 92"/>
            <p:cNvSpPr txBox="1">
              <a:spLocks noChangeArrowheads="1"/>
            </p:cNvSpPr>
            <p:nvPr/>
          </p:nvSpPr>
          <p:spPr bwMode="auto">
            <a:xfrm>
              <a:off x="4558"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endParaRPr lang="en-US" altLang="zh-CN" b="1" baseline="-25000">
                <a:solidFill>
                  <a:srgbClr val="0033CC"/>
                </a:solidFill>
                <a:ea typeface="楷体_GB2312" panose="02010609030101010101" pitchFamily="49" charset="-122"/>
              </a:endParaRPr>
            </a:p>
          </p:txBody>
        </p:sp>
        <p:sp>
          <p:nvSpPr>
            <p:cNvPr id="51293" name="Line 93"/>
            <p:cNvSpPr>
              <a:spLocks noChangeShapeType="1"/>
            </p:cNvSpPr>
            <p:nvPr/>
          </p:nvSpPr>
          <p:spPr bwMode="auto">
            <a:xfrm>
              <a:off x="4424" y="2232"/>
              <a:ext cx="10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4" name="Line 94"/>
            <p:cNvSpPr>
              <a:spLocks noChangeShapeType="1"/>
            </p:cNvSpPr>
            <p:nvPr/>
          </p:nvSpPr>
          <p:spPr bwMode="auto">
            <a:xfrm>
              <a:off x="4634" y="2228"/>
              <a:ext cx="10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95" name="Group 95"/>
          <p:cNvGrpSpPr>
            <a:grpSpLocks/>
          </p:cNvGrpSpPr>
          <p:nvPr/>
        </p:nvGrpSpPr>
        <p:grpSpPr bwMode="auto">
          <a:xfrm>
            <a:off x="5537200" y="1882775"/>
            <a:ext cx="3003550" cy="2325688"/>
            <a:chOff x="905" y="2475"/>
            <a:chExt cx="1892" cy="1465"/>
          </a:xfrm>
        </p:grpSpPr>
        <p:sp>
          <p:nvSpPr>
            <p:cNvPr id="51296" name="Rectangle 96"/>
            <p:cNvSpPr>
              <a:spLocks noChangeArrowheads="1"/>
            </p:cNvSpPr>
            <p:nvPr/>
          </p:nvSpPr>
          <p:spPr bwMode="auto">
            <a:xfrm>
              <a:off x="936" y="2780"/>
              <a:ext cx="1720" cy="7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1297" name="Text Box 97"/>
            <p:cNvSpPr txBox="1">
              <a:spLocks noChangeArrowheads="1"/>
            </p:cNvSpPr>
            <p:nvPr/>
          </p:nvSpPr>
          <p:spPr bwMode="auto">
            <a:xfrm>
              <a:off x="1478" y="2978"/>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MUX</a:t>
              </a:r>
            </a:p>
          </p:txBody>
        </p:sp>
        <p:sp>
          <p:nvSpPr>
            <p:cNvPr id="51298" name="Line 98"/>
            <p:cNvSpPr>
              <a:spLocks noChangeShapeType="1"/>
            </p:cNvSpPr>
            <p:nvPr/>
          </p:nvSpPr>
          <p:spPr bwMode="auto">
            <a:xfrm>
              <a:off x="1040"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9" name="Oval 99"/>
            <p:cNvSpPr>
              <a:spLocks noChangeArrowheads="1"/>
            </p:cNvSpPr>
            <p:nvPr/>
          </p:nvSpPr>
          <p:spPr bwMode="auto">
            <a:xfrm>
              <a:off x="1021"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0" name="Line 100"/>
            <p:cNvSpPr>
              <a:spLocks noChangeShapeType="1"/>
            </p:cNvSpPr>
            <p:nvPr/>
          </p:nvSpPr>
          <p:spPr bwMode="auto">
            <a:xfrm>
              <a:off x="232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1" name="Oval 101"/>
            <p:cNvSpPr>
              <a:spLocks noChangeArrowheads="1"/>
            </p:cNvSpPr>
            <p:nvPr/>
          </p:nvSpPr>
          <p:spPr bwMode="auto">
            <a:xfrm>
              <a:off x="230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 name="Line 102"/>
            <p:cNvSpPr>
              <a:spLocks noChangeShapeType="1"/>
            </p:cNvSpPr>
            <p:nvPr/>
          </p:nvSpPr>
          <p:spPr bwMode="auto">
            <a:xfrm>
              <a:off x="210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 name="Oval 103"/>
            <p:cNvSpPr>
              <a:spLocks noChangeArrowheads="1"/>
            </p:cNvSpPr>
            <p:nvPr/>
          </p:nvSpPr>
          <p:spPr bwMode="auto">
            <a:xfrm>
              <a:off x="208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 name="Line 104"/>
            <p:cNvSpPr>
              <a:spLocks noChangeShapeType="1"/>
            </p:cNvSpPr>
            <p:nvPr/>
          </p:nvSpPr>
          <p:spPr bwMode="auto">
            <a:xfrm>
              <a:off x="188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 name="Oval 105"/>
            <p:cNvSpPr>
              <a:spLocks noChangeArrowheads="1"/>
            </p:cNvSpPr>
            <p:nvPr/>
          </p:nvSpPr>
          <p:spPr bwMode="auto">
            <a:xfrm>
              <a:off x="186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 name="Line 106"/>
            <p:cNvSpPr>
              <a:spLocks noChangeShapeType="1"/>
            </p:cNvSpPr>
            <p:nvPr/>
          </p:nvSpPr>
          <p:spPr bwMode="auto">
            <a:xfrm>
              <a:off x="1676" y="3496"/>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 name="Oval 107"/>
            <p:cNvSpPr>
              <a:spLocks noChangeArrowheads="1"/>
            </p:cNvSpPr>
            <p:nvPr/>
          </p:nvSpPr>
          <p:spPr bwMode="auto">
            <a:xfrm>
              <a:off x="1657" y="3660"/>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 name="Line 108"/>
            <p:cNvSpPr>
              <a:spLocks noChangeShapeType="1"/>
            </p:cNvSpPr>
            <p:nvPr/>
          </p:nvSpPr>
          <p:spPr bwMode="auto">
            <a:xfrm rot="21516169" flipV="1">
              <a:off x="1508" y="2607"/>
              <a:ext cx="4"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9" name="Oval 109"/>
            <p:cNvSpPr>
              <a:spLocks noChangeArrowheads="1"/>
            </p:cNvSpPr>
            <p:nvPr/>
          </p:nvSpPr>
          <p:spPr bwMode="auto">
            <a:xfrm rot="21414761" flipV="1">
              <a:off x="1993" y="255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 name="Oval 110"/>
            <p:cNvSpPr>
              <a:spLocks noChangeArrowheads="1"/>
            </p:cNvSpPr>
            <p:nvPr/>
          </p:nvSpPr>
          <p:spPr bwMode="auto">
            <a:xfrm rot="21414761" flipV="1">
              <a:off x="1493" y="25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 name="Oval 111"/>
            <p:cNvSpPr>
              <a:spLocks noChangeArrowheads="1"/>
            </p:cNvSpPr>
            <p:nvPr/>
          </p:nvSpPr>
          <p:spPr bwMode="auto">
            <a:xfrm>
              <a:off x="1984" y="2708"/>
              <a:ext cx="56" cy="6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2" name="Oval 112"/>
            <p:cNvSpPr>
              <a:spLocks noChangeArrowheads="1"/>
            </p:cNvSpPr>
            <p:nvPr/>
          </p:nvSpPr>
          <p:spPr bwMode="auto">
            <a:xfrm>
              <a:off x="2496" y="351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3" name="Line 113"/>
            <p:cNvSpPr>
              <a:spLocks noChangeShapeType="1"/>
            </p:cNvSpPr>
            <p:nvPr/>
          </p:nvSpPr>
          <p:spPr bwMode="auto">
            <a:xfrm>
              <a:off x="2524" y="3564"/>
              <a:ext cx="0" cy="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4" name="Oval 114"/>
            <p:cNvSpPr>
              <a:spLocks noChangeArrowheads="1"/>
            </p:cNvSpPr>
            <p:nvPr/>
          </p:nvSpPr>
          <p:spPr bwMode="auto">
            <a:xfrm rot="21414761" flipV="1">
              <a:off x="2505" y="365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5" name="Line 115"/>
            <p:cNvSpPr>
              <a:spLocks noChangeShapeType="1"/>
            </p:cNvSpPr>
            <p:nvPr/>
          </p:nvSpPr>
          <p:spPr bwMode="auto">
            <a:xfrm flipV="1">
              <a:off x="2012" y="2592"/>
              <a:ext cx="0" cy="11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316" name="Group 116"/>
            <p:cNvGrpSpPr>
              <a:grpSpLocks/>
            </p:cNvGrpSpPr>
            <p:nvPr/>
          </p:nvGrpSpPr>
          <p:grpSpPr bwMode="auto">
            <a:xfrm>
              <a:off x="905" y="3690"/>
              <a:ext cx="1892" cy="250"/>
              <a:chOff x="902" y="3675"/>
              <a:chExt cx="1892" cy="250"/>
            </a:xfrm>
          </p:grpSpPr>
          <p:sp>
            <p:nvSpPr>
              <p:cNvPr id="51317" name="Text Box 117"/>
              <p:cNvSpPr txBox="1">
                <a:spLocks noChangeArrowheads="1"/>
              </p:cNvSpPr>
              <p:nvPr/>
            </p:nvSpPr>
            <p:spPr bwMode="auto">
              <a:xfrm>
                <a:off x="902"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D</a:t>
                </a:r>
                <a:r>
                  <a:rPr lang="en-US" altLang="zh-CN" sz="2000" b="1" baseline="-25000">
                    <a:solidFill>
                      <a:srgbClr val="FF0066"/>
                    </a:solidFill>
                  </a:rPr>
                  <a:t>7</a:t>
                </a:r>
                <a:endParaRPr lang="en-US" altLang="zh-CN" sz="2000" b="1" i="1">
                  <a:solidFill>
                    <a:srgbClr val="FF0066"/>
                  </a:solidFill>
                </a:endParaRPr>
              </a:p>
            </p:txBody>
          </p:sp>
          <p:sp>
            <p:nvSpPr>
              <p:cNvPr id="51318" name="Text Box 118"/>
              <p:cNvSpPr txBox="1">
                <a:spLocks noChangeArrowheads="1"/>
              </p:cNvSpPr>
              <p:nvPr/>
            </p:nvSpPr>
            <p:spPr bwMode="auto">
              <a:xfrm>
                <a:off x="1746"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2</a:t>
                </a:r>
                <a:endParaRPr lang="en-US" altLang="zh-CN" sz="2000" b="1" i="1">
                  <a:solidFill>
                    <a:srgbClr val="FF0066"/>
                  </a:solidFill>
                </a:endParaRPr>
              </a:p>
            </p:txBody>
          </p:sp>
          <p:sp>
            <p:nvSpPr>
              <p:cNvPr id="51319" name="Text Box 119"/>
              <p:cNvSpPr txBox="1">
                <a:spLocks noChangeArrowheads="1"/>
              </p:cNvSpPr>
              <p:nvPr/>
            </p:nvSpPr>
            <p:spPr bwMode="auto">
              <a:xfrm>
                <a:off x="1530"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D</a:t>
                </a:r>
                <a:r>
                  <a:rPr lang="en-US" altLang="zh-CN" sz="2000" b="1" baseline="-25000">
                    <a:solidFill>
                      <a:srgbClr val="FF0066"/>
                    </a:solidFill>
                  </a:rPr>
                  <a:t>0</a:t>
                </a:r>
                <a:endParaRPr lang="en-US" altLang="zh-CN" sz="2000" b="1" i="1">
                  <a:solidFill>
                    <a:srgbClr val="FF0066"/>
                  </a:solidFill>
                </a:endParaRPr>
              </a:p>
            </p:txBody>
          </p:sp>
          <p:sp>
            <p:nvSpPr>
              <p:cNvPr id="51320" name="Text Box 120"/>
              <p:cNvSpPr txBox="1">
                <a:spLocks noChangeArrowheads="1"/>
              </p:cNvSpPr>
              <p:nvPr/>
            </p:nvSpPr>
            <p:spPr bwMode="auto">
              <a:xfrm>
                <a:off x="2198"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0</a:t>
                </a:r>
                <a:endParaRPr lang="en-US" altLang="zh-CN" sz="2000" b="1" i="1">
                  <a:solidFill>
                    <a:srgbClr val="FF0066"/>
                  </a:solidFill>
                </a:endParaRPr>
              </a:p>
            </p:txBody>
          </p:sp>
          <p:sp>
            <p:nvSpPr>
              <p:cNvPr id="51321" name="Text Box 121"/>
              <p:cNvSpPr txBox="1">
                <a:spLocks noChangeArrowheads="1"/>
              </p:cNvSpPr>
              <p:nvPr/>
            </p:nvSpPr>
            <p:spPr bwMode="auto">
              <a:xfrm>
                <a:off x="1982"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1</a:t>
                </a:r>
                <a:endParaRPr lang="en-US" altLang="zh-CN" sz="2000" b="1" i="1">
                  <a:solidFill>
                    <a:srgbClr val="FF0066"/>
                  </a:solidFill>
                </a:endParaRPr>
              </a:p>
            </p:txBody>
          </p:sp>
          <p:grpSp>
            <p:nvGrpSpPr>
              <p:cNvPr id="51322" name="Group 122"/>
              <p:cNvGrpSpPr>
                <a:grpSpLocks/>
              </p:cNvGrpSpPr>
              <p:nvPr/>
            </p:nvGrpSpPr>
            <p:grpSpPr bwMode="auto">
              <a:xfrm>
                <a:off x="2434" y="3675"/>
                <a:ext cx="360" cy="250"/>
                <a:chOff x="2434" y="3675"/>
                <a:chExt cx="360" cy="250"/>
              </a:xfrm>
            </p:grpSpPr>
            <p:sp>
              <p:nvSpPr>
                <p:cNvPr id="51323" name="Text Box 123"/>
                <p:cNvSpPr txBox="1">
                  <a:spLocks noChangeArrowheads="1"/>
                </p:cNvSpPr>
                <p:nvPr/>
              </p:nvSpPr>
              <p:spPr bwMode="auto">
                <a:xfrm>
                  <a:off x="2434"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S</a:t>
                  </a:r>
                </a:p>
              </p:txBody>
            </p:sp>
            <p:sp>
              <p:nvSpPr>
                <p:cNvPr id="51324" name="Line 124"/>
                <p:cNvSpPr>
                  <a:spLocks noChangeShapeType="1"/>
                </p:cNvSpPr>
                <p:nvPr/>
              </p:nvSpPr>
              <p:spPr bwMode="auto">
                <a:xfrm>
                  <a:off x="2500" y="3728"/>
                  <a:ext cx="8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25" name="Group 125"/>
            <p:cNvGrpSpPr>
              <a:grpSpLocks/>
            </p:cNvGrpSpPr>
            <p:nvPr/>
          </p:nvGrpSpPr>
          <p:grpSpPr bwMode="auto">
            <a:xfrm>
              <a:off x="2006" y="2487"/>
              <a:ext cx="360" cy="250"/>
              <a:chOff x="2006" y="2487"/>
              <a:chExt cx="360" cy="250"/>
            </a:xfrm>
          </p:grpSpPr>
          <p:sp>
            <p:nvSpPr>
              <p:cNvPr id="51326" name="Text Box 126"/>
              <p:cNvSpPr txBox="1">
                <a:spLocks noChangeArrowheads="1"/>
              </p:cNvSpPr>
              <p:nvPr/>
            </p:nvSpPr>
            <p:spPr bwMode="auto">
              <a:xfrm>
                <a:off x="2006" y="2487"/>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Y</a:t>
                </a:r>
              </a:p>
            </p:txBody>
          </p:sp>
          <p:sp>
            <p:nvSpPr>
              <p:cNvPr id="51327" name="Line 127"/>
              <p:cNvSpPr>
                <a:spLocks noChangeShapeType="1"/>
              </p:cNvSpPr>
              <p:nvPr/>
            </p:nvSpPr>
            <p:spPr bwMode="auto">
              <a:xfrm>
                <a:off x="2082" y="2534"/>
                <a:ext cx="8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28" name="Text Box 128"/>
            <p:cNvSpPr txBox="1">
              <a:spLocks noChangeArrowheads="1"/>
            </p:cNvSpPr>
            <p:nvPr/>
          </p:nvSpPr>
          <p:spPr bwMode="auto">
            <a:xfrm>
              <a:off x="1290" y="24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Y</a:t>
              </a:r>
            </a:p>
          </p:txBody>
        </p:sp>
        <p:sp>
          <p:nvSpPr>
            <p:cNvPr id="51329" name="Text Box 129"/>
            <p:cNvSpPr txBox="1">
              <a:spLocks noChangeArrowheads="1"/>
            </p:cNvSpPr>
            <p:nvPr/>
          </p:nvSpPr>
          <p:spPr bwMode="auto">
            <a:xfrm>
              <a:off x="1064" y="340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t>
              </a:r>
            </a:p>
          </p:txBody>
        </p:sp>
      </p:grpSp>
      <p:sp>
        <p:nvSpPr>
          <p:cNvPr id="51330" name="Text Box 130"/>
          <p:cNvSpPr txBox="1">
            <a:spLocks noChangeArrowheads="1"/>
          </p:cNvSpPr>
          <p:nvPr/>
        </p:nvSpPr>
        <p:spPr bwMode="auto">
          <a:xfrm>
            <a:off x="7386638" y="267652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33CC"/>
                </a:solidFill>
              </a:rPr>
              <a:t>禁止</a:t>
            </a:r>
          </a:p>
        </p:txBody>
      </p:sp>
      <p:sp>
        <p:nvSpPr>
          <p:cNvPr id="51331" name="Text Box 131"/>
          <p:cNvSpPr txBox="1">
            <a:spLocks noChangeArrowheads="1"/>
          </p:cNvSpPr>
          <p:nvPr/>
        </p:nvSpPr>
        <p:spPr bwMode="auto">
          <a:xfrm>
            <a:off x="7381875" y="2671763"/>
            <a:ext cx="796925" cy="457200"/>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使能</a:t>
            </a:r>
          </a:p>
        </p:txBody>
      </p:sp>
      <p:grpSp>
        <p:nvGrpSpPr>
          <p:cNvPr id="51332" name="Group 132"/>
          <p:cNvGrpSpPr>
            <a:grpSpLocks/>
          </p:cNvGrpSpPr>
          <p:nvPr/>
        </p:nvGrpSpPr>
        <p:grpSpPr bwMode="auto">
          <a:xfrm>
            <a:off x="6596063" y="1876425"/>
            <a:ext cx="1476375" cy="409575"/>
            <a:chOff x="4296" y="1006"/>
            <a:chExt cx="930" cy="258"/>
          </a:xfrm>
        </p:grpSpPr>
        <p:sp>
          <p:nvSpPr>
            <p:cNvPr id="51333" name="Text Box 133"/>
            <p:cNvSpPr txBox="1">
              <a:spLocks noChangeArrowheads="1"/>
            </p:cNvSpPr>
            <p:nvPr/>
          </p:nvSpPr>
          <p:spPr bwMode="auto">
            <a:xfrm>
              <a:off x="4974" y="1006"/>
              <a:ext cx="252"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33CC"/>
                  </a:solidFill>
                </a:rPr>
                <a:t>1   </a:t>
              </a:r>
            </a:p>
          </p:txBody>
        </p:sp>
        <p:sp>
          <p:nvSpPr>
            <p:cNvPr id="51334" name="Text Box 134"/>
            <p:cNvSpPr txBox="1">
              <a:spLocks noChangeArrowheads="1"/>
            </p:cNvSpPr>
            <p:nvPr/>
          </p:nvSpPr>
          <p:spPr bwMode="auto">
            <a:xfrm>
              <a:off x="4296" y="1006"/>
              <a:ext cx="252"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33CC"/>
                  </a:solidFill>
                </a:rPr>
                <a:t>0   </a:t>
              </a:r>
            </a:p>
          </p:txBody>
        </p:sp>
      </p:grpSp>
      <p:sp>
        <p:nvSpPr>
          <p:cNvPr id="51335" name="Text Box 135"/>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0    0    0</a:t>
            </a:r>
          </a:p>
        </p:txBody>
      </p:sp>
      <p:grpSp>
        <p:nvGrpSpPr>
          <p:cNvPr id="51336" name="Group 136"/>
          <p:cNvGrpSpPr>
            <a:grpSpLocks/>
          </p:cNvGrpSpPr>
          <p:nvPr/>
        </p:nvGrpSpPr>
        <p:grpSpPr bwMode="auto">
          <a:xfrm>
            <a:off x="6596063" y="1876425"/>
            <a:ext cx="1525587" cy="409575"/>
            <a:chOff x="4317" y="1005"/>
            <a:chExt cx="961" cy="258"/>
          </a:xfrm>
        </p:grpSpPr>
        <p:sp>
          <p:nvSpPr>
            <p:cNvPr id="51337" name="Text Box 13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0</a:t>
              </a:r>
              <a:r>
                <a:rPr lang="en-US" altLang="zh-CN" sz="2000" b="1">
                  <a:solidFill>
                    <a:srgbClr val="FF0066"/>
                  </a:solidFill>
                </a:rPr>
                <a:t>   </a:t>
              </a:r>
            </a:p>
          </p:txBody>
        </p:sp>
        <p:grpSp>
          <p:nvGrpSpPr>
            <p:cNvPr id="51338" name="Group 138"/>
            <p:cNvGrpSpPr>
              <a:grpSpLocks/>
            </p:cNvGrpSpPr>
            <p:nvPr/>
          </p:nvGrpSpPr>
          <p:grpSpPr bwMode="auto">
            <a:xfrm>
              <a:off x="4965" y="1005"/>
              <a:ext cx="313" cy="258"/>
              <a:chOff x="4962" y="998"/>
              <a:chExt cx="313" cy="258"/>
            </a:xfrm>
          </p:grpSpPr>
          <p:sp>
            <p:nvSpPr>
              <p:cNvPr id="51339" name="Text Box 13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0</a:t>
                </a:r>
                <a:r>
                  <a:rPr lang="en-US" altLang="zh-CN" sz="2000" b="1">
                    <a:solidFill>
                      <a:srgbClr val="0033CC"/>
                    </a:solidFill>
                  </a:rPr>
                  <a:t> </a:t>
                </a:r>
              </a:p>
            </p:txBody>
          </p:sp>
          <p:sp>
            <p:nvSpPr>
              <p:cNvPr id="51340" name="Line 14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41" name="Group 141"/>
          <p:cNvGrpSpPr>
            <a:grpSpLocks/>
          </p:cNvGrpSpPr>
          <p:nvPr/>
        </p:nvGrpSpPr>
        <p:grpSpPr bwMode="auto">
          <a:xfrm>
            <a:off x="6596063" y="1876425"/>
            <a:ext cx="1525587" cy="409575"/>
            <a:chOff x="4317" y="1005"/>
            <a:chExt cx="961" cy="258"/>
          </a:xfrm>
        </p:grpSpPr>
        <p:sp>
          <p:nvSpPr>
            <p:cNvPr id="51342" name="Text Box 14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1</a:t>
              </a:r>
              <a:r>
                <a:rPr lang="en-US" altLang="zh-CN" sz="2000" b="1">
                  <a:solidFill>
                    <a:srgbClr val="FF0066"/>
                  </a:solidFill>
                </a:rPr>
                <a:t>   </a:t>
              </a:r>
            </a:p>
          </p:txBody>
        </p:sp>
        <p:grpSp>
          <p:nvGrpSpPr>
            <p:cNvPr id="51343" name="Group 143"/>
            <p:cNvGrpSpPr>
              <a:grpSpLocks/>
            </p:cNvGrpSpPr>
            <p:nvPr/>
          </p:nvGrpSpPr>
          <p:grpSpPr bwMode="auto">
            <a:xfrm>
              <a:off x="4965" y="1005"/>
              <a:ext cx="313" cy="258"/>
              <a:chOff x="4962" y="998"/>
              <a:chExt cx="313" cy="258"/>
            </a:xfrm>
          </p:grpSpPr>
          <p:sp>
            <p:nvSpPr>
              <p:cNvPr id="51344" name="Text Box 14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1</a:t>
                </a:r>
                <a:r>
                  <a:rPr lang="en-US" altLang="zh-CN" sz="2000" b="1">
                    <a:solidFill>
                      <a:srgbClr val="0033CC"/>
                    </a:solidFill>
                  </a:rPr>
                  <a:t> </a:t>
                </a:r>
              </a:p>
            </p:txBody>
          </p:sp>
          <p:sp>
            <p:nvSpPr>
              <p:cNvPr id="51345" name="Line 14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46" name="Group 146"/>
          <p:cNvGrpSpPr>
            <a:grpSpLocks/>
          </p:cNvGrpSpPr>
          <p:nvPr/>
        </p:nvGrpSpPr>
        <p:grpSpPr bwMode="auto">
          <a:xfrm>
            <a:off x="6596063" y="1876425"/>
            <a:ext cx="1525587" cy="409575"/>
            <a:chOff x="4317" y="1005"/>
            <a:chExt cx="961" cy="258"/>
          </a:xfrm>
        </p:grpSpPr>
        <p:sp>
          <p:nvSpPr>
            <p:cNvPr id="51347" name="Text Box 14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2</a:t>
              </a:r>
              <a:r>
                <a:rPr lang="en-US" altLang="zh-CN" sz="2000" b="1">
                  <a:solidFill>
                    <a:srgbClr val="FF0066"/>
                  </a:solidFill>
                </a:rPr>
                <a:t>   </a:t>
              </a:r>
            </a:p>
          </p:txBody>
        </p:sp>
        <p:grpSp>
          <p:nvGrpSpPr>
            <p:cNvPr id="51348" name="Group 148"/>
            <p:cNvGrpSpPr>
              <a:grpSpLocks/>
            </p:cNvGrpSpPr>
            <p:nvPr/>
          </p:nvGrpSpPr>
          <p:grpSpPr bwMode="auto">
            <a:xfrm>
              <a:off x="4965" y="1005"/>
              <a:ext cx="313" cy="258"/>
              <a:chOff x="4962" y="998"/>
              <a:chExt cx="313" cy="258"/>
            </a:xfrm>
          </p:grpSpPr>
          <p:sp>
            <p:nvSpPr>
              <p:cNvPr id="51349" name="Text Box 14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2</a:t>
                </a:r>
                <a:r>
                  <a:rPr lang="en-US" altLang="zh-CN" sz="2000" b="1">
                    <a:solidFill>
                      <a:srgbClr val="0033CC"/>
                    </a:solidFill>
                  </a:rPr>
                  <a:t> </a:t>
                </a:r>
              </a:p>
            </p:txBody>
          </p:sp>
          <p:sp>
            <p:nvSpPr>
              <p:cNvPr id="51350" name="Line 15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51" name="Group 151"/>
          <p:cNvGrpSpPr>
            <a:grpSpLocks/>
          </p:cNvGrpSpPr>
          <p:nvPr/>
        </p:nvGrpSpPr>
        <p:grpSpPr bwMode="auto">
          <a:xfrm>
            <a:off x="6596063" y="1876425"/>
            <a:ext cx="1525587" cy="409575"/>
            <a:chOff x="4317" y="1005"/>
            <a:chExt cx="961" cy="258"/>
          </a:xfrm>
        </p:grpSpPr>
        <p:sp>
          <p:nvSpPr>
            <p:cNvPr id="51352" name="Text Box 15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3</a:t>
              </a:r>
              <a:r>
                <a:rPr lang="en-US" altLang="zh-CN" sz="2000" b="1">
                  <a:solidFill>
                    <a:srgbClr val="FF0066"/>
                  </a:solidFill>
                </a:rPr>
                <a:t>   </a:t>
              </a:r>
            </a:p>
          </p:txBody>
        </p:sp>
        <p:grpSp>
          <p:nvGrpSpPr>
            <p:cNvPr id="51353" name="Group 153"/>
            <p:cNvGrpSpPr>
              <a:grpSpLocks/>
            </p:cNvGrpSpPr>
            <p:nvPr/>
          </p:nvGrpSpPr>
          <p:grpSpPr bwMode="auto">
            <a:xfrm>
              <a:off x="4965" y="1005"/>
              <a:ext cx="313" cy="258"/>
              <a:chOff x="4962" y="998"/>
              <a:chExt cx="313" cy="258"/>
            </a:xfrm>
          </p:grpSpPr>
          <p:sp>
            <p:nvSpPr>
              <p:cNvPr id="51354" name="Text Box 15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3</a:t>
                </a:r>
                <a:r>
                  <a:rPr lang="en-US" altLang="zh-CN" sz="2000" b="1">
                    <a:solidFill>
                      <a:srgbClr val="0033CC"/>
                    </a:solidFill>
                  </a:rPr>
                  <a:t> </a:t>
                </a:r>
              </a:p>
            </p:txBody>
          </p:sp>
          <p:sp>
            <p:nvSpPr>
              <p:cNvPr id="51355" name="Line 15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56" name="Group 156"/>
          <p:cNvGrpSpPr>
            <a:grpSpLocks/>
          </p:cNvGrpSpPr>
          <p:nvPr/>
        </p:nvGrpSpPr>
        <p:grpSpPr bwMode="auto">
          <a:xfrm>
            <a:off x="6596063" y="1876425"/>
            <a:ext cx="1525587" cy="409575"/>
            <a:chOff x="4317" y="1005"/>
            <a:chExt cx="961" cy="258"/>
          </a:xfrm>
        </p:grpSpPr>
        <p:sp>
          <p:nvSpPr>
            <p:cNvPr id="51357" name="Text Box 15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4</a:t>
              </a:r>
              <a:r>
                <a:rPr lang="en-US" altLang="zh-CN" sz="2000" b="1">
                  <a:solidFill>
                    <a:srgbClr val="FF0066"/>
                  </a:solidFill>
                </a:rPr>
                <a:t>   </a:t>
              </a:r>
            </a:p>
          </p:txBody>
        </p:sp>
        <p:grpSp>
          <p:nvGrpSpPr>
            <p:cNvPr id="51358" name="Group 158"/>
            <p:cNvGrpSpPr>
              <a:grpSpLocks/>
            </p:cNvGrpSpPr>
            <p:nvPr/>
          </p:nvGrpSpPr>
          <p:grpSpPr bwMode="auto">
            <a:xfrm>
              <a:off x="4965" y="1005"/>
              <a:ext cx="313" cy="258"/>
              <a:chOff x="4962" y="998"/>
              <a:chExt cx="313" cy="258"/>
            </a:xfrm>
          </p:grpSpPr>
          <p:sp>
            <p:nvSpPr>
              <p:cNvPr id="51359" name="Text Box 15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4</a:t>
                </a:r>
                <a:r>
                  <a:rPr lang="en-US" altLang="zh-CN" sz="2000" b="1">
                    <a:solidFill>
                      <a:srgbClr val="0033CC"/>
                    </a:solidFill>
                  </a:rPr>
                  <a:t> </a:t>
                </a:r>
              </a:p>
            </p:txBody>
          </p:sp>
          <p:sp>
            <p:nvSpPr>
              <p:cNvPr id="51360" name="Line 16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61" name="Group 161"/>
          <p:cNvGrpSpPr>
            <a:grpSpLocks/>
          </p:cNvGrpSpPr>
          <p:nvPr/>
        </p:nvGrpSpPr>
        <p:grpSpPr bwMode="auto">
          <a:xfrm>
            <a:off x="6596063" y="1876425"/>
            <a:ext cx="1525587" cy="409575"/>
            <a:chOff x="4317" y="1005"/>
            <a:chExt cx="961" cy="258"/>
          </a:xfrm>
        </p:grpSpPr>
        <p:sp>
          <p:nvSpPr>
            <p:cNvPr id="51362" name="Text Box 16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5</a:t>
              </a:r>
              <a:r>
                <a:rPr lang="en-US" altLang="zh-CN" sz="2000" b="1">
                  <a:solidFill>
                    <a:srgbClr val="FF0066"/>
                  </a:solidFill>
                </a:rPr>
                <a:t>   </a:t>
              </a:r>
            </a:p>
          </p:txBody>
        </p:sp>
        <p:grpSp>
          <p:nvGrpSpPr>
            <p:cNvPr id="51363" name="Group 163"/>
            <p:cNvGrpSpPr>
              <a:grpSpLocks/>
            </p:cNvGrpSpPr>
            <p:nvPr/>
          </p:nvGrpSpPr>
          <p:grpSpPr bwMode="auto">
            <a:xfrm>
              <a:off x="4965" y="1005"/>
              <a:ext cx="313" cy="258"/>
              <a:chOff x="4962" y="998"/>
              <a:chExt cx="313" cy="258"/>
            </a:xfrm>
          </p:grpSpPr>
          <p:sp>
            <p:nvSpPr>
              <p:cNvPr id="51364" name="Text Box 16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5</a:t>
                </a:r>
                <a:r>
                  <a:rPr lang="en-US" altLang="zh-CN" sz="2000" b="1">
                    <a:solidFill>
                      <a:srgbClr val="0033CC"/>
                    </a:solidFill>
                  </a:rPr>
                  <a:t> </a:t>
                </a:r>
              </a:p>
            </p:txBody>
          </p:sp>
          <p:sp>
            <p:nvSpPr>
              <p:cNvPr id="51365" name="Line 16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66" name="Group 166"/>
          <p:cNvGrpSpPr>
            <a:grpSpLocks/>
          </p:cNvGrpSpPr>
          <p:nvPr/>
        </p:nvGrpSpPr>
        <p:grpSpPr bwMode="auto">
          <a:xfrm>
            <a:off x="6596063" y="1876425"/>
            <a:ext cx="1525587" cy="409575"/>
            <a:chOff x="4317" y="1005"/>
            <a:chExt cx="961" cy="258"/>
          </a:xfrm>
        </p:grpSpPr>
        <p:sp>
          <p:nvSpPr>
            <p:cNvPr id="51367" name="Text Box 16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6</a:t>
              </a:r>
              <a:r>
                <a:rPr lang="en-US" altLang="zh-CN" sz="2000" b="1">
                  <a:solidFill>
                    <a:srgbClr val="FF0066"/>
                  </a:solidFill>
                </a:rPr>
                <a:t>   </a:t>
              </a:r>
            </a:p>
          </p:txBody>
        </p:sp>
        <p:grpSp>
          <p:nvGrpSpPr>
            <p:cNvPr id="51368" name="Group 168"/>
            <p:cNvGrpSpPr>
              <a:grpSpLocks/>
            </p:cNvGrpSpPr>
            <p:nvPr/>
          </p:nvGrpSpPr>
          <p:grpSpPr bwMode="auto">
            <a:xfrm>
              <a:off x="4965" y="1005"/>
              <a:ext cx="313" cy="258"/>
              <a:chOff x="4962" y="998"/>
              <a:chExt cx="313" cy="258"/>
            </a:xfrm>
          </p:grpSpPr>
          <p:sp>
            <p:nvSpPr>
              <p:cNvPr id="51369" name="Text Box 16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6</a:t>
                </a:r>
                <a:r>
                  <a:rPr lang="en-US" altLang="zh-CN" sz="2000" b="1">
                    <a:solidFill>
                      <a:srgbClr val="0033CC"/>
                    </a:solidFill>
                  </a:rPr>
                  <a:t> </a:t>
                </a:r>
              </a:p>
            </p:txBody>
          </p:sp>
          <p:sp>
            <p:nvSpPr>
              <p:cNvPr id="51370" name="Line 17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71" name="Group 171"/>
          <p:cNvGrpSpPr>
            <a:grpSpLocks/>
          </p:cNvGrpSpPr>
          <p:nvPr/>
        </p:nvGrpSpPr>
        <p:grpSpPr bwMode="auto">
          <a:xfrm>
            <a:off x="6596063" y="1876425"/>
            <a:ext cx="1525587" cy="409575"/>
            <a:chOff x="4317" y="1005"/>
            <a:chExt cx="961" cy="258"/>
          </a:xfrm>
        </p:grpSpPr>
        <p:sp>
          <p:nvSpPr>
            <p:cNvPr id="51372" name="Text Box 17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7</a:t>
              </a:r>
              <a:r>
                <a:rPr lang="en-US" altLang="zh-CN" sz="2000" b="1">
                  <a:solidFill>
                    <a:srgbClr val="FF0066"/>
                  </a:solidFill>
                </a:rPr>
                <a:t>   </a:t>
              </a:r>
            </a:p>
          </p:txBody>
        </p:sp>
        <p:grpSp>
          <p:nvGrpSpPr>
            <p:cNvPr id="51373" name="Group 173"/>
            <p:cNvGrpSpPr>
              <a:grpSpLocks/>
            </p:cNvGrpSpPr>
            <p:nvPr/>
          </p:nvGrpSpPr>
          <p:grpSpPr bwMode="auto">
            <a:xfrm>
              <a:off x="4965" y="1005"/>
              <a:ext cx="313" cy="258"/>
              <a:chOff x="4962" y="998"/>
              <a:chExt cx="313" cy="258"/>
            </a:xfrm>
          </p:grpSpPr>
          <p:sp>
            <p:nvSpPr>
              <p:cNvPr id="51374" name="Text Box 17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7</a:t>
                </a:r>
                <a:r>
                  <a:rPr lang="en-US" altLang="zh-CN" sz="2000" b="1">
                    <a:solidFill>
                      <a:srgbClr val="0033CC"/>
                    </a:solidFill>
                  </a:rPr>
                  <a:t> </a:t>
                </a:r>
              </a:p>
            </p:txBody>
          </p:sp>
          <p:sp>
            <p:nvSpPr>
              <p:cNvPr id="51375" name="Line 17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1376" name="Text Box 176"/>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0    0    1</a:t>
            </a:r>
          </a:p>
        </p:txBody>
      </p:sp>
      <p:sp>
        <p:nvSpPr>
          <p:cNvPr id="51377" name="Text Box 177"/>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0    1    0</a:t>
            </a:r>
          </a:p>
        </p:txBody>
      </p:sp>
      <p:sp>
        <p:nvSpPr>
          <p:cNvPr id="51378" name="Text Box 178"/>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0    1    1</a:t>
            </a:r>
          </a:p>
        </p:txBody>
      </p:sp>
      <p:sp>
        <p:nvSpPr>
          <p:cNvPr id="51379" name="Text Box 179"/>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1    0    0</a:t>
            </a:r>
          </a:p>
        </p:txBody>
      </p:sp>
      <p:sp>
        <p:nvSpPr>
          <p:cNvPr id="51380" name="Text Box 180"/>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1    0    1</a:t>
            </a:r>
          </a:p>
        </p:txBody>
      </p:sp>
      <p:sp>
        <p:nvSpPr>
          <p:cNvPr id="51381" name="Text Box 181"/>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1    1    0</a:t>
            </a:r>
          </a:p>
        </p:txBody>
      </p:sp>
      <p:sp>
        <p:nvSpPr>
          <p:cNvPr id="51382" name="Text Box 182"/>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1    1    1</a:t>
            </a:r>
          </a:p>
        </p:txBody>
      </p:sp>
      <p:sp>
        <p:nvSpPr>
          <p:cNvPr id="51383" name="Text Box 183"/>
          <p:cNvSpPr txBox="1">
            <a:spLocks noChangeArrowheads="1"/>
          </p:cNvSpPr>
          <p:nvPr/>
        </p:nvSpPr>
        <p:spPr bwMode="auto">
          <a:xfrm>
            <a:off x="8089900" y="4165600"/>
            <a:ext cx="400050" cy="409575"/>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FF0066"/>
                </a:solidFill>
              </a:rPr>
              <a:t>1   </a:t>
            </a:r>
          </a:p>
        </p:txBody>
      </p:sp>
      <p:sp>
        <p:nvSpPr>
          <p:cNvPr id="51384" name="Text Box 184"/>
          <p:cNvSpPr txBox="1">
            <a:spLocks noChangeArrowheads="1"/>
          </p:cNvSpPr>
          <p:nvPr/>
        </p:nvSpPr>
        <p:spPr bwMode="auto">
          <a:xfrm>
            <a:off x="8088313" y="4168775"/>
            <a:ext cx="400050" cy="409575"/>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FF0066"/>
                </a:solidFill>
              </a:rPr>
              <a:t>0</a:t>
            </a:r>
            <a:r>
              <a:rPr lang="en-US" altLang="zh-CN" sz="2000" b="1">
                <a:solidFill>
                  <a:srgbClr val="0033CC"/>
                </a:solidFill>
              </a:rPr>
              <a:t>   </a:t>
            </a:r>
          </a:p>
        </p:txBody>
      </p:sp>
      <p:sp>
        <p:nvSpPr>
          <p:cNvPr id="51385" name="Text Box 185"/>
          <p:cNvSpPr txBox="1">
            <a:spLocks noChangeArrowheads="1"/>
          </p:cNvSpPr>
          <p:nvPr/>
        </p:nvSpPr>
        <p:spPr bwMode="auto">
          <a:xfrm>
            <a:off x="1187450" y="5076825"/>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A</a:t>
            </a:r>
            <a:r>
              <a:rPr lang="en-US" altLang="zh-CN" b="1" baseline="-25000">
                <a:solidFill>
                  <a:srgbClr val="FF0066"/>
                </a:solidFill>
              </a:rPr>
              <a:t>2 </a:t>
            </a:r>
            <a:r>
              <a:rPr lang="en-US" altLang="zh-CN" b="1">
                <a:solidFill>
                  <a:srgbClr val="FF0066"/>
                </a:solidFill>
                <a:sym typeface="Symbol" panose="05050102010706020507" pitchFamily="18" charset="2"/>
              </a:rPr>
              <a:t> </a:t>
            </a:r>
            <a:r>
              <a:rPr lang="en-US" altLang="zh-CN" b="1" i="1">
                <a:solidFill>
                  <a:srgbClr val="FF0066"/>
                </a:solidFill>
                <a:sym typeface="Symbol" panose="05050102010706020507" pitchFamily="18" charset="2"/>
              </a:rPr>
              <a:t>A</a:t>
            </a:r>
            <a:r>
              <a:rPr lang="en-US" altLang="zh-CN" b="1" baseline="-25000">
                <a:solidFill>
                  <a:srgbClr val="FF0066"/>
                </a:solidFill>
                <a:sym typeface="Symbol" panose="05050102010706020507" pitchFamily="18" charset="2"/>
              </a:rPr>
              <a:t>0</a:t>
            </a:r>
            <a:r>
              <a:rPr lang="en-US" altLang="zh-CN" b="1">
                <a:solidFill>
                  <a:srgbClr val="FF0066"/>
                </a:solidFill>
                <a:sym typeface="Symbol" panose="05050102010706020507" pitchFamily="18" charset="2"/>
              </a:rPr>
              <a:t> — </a:t>
            </a:r>
            <a:r>
              <a:rPr lang="zh-CN" altLang="en-US" b="1">
                <a:solidFill>
                  <a:srgbClr val="FF0066"/>
                </a:solidFill>
                <a:sym typeface="Symbol" panose="05050102010706020507" pitchFamily="18" charset="2"/>
              </a:rPr>
              <a:t>地址端</a:t>
            </a:r>
            <a:endParaRPr lang="zh-CN" altLang="en-US" b="1">
              <a:solidFill>
                <a:srgbClr val="FF0066"/>
              </a:solidFill>
            </a:endParaRPr>
          </a:p>
        </p:txBody>
      </p:sp>
      <p:sp>
        <p:nvSpPr>
          <p:cNvPr id="51386" name="Text Box 186"/>
          <p:cNvSpPr txBox="1">
            <a:spLocks noChangeArrowheads="1"/>
          </p:cNvSpPr>
          <p:nvPr/>
        </p:nvSpPr>
        <p:spPr bwMode="auto">
          <a:xfrm>
            <a:off x="1187450" y="5614988"/>
            <a:ext cx="354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rPr>
              <a:t>D</a:t>
            </a:r>
            <a:r>
              <a:rPr lang="en-US" altLang="zh-CN" b="1" baseline="-25000">
                <a:solidFill>
                  <a:srgbClr val="0033CC"/>
                </a:solidFill>
              </a:rPr>
              <a:t>7 </a:t>
            </a:r>
            <a:r>
              <a:rPr lang="en-US" altLang="zh-CN" b="1">
                <a:solidFill>
                  <a:srgbClr val="0033CC"/>
                </a:solidFill>
                <a:sym typeface="Symbol" panose="05050102010706020507" pitchFamily="18" charset="2"/>
              </a:rPr>
              <a:t> </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0</a:t>
            </a:r>
            <a:r>
              <a:rPr lang="en-US" altLang="zh-CN" b="1">
                <a:solidFill>
                  <a:srgbClr val="0033CC"/>
                </a:solidFill>
                <a:sym typeface="Symbol" panose="05050102010706020507" pitchFamily="18" charset="2"/>
              </a:rPr>
              <a:t> — </a:t>
            </a:r>
            <a:r>
              <a:rPr lang="zh-CN" altLang="en-US" b="1">
                <a:solidFill>
                  <a:srgbClr val="0033CC"/>
                </a:solidFill>
                <a:sym typeface="Symbol" panose="05050102010706020507" pitchFamily="18" charset="2"/>
              </a:rPr>
              <a:t>数据输入端</a:t>
            </a:r>
            <a:endParaRPr lang="zh-CN" altLang="en-US" b="1">
              <a:solidFill>
                <a:srgbClr val="0033CC"/>
              </a:solidFill>
            </a:endParaRPr>
          </a:p>
        </p:txBody>
      </p:sp>
      <p:graphicFrame>
        <p:nvGraphicFramePr>
          <p:cNvPr id="51387" name="Object 187"/>
          <p:cNvGraphicFramePr>
            <a:graphicFrameLocks noChangeAspect="1"/>
          </p:cNvGraphicFramePr>
          <p:nvPr/>
        </p:nvGraphicFramePr>
        <p:xfrm>
          <a:off x="1187450" y="6094413"/>
          <a:ext cx="2736850" cy="454025"/>
        </p:xfrm>
        <a:graphic>
          <a:graphicData uri="http://schemas.openxmlformats.org/presentationml/2006/ole">
            <mc:AlternateContent xmlns:mc="http://schemas.openxmlformats.org/markup-compatibility/2006">
              <mc:Choice xmlns:v="urn:schemas-microsoft-com:vml" Requires="v">
                <p:oleObj spid="_x0000_s12303" name="Equation" r:id="rId5" imgW="1371600" imgH="228600" progId="Equation.3">
                  <p:embed/>
                </p:oleObj>
              </mc:Choice>
              <mc:Fallback>
                <p:oleObj name="Equation" r:id="rId5" imgW="1371600" imgH="228600" progId="Equation.3">
                  <p:embed/>
                  <p:pic>
                    <p:nvPicPr>
                      <p:cNvPr id="51387" name="Object 1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6094413"/>
                        <a:ext cx="27368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98" name="Rectangle 198" descr="未命名"/>
          <p:cNvSpPr>
            <a:spLocks noChangeArrowheads="1"/>
          </p:cNvSpPr>
          <p:nvPr/>
        </p:nvSpPr>
        <p:spPr bwMode="auto">
          <a:xfrm>
            <a:off x="800100" y="4647768"/>
            <a:ext cx="6948488" cy="1887537"/>
          </a:xfrm>
          <a:prstGeom prst="rect">
            <a:avLst/>
          </a:prstGeom>
          <a:solidFill>
            <a:schemeClr val="accent4">
              <a:lumMod val="20000"/>
              <a:lumOff val="80000"/>
            </a:schemeClr>
          </a:solidFill>
          <a:ln>
            <a:noFill/>
          </a:ln>
          <a:effectLst/>
        </p:spPr>
        <p:txBody>
          <a:bodyPr wrap="none" anchor="ctr"/>
          <a:lstStyle/>
          <a:p>
            <a:endParaRPr lang="zh-CN" altLang="en-US"/>
          </a:p>
        </p:txBody>
      </p:sp>
      <p:graphicFrame>
        <p:nvGraphicFramePr>
          <p:cNvPr id="51399" name="Object 199"/>
          <p:cNvGraphicFramePr>
            <a:graphicFrameLocks noChangeAspect="1"/>
          </p:cNvGraphicFramePr>
          <p:nvPr/>
        </p:nvGraphicFramePr>
        <p:xfrm>
          <a:off x="1042988" y="5927725"/>
          <a:ext cx="6248400" cy="549275"/>
        </p:xfrm>
        <a:graphic>
          <a:graphicData uri="http://schemas.openxmlformats.org/presentationml/2006/ole">
            <mc:AlternateContent xmlns:mc="http://schemas.openxmlformats.org/markup-compatibility/2006">
              <mc:Choice xmlns:v="urn:schemas-microsoft-com:vml" Requires="v">
                <p:oleObj spid="_x0000_s12304" name="Equation" r:id="rId7" imgW="2514600" imgH="215640" progId="Equation.3">
                  <p:embed/>
                </p:oleObj>
              </mc:Choice>
              <mc:Fallback>
                <p:oleObj name="Equation" r:id="rId7" imgW="2514600" imgH="215640" progId="Equation.3">
                  <p:embed/>
                  <p:pic>
                    <p:nvPicPr>
                      <p:cNvPr id="51399" name="Object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927725"/>
                        <a:ext cx="6248400"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0" name="Object 200"/>
          <p:cNvGraphicFramePr>
            <a:graphicFrameLocks noChangeAspect="1"/>
          </p:cNvGraphicFramePr>
          <p:nvPr/>
        </p:nvGraphicFramePr>
        <p:xfrm>
          <a:off x="896938" y="4899025"/>
          <a:ext cx="3805237" cy="484188"/>
        </p:xfrm>
        <a:graphic>
          <a:graphicData uri="http://schemas.openxmlformats.org/presentationml/2006/ole">
            <mc:AlternateContent xmlns:mc="http://schemas.openxmlformats.org/markup-compatibility/2006">
              <mc:Choice xmlns:v="urn:schemas-microsoft-com:vml" Requires="v">
                <p:oleObj spid="_x0000_s12305" name="Equation" r:id="rId9" imgW="1790640" imgH="228600" progId="Equation.3">
                  <p:embed/>
                </p:oleObj>
              </mc:Choice>
              <mc:Fallback>
                <p:oleObj name="Equation" r:id="rId9" imgW="1790640" imgH="228600" progId="Equation.3">
                  <p:embed/>
                  <p:pic>
                    <p:nvPicPr>
                      <p:cNvPr id="51400" name="Object 2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938" y="4899025"/>
                        <a:ext cx="380523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1" name="Object 201"/>
          <p:cNvGraphicFramePr>
            <a:graphicFrameLocks noChangeAspect="1"/>
          </p:cNvGraphicFramePr>
          <p:nvPr/>
        </p:nvGraphicFramePr>
        <p:xfrm>
          <a:off x="874713" y="5400675"/>
          <a:ext cx="5073650" cy="484188"/>
        </p:xfrm>
        <a:graphic>
          <a:graphicData uri="http://schemas.openxmlformats.org/presentationml/2006/ole">
            <mc:AlternateContent xmlns:mc="http://schemas.openxmlformats.org/markup-compatibility/2006">
              <mc:Choice xmlns:v="urn:schemas-microsoft-com:vml" Requires="v">
                <p:oleObj spid="_x0000_s12306" name="Equation" r:id="rId11" imgW="2387520" imgH="228600" progId="Equation.3">
                  <p:embed/>
                </p:oleObj>
              </mc:Choice>
              <mc:Fallback>
                <p:oleObj name="Equation" r:id="rId11" imgW="2387520" imgH="228600" progId="Equation.3">
                  <p:embed/>
                  <p:pic>
                    <p:nvPicPr>
                      <p:cNvPr id="51401" name="Object 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4713" y="5400675"/>
                        <a:ext cx="507365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89" name="Object 189"/>
          <p:cNvGraphicFramePr>
            <a:graphicFrameLocks noChangeAspect="1"/>
          </p:cNvGraphicFramePr>
          <p:nvPr/>
        </p:nvGraphicFramePr>
        <p:xfrm>
          <a:off x="5094288" y="4852988"/>
          <a:ext cx="2044700" cy="496887"/>
        </p:xfrm>
        <a:graphic>
          <a:graphicData uri="http://schemas.openxmlformats.org/presentationml/2006/ole">
            <mc:AlternateContent xmlns:mc="http://schemas.openxmlformats.org/markup-compatibility/2006">
              <mc:Choice xmlns:v="urn:schemas-microsoft-com:vml" Requires="v">
                <p:oleObj spid="_x0000_s12307" name="Equation" r:id="rId13" imgW="888840" imgH="215640" progId="Equation.3">
                  <p:embed/>
                </p:oleObj>
              </mc:Choice>
              <mc:Fallback>
                <p:oleObj name="Equation" r:id="rId13" imgW="888840" imgH="215640" progId="Equation.3">
                  <p:embed/>
                  <p:pic>
                    <p:nvPicPr>
                      <p:cNvPr id="51389" name="Object 1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4852988"/>
                        <a:ext cx="20447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842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03"/>
                                        </p:tgtEl>
                                        <p:attrNameLst>
                                          <p:attrName>style.visibility</p:attrName>
                                        </p:attrNameLst>
                                      </p:cBhvr>
                                      <p:to>
                                        <p:strVal val="visible"/>
                                      </p:to>
                                    </p:set>
                                    <p:animEffect transition="in" filter="wipe(left)">
                                      <p:cBhvr>
                                        <p:cTn id="7" dur="75"/>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04"/>
                                        </p:tgtEl>
                                        <p:attrNameLst>
                                          <p:attrName>style.visibility</p:attrName>
                                        </p:attrNameLst>
                                      </p:cBhvr>
                                      <p:to>
                                        <p:strVal val="visible"/>
                                      </p:to>
                                    </p:set>
                                    <p:animEffect transition="in" filter="wipe(left)">
                                      <p:cBhvr>
                                        <p:cTn id="12" dur="75"/>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1205"/>
                                        </p:tgtEl>
                                        <p:attrNameLst>
                                          <p:attrName>style.visibility</p:attrName>
                                        </p:attrNameLst>
                                      </p:cBhvr>
                                      <p:to>
                                        <p:strVal val="visible"/>
                                      </p:to>
                                    </p:set>
                                    <p:animEffect transition="in" filter="wipe(left)">
                                      <p:cBhvr>
                                        <p:cTn id="17" dur="75"/>
                                        <p:tgtEl>
                                          <p:spTgt spid="51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 calcmode="lin" valueType="num">
                                      <p:cBhvr additive="base">
                                        <p:cTn id="27" dur="500"/>
                                        <p:tgtEl>
                                          <p:spTgt spid="51209"/>
                                        </p:tgtEl>
                                        <p:attrNameLst>
                                          <p:attrName>ppt_y</p:attrName>
                                        </p:attrNameLst>
                                      </p:cBhvr>
                                      <p:tavLst>
                                        <p:tav tm="0">
                                          <p:val>
                                            <p:strVal val="#ppt_y+#ppt_h*1.125000"/>
                                          </p:val>
                                        </p:tav>
                                        <p:tav tm="100000">
                                          <p:val>
                                            <p:strVal val="#ppt_y"/>
                                          </p:val>
                                        </p:tav>
                                      </p:tavLst>
                                    </p:anim>
                                    <p:animEffect transition="in" filter="wipe(up)">
                                      <p:cBhvr>
                                        <p:cTn id="28" dur="500"/>
                                        <p:tgtEl>
                                          <p:spTgt spid="512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1208"/>
                                        </p:tgtEl>
                                        <p:attrNameLst>
                                          <p:attrName>style.visibility</p:attrName>
                                        </p:attrNameLst>
                                      </p:cBhvr>
                                      <p:to>
                                        <p:strVal val="visible"/>
                                      </p:to>
                                    </p:set>
                                    <p:animEffect transition="in" filter="wipe(left)">
                                      <p:cBhvr>
                                        <p:cTn id="33" dur="500"/>
                                        <p:tgtEl>
                                          <p:spTgt spid="512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1385">
                                            <p:txEl>
                                              <p:pRg st="0" end="0"/>
                                            </p:txEl>
                                          </p:spTgt>
                                        </p:tgtEl>
                                        <p:attrNameLst>
                                          <p:attrName>style.visibility</p:attrName>
                                        </p:attrNameLst>
                                      </p:cBhvr>
                                      <p:to>
                                        <p:strVal val="visible"/>
                                      </p:to>
                                    </p:set>
                                    <p:animEffect transition="in" filter="wipe(left)">
                                      <p:cBhvr>
                                        <p:cTn id="38" dur="500"/>
                                        <p:tgtEl>
                                          <p:spTgt spid="5138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1386">
                                            <p:txEl>
                                              <p:pRg st="0" end="0"/>
                                            </p:txEl>
                                          </p:spTgt>
                                        </p:tgtEl>
                                        <p:attrNameLst>
                                          <p:attrName>style.visibility</p:attrName>
                                        </p:attrNameLst>
                                      </p:cBhvr>
                                      <p:to>
                                        <p:strVal val="visible"/>
                                      </p:to>
                                    </p:set>
                                    <p:animEffect transition="in" filter="wipe(left)">
                                      <p:cBhvr>
                                        <p:cTn id="43" dur="500"/>
                                        <p:tgtEl>
                                          <p:spTgt spid="51386">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1387"/>
                                        </p:tgtEl>
                                        <p:attrNameLst>
                                          <p:attrName>style.visibility</p:attrName>
                                        </p:attrNameLst>
                                      </p:cBhvr>
                                      <p:to>
                                        <p:strVal val="visible"/>
                                      </p:to>
                                    </p:set>
                                    <p:animEffect transition="in" filter="wipe(left)">
                                      <p:cBhvr>
                                        <p:cTn id="48" dur="500"/>
                                        <p:tgtEl>
                                          <p:spTgt spid="5138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wipe(left)">
                                      <p:cBhvr>
                                        <p:cTn id="53" dur="500"/>
                                        <p:tgtEl>
                                          <p:spTgt spid="5120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nodeType="clickEffect">
                                  <p:stCondLst>
                                    <p:cond delay="0"/>
                                  </p:stCondLst>
                                  <p:childTnLst>
                                    <p:set>
                                      <p:cBhvr>
                                        <p:cTn id="57" dur="1" fill="hold">
                                          <p:stCondLst>
                                            <p:cond delay="0"/>
                                          </p:stCondLst>
                                        </p:cTn>
                                        <p:tgtEl>
                                          <p:spTgt spid="51295"/>
                                        </p:tgtEl>
                                        <p:attrNameLst>
                                          <p:attrName>style.visibility</p:attrName>
                                        </p:attrNameLst>
                                      </p:cBhvr>
                                      <p:to>
                                        <p:strVal val="visible"/>
                                      </p:to>
                                    </p:set>
                                    <p:anim calcmode="lin" valueType="num">
                                      <p:cBhvr additive="base">
                                        <p:cTn id="58" dur="500"/>
                                        <p:tgtEl>
                                          <p:spTgt spid="51295"/>
                                        </p:tgtEl>
                                        <p:attrNameLst>
                                          <p:attrName>ppt_y</p:attrName>
                                        </p:attrNameLst>
                                      </p:cBhvr>
                                      <p:tavLst>
                                        <p:tav tm="0">
                                          <p:val>
                                            <p:strVal val="#ppt_y+#ppt_h*1.125000"/>
                                          </p:val>
                                        </p:tav>
                                        <p:tav tm="100000">
                                          <p:val>
                                            <p:strVal val="#ppt_y"/>
                                          </p:val>
                                        </p:tav>
                                      </p:tavLst>
                                    </p:anim>
                                    <p:animEffect transition="in" filter="wipe(up)">
                                      <p:cBhvr>
                                        <p:cTn id="59" dur="500"/>
                                        <p:tgtEl>
                                          <p:spTgt spid="5129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1398"/>
                                        </p:tgtEl>
                                        <p:attrNameLst>
                                          <p:attrName>style.visibility</p:attrName>
                                        </p:attrNameLst>
                                      </p:cBhvr>
                                      <p:to>
                                        <p:strVal val="visible"/>
                                      </p:to>
                                    </p:set>
                                    <p:animEffect transition="in" filter="wipe(left)">
                                      <p:cBhvr>
                                        <p:cTn id="64" dur="500"/>
                                        <p:tgtEl>
                                          <p:spTgt spid="51398"/>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51400"/>
                                        </p:tgtEl>
                                        <p:attrNameLst>
                                          <p:attrName>style.visibility</p:attrName>
                                        </p:attrNameLst>
                                      </p:cBhvr>
                                      <p:to>
                                        <p:strVal val="visible"/>
                                      </p:to>
                                    </p:set>
                                    <p:animEffect transition="in" filter="wipe(left)">
                                      <p:cBhvr>
                                        <p:cTn id="68" dur="500"/>
                                        <p:tgtEl>
                                          <p:spTgt spid="5140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1389"/>
                                        </p:tgtEl>
                                        <p:attrNameLst>
                                          <p:attrName>style.visibility</p:attrName>
                                        </p:attrNameLst>
                                      </p:cBhvr>
                                      <p:to>
                                        <p:strVal val="visible"/>
                                      </p:to>
                                    </p:set>
                                    <p:animEffect transition="in" filter="wipe(left)">
                                      <p:cBhvr>
                                        <p:cTn id="73" dur="500"/>
                                        <p:tgtEl>
                                          <p:spTgt spid="5138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51383"/>
                                        </p:tgtEl>
                                        <p:attrNameLst>
                                          <p:attrName>style.visibility</p:attrName>
                                        </p:attrNameLst>
                                      </p:cBhvr>
                                      <p:to>
                                        <p:strVal val="visible"/>
                                      </p:to>
                                    </p:set>
                                    <p:anim calcmode="lin" valueType="num">
                                      <p:cBhvr additive="base">
                                        <p:cTn id="78" dur="500"/>
                                        <p:tgtEl>
                                          <p:spTgt spid="51383"/>
                                        </p:tgtEl>
                                        <p:attrNameLst>
                                          <p:attrName>ppt_y</p:attrName>
                                        </p:attrNameLst>
                                      </p:cBhvr>
                                      <p:tavLst>
                                        <p:tav tm="0">
                                          <p:val>
                                            <p:strVal val="#ppt_y+#ppt_h*1.125000"/>
                                          </p:val>
                                        </p:tav>
                                        <p:tav tm="100000">
                                          <p:val>
                                            <p:strVal val="#ppt_y"/>
                                          </p:val>
                                        </p:tav>
                                      </p:tavLst>
                                    </p:anim>
                                    <p:animEffect transition="in" filter="wipe(up)">
                                      <p:cBhvr>
                                        <p:cTn id="79" dur="500"/>
                                        <p:tgtEl>
                                          <p:spTgt spid="51383"/>
                                        </p:tgtEl>
                                      </p:cBhvr>
                                    </p:animEffect>
                                  </p:childTnLst>
                                </p:cTn>
                              </p:par>
                            </p:childTnLst>
                          </p:cTn>
                        </p:par>
                        <p:par>
                          <p:cTn id="80" fill="hold" nodeType="afterGroup">
                            <p:stCondLst>
                              <p:cond delay="500"/>
                            </p:stCondLst>
                            <p:childTnLst>
                              <p:par>
                                <p:cTn id="81" presetID="12" presetClass="entr" presetSubtype="4" fill="hold" grpId="0" nodeType="afterEffect">
                                  <p:stCondLst>
                                    <p:cond delay="1000"/>
                                  </p:stCondLst>
                                  <p:childTnLst>
                                    <p:set>
                                      <p:cBhvr>
                                        <p:cTn id="82" dur="1" fill="hold">
                                          <p:stCondLst>
                                            <p:cond delay="0"/>
                                          </p:stCondLst>
                                        </p:cTn>
                                        <p:tgtEl>
                                          <p:spTgt spid="51202"/>
                                        </p:tgtEl>
                                        <p:attrNameLst>
                                          <p:attrName>style.visibility</p:attrName>
                                        </p:attrNameLst>
                                      </p:cBhvr>
                                      <p:to>
                                        <p:strVal val="visible"/>
                                      </p:to>
                                    </p:set>
                                    <p:anim calcmode="lin" valueType="num">
                                      <p:cBhvr additive="base">
                                        <p:cTn id="83" dur="500"/>
                                        <p:tgtEl>
                                          <p:spTgt spid="51202"/>
                                        </p:tgtEl>
                                        <p:attrNameLst>
                                          <p:attrName>ppt_y</p:attrName>
                                        </p:attrNameLst>
                                      </p:cBhvr>
                                      <p:tavLst>
                                        <p:tav tm="0">
                                          <p:val>
                                            <p:strVal val="#ppt_y+#ppt_h*1.125000"/>
                                          </p:val>
                                        </p:tav>
                                        <p:tav tm="100000">
                                          <p:val>
                                            <p:strVal val="#ppt_y"/>
                                          </p:val>
                                        </p:tav>
                                      </p:tavLst>
                                    </p:anim>
                                    <p:animEffect transition="in" filter="wipe(up)">
                                      <p:cBhvr>
                                        <p:cTn id="84" dur="500"/>
                                        <p:tgtEl>
                                          <p:spTgt spid="51202"/>
                                        </p:tgtEl>
                                      </p:cBhvr>
                                    </p:animEffect>
                                  </p:childTnLst>
                                </p:cTn>
                              </p:par>
                            </p:childTnLst>
                          </p:cTn>
                        </p:par>
                        <p:par>
                          <p:cTn id="85" fill="hold" nodeType="afterGroup">
                            <p:stCondLst>
                              <p:cond delay="2000"/>
                            </p:stCondLst>
                            <p:childTnLst>
                              <p:par>
                                <p:cTn id="86" presetID="12" presetClass="entr" presetSubtype="4" fill="hold" grpId="0" nodeType="afterEffect">
                                  <p:stCondLst>
                                    <p:cond delay="1000"/>
                                  </p:stCondLst>
                                  <p:childTnLst>
                                    <p:set>
                                      <p:cBhvr>
                                        <p:cTn id="87" dur="1" fill="hold">
                                          <p:stCondLst>
                                            <p:cond delay="0"/>
                                          </p:stCondLst>
                                        </p:cTn>
                                        <p:tgtEl>
                                          <p:spTgt spid="51330"/>
                                        </p:tgtEl>
                                        <p:attrNameLst>
                                          <p:attrName>style.visibility</p:attrName>
                                        </p:attrNameLst>
                                      </p:cBhvr>
                                      <p:to>
                                        <p:strVal val="visible"/>
                                      </p:to>
                                    </p:set>
                                    <p:anim calcmode="lin" valueType="num">
                                      <p:cBhvr additive="base">
                                        <p:cTn id="88" dur="500"/>
                                        <p:tgtEl>
                                          <p:spTgt spid="51330"/>
                                        </p:tgtEl>
                                        <p:attrNameLst>
                                          <p:attrName>ppt_y</p:attrName>
                                        </p:attrNameLst>
                                      </p:cBhvr>
                                      <p:tavLst>
                                        <p:tav tm="0">
                                          <p:val>
                                            <p:strVal val="#ppt_y+#ppt_h*1.125000"/>
                                          </p:val>
                                        </p:tav>
                                        <p:tav tm="100000">
                                          <p:val>
                                            <p:strVal val="#ppt_y"/>
                                          </p:val>
                                        </p:tav>
                                      </p:tavLst>
                                    </p:anim>
                                    <p:animEffect transition="in" filter="wipe(up)">
                                      <p:cBhvr>
                                        <p:cTn id="89" dur="500"/>
                                        <p:tgtEl>
                                          <p:spTgt spid="51330"/>
                                        </p:tgtEl>
                                      </p:cBhvr>
                                    </p:animEffect>
                                  </p:childTnLst>
                                </p:cTn>
                              </p:par>
                            </p:childTnLst>
                          </p:cTn>
                        </p:par>
                        <p:par>
                          <p:cTn id="90" fill="hold" nodeType="afterGroup">
                            <p:stCondLst>
                              <p:cond delay="3500"/>
                            </p:stCondLst>
                            <p:childTnLst>
                              <p:par>
                                <p:cTn id="91" presetID="12" presetClass="entr" presetSubtype="4" fill="hold" nodeType="afterEffect">
                                  <p:stCondLst>
                                    <p:cond delay="1000"/>
                                  </p:stCondLst>
                                  <p:childTnLst>
                                    <p:set>
                                      <p:cBhvr>
                                        <p:cTn id="92" dur="1" fill="hold">
                                          <p:stCondLst>
                                            <p:cond delay="0"/>
                                          </p:stCondLst>
                                        </p:cTn>
                                        <p:tgtEl>
                                          <p:spTgt spid="51332"/>
                                        </p:tgtEl>
                                        <p:attrNameLst>
                                          <p:attrName>style.visibility</p:attrName>
                                        </p:attrNameLst>
                                      </p:cBhvr>
                                      <p:to>
                                        <p:strVal val="visible"/>
                                      </p:to>
                                    </p:set>
                                    <p:anim calcmode="lin" valueType="num">
                                      <p:cBhvr additive="base">
                                        <p:cTn id="93" dur="500"/>
                                        <p:tgtEl>
                                          <p:spTgt spid="51332"/>
                                        </p:tgtEl>
                                        <p:attrNameLst>
                                          <p:attrName>ppt_y</p:attrName>
                                        </p:attrNameLst>
                                      </p:cBhvr>
                                      <p:tavLst>
                                        <p:tav tm="0">
                                          <p:val>
                                            <p:strVal val="#ppt_y+#ppt_h*1.125000"/>
                                          </p:val>
                                        </p:tav>
                                        <p:tav tm="100000">
                                          <p:val>
                                            <p:strVal val="#ppt_y"/>
                                          </p:val>
                                        </p:tav>
                                      </p:tavLst>
                                    </p:anim>
                                    <p:animEffect transition="in" filter="wipe(up)">
                                      <p:cBhvr>
                                        <p:cTn id="94" dur="500"/>
                                        <p:tgtEl>
                                          <p:spTgt spid="5133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51401"/>
                                        </p:tgtEl>
                                        <p:attrNameLst>
                                          <p:attrName>style.visibility</p:attrName>
                                        </p:attrNameLst>
                                      </p:cBhvr>
                                      <p:to>
                                        <p:strVal val="visible"/>
                                      </p:to>
                                    </p:set>
                                    <p:animEffect transition="in" filter="wipe(left)">
                                      <p:cBhvr>
                                        <p:cTn id="99" dur="500"/>
                                        <p:tgtEl>
                                          <p:spTgt spid="5140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51399"/>
                                        </p:tgtEl>
                                        <p:attrNameLst>
                                          <p:attrName>style.visibility</p:attrName>
                                        </p:attrNameLst>
                                      </p:cBhvr>
                                      <p:to>
                                        <p:strVal val="visible"/>
                                      </p:to>
                                    </p:set>
                                    <p:animEffect transition="in" filter="wipe(left)">
                                      <p:cBhvr>
                                        <p:cTn id="104" dur="500"/>
                                        <p:tgtEl>
                                          <p:spTgt spid="5139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1384"/>
                                        </p:tgtEl>
                                        <p:attrNameLst>
                                          <p:attrName>style.visibility</p:attrName>
                                        </p:attrNameLst>
                                      </p:cBhvr>
                                      <p:to>
                                        <p:strVal val="visible"/>
                                      </p:to>
                                    </p:set>
                                    <p:anim calcmode="lin" valueType="num">
                                      <p:cBhvr additive="base">
                                        <p:cTn id="109" dur="500"/>
                                        <p:tgtEl>
                                          <p:spTgt spid="51384"/>
                                        </p:tgtEl>
                                        <p:attrNameLst>
                                          <p:attrName>ppt_y</p:attrName>
                                        </p:attrNameLst>
                                      </p:cBhvr>
                                      <p:tavLst>
                                        <p:tav tm="0">
                                          <p:val>
                                            <p:strVal val="#ppt_y+#ppt_h*1.125000"/>
                                          </p:val>
                                        </p:tav>
                                        <p:tav tm="100000">
                                          <p:val>
                                            <p:strVal val="#ppt_y"/>
                                          </p:val>
                                        </p:tav>
                                      </p:tavLst>
                                    </p:anim>
                                    <p:animEffect transition="in" filter="wipe(up)">
                                      <p:cBhvr>
                                        <p:cTn id="110" dur="500"/>
                                        <p:tgtEl>
                                          <p:spTgt spid="51384"/>
                                        </p:tgtEl>
                                      </p:cBhvr>
                                    </p:animEffect>
                                  </p:childTnLst>
                                </p:cTn>
                              </p:par>
                            </p:childTnLst>
                          </p:cTn>
                        </p:par>
                        <p:par>
                          <p:cTn id="111" fill="hold" nodeType="afterGroup">
                            <p:stCondLst>
                              <p:cond delay="500"/>
                            </p:stCondLst>
                            <p:childTnLst>
                              <p:par>
                                <p:cTn id="112" presetID="12" presetClass="entr" presetSubtype="4" fill="hold" grpId="0" nodeType="afterEffect">
                                  <p:stCondLst>
                                    <p:cond delay="1000"/>
                                  </p:stCondLst>
                                  <p:childTnLst>
                                    <p:set>
                                      <p:cBhvr>
                                        <p:cTn id="113" dur="1" fill="hold">
                                          <p:stCondLst>
                                            <p:cond delay="0"/>
                                          </p:stCondLst>
                                        </p:cTn>
                                        <p:tgtEl>
                                          <p:spTgt spid="51331"/>
                                        </p:tgtEl>
                                        <p:attrNameLst>
                                          <p:attrName>style.visibility</p:attrName>
                                        </p:attrNameLst>
                                      </p:cBhvr>
                                      <p:to>
                                        <p:strVal val="visible"/>
                                      </p:to>
                                    </p:set>
                                    <p:anim calcmode="lin" valueType="num">
                                      <p:cBhvr additive="base">
                                        <p:cTn id="114" dur="500"/>
                                        <p:tgtEl>
                                          <p:spTgt spid="51331"/>
                                        </p:tgtEl>
                                        <p:attrNameLst>
                                          <p:attrName>ppt_y</p:attrName>
                                        </p:attrNameLst>
                                      </p:cBhvr>
                                      <p:tavLst>
                                        <p:tav tm="0">
                                          <p:val>
                                            <p:strVal val="#ppt_y+#ppt_h*1.125000"/>
                                          </p:val>
                                        </p:tav>
                                        <p:tav tm="100000">
                                          <p:val>
                                            <p:strVal val="#ppt_y"/>
                                          </p:val>
                                        </p:tav>
                                      </p:tavLst>
                                    </p:anim>
                                    <p:animEffect transition="in" filter="wipe(up)">
                                      <p:cBhvr>
                                        <p:cTn id="115" dur="500"/>
                                        <p:tgtEl>
                                          <p:spTgt spid="51331"/>
                                        </p:tgtEl>
                                      </p:cBhvr>
                                    </p:animEffect>
                                  </p:childTnLst>
                                </p:cTn>
                              </p:par>
                            </p:childTnLst>
                          </p:cTn>
                        </p:par>
                        <p:par>
                          <p:cTn id="116" fill="hold" nodeType="afterGroup">
                            <p:stCondLst>
                              <p:cond delay="2000"/>
                            </p:stCondLst>
                            <p:childTnLst>
                              <p:par>
                                <p:cTn id="117" presetID="12" presetClass="entr" presetSubtype="4" fill="hold" grpId="0" nodeType="afterEffect">
                                  <p:stCondLst>
                                    <p:cond delay="1000"/>
                                  </p:stCondLst>
                                  <p:childTnLst>
                                    <p:set>
                                      <p:cBhvr>
                                        <p:cTn id="118" dur="1" fill="hold">
                                          <p:stCondLst>
                                            <p:cond delay="0"/>
                                          </p:stCondLst>
                                        </p:cTn>
                                        <p:tgtEl>
                                          <p:spTgt spid="51335"/>
                                        </p:tgtEl>
                                        <p:attrNameLst>
                                          <p:attrName>style.visibility</p:attrName>
                                        </p:attrNameLst>
                                      </p:cBhvr>
                                      <p:to>
                                        <p:strVal val="visible"/>
                                      </p:to>
                                    </p:set>
                                    <p:anim calcmode="lin" valueType="num">
                                      <p:cBhvr additive="base">
                                        <p:cTn id="119" dur="500"/>
                                        <p:tgtEl>
                                          <p:spTgt spid="51335"/>
                                        </p:tgtEl>
                                        <p:attrNameLst>
                                          <p:attrName>ppt_y</p:attrName>
                                        </p:attrNameLst>
                                      </p:cBhvr>
                                      <p:tavLst>
                                        <p:tav tm="0">
                                          <p:val>
                                            <p:strVal val="#ppt_y+#ppt_h*1.125000"/>
                                          </p:val>
                                        </p:tav>
                                        <p:tav tm="100000">
                                          <p:val>
                                            <p:strVal val="#ppt_y"/>
                                          </p:val>
                                        </p:tav>
                                      </p:tavLst>
                                    </p:anim>
                                    <p:animEffect transition="in" filter="wipe(up)">
                                      <p:cBhvr>
                                        <p:cTn id="120" dur="500"/>
                                        <p:tgtEl>
                                          <p:spTgt spid="51335"/>
                                        </p:tgtEl>
                                      </p:cBhvr>
                                    </p:animEffect>
                                  </p:childTnLst>
                                </p:cTn>
                              </p:par>
                            </p:childTnLst>
                          </p:cTn>
                        </p:par>
                        <p:par>
                          <p:cTn id="121" fill="hold" nodeType="afterGroup">
                            <p:stCondLst>
                              <p:cond delay="3500"/>
                            </p:stCondLst>
                            <p:childTnLst>
                              <p:par>
                                <p:cTn id="122" presetID="12" presetClass="entr" presetSubtype="4" fill="hold" nodeType="afterEffect">
                                  <p:stCondLst>
                                    <p:cond delay="1000"/>
                                  </p:stCondLst>
                                  <p:childTnLst>
                                    <p:set>
                                      <p:cBhvr>
                                        <p:cTn id="123" dur="1" fill="hold">
                                          <p:stCondLst>
                                            <p:cond delay="0"/>
                                          </p:stCondLst>
                                        </p:cTn>
                                        <p:tgtEl>
                                          <p:spTgt spid="51336"/>
                                        </p:tgtEl>
                                        <p:attrNameLst>
                                          <p:attrName>style.visibility</p:attrName>
                                        </p:attrNameLst>
                                      </p:cBhvr>
                                      <p:to>
                                        <p:strVal val="visible"/>
                                      </p:to>
                                    </p:set>
                                    <p:anim calcmode="lin" valueType="num">
                                      <p:cBhvr additive="base">
                                        <p:cTn id="124" dur="500"/>
                                        <p:tgtEl>
                                          <p:spTgt spid="51336"/>
                                        </p:tgtEl>
                                        <p:attrNameLst>
                                          <p:attrName>ppt_y</p:attrName>
                                        </p:attrNameLst>
                                      </p:cBhvr>
                                      <p:tavLst>
                                        <p:tav tm="0">
                                          <p:val>
                                            <p:strVal val="#ppt_y+#ppt_h*1.125000"/>
                                          </p:val>
                                        </p:tav>
                                        <p:tav tm="100000">
                                          <p:val>
                                            <p:strVal val="#ppt_y"/>
                                          </p:val>
                                        </p:tav>
                                      </p:tavLst>
                                    </p:anim>
                                    <p:animEffect transition="in" filter="wipe(up)">
                                      <p:cBhvr>
                                        <p:cTn id="125" dur="500"/>
                                        <p:tgtEl>
                                          <p:spTgt spid="51336"/>
                                        </p:tgtEl>
                                      </p:cBhvr>
                                    </p:animEffect>
                                  </p:childTnLst>
                                </p:cTn>
                              </p:par>
                            </p:childTnLst>
                          </p:cTn>
                        </p:par>
                        <p:par>
                          <p:cTn id="126" fill="hold" nodeType="afterGroup">
                            <p:stCondLst>
                              <p:cond delay="5000"/>
                            </p:stCondLst>
                            <p:childTnLst>
                              <p:par>
                                <p:cTn id="127" presetID="12" presetClass="entr" presetSubtype="4" fill="hold" grpId="0" nodeType="afterEffect">
                                  <p:stCondLst>
                                    <p:cond delay="1000"/>
                                  </p:stCondLst>
                                  <p:childTnLst>
                                    <p:set>
                                      <p:cBhvr>
                                        <p:cTn id="128" dur="1" fill="hold">
                                          <p:stCondLst>
                                            <p:cond delay="0"/>
                                          </p:stCondLst>
                                        </p:cTn>
                                        <p:tgtEl>
                                          <p:spTgt spid="51376"/>
                                        </p:tgtEl>
                                        <p:attrNameLst>
                                          <p:attrName>style.visibility</p:attrName>
                                        </p:attrNameLst>
                                      </p:cBhvr>
                                      <p:to>
                                        <p:strVal val="visible"/>
                                      </p:to>
                                    </p:set>
                                    <p:anim calcmode="lin" valueType="num">
                                      <p:cBhvr additive="base">
                                        <p:cTn id="129" dur="500"/>
                                        <p:tgtEl>
                                          <p:spTgt spid="51376"/>
                                        </p:tgtEl>
                                        <p:attrNameLst>
                                          <p:attrName>ppt_y</p:attrName>
                                        </p:attrNameLst>
                                      </p:cBhvr>
                                      <p:tavLst>
                                        <p:tav tm="0">
                                          <p:val>
                                            <p:strVal val="#ppt_y+#ppt_h*1.125000"/>
                                          </p:val>
                                        </p:tav>
                                        <p:tav tm="100000">
                                          <p:val>
                                            <p:strVal val="#ppt_y"/>
                                          </p:val>
                                        </p:tav>
                                      </p:tavLst>
                                    </p:anim>
                                    <p:animEffect transition="in" filter="wipe(up)">
                                      <p:cBhvr>
                                        <p:cTn id="130" dur="500"/>
                                        <p:tgtEl>
                                          <p:spTgt spid="51376"/>
                                        </p:tgtEl>
                                      </p:cBhvr>
                                    </p:animEffect>
                                  </p:childTnLst>
                                </p:cTn>
                              </p:par>
                            </p:childTnLst>
                          </p:cTn>
                        </p:par>
                        <p:par>
                          <p:cTn id="131" fill="hold" nodeType="afterGroup">
                            <p:stCondLst>
                              <p:cond delay="6500"/>
                            </p:stCondLst>
                            <p:childTnLst>
                              <p:par>
                                <p:cTn id="132" presetID="12" presetClass="entr" presetSubtype="4" fill="hold" nodeType="afterEffect">
                                  <p:stCondLst>
                                    <p:cond delay="1000"/>
                                  </p:stCondLst>
                                  <p:childTnLst>
                                    <p:set>
                                      <p:cBhvr>
                                        <p:cTn id="133" dur="1" fill="hold">
                                          <p:stCondLst>
                                            <p:cond delay="0"/>
                                          </p:stCondLst>
                                        </p:cTn>
                                        <p:tgtEl>
                                          <p:spTgt spid="51341"/>
                                        </p:tgtEl>
                                        <p:attrNameLst>
                                          <p:attrName>style.visibility</p:attrName>
                                        </p:attrNameLst>
                                      </p:cBhvr>
                                      <p:to>
                                        <p:strVal val="visible"/>
                                      </p:to>
                                    </p:set>
                                    <p:anim calcmode="lin" valueType="num">
                                      <p:cBhvr additive="base">
                                        <p:cTn id="134" dur="500"/>
                                        <p:tgtEl>
                                          <p:spTgt spid="51341"/>
                                        </p:tgtEl>
                                        <p:attrNameLst>
                                          <p:attrName>ppt_y</p:attrName>
                                        </p:attrNameLst>
                                      </p:cBhvr>
                                      <p:tavLst>
                                        <p:tav tm="0">
                                          <p:val>
                                            <p:strVal val="#ppt_y+#ppt_h*1.125000"/>
                                          </p:val>
                                        </p:tav>
                                        <p:tav tm="100000">
                                          <p:val>
                                            <p:strVal val="#ppt_y"/>
                                          </p:val>
                                        </p:tav>
                                      </p:tavLst>
                                    </p:anim>
                                    <p:animEffect transition="in" filter="wipe(up)">
                                      <p:cBhvr>
                                        <p:cTn id="135" dur="500"/>
                                        <p:tgtEl>
                                          <p:spTgt spid="51341"/>
                                        </p:tgtEl>
                                      </p:cBhvr>
                                    </p:animEffect>
                                  </p:childTnLst>
                                </p:cTn>
                              </p:par>
                            </p:childTnLst>
                          </p:cTn>
                        </p:par>
                        <p:par>
                          <p:cTn id="136" fill="hold" nodeType="afterGroup">
                            <p:stCondLst>
                              <p:cond delay="8000"/>
                            </p:stCondLst>
                            <p:childTnLst>
                              <p:par>
                                <p:cTn id="137" presetID="12" presetClass="entr" presetSubtype="4" fill="hold" grpId="0" nodeType="afterEffect">
                                  <p:stCondLst>
                                    <p:cond delay="1000"/>
                                  </p:stCondLst>
                                  <p:childTnLst>
                                    <p:set>
                                      <p:cBhvr>
                                        <p:cTn id="138" dur="1" fill="hold">
                                          <p:stCondLst>
                                            <p:cond delay="0"/>
                                          </p:stCondLst>
                                        </p:cTn>
                                        <p:tgtEl>
                                          <p:spTgt spid="51377"/>
                                        </p:tgtEl>
                                        <p:attrNameLst>
                                          <p:attrName>style.visibility</p:attrName>
                                        </p:attrNameLst>
                                      </p:cBhvr>
                                      <p:to>
                                        <p:strVal val="visible"/>
                                      </p:to>
                                    </p:set>
                                    <p:anim calcmode="lin" valueType="num">
                                      <p:cBhvr additive="base">
                                        <p:cTn id="139" dur="500"/>
                                        <p:tgtEl>
                                          <p:spTgt spid="51377"/>
                                        </p:tgtEl>
                                        <p:attrNameLst>
                                          <p:attrName>ppt_y</p:attrName>
                                        </p:attrNameLst>
                                      </p:cBhvr>
                                      <p:tavLst>
                                        <p:tav tm="0">
                                          <p:val>
                                            <p:strVal val="#ppt_y+#ppt_h*1.125000"/>
                                          </p:val>
                                        </p:tav>
                                        <p:tav tm="100000">
                                          <p:val>
                                            <p:strVal val="#ppt_y"/>
                                          </p:val>
                                        </p:tav>
                                      </p:tavLst>
                                    </p:anim>
                                    <p:animEffect transition="in" filter="wipe(up)">
                                      <p:cBhvr>
                                        <p:cTn id="140" dur="500"/>
                                        <p:tgtEl>
                                          <p:spTgt spid="51377"/>
                                        </p:tgtEl>
                                      </p:cBhvr>
                                    </p:animEffect>
                                  </p:childTnLst>
                                </p:cTn>
                              </p:par>
                            </p:childTnLst>
                          </p:cTn>
                        </p:par>
                        <p:par>
                          <p:cTn id="141" fill="hold" nodeType="afterGroup">
                            <p:stCondLst>
                              <p:cond delay="9500"/>
                            </p:stCondLst>
                            <p:childTnLst>
                              <p:par>
                                <p:cTn id="142" presetID="12" presetClass="entr" presetSubtype="4" fill="hold" nodeType="afterEffect">
                                  <p:stCondLst>
                                    <p:cond delay="1000"/>
                                  </p:stCondLst>
                                  <p:childTnLst>
                                    <p:set>
                                      <p:cBhvr>
                                        <p:cTn id="143" dur="1" fill="hold">
                                          <p:stCondLst>
                                            <p:cond delay="0"/>
                                          </p:stCondLst>
                                        </p:cTn>
                                        <p:tgtEl>
                                          <p:spTgt spid="51346"/>
                                        </p:tgtEl>
                                        <p:attrNameLst>
                                          <p:attrName>style.visibility</p:attrName>
                                        </p:attrNameLst>
                                      </p:cBhvr>
                                      <p:to>
                                        <p:strVal val="visible"/>
                                      </p:to>
                                    </p:set>
                                    <p:anim calcmode="lin" valueType="num">
                                      <p:cBhvr additive="base">
                                        <p:cTn id="144" dur="500"/>
                                        <p:tgtEl>
                                          <p:spTgt spid="51346"/>
                                        </p:tgtEl>
                                        <p:attrNameLst>
                                          <p:attrName>ppt_y</p:attrName>
                                        </p:attrNameLst>
                                      </p:cBhvr>
                                      <p:tavLst>
                                        <p:tav tm="0">
                                          <p:val>
                                            <p:strVal val="#ppt_y+#ppt_h*1.125000"/>
                                          </p:val>
                                        </p:tav>
                                        <p:tav tm="100000">
                                          <p:val>
                                            <p:strVal val="#ppt_y"/>
                                          </p:val>
                                        </p:tav>
                                      </p:tavLst>
                                    </p:anim>
                                    <p:animEffect transition="in" filter="wipe(up)">
                                      <p:cBhvr>
                                        <p:cTn id="145" dur="500"/>
                                        <p:tgtEl>
                                          <p:spTgt spid="51346"/>
                                        </p:tgtEl>
                                      </p:cBhvr>
                                    </p:animEffect>
                                  </p:childTnLst>
                                </p:cTn>
                              </p:par>
                            </p:childTnLst>
                          </p:cTn>
                        </p:par>
                        <p:par>
                          <p:cTn id="146" fill="hold" nodeType="afterGroup">
                            <p:stCondLst>
                              <p:cond delay="11000"/>
                            </p:stCondLst>
                            <p:childTnLst>
                              <p:par>
                                <p:cTn id="147" presetID="12" presetClass="entr" presetSubtype="4" fill="hold" grpId="0" nodeType="afterEffect">
                                  <p:stCondLst>
                                    <p:cond delay="1000"/>
                                  </p:stCondLst>
                                  <p:childTnLst>
                                    <p:set>
                                      <p:cBhvr>
                                        <p:cTn id="148" dur="1" fill="hold">
                                          <p:stCondLst>
                                            <p:cond delay="0"/>
                                          </p:stCondLst>
                                        </p:cTn>
                                        <p:tgtEl>
                                          <p:spTgt spid="51378"/>
                                        </p:tgtEl>
                                        <p:attrNameLst>
                                          <p:attrName>style.visibility</p:attrName>
                                        </p:attrNameLst>
                                      </p:cBhvr>
                                      <p:to>
                                        <p:strVal val="visible"/>
                                      </p:to>
                                    </p:set>
                                    <p:anim calcmode="lin" valueType="num">
                                      <p:cBhvr additive="base">
                                        <p:cTn id="149" dur="500"/>
                                        <p:tgtEl>
                                          <p:spTgt spid="51378"/>
                                        </p:tgtEl>
                                        <p:attrNameLst>
                                          <p:attrName>ppt_y</p:attrName>
                                        </p:attrNameLst>
                                      </p:cBhvr>
                                      <p:tavLst>
                                        <p:tav tm="0">
                                          <p:val>
                                            <p:strVal val="#ppt_y+#ppt_h*1.125000"/>
                                          </p:val>
                                        </p:tav>
                                        <p:tav tm="100000">
                                          <p:val>
                                            <p:strVal val="#ppt_y"/>
                                          </p:val>
                                        </p:tav>
                                      </p:tavLst>
                                    </p:anim>
                                    <p:animEffect transition="in" filter="wipe(up)">
                                      <p:cBhvr>
                                        <p:cTn id="150" dur="500"/>
                                        <p:tgtEl>
                                          <p:spTgt spid="51378"/>
                                        </p:tgtEl>
                                      </p:cBhvr>
                                    </p:animEffect>
                                  </p:childTnLst>
                                </p:cTn>
                              </p:par>
                            </p:childTnLst>
                          </p:cTn>
                        </p:par>
                        <p:par>
                          <p:cTn id="151" fill="hold" nodeType="afterGroup">
                            <p:stCondLst>
                              <p:cond delay="12500"/>
                            </p:stCondLst>
                            <p:childTnLst>
                              <p:par>
                                <p:cTn id="152" presetID="12" presetClass="entr" presetSubtype="4" fill="hold" nodeType="afterEffect">
                                  <p:stCondLst>
                                    <p:cond delay="1000"/>
                                  </p:stCondLst>
                                  <p:childTnLst>
                                    <p:set>
                                      <p:cBhvr>
                                        <p:cTn id="153" dur="1" fill="hold">
                                          <p:stCondLst>
                                            <p:cond delay="0"/>
                                          </p:stCondLst>
                                        </p:cTn>
                                        <p:tgtEl>
                                          <p:spTgt spid="51351"/>
                                        </p:tgtEl>
                                        <p:attrNameLst>
                                          <p:attrName>style.visibility</p:attrName>
                                        </p:attrNameLst>
                                      </p:cBhvr>
                                      <p:to>
                                        <p:strVal val="visible"/>
                                      </p:to>
                                    </p:set>
                                    <p:anim calcmode="lin" valueType="num">
                                      <p:cBhvr additive="base">
                                        <p:cTn id="154" dur="500"/>
                                        <p:tgtEl>
                                          <p:spTgt spid="51351"/>
                                        </p:tgtEl>
                                        <p:attrNameLst>
                                          <p:attrName>ppt_y</p:attrName>
                                        </p:attrNameLst>
                                      </p:cBhvr>
                                      <p:tavLst>
                                        <p:tav tm="0">
                                          <p:val>
                                            <p:strVal val="#ppt_y+#ppt_h*1.125000"/>
                                          </p:val>
                                        </p:tav>
                                        <p:tav tm="100000">
                                          <p:val>
                                            <p:strVal val="#ppt_y"/>
                                          </p:val>
                                        </p:tav>
                                      </p:tavLst>
                                    </p:anim>
                                    <p:animEffect transition="in" filter="wipe(up)">
                                      <p:cBhvr>
                                        <p:cTn id="155" dur="500"/>
                                        <p:tgtEl>
                                          <p:spTgt spid="51351"/>
                                        </p:tgtEl>
                                      </p:cBhvr>
                                    </p:animEffect>
                                  </p:childTnLst>
                                </p:cTn>
                              </p:par>
                            </p:childTnLst>
                          </p:cTn>
                        </p:par>
                        <p:par>
                          <p:cTn id="156" fill="hold" nodeType="afterGroup">
                            <p:stCondLst>
                              <p:cond delay="14000"/>
                            </p:stCondLst>
                            <p:childTnLst>
                              <p:par>
                                <p:cTn id="157" presetID="12" presetClass="entr" presetSubtype="4" fill="hold" grpId="0" nodeType="afterEffect">
                                  <p:stCondLst>
                                    <p:cond delay="1000"/>
                                  </p:stCondLst>
                                  <p:childTnLst>
                                    <p:set>
                                      <p:cBhvr>
                                        <p:cTn id="158" dur="1" fill="hold">
                                          <p:stCondLst>
                                            <p:cond delay="0"/>
                                          </p:stCondLst>
                                        </p:cTn>
                                        <p:tgtEl>
                                          <p:spTgt spid="51379"/>
                                        </p:tgtEl>
                                        <p:attrNameLst>
                                          <p:attrName>style.visibility</p:attrName>
                                        </p:attrNameLst>
                                      </p:cBhvr>
                                      <p:to>
                                        <p:strVal val="visible"/>
                                      </p:to>
                                    </p:set>
                                    <p:anim calcmode="lin" valueType="num">
                                      <p:cBhvr additive="base">
                                        <p:cTn id="159" dur="500"/>
                                        <p:tgtEl>
                                          <p:spTgt spid="51379"/>
                                        </p:tgtEl>
                                        <p:attrNameLst>
                                          <p:attrName>ppt_y</p:attrName>
                                        </p:attrNameLst>
                                      </p:cBhvr>
                                      <p:tavLst>
                                        <p:tav tm="0">
                                          <p:val>
                                            <p:strVal val="#ppt_y+#ppt_h*1.125000"/>
                                          </p:val>
                                        </p:tav>
                                        <p:tav tm="100000">
                                          <p:val>
                                            <p:strVal val="#ppt_y"/>
                                          </p:val>
                                        </p:tav>
                                      </p:tavLst>
                                    </p:anim>
                                    <p:animEffect transition="in" filter="wipe(up)">
                                      <p:cBhvr>
                                        <p:cTn id="160" dur="500"/>
                                        <p:tgtEl>
                                          <p:spTgt spid="51379"/>
                                        </p:tgtEl>
                                      </p:cBhvr>
                                    </p:animEffect>
                                  </p:childTnLst>
                                </p:cTn>
                              </p:par>
                            </p:childTnLst>
                          </p:cTn>
                        </p:par>
                        <p:par>
                          <p:cTn id="161" fill="hold" nodeType="afterGroup">
                            <p:stCondLst>
                              <p:cond delay="15500"/>
                            </p:stCondLst>
                            <p:childTnLst>
                              <p:par>
                                <p:cTn id="162" presetID="12" presetClass="entr" presetSubtype="4" fill="hold" nodeType="afterEffect">
                                  <p:stCondLst>
                                    <p:cond delay="1000"/>
                                  </p:stCondLst>
                                  <p:childTnLst>
                                    <p:set>
                                      <p:cBhvr>
                                        <p:cTn id="163" dur="1" fill="hold">
                                          <p:stCondLst>
                                            <p:cond delay="0"/>
                                          </p:stCondLst>
                                        </p:cTn>
                                        <p:tgtEl>
                                          <p:spTgt spid="51356"/>
                                        </p:tgtEl>
                                        <p:attrNameLst>
                                          <p:attrName>style.visibility</p:attrName>
                                        </p:attrNameLst>
                                      </p:cBhvr>
                                      <p:to>
                                        <p:strVal val="visible"/>
                                      </p:to>
                                    </p:set>
                                    <p:anim calcmode="lin" valueType="num">
                                      <p:cBhvr additive="base">
                                        <p:cTn id="164" dur="500"/>
                                        <p:tgtEl>
                                          <p:spTgt spid="51356"/>
                                        </p:tgtEl>
                                        <p:attrNameLst>
                                          <p:attrName>ppt_y</p:attrName>
                                        </p:attrNameLst>
                                      </p:cBhvr>
                                      <p:tavLst>
                                        <p:tav tm="0">
                                          <p:val>
                                            <p:strVal val="#ppt_y+#ppt_h*1.125000"/>
                                          </p:val>
                                        </p:tav>
                                        <p:tav tm="100000">
                                          <p:val>
                                            <p:strVal val="#ppt_y"/>
                                          </p:val>
                                        </p:tav>
                                      </p:tavLst>
                                    </p:anim>
                                    <p:animEffect transition="in" filter="wipe(up)">
                                      <p:cBhvr>
                                        <p:cTn id="165" dur="500"/>
                                        <p:tgtEl>
                                          <p:spTgt spid="51356"/>
                                        </p:tgtEl>
                                      </p:cBhvr>
                                    </p:animEffect>
                                  </p:childTnLst>
                                </p:cTn>
                              </p:par>
                            </p:childTnLst>
                          </p:cTn>
                        </p:par>
                        <p:par>
                          <p:cTn id="166" fill="hold" nodeType="afterGroup">
                            <p:stCondLst>
                              <p:cond delay="17000"/>
                            </p:stCondLst>
                            <p:childTnLst>
                              <p:par>
                                <p:cTn id="167" presetID="12" presetClass="entr" presetSubtype="4" fill="hold" grpId="0" nodeType="afterEffect">
                                  <p:stCondLst>
                                    <p:cond delay="1000"/>
                                  </p:stCondLst>
                                  <p:childTnLst>
                                    <p:set>
                                      <p:cBhvr>
                                        <p:cTn id="168" dur="1" fill="hold">
                                          <p:stCondLst>
                                            <p:cond delay="0"/>
                                          </p:stCondLst>
                                        </p:cTn>
                                        <p:tgtEl>
                                          <p:spTgt spid="51380"/>
                                        </p:tgtEl>
                                        <p:attrNameLst>
                                          <p:attrName>style.visibility</p:attrName>
                                        </p:attrNameLst>
                                      </p:cBhvr>
                                      <p:to>
                                        <p:strVal val="visible"/>
                                      </p:to>
                                    </p:set>
                                    <p:anim calcmode="lin" valueType="num">
                                      <p:cBhvr additive="base">
                                        <p:cTn id="169" dur="500"/>
                                        <p:tgtEl>
                                          <p:spTgt spid="51380"/>
                                        </p:tgtEl>
                                        <p:attrNameLst>
                                          <p:attrName>ppt_y</p:attrName>
                                        </p:attrNameLst>
                                      </p:cBhvr>
                                      <p:tavLst>
                                        <p:tav tm="0">
                                          <p:val>
                                            <p:strVal val="#ppt_y+#ppt_h*1.125000"/>
                                          </p:val>
                                        </p:tav>
                                        <p:tav tm="100000">
                                          <p:val>
                                            <p:strVal val="#ppt_y"/>
                                          </p:val>
                                        </p:tav>
                                      </p:tavLst>
                                    </p:anim>
                                    <p:animEffect transition="in" filter="wipe(up)">
                                      <p:cBhvr>
                                        <p:cTn id="170" dur="500"/>
                                        <p:tgtEl>
                                          <p:spTgt spid="51380"/>
                                        </p:tgtEl>
                                      </p:cBhvr>
                                    </p:animEffect>
                                  </p:childTnLst>
                                </p:cTn>
                              </p:par>
                            </p:childTnLst>
                          </p:cTn>
                        </p:par>
                        <p:par>
                          <p:cTn id="171" fill="hold" nodeType="afterGroup">
                            <p:stCondLst>
                              <p:cond delay="18500"/>
                            </p:stCondLst>
                            <p:childTnLst>
                              <p:par>
                                <p:cTn id="172" presetID="12" presetClass="entr" presetSubtype="4" fill="hold" nodeType="afterEffect">
                                  <p:stCondLst>
                                    <p:cond delay="1000"/>
                                  </p:stCondLst>
                                  <p:childTnLst>
                                    <p:set>
                                      <p:cBhvr>
                                        <p:cTn id="173" dur="1" fill="hold">
                                          <p:stCondLst>
                                            <p:cond delay="0"/>
                                          </p:stCondLst>
                                        </p:cTn>
                                        <p:tgtEl>
                                          <p:spTgt spid="51361"/>
                                        </p:tgtEl>
                                        <p:attrNameLst>
                                          <p:attrName>style.visibility</p:attrName>
                                        </p:attrNameLst>
                                      </p:cBhvr>
                                      <p:to>
                                        <p:strVal val="visible"/>
                                      </p:to>
                                    </p:set>
                                    <p:anim calcmode="lin" valueType="num">
                                      <p:cBhvr additive="base">
                                        <p:cTn id="174" dur="500"/>
                                        <p:tgtEl>
                                          <p:spTgt spid="51361"/>
                                        </p:tgtEl>
                                        <p:attrNameLst>
                                          <p:attrName>ppt_y</p:attrName>
                                        </p:attrNameLst>
                                      </p:cBhvr>
                                      <p:tavLst>
                                        <p:tav tm="0">
                                          <p:val>
                                            <p:strVal val="#ppt_y+#ppt_h*1.125000"/>
                                          </p:val>
                                        </p:tav>
                                        <p:tav tm="100000">
                                          <p:val>
                                            <p:strVal val="#ppt_y"/>
                                          </p:val>
                                        </p:tav>
                                      </p:tavLst>
                                    </p:anim>
                                    <p:animEffect transition="in" filter="wipe(up)">
                                      <p:cBhvr>
                                        <p:cTn id="175" dur="500"/>
                                        <p:tgtEl>
                                          <p:spTgt spid="51361"/>
                                        </p:tgtEl>
                                      </p:cBhvr>
                                    </p:animEffect>
                                  </p:childTnLst>
                                </p:cTn>
                              </p:par>
                            </p:childTnLst>
                          </p:cTn>
                        </p:par>
                        <p:par>
                          <p:cTn id="176" fill="hold" nodeType="afterGroup">
                            <p:stCondLst>
                              <p:cond delay="20000"/>
                            </p:stCondLst>
                            <p:childTnLst>
                              <p:par>
                                <p:cTn id="177" presetID="12" presetClass="entr" presetSubtype="4" fill="hold" grpId="0" nodeType="afterEffect">
                                  <p:stCondLst>
                                    <p:cond delay="1000"/>
                                  </p:stCondLst>
                                  <p:childTnLst>
                                    <p:set>
                                      <p:cBhvr>
                                        <p:cTn id="178" dur="1" fill="hold">
                                          <p:stCondLst>
                                            <p:cond delay="0"/>
                                          </p:stCondLst>
                                        </p:cTn>
                                        <p:tgtEl>
                                          <p:spTgt spid="51381"/>
                                        </p:tgtEl>
                                        <p:attrNameLst>
                                          <p:attrName>style.visibility</p:attrName>
                                        </p:attrNameLst>
                                      </p:cBhvr>
                                      <p:to>
                                        <p:strVal val="visible"/>
                                      </p:to>
                                    </p:set>
                                    <p:anim calcmode="lin" valueType="num">
                                      <p:cBhvr additive="base">
                                        <p:cTn id="179" dur="500"/>
                                        <p:tgtEl>
                                          <p:spTgt spid="51381"/>
                                        </p:tgtEl>
                                        <p:attrNameLst>
                                          <p:attrName>ppt_y</p:attrName>
                                        </p:attrNameLst>
                                      </p:cBhvr>
                                      <p:tavLst>
                                        <p:tav tm="0">
                                          <p:val>
                                            <p:strVal val="#ppt_y+#ppt_h*1.125000"/>
                                          </p:val>
                                        </p:tav>
                                        <p:tav tm="100000">
                                          <p:val>
                                            <p:strVal val="#ppt_y"/>
                                          </p:val>
                                        </p:tav>
                                      </p:tavLst>
                                    </p:anim>
                                    <p:animEffect transition="in" filter="wipe(up)">
                                      <p:cBhvr>
                                        <p:cTn id="180" dur="500"/>
                                        <p:tgtEl>
                                          <p:spTgt spid="51381"/>
                                        </p:tgtEl>
                                      </p:cBhvr>
                                    </p:animEffect>
                                  </p:childTnLst>
                                </p:cTn>
                              </p:par>
                            </p:childTnLst>
                          </p:cTn>
                        </p:par>
                        <p:par>
                          <p:cTn id="181" fill="hold" nodeType="afterGroup">
                            <p:stCondLst>
                              <p:cond delay="21500"/>
                            </p:stCondLst>
                            <p:childTnLst>
                              <p:par>
                                <p:cTn id="182" presetID="12" presetClass="entr" presetSubtype="4" fill="hold" nodeType="afterEffect">
                                  <p:stCondLst>
                                    <p:cond delay="1000"/>
                                  </p:stCondLst>
                                  <p:childTnLst>
                                    <p:set>
                                      <p:cBhvr>
                                        <p:cTn id="183" dur="1" fill="hold">
                                          <p:stCondLst>
                                            <p:cond delay="0"/>
                                          </p:stCondLst>
                                        </p:cTn>
                                        <p:tgtEl>
                                          <p:spTgt spid="51366"/>
                                        </p:tgtEl>
                                        <p:attrNameLst>
                                          <p:attrName>style.visibility</p:attrName>
                                        </p:attrNameLst>
                                      </p:cBhvr>
                                      <p:to>
                                        <p:strVal val="visible"/>
                                      </p:to>
                                    </p:set>
                                    <p:anim calcmode="lin" valueType="num">
                                      <p:cBhvr additive="base">
                                        <p:cTn id="184" dur="500"/>
                                        <p:tgtEl>
                                          <p:spTgt spid="51366"/>
                                        </p:tgtEl>
                                        <p:attrNameLst>
                                          <p:attrName>ppt_y</p:attrName>
                                        </p:attrNameLst>
                                      </p:cBhvr>
                                      <p:tavLst>
                                        <p:tav tm="0">
                                          <p:val>
                                            <p:strVal val="#ppt_y+#ppt_h*1.125000"/>
                                          </p:val>
                                        </p:tav>
                                        <p:tav tm="100000">
                                          <p:val>
                                            <p:strVal val="#ppt_y"/>
                                          </p:val>
                                        </p:tav>
                                      </p:tavLst>
                                    </p:anim>
                                    <p:animEffect transition="in" filter="wipe(up)">
                                      <p:cBhvr>
                                        <p:cTn id="185" dur="500"/>
                                        <p:tgtEl>
                                          <p:spTgt spid="51366"/>
                                        </p:tgtEl>
                                      </p:cBhvr>
                                    </p:animEffect>
                                  </p:childTnLst>
                                </p:cTn>
                              </p:par>
                            </p:childTnLst>
                          </p:cTn>
                        </p:par>
                        <p:par>
                          <p:cTn id="186" fill="hold" nodeType="afterGroup">
                            <p:stCondLst>
                              <p:cond delay="23000"/>
                            </p:stCondLst>
                            <p:childTnLst>
                              <p:par>
                                <p:cTn id="187" presetID="12" presetClass="entr" presetSubtype="4" fill="hold" grpId="0" nodeType="afterEffect">
                                  <p:stCondLst>
                                    <p:cond delay="1000"/>
                                  </p:stCondLst>
                                  <p:childTnLst>
                                    <p:set>
                                      <p:cBhvr>
                                        <p:cTn id="188" dur="1" fill="hold">
                                          <p:stCondLst>
                                            <p:cond delay="0"/>
                                          </p:stCondLst>
                                        </p:cTn>
                                        <p:tgtEl>
                                          <p:spTgt spid="51382"/>
                                        </p:tgtEl>
                                        <p:attrNameLst>
                                          <p:attrName>style.visibility</p:attrName>
                                        </p:attrNameLst>
                                      </p:cBhvr>
                                      <p:to>
                                        <p:strVal val="visible"/>
                                      </p:to>
                                    </p:set>
                                    <p:anim calcmode="lin" valueType="num">
                                      <p:cBhvr additive="base">
                                        <p:cTn id="189" dur="500"/>
                                        <p:tgtEl>
                                          <p:spTgt spid="51382"/>
                                        </p:tgtEl>
                                        <p:attrNameLst>
                                          <p:attrName>ppt_y</p:attrName>
                                        </p:attrNameLst>
                                      </p:cBhvr>
                                      <p:tavLst>
                                        <p:tav tm="0">
                                          <p:val>
                                            <p:strVal val="#ppt_y+#ppt_h*1.125000"/>
                                          </p:val>
                                        </p:tav>
                                        <p:tav tm="100000">
                                          <p:val>
                                            <p:strVal val="#ppt_y"/>
                                          </p:val>
                                        </p:tav>
                                      </p:tavLst>
                                    </p:anim>
                                    <p:animEffect transition="in" filter="wipe(up)">
                                      <p:cBhvr>
                                        <p:cTn id="190" dur="500"/>
                                        <p:tgtEl>
                                          <p:spTgt spid="51382"/>
                                        </p:tgtEl>
                                      </p:cBhvr>
                                    </p:animEffect>
                                  </p:childTnLst>
                                </p:cTn>
                              </p:par>
                            </p:childTnLst>
                          </p:cTn>
                        </p:par>
                        <p:par>
                          <p:cTn id="191" fill="hold" nodeType="afterGroup">
                            <p:stCondLst>
                              <p:cond delay="24500"/>
                            </p:stCondLst>
                            <p:childTnLst>
                              <p:par>
                                <p:cTn id="192" presetID="12" presetClass="entr" presetSubtype="4" fill="hold" nodeType="afterEffect">
                                  <p:stCondLst>
                                    <p:cond delay="1000"/>
                                  </p:stCondLst>
                                  <p:childTnLst>
                                    <p:set>
                                      <p:cBhvr>
                                        <p:cTn id="193" dur="1" fill="hold">
                                          <p:stCondLst>
                                            <p:cond delay="0"/>
                                          </p:stCondLst>
                                        </p:cTn>
                                        <p:tgtEl>
                                          <p:spTgt spid="51371"/>
                                        </p:tgtEl>
                                        <p:attrNameLst>
                                          <p:attrName>style.visibility</p:attrName>
                                        </p:attrNameLst>
                                      </p:cBhvr>
                                      <p:to>
                                        <p:strVal val="visible"/>
                                      </p:to>
                                    </p:set>
                                    <p:anim calcmode="lin" valueType="num">
                                      <p:cBhvr additive="base">
                                        <p:cTn id="194" dur="500"/>
                                        <p:tgtEl>
                                          <p:spTgt spid="51371"/>
                                        </p:tgtEl>
                                        <p:attrNameLst>
                                          <p:attrName>ppt_y</p:attrName>
                                        </p:attrNameLst>
                                      </p:cBhvr>
                                      <p:tavLst>
                                        <p:tav tm="0">
                                          <p:val>
                                            <p:strVal val="#ppt_y+#ppt_h*1.125000"/>
                                          </p:val>
                                        </p:tav>
                                        <p:tav tm="100000">
                                          <p:val>
                                            <p:strVal val="#ppt_y"/>
                                          </p:val>
                                        </p:tav>
                                      </p:tavLst>
                                    </p:anim>
                                    <p:animEffect transition="in" filter="wipe(up)">
                                      <p:cBhvr>
                                        <p:cTn id="195" dur="500"/>
                                        <p:tgtEl>
                                          <p:spTgt spid="51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utoUpdateAnimBg="0"/>
      <p:bldP spid="51204" grpId="0" autoUpdateAnimBg="0"/>
      <p:bldP spid="51205" grpId="0" autoUpdateAnimBg="0"/>
      <p:bldP spid="51206" grpId="0" animBg="1" autoUpdateAnimBg="0"/>
      <p:bldP spid="51207" grpId="0" animBg="1" autoUpdateAnimBg="0"/>
      <p:bldP spid="51330" grpId="0" autoUpdateAnimBg="0"/>
      <p:bldP spid="51331" grpId="0" animBg="1" autoUpdateAnimBg="0"/>
      <p:bldP spid="51335" grpId="0" animBg="1" autoUpdateAnimBg="0"/>
      <p:bldP spid="51376" grpId="0" animBg="1" autoUpdateAnimBg="0"/>
      <p:bldP spid="51377" grpId="0" animBg="1" autoUpdateAnimBg="0"/>
      <p:bldP spid="51378" grpId="0" animBg="1" autoUpdateAnimBg="0"/>
      <p:bldP spid="51379" grpId="0" animBg="1" autoUpdateAnimBg="0"/>
      <p:bldP spid="51380" grpId="0" animBg="1" autoUpdateAnimBg="0"/>
      <p:bldP spid="51381" grpId="0" animBg="1" autoUpdateAnimBg="0"/>
      <p:bldP spid="51382" grpId="0" animBg="1" autoUpdateAnimBg="0"/>
      <p:bldP spid="51383" grpId="0" animBg="1" autoUpdateAnimBg="0"/>
      <p:bldP spid="51384" grpId="0" animBg="1" autoUpdateAnimBg="0"/>
      <p:bldP spid="51385" grpId="0" build="p" autoUpdateAnimBg="0"/>
      <p:bldP spid="5138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5066667" cy="4009524"/>
          </a:xfrm>
          <a:prstGeom prst="rect">
            <a:avLst/>
          </a:prstGeom>
        </p:spPr>
      </p:pic>
    </p:spTree>
    <p:extLst>
      <p:ext uri="{BB962C8B-B14F-4D97-AF65-F5344CB8AC3E}">
        <p14:creationId xmlns:p14="http://schemas.microsoft.com/office/powerpoint/2010/main" val="2274863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05595" y="738189"/>
            <a:ext cx="4692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dirty="0">
                <a:solidFill>
                  <a:srgbClr val="0033CC"/>
                </a:solidFill>
                <a:latin typeface="宋体" panose="02010600030101010101" pitchFamily="2" charset="-122"/>
              </a:rPr>
              <a:t>二、集成数据分配器</a:t>
            </a:r>
          </a:p>
        </p:txBody>
      </p:sp>
      <p:sp>
        <p:nvSpPr>
          <p:cNvPr id="56323" name="Text Box 3"/>
          <p:cNvSpPr txBox="1">
            <a:spLocks noChangeArrowheads="1"/>
          </p:cNvSpPr>
          <p:nvPr/>
        </p:nvSpPr>
        <p:spPr bwMode="auto">
          <a:xfrm>
            <a:off x="774700" y="1119189"/>
            <a:ext cx="83693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a:t>用</a:t>
            </a:r>
            <a:r>
              <a:rPr lang="zh-CN" altLang="en-US" sz="2800" b="1" dirty="0">
                <a:solidFill>
                  <a:srgbClr val="996600"/>
                </a:solidFill>
              </a:rPr>
              <a:t> </a:t>
            </a:r>
            <a:r>
              <a:rPr lang="en-US" altLang="zh-CN" sz="2800" b="1" dirty="0">
                <a:solidFill>
                  <a:srgbClr val="FF0066"/>
                </a:solidFill>
              </a:rPr>
              <a:t>3 </a:t>
            </a:r>
            <a:r>
              <a:rPr lang="zh-CN" altLang="en-US" sz="2800" b="1" dirty="0">
                <a:solidFill>
                  <a:srgbClr val="FF0066"/>
                </a:solidFill>
              </a:rPr>
              <a:t>线</a:t>
            </a:r>
            <a:r>
              <a:rPr lang="en-US" altLang="zh-CN" sz="2800" b="1" dirty="0">
                <a:solidFill>
                  <a:srgbClr val="FF0066"/>
                </a:solidFill>
              </a:rPr>
              <a:t>-8 </a:t>
            </a:r>
            <a:r>
              <a:rPr lang="zh-CN" altLang="en-US" sz="2800" b="1" dirty="0">
                <a:solidFill>
                  <a:srgbClr val="FF0066"/>
                </a:solidFill>
              </a:rPr>
              <a:t>线译码器</a:t>
            </a:r>
            <a:r>
              <a:rPr lang="zh-CN" altLang="en-US" sz="2800" b="1" dirty="0"/>
              <a:t>可实现</a:t>
            </a:r>
            <a:r>
              <a:rPr lang="zh-CN" altLang="en-US" sz="2800" b="1" dirty="0">
                <a:solidFill>
                  <a:srgbClr val="996600"/>
                </a:solidFill>
              </a:rPr>
              <a:t> </a:t>
            </a:r>
            <a:r>
              <a:rPr lang="en-US" altLang="zh-CN" sz="2800" b="1" dirty="0">
                <a:solidFill>
                  <a:srgbClr val="FF0066"/>
                </a:solidFill>
              </a:rPr>
              <a:t>1 </a:t>
            </a:r>
            <a:r>
              <a:rPr lang="zh-CN" altLang="en-US" sz="2800" b="1" dirty="0">
                <a:solidFill>
                  <a:srgbClr val="FF0066"/>
                </a:solidFill>
              </a:rPr>
              <a:t>路</a:t>
            </a:r>
            <a:r>
              <a:rPr lang="en-US" altLang="zh-CN" sz="2800" b="1" dirty="0">
                <a:solidFill>
                  <a:srgbClr val="FF0066"/>
                </a:solidFill>
              </a:rPr>
              <a:t>-8</a:t>
            </a:r>
            <a:r>
              <a:rPr lang="en-US" altLang="zh-CN" sz="2800" b="1" dirty="0">
                <a:solidFill>
                  <a:srgbClr val="996600"/>
                </a:solidFill>
              </a:rPr>
              <a:t> </a:t>
            </a:r>
            <a:r>
              <a:rPr lang="zh-CN" altLang="en-US" sz="2800" b="1" dirty="0">
                <a:solidFill>
                  <a:srgbClr val="FF0066"/>
                </a:solidFill>
              </a:rPr>
              <a:t>路</a:t>
            </a:r>
            <a:r>
              <a:rPr lang="zh-CN" altLang="en-US" sz="2800" b="1" dirty="0"/>
              <a:t>数据分配器</a:t>
            </a:r>
          </a:p>
        </p:txBody>
      </p:sp>
      <p:sp>
        <p:nvSpPr>
          <p:cNvPr id="56324" name="Text Box 4"/>
          <p:cNvSpPr txBox="1">
            <a:spLocks noChangeArrowheads="1"/>
          </p:cNvSpPr>
          <p:nvPr/>
        </p:nvSpPr>
        <p:spPr bwMode="auto">
          <a:xfrm>
            <a:off x="1795463" y="1674813"/>
            <a:ext cx="1216025" cy="406400"/>
          </a:xfrm>
          <a:prstGeom prst="rect">
            <a:avLst/>
          </a:prstGeom>
          <a:solidFill>
            <a:srgbClr val="FFFFCC"/>
          </a:solidFill>
          <a:ln w="9525">
            <a:solidFill>
              <a:srgbClr val="996600"/>
            </a:solidFill>
            <a:miter lim="800000"/>
            <a:headEnd/>
            <a:tailEnd/>
          </a:ln>
        </p:spPr>
        <p:txBody>
          <a:bodyPr wrap="none">
            <a:spAutoFit/>
          </a:bodyPr>
          <a:lstStyle/>
          <a:p>
            <a:r>
              <a:rPr lang="zh-CN" altLang="en-US" sz="2000" b="1">
                <a:solidFill>
                  <a:srgbClr val="0033CC"/>
                </a:solidFill>
                <a:latin typeface="宋体" panose="02010600030101010101" pitchFamily="2" charset="-122"/>
              </a:rPr>
              <a:t>数据输出</a:t>
            </a:r>
          </a:p>
        </p:txBody>
      </p:sp>
      <p:sp>
        <p:nvSpPr>
          <p:cNvPr id="56325" name="Text Box 5"/>
          <p:cNvSpPr txBox="1">
            <a:spLocks noChangeArrowheads="1"/>
          </p:cNvSpPr>
          <p:nvPr/>
        </p:nvSpPr>
        <p:spPr bwMode="auto">
          <a:xfrm>
            <a:off x="4557713" y="1674813"/>
            <a:ext cx="3671887" cy="4572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solidFill>
                  <a:srgbClr val="FF0066"/>
                </a:solidFill>
              </a:rPr>
              <a:t> </a:t>
            </a:r>
            <a:r>
              <a:rPr lang="en-US" altLang="zh-CN" b="1" i="1">
                <a:solidFill>
                  <a:srgbClr val="FF0066"/>
                </a:solidFill>
              </a:rPr>
              <a:t>S</a:t>
            </a:r>
            <a:r>
              <a:rPr lang="en-US" altLang="zh-CN" b="1" baseline="-25000">
                <a:solidFill>
                  <a:srgbClr val="FF0066"/>
                </a:solidFill>
              </a:rPr>
              <a:t>1</a:t>
            </a:r>
            <a:r>
              <a:rPr lang="en-US" altLang="zh-CN" b="1">
                <a:solidFill>
                  <a:srgbClr val="FF0066"/>
                </a:solidFill>
              </a:rPr>
              <a:t> — </a:t>
            </a:r>
            <a:r>
              <a:rPr lang="zh-CN" altLang="en-US" b="1">
                <a:solidFill>
                  <a:srgbClr val="FF0066"/>
                </a:solidFill>
              </a:rPr>
              <a:t>数据输入（</a:t>
            </a:r>
            <a:r>
              <a:rPr lang="en-US" altLang="zh-CN" b="1" i="1">
                <a:solidFill>
                  <a:srgbClr val="FF0066"/>
                </a:solidFill>
              </a:rPr>
              <a:t>D</a:t>
            </a:r>
            <a:r>
              <a:rPr lang="zh-CN" altLang="en-US" b="1">
                <a:solidFill>
                  <a:srgbClr val="FF0066"/>
                </a:solidFill>
              </a:rPr>
              <a:t>）</a:t>
            </a:r>
          </a:p>
        </p:txBody>
      </p:sp>
      <p:graphicFrame>
        <p:nvGraphicFramePr>
          <p:cNvPr id="56326" name="Object 6"/>
          <p:cNvGraphicFramePr>
            <a:graphicFrameLocks noChangeAspect="1"/>
          </p:cNvGraphicFramePr>
          <p:nvPr/>
        </p:nvGraphicFramePr>
        <p:xfrm>
          <a:off x="4870450" y="2727325"/>
          <a:ext cx="3009900" cy="455613"/>
        </p:xfrm>
        <a:graphic>
          <a:graphicData uri="http://schemas.openxmlformats.org/presentationml/2006/ole">
            <mc:AlternateContent xmlns:mc="http://schemas.openxmlformats.org/markup-compatibility/2006">
              <mc:Choice xmlns:v="urn:schemas-microsoft-com:vml" Requires="v">
                <p:oleObj spid="_x0000_s13326" name="Equation" r:id="rId3" imgW="1498320" imgH="228600" progId="Equation.3">
                  <p:embed/>
                </p:oleObj>
              </mc:Choice>
              <mc:Fallback>
                <p:oleObj name="Equation" r:id="rId3" imgW="1498320" imgH="228600" progId="Equation.3">
                  <p:embed/>
                  <p:pic>
                    <p:nvPicPr>
                      <p:cNvPr id="563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2727325"/>
                        <a:ext cx="3009900" cy="4556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4870450" y="2235200"/>
          <a:ext cx="3527425" cy="458788"/>
        </p:xfrm>
        <a:graphic>
          <a:graphicData uri="http://schemas.openxmlformats.org/presentationml/2006/ole">
            <mc:AlternateContent xmlns:mc="http://schemas.openxmlformats.org/markup-compatibility/2006">
              <mc:Choice xmlns:v="urn:schemas-microsoft-com:vml" Requires="v">
                <p:oleObj spid="_x0000_s13327" name="Equation" r:id="rId5" imgW="1739880" imgH="228600" progId="Equation.3">
                  <p:embed/>
                </p:oleObj>
              </mc:Choice>
              <mc:Fallback>
                <p:oleObj name="Equation" r:id="rId5" imgW="1739880" imgH="228600" progId="Equation.3">
                  <p:embed/>
                  <p:pic>
                    <p:nvPicPr>
                      <p:cNvPr id="563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450" y="2235200"/>
                        <a:ext cx="3527425" cy="4587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8"/>
          <p:cNvSpPr txBox="1">
            <a:spLocks noChangeArrowheads="1"/>
          </p:cNvSpPr>
          <p:nvPr/>
        </p:nvSpPr>
        <p:spPr bwMode="auto">
          <a:xfrm>
            <a:off x="917575" y="5527675"/>
            <a:ext cx="960438" cy="406400"/>
          </a:xfrm>
          <a:prstGeom prst="rect">
            <a:avLst/>
          </a:prstGeom>
          <a:solidFill>
            <a:srgbClr val="FFFFCC"/>
          </a:solidFill>
          <a:ln w="9525">
            <a:solidFill>
              <a:srgbClr val="996600"/>
            </a:solidFill>
            <a:miter lim="800000"/>
            <a:headEnd/>
            <a:tailEnd/>
          </a:ln>
        </p:spPr>
        <p:txBody>
          <a:bodyPr wrap="none">
            <a:spAutoFit/>
          </a:bodyPr>
          <a:lstStyle/>
          <a:p>
            <a:r>
              <a:rPr lang="zh-CN" altLang="en-US" sz="2000" b="1">
                <a:solidFill>
                  <a:srgbClr val="FF0066"/>
                </a:solidFill>
                <a:latin typeface="宋体" panose="02010600030101010101" pitchFamily="2" charset="-122"/>
              </a:rPr>
              <a:t>地址码</a:t>
            </a:r>
          </a:p>
        </p:txBody>
      </p:sp>
      <p:sp>
        <p:nvSpPr>
          <p:cNvPr id="56329" name="Text Box 9"/>
          <p:cNvSpPr txBox="1">
            <a:spLocks noChangeArrowheads="1"/>
          </p:cNvSpPr>
          <p:nvPr/>
        </p:nvSpPr>
        <p:spPr bwMode="auto">
          <a:xfrm>
            <a:off x="2232025" y="5521325"/>
            <a:ext cx="1563688" cy="711200"/>
          </a:xfrm>
          <a:prstGeom prst="rect">
            <a:avLst/>
          </a:prstGeom>
          <a:solidFill>
            <a:srgbClr val="FFFFCC"/>
          </a:solidFill>
          <a:ln w="9525">
            <a:solidFill>
              <a:srgbClr val="996600"/>
            </a:solidFill>
            <a:miter lim="800000"/>
            <a:headEnd/>
            <a:tailEnd/>
          </a:ln>
        </p:spPr>
        <p:txBody>
          <a:bodyPr>
            <a:spAutoFit/>
          </a:bodyPr>
          <a:lstStyle/>
          <a:p>
            <a:r>
              <a:rPr lang="en-US" altLang="zh-CN" sz="2000" b="1">
                <a:solidFill>
                  <a:srgbClr val="0033CC"/>
                </a:solidFill>
                <a:latin typeface="宋体" panose="02010600030101010101" pitchFamily="2" charset="-122"/>
              </a:rPr>
              <a:t>  </a:t>
            </a:r>
            <a:r>
              <a:rPr lang="zh-CN" altLang="en-US" sz="2000" b="1">
                <a:solidFill>
                  <a:srgbClr val="0033CC"/>
                </a:solidFill>
                <a:latin typeface="宋体" panose="02010600030101010101" pitchFamily="2" charset="-122"/>
              </a:rPr>
              <a:t>数据输入</a:t>
            </a:r>
          </a:p>
          <a:p>
            <a:r>
              <a:rPr lang="en-US" altLang="zh-CN" sz="2000" b="1">
                <a:solidFill>
                  <a:srgbClr val="996600"/>
                </a:solidFill>
                <a:latin typeface="宋体" panose="02010600030101010101" pitchFamily="2" charset="-122"/>
              </a:rPr>
              <a:t>(</a:t>
            </a:r>
            <a:r>
              <a:rPr lang="zh-CN" altLang="en-US" sz="2000" b="1">
                <a:solidFill>
                  <a:srgbClr val="996600"/>
                </a:solidFill>
                <a:latin typeface="宋体" panose="02010600030101010101" pitchFamily="2" charset="-122"/>
              </a:rPr>
              <a:t>任选一路</a:t>
            </a:r>
            <a:r>
              <a:rPr lang="en-US" altLang="zh-CN" sz="2000" b="1">
                <a:solidFill>
                  <a:srgbClr val="996600"/>
                </a:solidFill>
                <a:latin typeface="宋体" panose="02010600030101010101" pitchFamily="2" charset="-122"/>
              </a:rPr>
              <a:t>)</a:t>
            </a:r>
            <a:endParaRPr lang="en-US" altLang="zh-CN" sz="2000" b="1">
              <a:solidFill>
                <a:srgbClr val="0033CC"/>
              </a:solidFill>
              <a:latin typeface="宋体" panose="02010600030101010101" pitchFamily="2" charset="-122"/>
            </a:endParaRPr>
          </a:p>
        </p:txBody>
      </p:sp>
      <p:graphicFrame>
        <p:nvGraphicFramePr>
          <p:cNvPr id="56423" name="Object 103"/>
          <p:cNvGraphicFramePr>
            <a:graphicFrameLocks noChangeAspect="1"/>
          </p:cNvGraphicFramePr>
          <p:nvPr/>
        </p:nvGraphicFramePr>
        <p:xfrm>
          <a:off x="4881563" y="3176588"/>
          <a:ext cx="3484562" cy="908050"/>
        </p:xfrm>
        <a:graphic>
          <a:graphicData uri="http://schemas.openxmlformats.org/presentationml/2006/ole">
            <mc:AlternateContent xmlns:mc="http://schemas.openxmlformats.org/markup-compatibility/2006">
              <mc:Choice xmlns:v="urn:schemas-microsoft-com:vml" Requires="v">
                <p:oleObj spid="_x0000_s13328" name="Equation" r:id="rId7" imgW="1498320" imgH="393480" progId="Equation.3">
                  <p:embed/>
                </p:oleObj>
              </mc:Choice>
              <mc:Fallback>
                <p:oleObj name="Equation" r:id="rId7" imgW="1498320" imgH="393480" progId="Equation.3">
                  <p:embed/>
                  <p:pic>
                    <p:nvPicPr>
                      <p:cNvPr id="56423"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563" y="3176588"/>
                        <a:ext cx="3484562" cy="9080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24" name="Group 104"/>
          <p:cNvGrpSpPr>
            <a:grpSpLocks/>
          </p:cNvGrpSpPr>
          <p:nvPr/>
        </p:nvGrpSpPr>
        <p:grpSpPr bwMode="auto">
          <a:xfrm>
            <a:off x="4557713" y="4111625"/>
            <a:ext cx="3465512" cy="457200"/>
            <a:chOff x="2671" y="2721"/>
            <a:chExt cx="2183" cy="288"/>
          </a:xfrm>
        </p:grpSpPr>
        <p:sp>
          <p:nvSpPr>
            <p:cNvPr id="56425" name="Text Box 105"/>
            <p:cNvSpPr txBox="1">
              <a:spLocks noChangeArrowheads="1"/>
            </p:cNvSpPr>
            <p:nvPr/>
          </p:nvSpPr>
          <p:spPr bwMode="auto">
            <a:xfrm>
              <a:off x="2671" y="2721"/>
              <a:ext cx="2183" cy="2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1">
                  <a:solidFill>
                    <a:srgbClr val="FF0066"/>
                  </a:solidFill>
                </a:rPr>
                <a:t>S</a:t>
              </a:r>
              <a:r>
                <a:rPr lang="en-US" altLang="zh-CN" b="1" baseline="-25000">
                  <a:solidFill>
                    <a:srgbClr val="FF0066"/>
                  </a:solidFill>
                </a:rPr>
                <a:t>2</a:t>
              </a:r>
              <a:r>
                <a:rPr lang="en-US" altLang="zh-CN" b="1">
                  <a:solidFill>
                    <a:srgbClr val="FF0066"/>
                  </a:solidFill>
                </a:rPr>
                <a:t> — </a:t>
              </a:r>
              <a:r>
                <a:rPr lang="zh-CN" altLang="en-US" b="1">
                  <a:solidFill>
                    <a:srgbClr val="FF0066"/>
                  </a:solidFill>
                </a:rPr>
                <a:t>数据输入（</a:t>
              </a:r>
              <a:r>
                <a:rPr lang="en-US" altLang="zh-CN" b="1" i="1">
                  <a:solidFill>
                    <a:srgbClr val="FF0066"/>
                  </a:solidFill>
                </a:rPr>
                <a:t>D</a:t>
              </a:r>
              <a:r>
                <a:rPr lang="zh-CN" altLang="en-US" b="1">
                  <a:solidFill>
                    <a:srgbClr val="FF0066"/>
                  </a:solidFill>
                </a:rPr>
                <a:t>）</a:t>
              </a:r>
            </a:p>
          </p:txBody>
        </p:sp>
        <p:sp>
          <p:nvSpPr>
            <p:cNvPr id="56426" name="Line 106"/>
            <p:cNvSpPr>
              <a:spLocks noChangeShapeType="1"/>
            </p:cNvSpPr>
            <p:nvPr/>
          </p:nvSpPr>
          <p:spPr bwMode="auto">
            <a:xfrm>
              <a:off x="2726" y="2754"/>
              <a:ext cx="145" cy="1"/>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6427" name="Object 107"/>
          <p:cNvGraphicFramePr>
            <a:graphicFrameLocks noChangeAspect="1"/>
          </p:cNvGraphicFramePr>
          <p:nvPr/>
        </p:nvGraphicFramePr>
        <p:xfrm>
          <a:off x="4870450" y="4591050"/>
          <a:ext cx="3527425" cy="458788"/>
        </p:xfrm>
        <a:graphic>
          <a:graphicData uri="http://schemas.openxmlformats.org/presentationml/2006/ole">
            <mc:AlternateContent xmlns:mc="http://schemas.openxmlformats.org/markup-compatibility/2006">
              <mc:Choice xmlns:v="urn:schemas-microsoft-com:vml" Requires="v">
                <p:oleObj spid="_x0000_s13329" name="Equation" r:id="rId9" imgW="1739880" imgH="228600" progId="Equation.3">
                  <p:embed/>
                </p:oleObj>
              </mc:Choice>
              <mc:Fallback>
                <p:oleObj name="Equation" r:id="rId9" imgW="1739880" imgH="228600" progId="Equation.3">
                  <p:embed/>
                  <p:pic>
                    <p:nvPicPr>
                      <p:cNvPr id="56427" name="Object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0450" y="4591050"/>
                        <a:ext cx="3527425" cy="4587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8" name="Object 108"/>
          <p:cNvGraphicFramePr>
            <a:graphicFrameLocks noChangeAspect="1"/>
          </p:cNvGraphicFramePr>
          <p:nvPr>
            <p:extLst/>
          </p:nvPr>
        </p:nvGraphicFramePr>
        <p:xfrm>
          <a:off x="4908550" y="5056188"/>
          <a:ext cx="2908300" cy="481012"/>
        </p:xfrm>
        <a:graphic>
          <a:graphicData uri="http://schemas.openxmlformats.org/presentationml/2006/ole">
            <mc:AlternateContent xmlns:mc="http://schemas.openxmlformats.org/markup-compatibility/2006">
              <mc:Choice xmlns:v="urn:schemas-microsoft-com:vml" Requires="v">
                <p:oleObj spid="_x0000_s13330" name="公式" r:id="rId11" imgW="1447560" imgH="241200" progId="Equation.3">
                  <p:embed/>
                </p:oleObj>
              </mc:Choice>
              <mc:Fallback>
                <p:oleObj name="公式" r:id="rId11" imgW="1447560" imgH="241200" progId="Equation.3">
                  <p:embed/>
                  <p:pic>
                    <p:nvPicPr>
                      <p:cNvPr id="56428" name="Object 108"/>
                      <p:cNvPicPr>
                        <a:picLocks noChangeAspect="1" noChangeArrowheads="1"/>
                      </p:cNvPicPr>
                      <p:nvPr/>
                    </p:nvPicPr>
                    <p:blipFill>
                      <a:blip r:embed="rId12"/>
                      <a:srcRect/>
                      <a:stretch>
                        <a:fillRect/>
                      </a:stretch>
                    </p:blipFill>
                    <p:spPr bwMode="auto">
                      <a:xfrm>
                        <a:off x="4908550" y="5056188"/>
                        <a:ext cx="2908300" cy="4810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9" name="Object 109"/>
          <p:cNvGraphicFramePr>
            <a:graphicFrameLocks noChangeAspect="1"/>
          </p:cNvGraphicFramePr>
          <p:nvPr>
            <p:extLst/>
          </p:nvPr>
        </p:nvGraphicFramePr>
        <p:xfrm>
          <a:off x="4662488" y="5427663"/>
          <a:ext cx="3689350" cy="1077912"/>
        </p:xfrm>
        <a:graphic>
          <a:graphicData uri="http://schemas.openxmlformats.org/presentationml/2006/ole">
            <mc:AlternateContent xmlns:mc="http://schemas.openxmlformats.org/markup-compatibility/2006">
              <mc:Choice xmlns:v="urn:schemas-microsoft-com:vml" Requires="v">
                <p:oleObj spid="_x0000_s13331" name="公式" r:id="rId13" imgW="1638000" imgH="482400" progId="Equation.3">
                  <p:embed/>
                </p:oleObj>
              </mc:Choice>
              <mc:Fallback>
                <p:oleObj name="公式" r:id="rId13" imgW="1638000" imgH="482400" progId="Equation.3">
                  <p:embed/>
                  <p:pic>
                    <p:nvPicPr>
                      <p:cNvPr id="56429" name="Object 109"/>
                      <p:cNvPicPr>
                        <a:picLocks noChangeAspect="1" noChangeArrowheads="1"/>
                      </p:cNvPicPr>
                      <p:nvPr/>
                    </p:nvPicPr>
                    <p:blipFill>
                      <a:blip r:embed="rId14"/>
                      <a:srcRect/>
                      <a:stretch>
                        <a:fillRect/>
                      </a:stretch>
                    </p:blipFill>
                    <p:spPr bwMode="auto">
                      <a:xfrm>
                        <a:off x="4662488" y="5427663"/>
                        <a:ext cx="3689350" cy="10779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523" name="Group 203"/>
          <p:cNvGrpSpPr>
            <a:grpSpLocks/>
          </p:cNvGrpSpPr>
          <p:nvPr/>
        </p:nvGrpSpPr>
        <p:grpSpPr bwMode="auto">
          <a:xfrm>
            <a:off x="757238" y="2193925"/>
            <a:ext cx="3876675" cy="3238500"/>
            <a:chOff x="2901" y="1071"/>
            <a:chExt cx="2442" cy="2040"/>
          </a:xfrm>
        </p:grpSpPr>
        <p:sp>
          <p:nvSpPr>
            <p:cNvPr id="56524" name="Rectangle 204"/>
            <p:cNvSpPr>
              <a:spLocks noChangeArrowheads="1"/>
            </p:cNvSpPr>
            <p:nvPr/>
          </p:nvSpPr>
          <p:spPr bwMode="auto">
            <a:xfrm>
              <a:off x="2932" y="1602"/>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grpSp>
          <p:nvGrpSpPr>
            <p:cNvPr id="56525" name="Group 205"/>
            <p:cNvGrpSpPr>
              <a:grpSpLocks/>
            </p:cNvGrpSpPr>
            <p:nvPr/>
          </p:nvGrpSpPr>
          <p:grpSpPr bwMode="auto">
            <a:xfrm flipV="1">
              <a:off x="3037" y="2574"/>
              <a:ext cx="56" cy="273"/>
              <a:chOff x="3025" y="1638"/>
              <a:chExt cx="56" cy="273"/>
            </a:xfrm>
          </p:grpSpPr>
          <p:sp>
            <p:nvSpPr>
              <p:cNvPr id="56526" name="Line 20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7" name="Oval 20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28" name="Group 208"/>
            <p:cNvGrpSpPr>
              <a:grpSpLocks/>
            </p:cNvGrpSpPr>
            <p:nvPr/>
          </p:nvGrpSpPr>
          <p:grpSpPr bwMode="auto">
            <a:xfrm flipV="1">
              <a:off x="3296" y="2574"/>
              <a:ext cx="56" cy="273"/>
              <a:chOff x="3025" y="1638"/>
              <a:chExt cx="56" cy="273"/>
            </a:xfrm>
          </p:grpSpPr>
          <p:sp>
            <p:nvSpPr>
              <p:cNvPr id="56529" name="Line 20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0" name="Oval 21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31" name="Group 211"/>
            <p:cNvGrpSpPr>
              <a:grpSpLocks/>
            </p:cNvGrpSpPr>
            <p:nvPr/>
          </p:nvGrpSpPr>
          <p:grpSpPr bwMode="auto">
            <a:xfrm flipV="1">
              <a:off x="3556" y="2574"/>
              <a:ext cx="56" cy="273"/>
              <a:chOff x="3025" y="1638"/>
              <a:chExt cx="56" cy="273"/>
            </a:xfrm>
          </p:grpSpPr>
          <p:sp>
            <p:nvSpPr>
              <p:cNvPr id="56532" name="Line 212"/>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3" name="Oval 213"/>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34" name="Group 214"/>
            <p:cNvGrpSpPr>
              <a:grpSpLocks/>
            </p:cNvGrpSpPr>
            <p:nvPr/>
          </p:nvGrpSpPr>
          <p:grpSpPr bwMode="auto">
            <a:xfrm flipV="1">
              <a:off x="4595" y="2574"/>
              <a:ext cx="56" cy="273"/>
              <a:chOff x="3025" y="1638"/>
              <a:chExt cx="56" cy="273"/>
            </a:xfrm>
          </p:grpSpPr>
          <p:sp>
            <p:nvSpPr>
              <p:cNvPr id="56535" name="Line 21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6" name="Oval 21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537" name="Text Box 217"/>
            <p:cNvSpPr txBox="1">
              <a:spLocks noChangeArrowheads="1"/>
            </p:cNvSpPr>
            <p:nvPr/>
          </p:nvSpPr>
          <p:spPr bwMode="auto">
            <a:xfrm>
              <a:off x="3433" y="1892"/>
              <a:ext cx="17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66"/>
                  </a:solidFill>
                </a:rPr>
                <a:t>74LS138</a:t>
              </a:r>
            </a:p>
          </p:txBody>
        </p:sp>
        <p:sp>
          <p:nvSpPr>
            <p:cNvPr id="56538" name="Text Box 218"/>
            <p:cNvSpPr txBox="1">
              <a:spLocks noChangeArrowheads="1"/>
            </p:cNvSpPr>
            <p:nvPr/>
          </p:nvSpPr>
          <p:spPr bwMode="auto">
            <a:xfrm>
              <a:off x="2917"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0  </a:t>
              </a:r>
            </a:p>
          </p:txBody>
        </p:sp>
        <p:sp>
          <p:nvSpPr>
            <p:cNvPr id="56539" name="Text Box 219"/>
            <p:cNvSpPr txBox="1">
              <a:spLocks noChangeArrowheads="1"/>
            </p:cNvSpPr>
            <p:nvPr/>
          </p:nvSpPr>
          <p:spPr bwMode="auto">
            <a:xfrm>
              <a:off x="3179"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1  </a:t>
              </a:r>
            </a:p>
          </p:txBody>
        </p:sp>
        <p:sp>
          <p:nvSpPr>
            <p:cNvPr id="56540" name="Text Box 220"/>
            <p:cNvSpPr txBox="1">
              <a:spLocks noChangeArrowheads="1"/>
            </p:cNvSpPr>
            <p:nvPr/>
          </p:nvSpPr>
          <p:spPr bwMode="auto">
            <a:xfrm>
              <a:off x="3440"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2 </a:t>
              </a:r>
            </a:p>
          </p:txBody>
        </p:sp>
        <p:sp>
          <p:nvSpPr>
            <p:cNvPr id="56541" name="Text Box 221"/>
            <p:cNvSpPr txBox="1">
              <a:spLocks noChangeArrowheads="1"/>
            </p:cNvSpPr>
            <p:nvPr/>
          </p:nvSpPr>
          <p:spPr bwMode="auto">
            <a:xfrm>
              <a:off x="3701"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3  </a:t>
              </a:r>
            </a:p>
          </p:txBody>
        </p:sp>
        <p:sp>
          <p:nvSpPr>
            <p:cNvPr id="56542" name="Text Box 222"/>
            <p:cNvSpPr txBox="1">
              <a:spLocks noChangeArrowheads="1"/>
            </p:cNvSpPr>
            <p:nvPr/>
          </p:nvSpPr>
          <p:spPr bwMode="auto">
            <a:xfrm>
              <a:off x="3963"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4 </a:t>
              </a:r>
            </a:p>
          </p:txBody>
        </p:sp>
        <p:sp>
          <p:nvSpPr>
            <p:cNvPr id="56543" name="Text Box 223"/>
            <p:cNvSpPr txBox="1">
              <a:spLocks noChangeArrowheads="1"/>
            </p:cNvSpPr>
            <p:nvPr/>
          </p:nvSpPr>
          <p:spPr bwMode="auto">
            <a:xfrm>
              <a:off x="4224"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5  </a:t>
              </a:r>
            </a:p>
          </p:txBody>
        </p:sp>
        <p:sp>
          <p:nvSpPr>
            <p:cNvPr id="56544" name="Text Box 224"/>
            <p:cNvSpPr txBox="1">
              <a:spLocks noChangeArrowheads="1"/>
            </p:cNvSpPr>
            <p:nvPr/>
          </p:nvSpPr>
          <p:spPr bwMode="auto">
            <a:xfrm>
              <a:off x="4485"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6  </a:t>
              </a:r>
            </a:p>
          </p:txBody>
        </p:sp>
        <p:sp>
          <p:nvSpPr>
            <p:cNvPr id="56545" name="Text Box 225"/>
            <p:cNvSpPr txBox="1">
              <a:spLocks noChangeArrowheads="1"/>
            </p:cNvSpPr>
            <p:nvPr/>
          </p:nvSpPr>
          <p:spPr bwMode="auto">
            <a:xfrm>
              <a:off x="2901"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0  </a:t>
              </a:r>
            </a:p>
          </p:txBody>
        </p:sp>
        <p:sp>
          <p:nvSpPr>
            <p:cNvPr id="56546" name="Text Box 226"/>
            <p:cNvSpPr txBox="1">
              <a:spLocks noChangeArrowheads="1"/>
            </p:cNvSpPr>
            <p:nvPr/>
          </p:nvSpPr>
          <p:spPr bwMode="auto">
            <a:xfrm>
              <a:off x="3163"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1  </a:t>
              </a:r>
            </a:p>
          </p:txBody>
        </p:sp>
        <p:sp>
          <p:nvSpPr>
            <p:cNvPr id="56547" name="Text Box 227"/>
            <p:cNvSpPr txBox="1">
              <a:spLocks noChangeArrowheads="1"/>
            </p:cNvSpPr>
            <p:nvPr/>
          </p:nvSpPr>
          <p:spPr bwMode="auto">
            <a:xfrm>
              <a:off x="3424"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2  </a:t>
              </a:r>
            </a:p>
          </p:txBody>
        </p:sp>
        <p:sp>
          <p:nvSpPr>
            <p:cNvPr id="56548" name="Text Box 228"/>
            <p:cNvSpPr txBox="1">
              <a:spLocks noChangeArrowheads="1"/>
            </p:cNvSpPr>
            <p:nvPr/>
          </p:nvSpPr>
          <p:spPr bwMode="auto">
            <a:xfrm>
              <a:off x="3989"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3  </a:t>
              </a:r>
            </a:p>
          </p:txBody>
        </p:sp>
        <p:sp>
          <p:nvSpPr>
            <p:cNvPr id="56549" name="Text Box 229"/>
            <p:cNvSpPr txBox="1">
              <a:spLocks noChangeArrowheads="1"/>
            </p:cNvSpPr>
            <p:nvPr/>
          </p:nvSpPr>
          <p:spPr bwMode="auto">
            <a:xfrm>
              <a:off x="4251"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2  </a:t>
              </a:r>
            </a:p>
          </p:txBody>
        </p:sp>
        <p:sp>
          <p:nvSpPr>
            <p:cNvPr id="56550" name="Text Box 230"/>
            <p:cNvSpPr txBox="1">
              <a:spLocks noChangeArrowheads="1"/>
            </p:cNvSpPr>
            <p:nvPr/>
          </p:nvSpPr>
          <p:spPr bwMode="auto">
            <a:xfrm>
              <a:off x="4512"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1 </a:t>
              </a:r>
            </a:p>
          </p:txBody>
        </p:sp>
        <p:sp>
          <p:nvSpPr>
            <p:cNvPr id="56551" name="Line 231"/>
            <p:cNvSpPr>
              <a:spLocks noChangeShapeType="1"/>
            </p:cNvSpPr>
            <p:nvPr/>
          </p:nvSpPr>
          <p:spPr bwMode="auto">
            <a:xfrm>
              <a:off x="4056" y="2878"/>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2" name="Line 232"/>
            <p:cNvSpPr>
              <a:spLocks noChangeShapeType="1"/>
            </p:cNvSpPr>
            <p:nvPr/>
          </p:nvSpPr>
          <p:spPr bwMode="auto">
            <a:xfrm>
              <a:off x="4323" y="2878"/>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3" name="Line 233"/>
            <p:cNvSpPr>
              <a:spLocks noChangeShapeType="1"/>
            </p:cNvSpPr>
            <p:nvPr/>
          </p:nvSpPr>
          <p:spPr bwMode="auto">
            <a:xfrm>
              <a:off x="3004"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4" name="Line 234"/>
            <p:cNvSpPr>
              <a:spLocks noChangeShapeType="1"/>
            </p:cNvSpPr>
            <p:nvPr/>
          </p:nvSpPr>
          <p:spPr bwMode="auto">
            <a:xfrm>
              <a:off x="4572"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5" name="Line 235"/>
            <p:cNvSpPr>
              <a:spLocks noChangeShapeType="1"/>
            </p:cNvSpPr>
            <p:nvPr/>
          </p:nvSpPr>
          <p:spPr bwMode="auto">
            <a:xfrm>
              <a:off x="4310"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6" name="Line 236"/>
            <p:cNvSpPr>
              <a:spLocks noChangeShapeType="1"/>
            </p:cNvSpPr>
            <p:nvPr/>
          </p:nvSpPr>
          <p:spPr bwMode="auto">
            <a:xfrm>
              <a:off x="4049"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7" name="Line 237"/>
            <p:cNvSpPr>
              <a:spLocks noChangeShapeType="1"/>
            </p:cNvSpPr>
            <p:nvPr/>
          </p:nvSpPr>
          <p:spPr bwMode="auto">
            <a:xfrm>
              <a:off x="3788"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8" name="Line 238"/>
            <p:cNvSpPr>
              <a:spLocks noChangeShapeType="1"/>
            </p:cNvSpPr>
            <p:nvPr/>
          </p:nvSpPr>
          <p:spPr bwMode="auto">
            <a:xfrm>
              <a:off x="3526"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9" name="Line 239"/>
            <p:cNvSpPr>
              <a:spLocks noChangeShapeType="1"/>
            </p:cNvSpPr>
            <p:nvPr/>
          </p:nvSpPr>
          <p:spPr bwMode="auto">
            <a:xfrm>
              <a:off x="3265"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60" name="Text Box 240"/>
            <p:cNvSpPr txBox="1">
              <a:spLocks noChangeArrowheads="1"/>
            </p:cNvSpPr>
            <p:nvPr/>
          </p:nvSpPr>
          <p:spPr bwMode="auto">
            <a:xfrm>
              <a:off x="2909"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0  </a:t>
              </a:r>
            </a:p>
          </p:txBody>
        </p:sp>
        <p:sp>
          <p:nvSpPr>
            <p:cNvPr id="56561" name="Text Box 241"/>
            <p:cNvSpPr txBox="1">
              <a:spLocks noChangeArrowheads="1"/>
            </p:cNvSpPr>
            <p:nvPr/>
          </p:nvSpPr>
          <p:spPr bwMode="auto">
            <a:xfrm>
              <a:off x="3171"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1  </a:t>
              </a:r>
            </a:p>
          </p:txBody>
        </p:sp>
        <p:sp>
          <p:nvSpPr>
            <p:cNvPr id="56562" name="Text Box 242"/>
            <p:cNvSpPr txBox="1">
              <a:spLocks noChangeArrowheads="1"/>
            </p:cNvSpPr>
            <p:nvPr/>
          </p:nvSpPr>
          <p:spPr bwMode="auto">
            <a:xfrm>
              <a:off x="3432"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2 </a:t>
              </a:r>
            </a:p>
          </p:txBody>
        </p:sp>
        <p:sp>
          <p:nvSpPr>
            <p:cNvPr id="56563" name="Text Box 243"/>
            <p:cNvSpPr txBox="1">
              <a:spLocks noChangeArrowheads="1"/>
            </p:cNvSpPr>
            <p:nvPr/>
          </p:nvSpPr>
          <p:spPr bwMode="auto">
            <a:xfrm>
              <a:off x="3693"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3  </a:t>
              </a:r>
            </a:p>
          </p:txBody>
        </p:sp>
        <p:sp>
          <p:nvSpPr>
            <p:cNvPr id="56564" name="Text Box 244"/>
            <p:cNvSpPr txBox="1">
              <a:spLocks noChangeArrowheads="1"/>
            </p:cNvSpPr>
            <p:nvPr/>
          </p:nvSpPr>
          <p:spPr bwMode="auto">
            <a:xfrm>
              <a:off x="3955"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4 </a:t>
              </a:r>
            </a:p>
          </p:txBody>
        </p:sp>
        <p:sp>
          <p:nvSpPr>
            <p:cNvPr id="56565" name="Text Box 245"/>
            <p:cNvSpPr txBox="1">
              <a:spLocks noChangeArrowheads="1"/>
            </p:cNvSpPr>
            <p:nvPr/>
          </p:nvSpPr>
          <p:spPr bwMode="auto">
            <a:xfrm>
              <a:off x="4216"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5  </a:t>
              </a:r>
            </a:p>
          </p:txBody>
        </p:sp>
        <p:sp>
          <p:nvSpPr>
            <p:cNvPr id="56566" name="Text Box 246"/>
            <p:cNvSpPr txBox="1">
              <a:spLocks noChangeArrowheads="1"/>
            </p:cNvSpPr>
            <p:nvPr/>
          </p:nvSpPr>
          <p:spPr bwMode="auto">
            <a:xfrm>
              <a:off x="4477"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6  </a:t>
              </a:r>
            </a:p>
          </p:txBody>
        </p:sp>
        <p:sp>
          <p:nvSpPr>
            <p:cNvPr id="56567" name="Text Box 247"/>
            <p:cNvSpPr txBox="1">
              <a:spLocks noChangeArrowheads="1"/>
            </p:cNvSpPr>
            <p:nvPr/>
          </p:nvSpPr>
          <p:spPr bwMode="auto">
            <a:xfrm>
              <a:off x="4733" y="159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7  </a:t>
              </a:r>
            </a:p>
          </p:txBody>
        </p:sp>
        <p:grpSp>
          <p:nvGrpSpPr>
            <p:cNvPr id="56568" name="Group 248"/>
            <p:cNvGrpSpPr>
              <a:grpSpLocks/>
            </p:cNvGrpSpPr>
            <p:nvPr/>
          </p:nvGrpSpPr>
          <p:grpSpPr bwMode="auto">
            <a:xfrm>
              <a:off x="3006" y="1348"/>
              <a:ext cx="93" cy="253"/>
              <a:chOff x="3006" y="1652"/>
              <a:chExt cx="93" cy="253"/>
            </a:xfrm>
          </p:grpSpPr>
          <p:sp>
            <p:nvSpPr>
              <p:cNvPr id="56569" name="Oval 249"/>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0" name="Oval 250"/>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1" name="Line 251"/>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72" name="Group 252"/>
            <p:cNvGrpSpPr>
              <a:grpSpLocks/>
            </p:cNvGrpSpPr>
            <p:nvPr/>
          </p:nvGrpSpPr>
          <p:grpSpPr bwMode="auto">
            <a:xfrm>
              <a:off x="4308" y="1348"/>
              <a:ext cx="93" cy="253"/>
              <a:chOff x="3006" y="1652"/>
              <a:chExt cx="93" cy="253"/>
            </a:xfrm>
          </p:grpSpPr>
          <p:sp>
            <p:nvSpPr>
              <p:cNvPr id="56573" name="Oval 253"/>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4" name="Oval 254"/>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5" name="Line 255"/>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76" name="Group 256"/>
            <p:cNvGrpSpPr>
              <a:grpSpLocks/>
            </p:cNvGrpSpPr>
            <p:nvPr/>
          </p:nvGrpSpPr>
          <p:grpSpPr bwMode="auto">
            <a:xfrm>
              <a:off x="4048" y="1348"/>
              <a:ext cx="93" cy="253"/>
              <a:chOff x="3006" y="1652"/>
              <a:chExt cx="93" cy="253"/>
            </a:xfrm>
          </p:grpSpPr>
          <p:sp>
            <p:nvSpPr>
              <p:cNvPr id="56577" name="Oval 257"/>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8" name="Oval 258"/>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9" name="Line 259"/>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0" name="Group 260"/>
            <p:cNvGrpSpPr>
              <a:grpSpLocks/>
            </p:cNvGrpSpPr>
            <p:nvPr/>
          </p:nvGrpSpPr>
          <p:grpSpPr bwMode="auto">
            <a:xfrm>
              <a:off x="3787" y="1348"/>
              <a:ext cx="93" cy="253"/>
              <a:chOff x="3006" y="1652"/>
              <a:chExt cx="93" cy="253"/>
            </a:xfrm>
          </p:grpSpPr>
          <p:sp>
            <p:nvSpPr>
              <p:cNvPr id="56581" name="Oval 261"/>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2" name="Oval 262"/>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3" name="Line 263"/>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4" name="Group 264"/>
            <p:cNvGrpSpPr>
              <a:grpSpLocks/>
            </p:cNvGrpSpPr>
            <p:nvPr/>
          </p:nvGrpSpPr>
          <p:grpSpPr bwMode="auto">
            <a:xfrm>
              <a:off x="3527" y="1348"/>
              <a:ext cx="93" cy="253"/>
              <a:chOff x="3006" y="1652"/>
              <a:chExt cx="93" cy="253"/>
            </a:xfrm>
          </p:grpSpPr>
          <p:sp>
            <p:nvSpPr>
              <p:cNvPr id="56585" name="Oval 265"/>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6" name="Oval 266"/>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7" name="Line 267"/>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8" name="Group 268"/>
            <p:cNvGrpSpPr>
              <a:grpSpLocks/>
            </p:cNvGrpSpPr>
            <p:nvPr/>
          </p:nvGrpSpPr>
          <p:grpSpPr bwMode="auto">
            <a:xfrm>
              <a:off x="3266" y="1348"/>
              <a:ext cx="93" cy="253"/>
              <a:chOff x="3006" y="1652"/>
              <a:chExt cx="93" cy="253"/>
            </a:xfrm>
          </p:grpSpPr>
          <p:sp>
            <p:nvSpPr>
              <p:cNvPr id="56589" name="Oval 269"/>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0" name="Oval 270"/>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1" name="Line 271"/>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92" name="Group 272"/>
            <p:cNvGrpSpPr>
              <a:grpSpLocks/>
            </p:cNvGrpSpPr>
            <p:nvPr/>
          </p:nvGrpSpPr>
          <p:grpSpPr bwMode="auto">
            <a:xfrm>
              <a:off x="4569" y="1348"/>
              <a:ext cx="93" cy="253"/>
              <a:chOff x="3006" y="1652"/>
              <a:chExt cx="93" cy="253"/>
            </a:xfrm>
          </p:grpSpPr>
          <p:sp>
            <p:nvSpPr>
              <p:cNvPr id="56593" name="Oval 273"/>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4" name="Oval 274"/>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5" name="Line 275"/>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96" name="Group 276"/>
            <p:cNvGrpSpPr>
              <a:grpSpLocks/>
            </p:cNvGrpSpPr>
            <p:nvPr/>
          </p:nvGrpSpPr>
          <p:grpSpPr bwMode="auto">
            <a:xfrm>
              <a:off x="4830" y="1348"/>
              <a:ext cx="93" cy="253"/>
              <a:chOff x="3006" y="1652"/>
              <a:chExt cx="93" cy="253"/>
            </a:xfrm>
          </p:grpSpPr>
          <p:sp>
            <p:nvSpPr>
              <p:cNvPr id="56597" name="Oval 277"/>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8" name="Oval 278"/>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9" name="Line 279"/>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00" name="Group 280"/>
            <p:cNvGrpSpPr>
              <a:grpSpLocks/>
            </p:cNvGrpSpPr>
            <p:nvPr/>
          </p:nvGrpSpPr>
          <p:grpSpPr bwMode="auto">
            <a:xfrm flipV="1">
              <a:off x="4058" y="2577"/>
              <a:ext cx="93" cy="253"/>
              <a:chOff x="3006" y="1652"/>
              <a:chExt cx="93" cy="253"/>
            </a:xfrm>
          </p:grpSpPr>
          <p:sp>
            <p:nvSpPr>
              <p:cNvPr id="56601" name="Oval 281"/>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2" name="Oval 282"/>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3" name="Line 283"/>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04" name="Group 284"/>
            <p:cNvGrpSpPr>
              <a:grpSpLocks/>
            </p:cNvGrpSpPr>
            <p:nvPr/>
          </p:nvGrpSpPr>
          <p:grpSpPr bwMode="auto">
            <a:xfrm flipV="1">
              <a:off x="4317" y="2581"/>
              <a:ext cx="93" cy="253"/>
              <a:chOff x="3006" y="1652"/>
              <a:chExt cx="93" cy="253"/>
            </a:xfrm>
          </p:grpSpPr>
          <p:sp>
            <p:nvSpPr>
              <p:cNvPr id="56605" name="Oval 285"/>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6" name="Oval 286"/>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7" name="Line 287"/>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608" name="Text Box 288"/>
            <p:cNvSpPr txBox="1">
              <a:spLocks noChangeArrowheads="1"/>
            </p:cNvSpPr>
            <p:nvPr/>
          </p:nvSpPr>
          <p:spPr bwMode="auto">
            <a:xfrm>
              <a:off x="2917"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0  </a:t>
              </a:r>
            </a:p>
          </p:txBody>
        </p:sp>
        <p:sp>
          <p:nvSpPr>
            <p:cNvPr id="56609" name="Text Box 289"/>
            <p:cNvSpPr txBox="1">
              <a:spLocks noChangeArrowheads="1"/>
            </p:cNvSpPr>
            <p:nvPr/>
          </p:nvSpPr>
          <p:spPr bwMode="auto">
            <a:xfrm>
              <a:off x="3179"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1  </a:t>
              </a:r>
            </a:p>
          </p:txBody>
        </p:sp>
        <p:sp>
          <p:nvSpPr>
            <p:cNvPr id="56610" name="Text Box 290"/>
            <p:cNvSpPr txBox="1">
              <a:spLocks noChangeArrowheads="1"/>
            </p:cNvSpPr>
            <p:nvPr/>
          </p:nvSpPr>
          <p:spPr bwMode="auto">
            <a:xfrm>
              <a:off x="3440"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2  </a:t>
              </a:r>
            </a:p>
          </p:txBody>
        </p:sp>
        <p:sp>
          <p:nvSpPr>
            <p:cNvPr id="56611" name="Text Box 291"/>
            <p:cNvSpPr txBox="1">
              <a:spLocks noChangeArrowheads="1"/>
            </p:cNvSpPr>
            <p:nvPr/>
          </p:nvSpPr>
          <p:spPr bwMode="auto">
            <a:xfrm>
              <a:off x="3821"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B  </a:t>
              </a:r>
            </a:p>
          </p:txBody>
        </p:sp>
        <p:sp>
          <p:nvSpPr>
            <p:cNvPr id="56612" name="Text Box 292"/>
            <p:cNvSpPr txBox="1">
              <a:spLocks noChangeArrowheads="1"/>
            </p:cNvSpPr>
            <p:nvPr/>
          </p:nvSpPr>
          <p:spPr bwMode="auto">
            <a:xfrm>
              <a:off x="4155"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C  </a:t>
              </a:r>
            </a:p>
          </p:txBody>
        </p:sp>
        <p:sp>
          <p:nvSpPr>
            <p:cNvPr id="56613" name="Text Box 293"/>
            <p:cNvSpPr txBox="1">
              <a:spLocks noChangeArrowheads="1"/>
            </p:cNvSpPr>
            <p:nvPr/>
          </p:nvSpPr>
          <p:spPr bwMode="auto">
            <a:xfrm>
              <a:off x="4504"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A </a:t>
              </a:r>
            </a:p>
          </p:txBody>
        </p:sp>
        <p:sp>
          <p:nvSpPr>
            <p:cNvPr id="56614" name="Text Box 294"/>
            <p:cNvSpPr txBox="1">
              <a:spLocks noChangeArrowheads="1"/>
            </p:cNvSpPr>
            <p:nvPr/>
          </p:nvSpPr>
          <p:spPr bwMode="auto">
            <a:xfrm>
              <a:off x="4741"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7  </a:t>
              </a:r>
            </a:p>
          </p:txBody>
        </p:sp>
        <p:sp>
          <p:nvSpPr>
            <p:cNvPr id="56615" name="Line 295"/>
            <p:cNvSpPr>
              <a:spLocks noChangeShapeType="1"/>
            </p:cNvSpPr>
            <p:nvPr/>
          </p:nvSpPr>
          <p:spPr bwMode="auto">
            <a:xfrm>
              <a:off x="4828" y="1129"/>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46241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6322"/>
                                        </p:tgtEl>
                                        <p:attrNameLst>
                                          <p:attrName>style.visibility</p:attrName>
                                        </p:attrNameLst>
                                      </p:cBhvr>
                                      <p:to>
                                        <p:strVal val="visible"/>
                                      </p:to>
                                    </p:set>
                                    <p:animEffect transition="in" filter="wipe(left)">
                                      <p:cBhvr>
                                        <p:cTn id="7" dur="75"/>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6323"/>
                                        </p:tgtEl>
                                        <p:attrNameLst>
                                          <p:attrName>style.visibility</p:attrName>
                                        </p:attrNameLst>
                                      </p:cBhvr>
                                      <p:to>
                                        <p:strVal val="visible"/>
                                      </p:to>
                                    </p:set>
                                    <p:animEffect transition="in" filter="wipe(left)">
                                      <p:cBhvr>
                                        <p:cTn id="12" dur="75"/>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523"/>
                                        </p:tgtEl>
                                        <p:attrNameLst>
                                          <p:attrName>style.visibility</p:attrName>
                                        </p:attrNameLst>
                                      </p:cBhvr>
                                      <p:to>
                                        <p:strVal val="visible"/>
                                      </p:to>
                                    </p:set>
                                    <p:anim calcmode="lin" valueType="num">
                                      <p:cBhvr additive="base">
                                        <p:cTn id="17" dur="500"/>
                                        <p:tgtEl>
                                          <p:spTgt spid="56523"/>
                                        </p:tgtEl>
                                        <p:attrNameLst>
                                          <p:attrName>ppt_y</p:attrName>
                                        </p:attrNameLst>
                                      </p:cBhvr>
                                      <p:tavLst>
                                        <p:tav tm="0">
                                          <p:val>
                                            <p:strVal val="#ppt_y+#ppt_h*1.125000"/>
                                          </p:val>
                                        </p:tav>
                                        <p:tav tm="100000">
                                          <p:val>
                                            <p:strVal val="#ppt_y"/>
                                          </p:val>
                                        </p:tav>
                                      </p:tavLst>
                                    </p:anim>
                                    <p:animEffect transition="in" filter="wipe(up)">
                                      <p:cBhvr>
                                        <p:cTn id="18" dur="500"/>
                                        <p:tgtEl>
                                          <p:spTgt spid="56523"/>
                                        </p:tgtEl>
                                      </p:cBhvr>
                                    </p:animEffect>
                                  </p:childTnLst>
                                </p:cTn>
                              </p:par>
                            </p:childTnLst>
                          </p:cTn>
                        </p:par>
                        <p:par>
                          <p:cTn id="19" fill="hold" nodeType="afterGroup">
                            <p:stCondLst>
                              <p:cond delay="500"/>
                            </p:stCondLst>
                            <p:childTnLst>
                              <p:par>
                                <p:cTn id="20" presetID="4" presetClass="entr" presetSubtype="32" fill="hold" grpId="0" nodeType="afterEffect">
                                  <p:stCondLst>
                                    <p:cond delay="1000"/>
                                  </p:stCondLst>
                                  <p:childTnLst>
                                    <p:set>
                                      <p:cBhvr>
                                        <p:cTn id="21" dur="1" fill="hold">
                                          <p:stCondLst>
                                            <p:cond delay="0"/>
                                          </p:stCondLst>
                                        </p:cTn>
                                        <p:tgtEl>
                                          <p:spTgt spid="56324"/>
                                        </p:tgtEl>
                                        <p:attrNameLst>
                                          <p:attrName>style.visibility</p:attrName>
                                        </p:attrNameLst>
                                      </p:cBhvr>
                                      <p:to>
                                        <p:strVal val="visible"/>
                                      </p:to>
                                    </p:set>
                                    <p:animEffect transition="in" filter="box(out)">
                                      <p:cBhvr>
                                        <p:cTn id="22" dur="500"/>
                                        <p:tgtEl>
                                          <p:spTgt spid="56324"/>
                                        </p:tgtEl>
                                      </p:cBhvr>
                                    </p:animEffect>
                                  </p:childTnLst>
                                </p:cTn>
                              </p:par>
                            </p:childTnLst>
                          </p:cTn>
                        </p:par>
                        <p:par>
                          <p:cTn id="23" fill="hold" nodeType="afterGroup">
                            <p:stCondLst>
                              <p:cond delay="2000"/>
                            </p:stCondLst>
                            <p:childTnLst>
                              <p:par>
                                <p:cTn id="24" presetID="4" presetClass="entr" presetSubtype="32" fill="hold" grpId="0" nodeType="afterEffect">
                                  <p:stCondLst>
                                    <p:cond delay="1000"/>
                                  </p:stCondLst>
                                  <p:childTnLst>
                                    <p:set>
                                      <p:cBhvr>
                                        <p:cTn id="25" dur="1" fill="hold">
                                          <p:stCondLst>
                                            <p:cond delay="0"/>
                                          </p:stCondLst>
                                        </p:cTn>
                                        <p:tgtEl>
                                          <p:spTgt spid="56328"/>
                                        </p:tgtEl>
                                        <p:attrNameLst>
                                          <p:attrName>style.visibility</p:attrName>
                                        </p:attrNameLst>
                                      </p:cBhvr>
                                      <p:to>
                                        <p:strVal val="visible"/>
                                      </p:to>
                                    </p:set>
                                    <p:animEffect transition="in" filter="box(out)">
                                      <p:cBhvr>
                                        <p:cTn id="26" dur="500"/>
                                        <p:tgtEl>
                                          <p:spTgt spid="56328"/>
                                        </p:tgtEl>
                                      </p:cBhvr>
                                    </p:animEffect>
                                  </p:childTnLst>
                                </p:cTn>
                              </p:par>
                            </p:childTnLst>
                          </p:cTn>
                        </p:par>
                        <p:par>
                          <p:cTn id="27" fill="hold" nodeType="afterGroup">
                            <p:stCondLst>
                              <p:cond delay="3500"/>
                            </p:stCondLst>
                            <p:childTnLst>
                              <p:par>
                                <p:cTn id="28" presetID="4" presetClass="entr" presetSubtype="32" fill="hold" grpId="0" nodeType="afterEffect">
                                  <p:stCondLst>
                                    <p:cond delay="1000"/>
                                  </p:stCondLst>
                                  <p:childTnLst>
                                    <p:set>
                                      <p:cBhvr>
                                        <p:cTn id="29" dur="1" fill="hold">
                                          <p:stCondLst>
                                            <p:cond delay="0"/>
                                          </p:stCondLst>
                                        </p:cTn>
                                        <p:tgtEl>
                                          <p:spTgt spid="56329"/>
                                        </p:tgtEl>
                                        <p:attrNameLst>
                                          <p:attrName>style.visibility</p:attrName>
                                        </p:attrNameLst>
                                      </p:cBhvr>
                                      <p:to>
                                        <p:strVal val="visible"/>
                                      </p:to>
                                    </p:set>
                                    <p:animEffect transition="in" filter="box(out)">
                                      <p:cBhvr>
                                        <p:cTn id="30" dur="500"/>
                                        <p:tgtEl>
                                          <p:spTgt spid="563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56325"/>
                                        </p:tgtEl>
                                        <p:attrNameLst>
                                          <p:attrName>style.visibility</p:attrName>
                                        </p:attrNameLst>
                                      </p:cBhvr>
                                      <p:to>
                                        <p:strVal val="visible"/>
                                      </p:to>
                                    </p:set>
                                    <p:animEffect transition="in" filter="wipe(left)">
                                      <p:cBhvr>
                                        <p:cTn id="35" dur="75"/>
                                        <p:tgtEl>
                                          <p:spTgt spid="563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6327"/>
                                        </p:tgtEl>
                                        <p:attrNameLst>
                                          <p:attrName>style.visibility</p:attrName>
                                        </p:attrNameLst>
                                      </p:cBhvr>
                                      <p:to>
                                        <p:strVal val="visible"/>
                                      </p:to>
                                    </p:set>
                                    <p:animEffect transition="in" filter="wipe(left)">
                                      <p:cBhvr>
                                        <p:cTn id="40" dur="500"/>
                                        <p:tgtEl>
                                          <p:spTgt spid="563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6326"/>
                                        </p:tgtEl>
                                        <p:attrNameLst>
                                          <p:attrName>style.visibility</p:attrName>
                                        </p:attrNameLst>
                                      </p:cBhvr>
                                      <p:to>
                                        <p:strVal val="visible"/>
                                      </p:to>
                                    </p:set>
                                    <p:animEffect transition="in" filter="wipe(left)">
                                      <p:cBhvr>
                                        <p:cTn id="45" dur="500"/>
                                        <p:tgtEl>
                                          <p:spTgt spid="563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6423"/>
                                        </p:tgtEl>
                                        <p:attrNameLst>
                                          <p:attrName>style.visibility</p:attrName>
                                        </p:attrNameLst>
                                      </p:cBhvr>
                                      <p:to>
                                        <p:strVal val="visible"/>
                                      </p:to>
                                    </p:set>
                                    <p:animEffect transition="in" filter="wipe(left)">
                                      <p:cBhvr>
                                        <p:cTn id="50" dur="500"/>
                                        <p:tgtEl>
                                          <p:spTgt spid="564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6424"/>
                                        </p:tgtEl>
                                        <p:attrNameLst>
                                          <p:attrName>style.visibility</p:attrName>
                                        </p:attrNameLst>
                                      </p:cBhvr>
                                      <p:to>
                                        <p:strVal val="visible"/>
                                      </p:to>
                                    </p:set>
                                    <p:animEffect transition="in" filter="wipe(left)">
                                      <p:cBhvr>
                                        <p:cTn id="55" dur="500"/>
                                        <p:tgtEl>
                                          <p:spTgt spid="564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6427"/>
                                        </p:tgtEl>
                                        <p:attrNameLst>
                                          <p:attrName>style.visibility</p:attrName>
                                        </p:attrNameLst>
                                      </p:cBhvr>
                                      <p:to>
                                        <p:strVal val="visible"/>
                                      </p:to>
                                    </p:set>
                                    <p:animEffect transition="in" filter="wipe(left)">
                                      <p:cBhvr>
                                        <p:cTn id="60" dur="500"/>
                                        <p:tgtEl>
                                          <p:spTgt spid="564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6428"/>
                                        </p:tgtEl>
                                        <p:attrNameLst>
                                          <p:attrName>style.visibility</p:attrName>
                                        </p:attrNameLst>
                                      </p:cBhvr>
                                      <p:to>
                                        <p:strVal val="visible"/>
                                      </p:to>
                                    </p:set>
                                    <p:animEffect transition="in" filter="wipe(left)">
                                      <p:cBhvr>
                                        <p:cTn id="65" dur="500"/>
                                        <p:tgtEl>
                                          <p:spTgt spid="564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6429"/>
                                        </p:tgtEl>
                                        <p:attrNameLst>
                                          <p:attrName>style.visibility</p:attrName>
                                        </p:attrNameLst>
                                      </p:cBhvr>
                                      <p:to>
                                        <p:strVal val="visible"/>
                                      </p:to>
                                    </p:set>
                                    <p:animEffect transition="in" filter="wipe(left)">
                                      <p:cBhvr>
                                        <p:cTn id="70" dur="500"/>
                                        <p:tgtEl>
                                          <p:spTgt spid="56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nimBg="1" autoUpdateAnimBg="0"/>
      <p:bldP spid="56325" grpId="0" autoUpdateAnimBg="0"/>
      <p:bldP spid="56328" grpId="0" animBg="1" autoUpdateAnimBg="0"/>
      <p:bldP spid="5632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47688" y="1097542"/>
            <a:ext cx="6337300" cy="579437"/>
          </a:xfrm>
          <a:prstGeom prst="rect">
            <a:avLst/>
          </a:prstGeom>
          <a:noFill/>
          <a:ln>
            <a:noFill/>
          </a:ln>
          <a:effectLst/>
        </p:spPr>
        <p:txBody>
          <a:bodyPr>
            <a:spAutoFit/>
          </a:bodyPr>
          <a:lstStyle/>
          <a:p>
            <a:pPr fontAlgn="base">
              <a:spcBef>
                <a:spcPct val="50000"/>
              </a:spcBef>
              <a:spcAft>
                <a:spcPct val="0"/>
              </a:spcAft>
            </a:pPr>
            <a:r>
              <a:rPr lang="zh-CN" altLang="en-US" sz="3200" b="1" smtClean="0">
                <a:solidFill>
                  <a:srgbClr val="000099"/>
                </a:solidFill>
                <a:latin typeface="等线" panose="02010600030101010101" pitchFamily="2" charset="-122"/>
                <a:ea typeface="等线" panose="02010600030101010101" pitchFamily="2" charset="-122"/>
              </a:rPr>
              <a:t>用数据选择器设计组合逻辑电路</a:t>
            </a:r>
          </a:p>
        </p:txBody>
      </p:sp>
      <p:sp>
        <p:nvSpPr>
          <p:cNvPr id="5" name="Text Box 7"/>
          <p:cNvSpPr txBox="1">
            <a:spLocks noChangeArrowheads="1"/>
          </p:cNvSpPr>
          <p:nvPr/>
        </p:nvSpPr>
        <p:spPr bwMode="auto">
          <a:xfrm>
            <a:off x="250825" y="1933431"/>
            <a:ext cx="889317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lang="zh-CN" altLang="en-US" sz="2800" b="1" dirty="0" smtClean="0">
                <a:solidFill>
                  <a:srgbClr val="FF0000"/>
                </a:solidFill>
                <a:latin typeface="等线" panose="02010600030101010101" pitchFamily="2" charset="-122"/>
                <a:ea typeface="等线" panose="02010600030101010101" pitchFamily="2" charset="-122"/>
              </a:rPr>
              <a:t>步骤：</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1.</a:t>
            </a:r>
            <a:r>
              <a:rPr lang="zh-CN" altLang="en-US" sz="2800" b="1" dirty="0" smtClean="0">
                <a:solidFill>
                  <a:srgbClr val="000000"/>
                </a:solidFill>
                <a:latin typeface="等线" panose="02010600030101010101" pitchFamily="2" charset="-122"/>
                <a:ea typeface="等线" panose="02010600030101010101" pitchFamily="2" charset="-122"/>
              </a:rPr>
              <a:t>列出所求逻辑函数的真值表，写出其</a:t>
            </a:r>
            <a:r>
              <a:rPr lang="zh-CN" altLang="en-US" sz="4000" b="1" dirty="0" smtClean="0">
                <a:solidFill>
                  <a:srgbClr val="C00000"/>
                </a:solidFill>
                <a:latin typeface="等线" panose="02010600030101010101" pitchFamily="2" charset="-122"/>
                <a:ea typeface="等线" panose="02010600030101010101" pitchFamily="2" charset="-122"/>
              </a:rPr>
              <a:t>最小项</a:t>
            </a:r>
            <a:r>
              <a:rPr lang="zh-CN" altLang="en-US" sz="2800" b="1" dirty="0" smtClean="0">
                <a:solidFill>
                  <a:srgbClr val="000000"/>
                </a:solidFill>
                <a:latin typeface="等线" panose="02010600030101010101" pitchFamily="2" charset="-122"/>
                <a:ea typeface="等线" panose="02010600030101010101" pitchFamily="2" charset="-122"/>
              </a:rPr>
              <a:t>表达式。</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2.</a:t>
            </a:r>
            <a:r>
              <a:rPr lang="zh-CN" altLang="en-US" sz="2800" b="1" dirty="0" smtClean="0">
                <a:solidFill>
                  <a:srgbClr val="000000"/>
                </a:solidFill>
                <a:latin typeface="等线" panose="02010600030101010101" pitchFamily="2" charset="-122"/>
                <a:ea typeface="等线" panose="02010600030101010101" pitchFamily="2" charset="-122"/>
              </a:rPr>
              <a:t>根据上述函数包含的变量数，选定数据选择器。</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3.</a:t>
            </a:r>
            <a:r>
              <a:rPr lang="zh-CN" altLang="en-US" sz="2800" b="1" dirty="0" smtClean="0">
                <a:solidFill>
                  <a:srgbClr val="000000"/>
                </a:solidFill>
                <a:latin typeface="等线" panose="02010600030101010101" pitchFamily="2" charset="-122"/>
                <a:ea typeface="等线" panose="02010600030101010101" pitchFamily="2" charset="-122"/>
              </a:rPr>
              <a:t>对照比较所求逻辑函数式和数据选择器的输出表达式确定选择器输入变量的表达式或取值。</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4.</a:t>
            </a:r>
            <a:r>
              <a:rPr lang="zh-CN" altLang="en-US" sz="2800" b="1" dirty="0" smtClean="0">
                <a:solidFill>
                  <a:srgbClr val="000000"/>
                </a:solidFill>
                <a:latin typeface="等线" panose="02010600030101010101" pitchFamily="2" charset="-122"/>
                <a:ea typeface="等线" panose="02010600030101010101" pitchFamily="2" charset="-122"/>
              </a:rPr>
              <a:t>按照求出的表达式或取值连接电路，画电路连线图。</a:t>
            </a:r>
          </a:p>
        </p:txBody>
      </p:sp>
    </p:spTree>
    <p:extLst>
      <p:ext uri="{BB962C8B-B14F-4D97-AF65-F5344CB8AC3E}">
        <p14:creationId xmlns:p14="http://schemas.microsoft.com/office/powerpoint/2010/main" val="10394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539750" y="1436687"/>
            <a:ext cx="632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2"/>
                </a:solidFill>
              </a:rPr>
              <a:t>解：</a:t>
            </a:r>
          </a:p>
        </p:txBody>
      </p:sp>
      <p:graphicFrame>
        <p:nvGraphicFramePr>
          <p:cNvPr id="93191" name="Object 7"/>
          <p:cNvGraphicFramePr>
            <a:graphicFrameLocks noChangeAspect="1"/>
          </p:cNvGraphicFramePr>
          <p:nvPr>
            <p:extLst/>
          </p:nvPr>
        </p:nvGraphicFramePr>
        <p:xfrm>
          <a:off x="1683543" y="812145"/>
          <a:ext cx="4970463" cy="565150"/>
        </p:xfrm>
        <a:graphic>
          <a:graphicData uri="http://schemas.openxmlformats.org/presentationml/2006/ole">
            <mc:AlternateContent xmlns:mc="http://schemas.openxmlformats.org/markup-compatibility/2006">
              <mc:Choice xmlns:v="urn:schemas-microsoft-com:vml" Requires="v">
                <p:oleObj spid="_x0000_s14346" name="公式" r:id="rId3" imgW="1548728" imgH="177723" progId="Equation.3">
                  <p:embed/>
                </p:oleObj>
              </mc:Choice>
              <mc:Fallback>
                <p:oleObj name="公式" r:id="rId3" imgW="1548728" imgH="177723" progId="Equation.3">
                  <p:embed/>
                  <p:pic>
                    <p:nvPicPr>
                      <p:cNvPr id="931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543" y="812145"/>
                        <a:ext cx="4970463" cy="565150"/>
                      </a:xfrm>
                      <a:prstGeom prst="rect">
                        <a:avLst/>
                      </a:prstGeom>
                      <a:noFill/>
                      <a:ln>
                        <a:noFill/>
                      </a:ln>
                      <a:effectLst/>
                    </p:spPr>
                  </p:pic>
                </p:oleObj>
              </mc:Fallback>
            </mc:AlternateContent>
          </a:graphicData>
        </a:graphic>
      </p:graphicFrame>
      <p:sp>
        <p:nvSpPr>
          <p:cNvPr id="93192" name="Text Box 8"/>
          <p:cNvSpPr txBox="1">
            <a:spLocks noChangeArrowheads="1"/>
          </p:cNvSpPr>
          <p:nvPr/>
        </p:nvSpPr>
        <p:spPr bwMode="auto">
          <a:xfrm>
            <a:off x="633022" y="709999"/>
            <a:ext cx="251936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400" dirty="0" smtClean="0">
                <a:solidFill>
                  <a:srgbClr val="FF0000"/>
                </a:solidFill>
                <a:latin typeface="楷体_GB2312" panose="02010609030101010101" pitchFamily="49" charset="-122"/>
                <a:ea typeface="楷体_GB2312" panose="02010609030101010101" pitchFamily="49" charset="-122"/>
              </a:rPr>
              <a:t>例</a:t>
            </a:r>
            <a:r>
              <a:rPr kumimoji="1" lang="en-US" altLang="zh-CN" sz="4400" dirty="0" smtClean="0">
                <a:solidFill>
                  <a:srgbClr val="FF0000"/>
                </a:solidFill>
                <a:ea typeface="楷体_GB2312" panose="02010609030101010101" pitchFamily="49" charset="-122"/>
              </a:rPr>
              <a:t> </a:t>
            </a:r>
            <a:endParaRPr kumimoji="1" lang="en-US" altLang="zh-CN" sz="4400" dirty="0">
              <a:solidFill>
                <a:srgbClr val="FF0000"/>
              </a:solidFill>
              <a:latin typeface="楷体_GB2312" panose="02010609030101010101" pitchFamily="49" charset="-122"/>
              <a:ea typeface="楷体_GB2312" panose="02010609030101010101" pitchFamily="49" charset="-122"/>
            </a:endParaRPr>
          </a:p>
        </p:txBody>
      </p:sp>
      <p:graphicFrame>
        <p:nvGraphicFramePr>
          <p:cNvPr id="93193" name="Object 9"/>
          <p:cNvGraphicFramePr>
            <a:graphicFrameLocks noChangeAspect="1"/>
          </p:cNvGraphicFramePr>
          <p:nvPr>
            <p:extLst/>
          </p:nvPr>
        </p:nvGraphicFramePr>
        <p:xfrm>
          <a:off x="161925" y="2019300"/>
          <a:ext cx="8720138" cy="496888"/>
        </p:xfrm>
        <a:graphic>
          <a:graphicData uri="http://schemas.openxmlformats.org/presentationml/2006/ole">
            <mc:AlternateContent xmlns:mc="http://schemas.openxmlformats.org/markup-compatibility/2006">
              <mc:Choice xmlns:v="urn:schemas-microsoft-com:vml" Requires="v">
                <p:oleObj spid="_x0000_s14347" name="公式" r:id="rId5" imgW="3556000" imgH="203200" progId="Equation.3">
                  <p:embed/>
                </p:oleObj>
              </mc:Choice>
              <mc:Fallback>
                <p:oleObj name="公式" r:id="rId5" imgW="3556000" imgH="203200" progId="Equation.3">
                  <p:embed/>
                  <p:pic>
                    <p:nvPicPr>
                      <p:cNvPr id="9319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 y="2019300"/>
                        <a:ext cx="87201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8" name="Text Box 14"/>
          <p:cNvSpPr txBox="1">
            <a:spLocks noChangeArrowheads="1"/>
          </p:cNvSpPr>
          <p:nvPr/>
        </p:nvSpPr>
        <p:spPr bwMode="auto">
          <a:xfrm>
            <a:off x="611188" y="4581525"/>
            <a:ext cx="7200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t>③</a:t>
            </a:r>
            <a:r>
              <a:rPr kumimoji="1" lang="zh-CN" altLang="en-US" sz="2800" dirty="0"/>
              <a:t>对照</a:t>
            </a:r>
            <a:r>
              <a:rPr kumimoji="1" lang="en-US" altLang="zh-CN" sz="2800" dirty="0"/>
              <a:t>74HC151</a:t>
            </a:r>
            <a:r>
              <a:rPr kumimoji="1" lang="zh-CN" altLang="en-US" sz="2800" dirty="0"/>
              <a:t>输出表达式，求</a:t>
            </a:r>
            <a:r>
              <a:rPr kumimoji="1" lang="en-US" altLang="zh-CN" sz="2800" dirty="0"/>
              <a:t>D</a:t>
            </a:r>
            <a:r>
              <a:rPr kumimoji="1" lang="en-US" altLang="zh-CN" sz="2800" baseline="-25000" dirty="0"/>
              <a:t>i</a:t>
            </a:r>
            <a:endParaRPr kumimoji="1" lang="en-US" altLang="zh-CN" sz="2800" dirty="0"/>
          </a:p>
        </p:txBody>
      </p:sp>
      <p:sp>
        <p:nvSpPr>
          <p:cNvPr id="93201" name="Rectangle 17"/>
          <p:cNvSpPr>
            <a:spLocks noChangeArrowheads="1"/>
          </p:cNvSpPr>
          <p:nvPr/>
        </p:nvSpPr>
        <p:spPr bwMode="auto">
          <a:xfrm>
            <a:off x="1403349" y="1449933"/>
            <a:ext cx="3498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t>①</a:t>
            </a:r>
            <a:r>
              <a:rPr kumimoji="1" lang="zh-CN" altLang="en-US" sz="2800" dirty="0"/>
              <a:t>写出最小项表达式 </a:t>
            </a:r>
          </a:p>
        </p:txBody>
      </p:sp>
      <p:sp>
        <p:nvSpPr>
          <p:cNvPr id="93197" name="Text Box 13"/>
          <p:cNvSpPr txBox="1">
            <a:spLocks noChangeArrowheads="1"/>
          </p:cNvSpPr>
          <p:nvPr/>
        </p:nvSpPr>
        <p:spPr bwMode="auto">
          <a:xfrm>
            <a:off x="539750" y="2708275"/>
            <a:ext cx="77771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t>②</a:t>
            </a:r>
            <a:r>
              <a:rPr kumimoji="1" lang="zh-CN" altLang="en-US" sz="2800" dirty="0"/>
              <a:t>选用</a:t>
            </a:r>
            <a:r>
              <a:rPr kumimoji="1" lang="en-US" altLang="zh-CN" sz="2800" dirty="0"/>
              <a:t>8</a:t>
            </a:r>
            <a:r>
              <a:rPr kumimoji="1" lang="zh-CN" altLang="en-US" sz="2800" dirty="0"/>
              <a:t>选</a:t>
            </a:r>
            <a:r>
              <a:rPr kumimoji="1" lang="en-US" altLang="zh-CN" sz="2800" dirty="0"/>
              <a:t>1</a:t>
            </a:r>
            <a:r>
              <a:rPr kumimoji="1" lang="zh-CN" altLang="en-US" sz="2800" dirty="0"/>
              <a:t>数据选择器</a:t>
            </a:r>
            <a:r>
              <a:rPr kumimoji="1" lang="en-US" altLang="zh-CN" sz="2800" dirty="0" smtClean="0"/>
              <a:t>74xx151</a:t>
            </a:r>
            <a:r>
              <a:rPr kumimoji="1" lang="zh-CN" altLang="en-US" sz="2800" dirty="0"/>
              <a:t>，当</a:t>
            </a:r>
            <a:r>
              <a:rPr kumimoji="1" lang="en-US" altLang="zh-CN" sz="2800" dirty="0"/>
              <a:t>S′=0</a:t>
            </a:r>
            <a:r>
              <a:rPr kumimoji="1" lang="zh-CN" altLang="en-US" sz="2800" dirty="0"/>
              <a:t>时，     令</a:t>
            </a:r>
            <a:r>
              <a:rPr kumimoji="1" lang="en-US" altLang="zh-CN" sz="2800" dirty="0"/>
              <a:t>A</a:t>
            </a:r>
            <a:r>
              <a:rPr kumimoji="1" lang="en-US" altLang="zh-CN" sz="2800" baseline="-25000" dirty="0"/>
              <a:t>2</a:t>
            </a:r>
            <a:r>
              <a:rPr kumimoji="1" lang="en-US" altLang="zh-CN" sz="2800" dirty="0"/>
              <a:t>=A</a:t>
            </a:r>
            <a:r>
              <a:rPr kumimoji="1" lang="zh-CN" altLang="en-US" sz="2800" dirty="0"/>
              <a:t>、</a:t>
            </a:r>
            <a:r>
              <a:rPr kumimoji="1" lang="en-US" altLang="zh-CN" sz="2800" dirty="0"/>
              <a:t>A</a:t>
            </a:r>
            <a:r>
              <a:rPr kumimoji="1" lang="en-US" altLang="zh-CN" sz="2800" baseline="-25000" dirty="0"/>
              <a:t>1</a:t>
            </a:r>
            <a:r>
              <a:rPr kumimoji="1" lang="en-US" altLang="zh-CN" sz="2800" dirty="0"/>
              <a:t>=B </a:t>
            </a:r>
            <a:r>
              <a:rPr kumimoji="1" lang="zh-CN" altLang="en-US" sz="2800" dirty="0"/>
              <a:t>、</a:t>
            </a:r>
            <a:r>
              <a:rPr kumimoji="1" lang="en-US" altLang="zh-CN" sz="2800" dirty="0"/>
              <a:t>A</a:t>
            </a:r>
            <a:r>
              <a:rPr kumimoji="1" lang="en-US" altLang="zh-CN" sz="2800" baseline="-25000" dirty="0"/>
              <a:t>0</a:t>
            </a:r>
            <a:r>
              <a:rPr kumimoji="1" lang="en-US" altLang="zh-CN" sz="2800" dirty="0"/>
              <a:t>=C,</a:t>
            </a:r>
            <a:r>
              <a:rPr kumimoji="1" lang="zh-CN" altLang="en-US" sz="2800" dirty="0"/>
              <a:t>代入上式得：</a:t>
            </a:r>
          </a:p>
        </p:txBody>
      </p:sp>
      <p:graphicFrame>
        <p:nvGraphicFramePr>
          <p:cNvPr id="93204" name="Object 20"/>
          <p:cNvGraphicFramePr>
            <a:graphicFrameLocks noChangeAspect="1"/>
          </p:cNvGraphicFramePr>
          <p:nvPr>
            <p:extLst/>
          </p:nvPr>
        </p:nvGraphicFramePr>
        <p:xfrm>
          <a:off x="684213" y="3805238"/>
          <a:ext cx="6696075" cy="612775"/>
        </p:xfrm>
        <a:graphic>
          <a:graphicData uri="http://schemas.openxmlformats.org/presentationml/2006/ole">
            <mc:AlternateContent xmlns:mc="http://schemas.openxmlformats.org/markup-compatibility/2006">
              <mc:Choice xmlns:v="urn:schemas-microsoft-com:vml" Requires="v">
                <p:oleObj spid="_x0000_s14348" name="公式" r:id="rId7" imgW="2489200" imgH="228600" progId="Equation.3">
                  <p:embed/>
                </p:oleObj>
              </mc:Choice>
              <mc:Fallback>
                <p:oleObj name="公式" r:id="rId7" imgW="2489200" imgH="228600" progId="Equation.3">
                  <p:embed/>
                  <p:pic>
                    <p:nvPicPr>
                      <p:cNvPr id="9320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805238"/>
                        <a:ext cx="66960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06" name="Object 22"/>
          <p:cNvGraphicFramePr>
            <a:graphicFrameLocks noChangeAspect="1"/>
          </p:cNvGraphicFramePr>
          <p:nvPr>
            <p:extLst/>
          </p:nvPr>
        </p:nvGraphicFramePr>
        <p:xfrm>
          <a:off x="323850" y="5229225"/>
          <a:ext cx="8820150" cy="1130300"/>
        </p:xfrm>
        <a:graphic>
          <a:graphicData uri="http://schemas.openxmlformats.org/presentationml/2006/ole">
            <mc:AlternateContent xmlns:mc="http://schemas.openxmlformats.org/markup-compatibility/2006">
              <mc:Choice xmlns:v="urn:schemas-microsoft-com:vml" Requires="v">
                <p:oleObj spid="_x0000_s14349" name="公式" r:id="rId9" imgW="3556000" imgH="457200" progId="Equation.3">
                  <p:embed/>
                </p:oleObj>
              </mc:Choice>
              <mc:Fallback>
                <p:oleObj name="公式" r:id="rId9" imgW="3556000" imgH="457200" progId="Equation.3">
                  <p:embed/>
                  <p:pic>
                    <p:nvPicPr>
                      <p:cNvPr id="9320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5229225"/>
                        <a:ext cx="88201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3398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188">
                                            <p:txEl>
                                              <p:pRg st="0" end="0"/>
                                            </p:txEl>
                                          </p:spTgt>
                                        </p:tgtEl>
                                        <p:attrNameLst>
                                          <p:attrName>style.visibility</p:attrName>
                                        </p:attrNameLst>
                                      </p:cBhvr>
                                      <p:to>
                                        <p:strVal val="visible"/>
                                      </p:to>
                                    </p:set>
                                    <p:animEffect transition="in" filter="wipe(up)">
                                      <p:cBhvr>
                                        <p:cTn id="7" dur="75"/>
                                        <p:tgtEl>
                                          <p:spTgt spid="931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201"/>
                                        </p:tgtEl>
                                        <p:attrNameLst>
                                          <p:attrName>style.visibility</p:attrName>
                                        </p:attrNameLst>
                                      </p:cBhvr>
                                      <p:to>
                                        <p:strVal val="visible"/>
                                      </p:to>
                                    </p:set>
                                    <p:animEffect transition="in" filter="wipe(left)">
                                      <p:cBhvr>
                                        <p:cTn id="12" dur="500"/>
                                        <p:tgtEl>
                                          <p:spTgt spid="93201"/>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93193"/>
                                        </p:tgtEl>
                                        <p:attrNameLst>
                                          <p:attrName>style.visibility</p:attrName>
                                        </p:attrNameLst>
                                      </p:cBhvr>
                                      <p:to>
                                        <p:strVal val="visible"/>
                                      </p:to>
                                    </p:set>
                                    <p:animEffect transition="in" filter="box(out)">
                                      <p:cBhvr>
                                        <p:cTn id="16" dur="500"/>
                                        <p:tgtEl>
                                          <p:spTgt spid="931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3197"/>
                                        </p:tgtEl>
                                        <p:attrNameLst>
                                          <p:attrName>style.visibility</p:attrName>
                                        </p:attrNameLst>
                                      </p:cBhvr>
                                      <p:to>
                                        <p:strVal val="visible"/>
                                      </p:to>
                                    </p:set>
                                    <p:animEffect transition="in" filter="wipe(left)">
                                      <p:cBhvr>
                                        <p:cTn id="21" dur="500"/>
                                        <p:tgtEl>
                                          <p:spTgt spid="93197"/>
                                        </p:tgtEl>
                                      </p:cBhvr>
                                    </p:animEffect>
                                  </p:childTnLst>
                                </p:cTn>
                              </p:par>
                            </p:childTnLst>
                          </p:cTn>
                        </p:par>
                        <p:par>
                          <p:cTn id="22" fill="hold" nodeType="afterGroup">
                            <p:stCondLst>
                              <p:cond delay="500"/>
                            </p:stCondLst>
                            <p:childTnLst>
                              <p:par>
                                <p:cTn id="23" presetID="4" presetClass="entr" presetSubtype="32" fill="hold" nodeType="afterEffect">
                                  <p:stCondLst>
                                    <p:cond delay="0"/>
                                  </p:stCondLst>
                                  <p:childTnLst>
                                    <p:set>
                                      <p:cBhvr>
                                        <p:cTn id="24" dur="1" fill="hold">
                                          <p:stCondLst>
                                            <p:cond delay="0"/>
                                          </p:stCondLst>
                                        </p:cTn>
                                        <p:tgtEl>
                                          <p:spTgt spid="93204"/>
                                        </p:tgtEl>
                                        <p:attrNameLst>
                                          <p:attrName>style.visibility</p:attrName>
                                        </p:attrNameLst>
                                      </p:cBhvr>
                                      <p:to>
                                        <p:strVal val="visible"/>
                                      </p:to>
                                    </p:set>
                                    <p:animEffect transition="in" filter="box(out)">
                                      <p:cBhvr>
                                        <p:cTn id="25" dur="500"/>
                                        <p:tgtEl>
                                          <p:spTgt spid="932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93198">
                                            <p:txEl>
                                              <p:pRg st="0" end="0"/>
                                            </p:txEl>
                                          </p:spTgt>
                                        </p:tgtEl>
                                        <p:attrNameLst>
                                          <p:attrName>style.visibility</p:attrName>
                                        </p:attrNameLst>
                                      </p:cBhvr>
                                      <p:to>
                                        <p:strVal val="visible"/>
                                      </p:to>
                                    </p:set>
                                    <p:animEffect transition="in" filter="wipe(up)">
                                      <p:cBhvr>
                                        <p:cTn id="30" dur="75"/>
                                        <p:tgtEl>
                                          <p:spTgt spid="9319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93206"/>
                                        </p:tgtEl>
                                        <p:attrNameLst>
                                          <p:attrName>style.visibility</p:attrName>
                                        </p:attrNameLst>
                                      </p:cBhvr>
                                      <p:to>
                                        <p:strVal val="visible"/>
                                      </p:to>
                                    </p:set>
                                    <p:animEffect transition="in" filter="box(out)">
                                      <p:cBhvr>
                                        <p:cTn id="35" dur="500"/>
                                        <p:tgtEl>
                                          <p:spTgt spid="9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p:bldP spid="93198" grpId="0" build="p" autoUpdateAnimBg="0"/>
      <p:bldP spid="93201" grpId="0"/>
      <p:bldP spid="9319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555625" y="1232477"/>
            <a:ext cx="297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smtClean="0"/>
              <a:t>比较</a:t>
            </a:r>
            <a:r>
              <a:rPr kumimoji="1" lang="en-US" altLang="zh-CN" sz="3200" dirty="0" smtClean="0"/>
              <a:t>Z</a:t>
            </a:r>
            <a:r>
              <a:rPr kumimoji="1" lang="zh-CN" altLang="en-US" sz="3200" dirty="0" smtClean="0"/>
              <a:t>和</a:t>
            </a:r>
            <a:r>
              <a:rPr kumimoji="1" lang="en-US" altLang="zh-CN" sz="3200" dirty="0"/>
              <a:t>Y</a:t>
            </a:r>
            <a:r>
              <a:rPr kumimoji="1" lang="zh-CN" altLang="en-US" sz="3200" dirty="0"/>
              <a:t>，得：</a:t>
            </a:r>
          </a:p>
        </p:txBody>
      </p:sp>
      <p:graphicFrame>
        <p:nvGraphicFramePr>
          <p:cNvPr id="94213" name="Object 5"/>
          <p:cNvGraphicFramePr>
            <a:graphicFrameLocks noChangeAspect="1"/>
          </p:cNvGraphicFramePr>
          <p:nvPr>
            <p:extLst/>
          </p:nvPr>
        </p:nvGraphicFramePr>
        <p:xfrm>
          <a:off x="653256" y="2387887"/>
          <a:ext cx="2547938" cy="2317750"/>
        </p:xfrm>
        <a:graphic>
          <a:graphicData uri="http://schemas.openxmlformats.org/presentationml/2006/ole">
            <mc:AlternateContent xmlns:mc="http://schemas.openxmlformats.org/markup-compatibility/2006">
              <mc:Choice xmlns:v="urn:schemas-microsoft-com:vml" Requires="v">
                <p:oleObj spid="_x0000_s15364" name="公式" r:id="rId3" imgW="1003300" imgH="914400" progId="Equation.3">
                  <p:embed/>
                </p:oleObj>
              </mc:Choice>
              <mc:Fallback>
                <p:oleObj name="公式" r:id="rId3" imgW="1003300" imgH="914400" progId="Equation.3">
                  <p:embed/>
                  <p:pic>
                    <p:nvPicPr>
                      <p:cNvPr id="942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6" y="2387887"/>
                        <a:ext cx="2547938" cy="23177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42" name="Text Box 34"/>
          <p:cNvSpPr txBox="1">
            <a:spLocks noChangeArrowheads="1"/>
          </p:cNvSpPr>
          <p:nvPr/>
        </p:nvSpPr>
        <p:spPr bwMode="auto">
          <a:xfrm>
            <a:off x="555625" y="5276272"/>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t>④</a:t>
            </a:r>
            <a:r>
              <a:rPr kumimoji="1" lang="zh-CN" altLang="en-US" sz="3200" dirty="0"/>
              <a:t>画连线图</a:t>
            </a:r>
            <a:endParaRPr kumimoji="1" lang="zh-CN" altLang="en-US" sz="3200" baseline="-25000" dirty="0"/>
          </a:p>
        </p:txBody>
      </p:sp>
      <p:pic>
        <p:nvPicPr>
          <p:cNvPr id="94247"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865" y="1335087"/>
            <a:ext cx="441960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07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wipe(up)">
                                      <p:cBhvr>
                                        <p:cTn id="7" dur="75"/>
                                        <p:tgtEl>
                                          <p:spTgt spid="94212">
                                            <p:txEl>
                                              <p:pRg st="0" end="0"/>
                                            </p:txEl>
                                          </p:spTgt>
                                        </p:tgtEl>
                                      </p:cBhvr>
                                    </p:animEffect>
                                  </p:childTnLst>
                                </p:cTn>
                              </p:par>
                            </p:childTnLst>
                          </p:cTn>
                        </p:par>
                        <p:par>
                          <p:cTn id="8" fill="hold" nodeType="afterGroup">
                            <p:stCondLst>
                              <p:cond delay="600"/>
                            </p:stCondLst>
                            <p:childTnLst>
                              <p:par>
                                <p:cTn id="9" presetID="4" presetClass="entr" presetSubtype="32" fill="hold" nodeType="afterEffect">
                                  <p:stCondLst>
                                    <p:cond delay="0"/>
                                  </p:stCondLst>
                                  <p:childTnLst>
                                    <p:set>
                                      <p:cBhvr>
                                        <p:cTn id="10" dur="1" fill="hold">
                                          <p:stCondLst>
                                            <p:cond delay="0"/>
                                          </p:stCondLst>
                                        </p:cTn>
                                        <p:tgtEl>
                                          <p:spTgt spid="94213"/>
                                        </p:tgtEl>
                                        <p:attrNameLst>
                                          <p:attrName>style.visibility</p:attrName>
                                        </p:attrNameLst>
                                      </p:cBhvr>
                                      <p:to>
                                        <p:strVal val="visible"/>
                                      </p:to>
                                    </p:set>
                                    <p:animEffect transition="in" filter="box(out)">
                                      <p:cBhvr>
                                        <p:cTn id="11" dur="500"/>
                                        <p:tgtEl>
                                          <p:spTgt spid="942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94242">
                                            <p:txEl>
                                              <p:pRg st="0" end="0"/>
                                            </p:txEl>
                                          </p:spTgt>
                                        </p:tgtEl>
                                        <p:attrNameLst>
                                          <p:attrName>style.visibility</p:attrName>
                                        </p:attrNameLst>
                                      </p:cBhvr>
                                      <p:to>
                                        <p:strVal val="visible"/>
                                      </p:to>
                                    </p:set>
                                    <p:animEffect transition="in" filter="wipe(up)">
                                      <p:cBhvr>
                                        <p:cTn id="16" dur="75"/>
                                        <p:tgtEl>
                                          <p:spTgt spid="9424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4247"/>
                                        </p:tgtEl>
                                        <p:attrNameLst>
                                          <p:attrName>style.visibility</p:attrName>
                                        </p:attrNameLst>
                                      </p:cBhvr>
                                      <p:to>
                                        <p:strVal val="visible"/>
                                      </p:to>
                                    </p:set>
                                    <p:animEffect transition="in" filter="blinds(horizontal)">
                                      <p:cBhvr>
                                        <p:cTn id="21" dur="500"/>
                                        <p:tgtEl>
                                          <p:spTgt spid="94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P spid="9424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395288" y="2146157"/>
            <a:ext cx="80645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3200" dirty="0">
                <a:ea typeface="楷体_GB2312" panose="02010609030101010101" pitchFamily="49" charset="-122"/>
              </a:rPr>
              <a:t>       </a:t>
            </a:r>
            <a:r>
              <a:rPr kumimoji="1" lang="zh-CN" altLang="en-US" sz="3200" dirty="0">
                <a:ea typeface="楷体_GB2312" panose="02010609030101010101" pitchFamily="49" charset="-122"/>
              </a:rPr>
              <a:t>在组合电路中，当输入信号的状态改变时，输出端可能会出现不正常的干扰 信号，使电路产生错误的输出，这种现象称为 </a:t>
            </a:r>
            <a:r>
              <a:rPr kumimoji="1" lang="zh-CN" altLang="en-US" sz="3200" dirty="0">
                <a:solidFill>
                  <a:srgbClr val="FF3300"/>
                </a:solidFill>
                <a:ea typeface="楷体_GB2312" panose="02010609030101010101" pitchFamily="49" charset="-122"/>
              </a:rPr>
              <a:t>竞争冒险</a:t>
            </a:r>
            <a:r>
              <a:rPr kumimoji="1" lang="zh-CN" altLang="en-US" sz="3200" dirty="0">
                <a:ea typeface="楷体_GB2312" panose="02010609030101010101" pitchFamily="49" charset="-122"/>
              </a:rPr>
              <a:t>。</a:t>
            </a:r>
          </a:p>
        </p:txBody>
      </p:sp>
      <p:sp>
        <p:nvSpPr>
          <p:cNvPr id="115719" name="Text Box 7"/>
          <p:cNvSpPr txBox="1">
            <a:spLocks noChangeArrowheads="1"/>
          </p:cNvSpPr>
          <p:nvPr/>
        </p:nvSpPr>
        <p:spPr bwMode="auto">
          <a:xfrm>
            <a:off x="395288" y="1297235"/>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0000FF"/>
                </a:solidFill>
                <a:latin typeface="隶书" panose="02010509060101010101" pitchFamily="49" charset="-122"/>
                <a:ea typeface="隶书" panose="02010509060101010101" pitchFamily="49" charset="-122"/>
              </a:rPr>
              <a:t>一</a:t>
            </a:r>
            <a:r>
              <a:rPr kumimoji="1" lang="en-US" altLang="zh-CN" sz="3200" dirty="0">
                <a:solidFill>
                  <a:srgbClr val="0000FF"/>
                </a:solidFill>
                <a:latin typeface="隶书" panose="02010509060101010101" pitchFamily="49" charset="-122"/>
                <a:ea typeface="隶书" panose="02010509060101010101" pitchFamily="49" charset="-122"/>
              </a:rPr>
              <a:t>.</a:t>
            </a:r>
            <a:r>
              <a:rPr kumimoji="1" lang="zh-CN" altLang="en-US" sz="3200" dirty="0">
                <a:solidFill>
                  <a:srgbClr val="0000FF"/>
                </a:solidFill>
                <a:latin typeface="隶书" panose="02010509060101010101" pitchFamily="49" charset="-122"/>
                <a:ea typeface="隶书" panose="02010509060101010101" pitchFamily="49" charset="-122"/>
              </a:rPr>
              <a:t>竞争－冒险的概念</a:t>
            </a:r>
          </a:p>
        </p:txBody>
      </p:sp>
      <p:sp>
        <p:nvSpPr>
          <p:cNvPr id="2" name="标题 1"/>
          <p:cNvSpPr>
            <a:spLocks noGrp="1"/>
          </p:cNvSpPr>
          <p:nvPr>
            <p:ph type="title"/>
          </p:nvPr>
        </p:nvSpPr>
        <p:spPr/>
        <p:txBody>
          <a:bodyPr/>
          <a:lstStyle/>
          <a:p>
            <a:r>
              <a:rPr lang="zh-CN" altLang="en-US" dirty="0">
                <a:latin typeface="+mn-ea"/>
                <a:ea typeface="+mn-ea"/>
              </a:rPr>
              <a:t>竞争－冒险</a:t>
            </a:r>
          </a:p>
        </p:txBody>
      </p:sp>
    </p:spTree>
    <p:extLst>
      <p:ext uri="{BB962C8B-B14F-4D97-AF65-F5344CB8AC3E}">
        <p14:creationId xmlns:p14="http://schemas.microsoft.com/office/powerpoint/2010/main" val="3394124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5718">
                                            <p:txEl>
                                              <p:pRg st="0" end="0"/>
                                            </p:txEl>
                                          </p:spTgt>
                                        </p:tgtEl>
                                        <p:attrNameLst>
                                          <p:attrName>style.visibility</p:attrName>
                                        </p:attrNameLst>
                                      </p:cBhvr>
                                      <p:to>
                                        <p:strVal val="visible"/>
                                      </p:to>
                                    </p:set>
                                    <p:animEffect transition="in" filter="wipe(left)">
                                      <p:cBhvr>
                                        <p:cTn id="11" dur="500"/>
                                        <p:tgtEl>
                                          <p:spTgt spid="1157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build="p" autoUpdateAnimBg="0"/>
      <p:bldP spid="11571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55" name="Picture 19"/>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1188" y="2492375"/>
            <a:ext cx="7869237" cy="3228975"/>
          </a:xfrm>
          <a:prstGeom prst="rect">
            <a:avLst/>
          </a:prstGeom>
          <a:noFill/>
          <a:extLst>
            <a:ext uri="{909E8E84-426E-40DD-AFC4-6F175D3DCCD1}">
              <a14:hiddenFill xmlns:a14="http://schemas.microsoft.com/office/drawing/2010/main">
                <a:solidFill>
                  <a:srgbClr val="FFFFFF"/>
                </a:solidFill>
              </a14:hiddenFill>
            </a:ext>
          </a:extLst>
        </p:spPr>
      </p:pic>
      <p:sp>
        <p:nvSpPr>
          <p:cNvPr id="116740" name="Text Box 4"/>
          <p:cNvSpPr txBox="1">
            <a:spLocks noChangeArrowheads="1"/>
          </p:cNvSpPr>
          <p:nvPr/>
        </p:nvSpPr>
        <p:spPr bwMode="auto">
          <a:xfrm>
            <a:off x="323850" y="1484313"/>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t>原因：主要是门电路的延迟时间产生的。</a:t>
            </a:r>
          </a:p>
        </p:txBody>
      </p:sp>
      <p:sp>
        <p:nvSpPr>
          <p:cNvPr id="116742" name="Oval 6"/>
          <p:cNvSpPr>
            <a:spLocks noChangeArrowheads="1"/>
          </p:cNvSpPr>
          <p:nvPr/>
        </p:nvSpPr>
        <p:spPr bwMode="auto">
          <a:xfrm>
            <a:off x="3851275" y="1484313"/>
            <a:ext cx="1800225" cy="533400"/>
          </a:xfrm>
          <a:prstGeom prst="ellipse">
            <a:avLst/>
          </a:prstGeom>
          <a:noFill/>
          <a:ln w="38100">
            <a:solidFill>
              <a:srgbClr val="CC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7"/>
          <p:cNvSpPr>
            <a:spLocks noChangeShapeType="1"/>
          </p:cNvSpPr>
          <p:nvPr/>
        </p:nvSpPr>
        <p:spPr bwMode="auto">
          <a:xfrm flipV="1">
            <a:off x="2057400" y="2060575"/>
            <a:ext cx="2586038" cy="68262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8"/>
          <p:cNvSpPr>
            <a:spLocks noChangeShapeType="1"/>
          </p:cNvSpPr>
          <p:nvPr/>
        </p:nvSpPr>
        <p:spPr bwMode="auto">
          <a:xfrm>
            <a:off x="4643438" y="2060575"/>
            <a:ext cx="766762" cy="68262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Oval 9"/>
          <p:cNvSpPr>
            <a:spLocks noChangeArrowheads="1"/>
          </p:cNvSpPr>
          <p:nvPr/>
        </p:nvSpPr>
        <p:spPr bwMode="auto">
          <a:xfrm>
            <a:off x="3505200" y="5791200"/>
            <a:ext cx="2057400" cy="685800"/>
          </a:xfrm>
          <a:prstGeom prst="ellipse">
            <a:avLst/>
          </a:prstGeom>
          <a:solidFill>
            <a:schemeClr val="accent1"/>
          </a:solidFill>
          <a:ln w="9525">
            <a:solidFill>
              <a:srgbClr val="CC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t>干扰信号 </a:t>
            </a:r>
          </a:p>
        </p:txBody>
      </p:sp>
      <p:sp>
        <p:nvSpPr>
          <p:cNvPr id="116746" name="Line 10"/>
          <p:cNvSpPr>
            <a:spLocks noChangeShapeType="1"/>
          </p:cNvSpPr>
          <p:nvPr/>
        </p:nvSpPr>
        <p:spPr bwMode="auto">
          <a:xfrm>
            <a:off x="1692275" y="5013325"/>
            <a:ext cx="2041525" cy="77787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7" name="Line 11"/>
          <p:cNvSpPr>
            <a:spLocks noChangeShapeType="1"/>
          </p:cNvSpPr>
          <p:nvPr/>
        </p:nvSpPr>
        <p:spPr bwMode="auto">
          <a:xfrm>
            <a:off x="3200400" y="5105400"/>
            <a:ext cx="533400" cy="68580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Line 12"/>
          <p:cNvSpPr>
            <a:spLocks noChangeShapeType="1"/>
          </p:cNvSpPr>
          <p:nvPr/>
        </p:nvSpPr>
        <p:spPr bwMode="auto">
          <a:xfrm flipH="1">
            <a:off x="5334000" y="5029200"/>
            <a:ext cx="685800" cy="60960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Line 13"/>
          <p:cNvSpPr>
            <a:spLocks noChangeShapeType="1"/>
          </p:cNvSpPr>
          <p:nvPr/>
        </p:nvSpPr>
        <p:spPr bwMode="auto">
          <a:xfrm flipH="1">
            <a:off x="5257800" y="5157788"/>
            <a:ext cx="2266950" cy="481012"/>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50" name="Object 14"/>
          <p:cNvGraphicFramePr>
            <a:graphicFrameLocks noChangeAspect="1"/>
          </p:cNvGraphicFramePr>
          <p:nvPr>
            <p:extLst/>
          </p:nvPr>
        </p:nvGraphicFramePr>
        <p:xfrm>
          <a:off x="3236913" y="3289300"/>
          <a:ext cx="1647825" cy="458788"/>
        </p:xfrm>
        <a:graphic>
          <a:graphicData uri="http://schemas.openxmlformats.org/presentationml/2006/ole">
            <mc:AlternateContent xmlns:mc="http://schemas.openxmlformats.org/markup-compatibility/2006">
              <mc:Choice xmlns:v="urn:schemas-microsoft-com:vml" Requires="v">
                <p:oleObj spid="_x0000_s16390" name="公式" r:id="rId5" imgW="774364" imgH="215806" progId="Equation.3">
                  <p:embed/>
                </p:oleObj>
              </mc:Choice>
              <mc:Fallback>
                <p:oleObj name="公式" r:id="rId5" imgW="774364" imgH="215806" progId="Equation.3">
                  <p:embed/>
                  <p:pic>
                    <p:nvPicPr>
                      <p:cNvPr id="11675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913" y="3289300"/>
                        <a:ext cx="1647825" cy="458788"/>
                      </a:xfrm>
                      <a:prstGeom prst="rect">
                        <a:avLst/>
                      </a:prstGeom>
                      <a:noFill/>
                      <a:ln>
                        <a:noFill/>
                      </a:ln>
                      <a:effectLst/>
                    </p:spPr>
                  </p:pic>
                </p:oleObj>
              </mc:Fallback>
            </mc:AlternateContent>
          </a:graphicData>
        </a:graphic>
      </p:graphicFrame>
      <p:graphicFrame>
        <p:nvGraphicFramePr>
          <p:cNvPr id="116751" name="Object 15"/>
          <p:cNvGraphicFramePr>
            <a:graphicFrameLocks noChangeAspect="1"/>
          </p:cNvGraphicFramePr>
          <p:nvPr>
            <p:extLst/>
          </p:nvPr>
        </p:nvGraphicFramePr>
        <p:xfrm>
          <a:off x="6921500" y="3289300"/>
          <a:ext cx="1843088" cy="441325"/>
        </p:xfrm>
        <a:graphic>
          <a:graphicData uri="http://schemas.openxmlformats.org/presentationml/2006/ole">
            <mc:AlternateContent xmlns:mc="http://schemas.openxmlformats.org/markup-compatibility/2006">
              <mc:Choice xmlns:v="urn:schemas-microsoft-com:vml" Requires="v">
                <p:oleObj spid="_x0000_s16391" name="公式" r:id="rId7" imgW="901309" imgH="215806" progId="Equation.3">
                  <p:embed/>
                </p:oleObj>
              </mc:Choice>
              <mc:Fallback>
                <p:oleObj name="公式" r:id="rId7" imgW="901309" imgH="215806" progId="Equation.3">
                  <p:embed/>
                  <p:pic>
                    <p:nvPicPr>
                      <p:cNvPr id="116751"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0" y="3289300"/>
                        <a:ext cx="1843088" cy="441325"/>
                      </a:xfrm>
                      <a:prstGeom prst="rect">
                        <a:avLst/>
                      </a:prstGeom>
                      <a:noFill/>
                    </p:spPr>
                  </p:pic>
                </p:oleObj>
              </mc:Fallback>
            </mc:AlternateContent>
          </a:graphicData>
        </a:graphic>
      </p:graphicFrame>
      <p:sp>
        <p:nvSpPr>
          <p:cNvPr id="116752" name="Text Box 16"/>
          <p:cNvSpPr txBox="1">
            <a:spLocks noChangeArrowheads="1"/>
          </p:cNvSpPr>
          <p:nvPr/>
        </p:nvSpPr>
        <p:spPr bwMode="auto">
          <a:xfrm>
            <a:off x="235672" y="795338"/>
            <a:ext cx="518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0000FF"/>
                </a:solidFill>
                <a:latin typeface="隶书" panose="02010509060101010101" pitchFamily="49" charset="-122"/>
                <a:ea typeface="隶书" panose="02010509060101010101" pitchFamily="49" charset="-122"/>
              </a:rPr>
              <a:t>二</a:t>
            </a:r>
            <a:r>
              <a:rPr kumimoji="1" lang="en-US" altLang="zh-CN" sz="3200" dirty="0">
                <a:solidFill>
                  <a:srgbClr val="0000FF"/>
                </a:solidFill>
                <a:latin typeface="隶书" panose="02010509060101010101" pitchFamily="49" charset="-122"/>
                <a:ea typeface="隶书" panose="02010509060101010101" pitchFamily="49" charset="-122"/>
              </a:rPr>
              <a:t>.</a:t>
            </a:r>
            <a:r>
              <a:rPr kumimoji="1" lang="zh-CN" altLang="en-US" sz="3200" dirty="0">
                <a:solidFill>
                  <a:srgbClr val="0000FF"/>
                </a:solidFill>
                <a:latin typeface="隶书" panose="02010509060101010101" pitchFamily="49" charset="-122"/>
                <a:ea typeface="隶书" panose="02010509060101010101" pitchFamily="49" charset="-122"/>
              </a:rPr>
              <a:t>产生竞争－冒险的原因</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94842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116755"/>
                                        </p:tgtEl>
                                        <p:attrNameLst>
                                          <p:attrName>style.visibility</p:attrName>
                                        </p:attrNameLst>
                                      </p:cBhvr>
                                      <p:to>
                                        <p:strVal val="visible"/>
                                      </p:to>
                                    </p:set>
                                    <p:animEffect transition="in" filter="blinds(vertical)">
                                      <p:cBhvr>
                                        <p:cTn id="11" dur="500"/>
                                        <p:tgtEl>
                                          <p:spTgt spid="1167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16750"/>
                                        </p:tgtEl>
                                        <p:attrNameLst>
                                          <p:attrName>style.visibility</p:attrName>
                                        </p:attrNameLst>
                                      </p:cBhvr>
                                      <p:to>
                                        <p:strVal val="visible"/>
                                      </p:to>
                                    </p:set>
                                    <p:animEffect transition="in" filter="box(out)">
                                      <p:cBhvr>
                                        <p:cTn id="16" dur="500"/>
                                        <p:tgtEl>
                                          <p:spTgt spid="1167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116751"/>
                                        </p:tgtEl>
                                        <p:attrNameLst>
                                          <p:attrName>style.visibility</p:attrName>
                                        </p:attrNameLst>
                                      </p:cBhvr>
                                      <p:to>
                                        <p:strVal val="visible"/>
                                      </p:to>
                                    </p:set>
                                    <p:animEffect transition="in" filter="box(out)">
                                      <p:cBhvr>
                                        <p:cTn id="21" dur="500"/>
                                        <p:tgtEl>
                                          <p:spTgt spid="11675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16743"/>
                                        </p:tgtEl>
                                        <p:attrNameLst>
                                          <p:attrName>style.visibility</p:attrName>
                                        </p:attrNameLst>
                                      </p:cBhvr>
                                      <p:to>
                                        <p:strVal val="visible"/>
                                      </p:to>
                                    </p:set>
                                    <p:animEffect transition="in" filter="wipe(left)">
                                      <p:cBhvr>
                                        <p:cTn id="25" dur="500"/>
                                        <p:tgtEl>
                                          <p:spTgt spid="116743"/>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16744"/>
                                        </p:tgtEl>
                                        <p:attrNameLst>
                                          <p:attrName>style.visibility</p:attrName>
                                        </p:attrNameLst>
                                      </p:cBhvr>
                                      <p:to>
                                        <p:strVal val="visible"/>
                                      </p:to>
                                    </p:set>
                                    <p:animEffect transition="in" filter="wipe(left)">
                                      <p:cBhvr>
                                        <p:cTn id="29" dur="500"/>
                                        <p:tgtEl>
                                          <p:spTgt spid="116744"/>
                                        </p:tgtEl>
                                      </p:cBhvr>
                                    </p:animEffect>
                                  </p:child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6742"/>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745"/>
                                        </p:tgtEl>
                                        <p:attrNameLst>
                                          <p:attrName>style.visibility</p:attrName>
                                        </p:attrNameLst>
                                      </p:cBhvr>
                                      <p:to>
                                        <p:strVal val="visible"/>
                                      </p:to>
                                    </p:set>
                                    <p:animEffect transition="in" filter="dissolve">
                                      <p:cBhvr>
                                        <p:cTn id="37" dur="500"/>
                                        <p:tgtEl>
                                          <p:spTgt spid="11674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16747"/>
                                        </p:tgtEl>
                                        <p:attrNameLst>
                                          <p:attrName>style.visibility</p:attrName>
                                        </p:attrNameLst>
                                      </p:cBhvr>
                                      <p:to>
                                        <p:strVal val="visible"/>
                                      </p:to>
                                    </p:set>
                                    <p:animEffect transition="in" filter="wipe(left)">
                                      <p:cBhvr>
                                        <p:cTn id="41" dur="500"/>
                                        <p:tgtEl>
                                          <p:spTgt spid="116747"/>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16746"/>
                                        </p:tgtEl>
                                        <p:attrNameLst>
                                          <p:attrName>style.visibility</p:attrName>
                                        </p:attrNameLst>
                                      </p:cBhvr>
                                      <p:to>
                                        <p:strVal val="visible"/>
                                      </p:to>
                                    </p:set>
                                    <p:animEffect transition="in" filter="wipe(left)">
                                      <p:cBhvr>
                                        <p:cTn id="45" dur="500"/>
                                        <p:tgtEl>
                                          <p:spTgt spid="116746"/>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116748"/>
                                        </p:tgtEl>
                                        <p:attrNameLst>
                                          <p:attrName>style.visibility</p:attrName>
                                        </p:attrNameLst>
                                      </p:cBhvr>
                                      <p:to>
                                        <p:strVal val="visible"/>
                                      </p:to>
                                    </p:set>
                                    <p:animEffect transition="in" filter="wipe(left)">
                                      <p:cBhvr>
                                        <p:cTn id="49" dur="500"/>
                                        <p:tgtEl>
                                          <p:spTgt spid="116748"/>
                                        </p:tgtEl>
                                      </p:cBhvr>
                                    </p:animEffect>
                                  </p:childTnLst>
                                </p:cTn>
                              </p:par>
                            </p:childTnLst>
                          </p:cTn>
                        </p:par>
                        <p:par>
                          <p:cTn id="50" fill="hold" nodeType="afterGroup">
                            <p:stCondLst>
                              <p:cond delay="2000"/>
                            </p:stCondLst>
                            <p:childTnLst>
                              <p:par>
                                <p:cTn id="51" presetID="22" presetClass="entr" presetSubtype="8" fill="hold" nodeType="afterEffect">
                                  <p:stCondLst>
                                    <p:cond delay="0"/>
                                  </p:stCondLst>
                                  <p:childTnLst>
                                    <p:set>
                                      <p:cBhvr>
                                        <p:cTn id="52" dur="1" fill="hold">
                                          <p:stCondLst>
                                            <p:cond delay="0"/>
                                          </p:stCondLst>
                                        </p:cTn>
                                        <p:tgtEl>
                                          <p:spTgt spid="116749"/>
                                        </p:tgtEl>
                                        <p:attrNameLst>
                                          <p:attrName>style.visibility</p:attrName>
                                        </p:attrNameLst>
                                      </p:cBhvr>
                                      <p:to>
                                        <p:strVal val="visible"/>
                                      </p:to>
                                    </p:set>
                                    <p:animEffect transition="in" filter="wipe(left)">
                                      <p:cBhvr>
                                        <p:cTn id="53" dur="500"/>
                                        <p:tgtEl>
                                          <p:spTgt spid="116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323850" y="90805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隶书" panose="02010509060101010101" pitchFamily="49" charset="-122"/>
                <a:ea typeface="隶书" panose="02010509060101010101" pitchFamily="49" charset="-122"/>
              </a:rPr>
              <a:t>三</a:t>
            </a:r>
            <a:r>
              <a:rPr kumimoji="1" lang="en-US" altLang="zh-CN" sz="3200">
                <a:solidFill>
                  <a:srgbClr val="0000FF"/>
                </a:solidFill>
                <a:latin typeface="隶书" panose="02010509060101010101" pitchFamily="49" charset="-122"/>
                <a:ea typeface="隶书" panose="02010509060101010101" pitchFamily="49" charset="-122"/>
              </a:rPr>
              <a:t>. </a:t>
            </a:r>
            <a:r>
              <a:rPr kumimoji="1" lang="zh-CN" altLang="en-US" sz="3200">
                <a:solidFill>
                  <a:srgbClr val="0000FF"/>
                </a:solidFill>
                <a:latin typeface="隶书" panose="02010509060101010101" pitchFamily="49" charset="-122"/>
                <a:ea typeface="隶书" panose="02010509060101010101" pitchFamily="49" charset="-122"/>
              </a:rPr>
              <a:t>检查竞争－冒险的方法</a:t>
            </a:r>
          </a:p>
        </p:txBody>
      </p:sp>
      <p:sp>
        <p:nvSpPr>
          <p:cNvPr id="119814" name="Text Box 6"/>
          <p:cNvSpPr txBox="1">
            <a:spLocks noChangeArrowheads="1"/>
          </p:cNvSpPr>
          <p:nvPr/>
        </p:nvSpPr>
        <p:spPr bwMode="auto">
          <a:xfrm>
            <a:off x="684213" y="1989138"/>
            <a:ext cx="7704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只要输出端的逻辑函数在一定条件下能简化成</a:t>
            </a:r>
          </a:p>
        </p:txBody>
      </p:sp>
      <p:grpSp>
        <p:nvGrpSpPr>
          <p:cNvPr id="119819" name="Group 11"/>
          <p:cNvGrpSpPr>
            <a:grpSpLocks/>
          </p:cNvGrpSpPr>
          <p:nvPr/>
        </p:nvGrpSpPr>
        <p:grpSpPr bwMode="auto">
          <a:xfrm>
            <a:off x="1220788" y="2852738"/>
            <a:ext cx="5260975" cy="519112"/>
            <a:chOff x="769" y="1525"/>
            <a:chExt cx="3314" cy="327"/>
          </a:xfrm>
        </p:grpSpPr>
        <p:graphicFrame>
          <p:nvGraphicFramePr>
            <p:cNvPr id="119816" name="Object 8"/>
            <p:cNvGraphicFramePr>
              <a:graphicFrameLocks noChangeAspect="1"/>
            </p:cNvGraphicFramePr>
            <p:nvPr/>
          </p:nvGraphicFramePr>
          <p:xfrm>
            <a:off x="769" y="1546"/>
            <a:ext cx="1273" cy="274"/>
          </p:xfrm>
          <a:graphic>
            <a:graphicData uri="http://schemas.openxmlformats.org/presentationml/2006/ole">
              <mc:AlternateContent xmlns:mc="http://schemas.openxmlformats.org/markup-compatibility/2006">
                <mc:Choice xmlns:v="urn:schemas-microsoft-com:vml" Requires="v">
                  <p:oleObj spid="_x0000_s17414" name="公式" r:id="rId3" imgW="672808" imgH="165028" progId="Equation.3">
                    <p:embed/>
                  </p:oleObj>
                </mc:Choice>
                <mc:Fallback>
                  <p:oleObj name="公式" r:id="rId3" imgW="672808" imgH="165028" progId="Equation.3">
                    <p:embed/>
                    <p:pic>
                      <p:nvPicPr>
                        <p:cNvPr id="11981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 y="1546"/>
                          <a:ext cx="127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7" name="Object 9"/>
            <p:cNvGraphicFramePr>
              <a:graphicFrameLocks noChangeAspect="1"/>
            </p:cNvGraphicFramePr>
            <p:nvPr/>
          </p:nvGraphicFramePr>
          <p:xfrm>
            <a:off x="2948" y="1545"/>
            <a:ext cx="1135" cy="270"/>
          </p:xfrm>
          <a:graphic>
            <a:graphicData uri="http://schemas.openxmlformats.org/presentationml/2006/ole">
              <mc:AlternateContent xmlns:mc="http://schemas.openxmlformats.org/markup-compatibility/2006">
                <mc:Choice xmlns:v="urn:schemas-microsoft-com:vml" Requires="v">
                  <p:oleObj spid="_x0000_s17415" name="公式" r:id="rId5" imgW="609336" imgH="165028" progId="Equation.3">
                    <p:embed/>
                  </p:oleObj>
                </mc:Choice>
                <mc:Fallback>
                  <p:oleObj name="公式" r:id="rId5" imgW="609336" imgH="165028" progId="Equation.3">
                    <p:embed/>
                    <p:pic>
                      <p:nvPicPr>
                        <p:cNvPr id="11981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8" y="1545"/>
                          <a:ext cx="1135"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8" name="Text Box 10"/>
            <p:cNvSpPr txBox="1">
              <a:spLocks noChangeArrowheads="1"/>
            </p:cNvSpPr>
            <p:nvPr/>
          </p:nvSpPr>
          <p:spPr bwMode="auto">
            <a:xfrm>
              <a:off x="2290" y="152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或</a:t>
              </a:r>
            </a:p>
          </p:txBody>
        </p:sp>
      </p:grpSp>
      <p:sp>
        <p:nvSpPr>
          <p:cNvPr id="119820" name="Text Box 12"/>
          <p:cNvSpPr txBox="1">
            <a:spLocks noChangeArrowheads="1"/>
          </p:cNvSpPr>
          <p:nvPr/>
        </p:nvSpPr>
        <p:spPr bwMode="auto">
          <a:xfrm>
            <a:off x="755650" y="3644900"/>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则可出现竞争－冒险现象。</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245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4" name="Object 4"/>
          <p:cNvGraphicFramePr>
            <a:graphicFrameLocks noChangeAspect="1"/>
          </p:cNvGraphicFramePr>
          <p:nvPr>
            <p:extLst/>
          </p:nvPr>
        </p:nvGraphicFramePr>
        <p:xfrm>
          <a:off x="1283494" y="890585"/>
          <a:ext cx="1920875" cy="504828"/>
        </p:xfrm>
        <a:graphic>
          <a:graphicData uri="http://schemas.openxmlformats.org/presentationml/2006/ole">
            <mc:AlternateContent xmlns:mc="http://schemas.openxmlformats.org/markup-compatibility/2006">
              <mc:Choice xmlns:v="urn:schemas-microsoft-com:vml" Requires="v">
                <p:oleObj spid="_x0000_s18446" name="公式" r:id="rId3" imgW="749160" imgH="164880" progId="Equation.3">
                  <p:embed/>
                </p:oleObj>
              </mc:Choice>
              <mc:Fallback>
                <p:oleObj name="公式" r:id="rId3" imgW="749160" imgH="164880" progId="Equation.3">
                  <p:embed/>
                  <p:pic>
                    <p:nvPicPr>
                      <p:cNvPr id="8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494" y="890585"/>
                        <a:ext cx="1920875" cy="504828"/>
                      </a:xfrm>
                      <a:prstGeom prst="rect">
                        <a:avLst/>
                      </a:prstGeom>
                      <a:noFill/>
                      <a:ln>
                        <a:noFill/>
                      </a:ln>
                      <a:effectLst/>
                    </p:spPr>
                  </p:pic>
                </p:oleObj>
              </mc:Fallback>
            </mc:AlternateContent>
          </a:graphicData>
        </a:graphic>
      </p:graphicFrame>
      <p:graphicFrame>
        <p:nvGraphicFramePr>
          <p:cNvPr id="81927" name="Object 7"/>
          <p:cNvGraphicFramePr>
            <a:graphicFrameLocks noChangeAspect="1"/>
          </p:cNvGraphicFramePr>
          <p:nvPr/>
        </p:nvGraphicFramePr>
        <p:xfrm>
          <a:off x="2484438" y="3897313"/>
          <a:ext cx="3348037" cy="458787"/>
        </p:xfrm>
        <a:graphic>
          <a:graphicData uri="http://schemas.openxmlformats.org/presentationml/2006/ole">
            <mc:AlternateContent xmlns:mc="http://schemas.openxmlformats.org/markup-compatibility/2006">
              <mc:Choice xmlns:v="urn:schemas-microsoft-com:vml" Requires="v">
                <p:oleObj spid="_x0000_s18447" name="公式" r:id="rId5" imgW="1206360" imgH="164880" progId="Equation.3">
                  <p:embed/>
                </p:oleObj>
              </mc:Choice>
              <mc:Fallback>
                <p:oleObj name="公式" r:id="rId5" imgW="1206360" imgH="164880" progId="Equation.3">
                  <p:embed/>
                  <p:pic>
                    <p:nvPicPr>
                      <p:cNvPr id="819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897313"/>
                        <a:ext cx="334803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1" name="Object 11"/>
          <p:cNvGraphicFramePr>
            <a:graphicFrameLocks noGrp="1" noChangeAspect="1"/>
          </p:cNvGraphicFramePr>
          <p:nvPr>
            <p:ph sz="half" idx="4294967295"/>
            <p:extLst/>
          </p:nvPr>
        </p:nvGraphicFramePr>
        <p:xfrm>
          <a:off x="4033838" y="887756"/>
          <a:ext cx="1692275" cy="481013"/>
        </p:xfrm>
        <a:graphic>
          <a:graphicData uri="http://schemas.openxmlformats.org/presentationml/2006/ole">
            <mc:AlternateContent xmlns:mc="http://schemas.openxmlformats.org/markup-compatibility/2006">
              <mc:Choice xmlns:v="urn:schemas-microsoft-com:vml" Requires="v">
                <p:oleObj spid="_x0000_s18448" name="公式" r:id="rId7" imgW="685800" imgH="164880" progId="Equation.3">
                  <p:embed/>
                </p:oleObj>
              </mc:Choice>
              <mc:Fallback>
                <p:oleObj name="公式" r:id="rId7" imgW="685800" imgH="164880" progId="Equation.3">
                  <p:embed/>
                  <p:pic>
                    <p:nvPicPr>
                      <p:cNvPr id="8193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3838" y="887756"/>
                        <a:ext cx="16922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4" name="Object 114"/>
          <p:cNvGraphicFramePr>
            <a:graphicFrameLocks noGrp="1" noChangeAspect="1"/>
          </p:cNvGraphicFramePr>
          <p:nvPr>
            <p:ph sz="half" idx="4294967295"/>
            <p:extLst/>
          </p:nvPr>
        </p:nvGraphicFramePr>
        <p:xfrm>
          <a:off x="2862262" y="1518445"/>
          <a:ext cx="2663825" cy="509588"/>
        </p:xfrm>
        <a:graphic>
          <a:graphicData uri="http://schemas.openxmlformats.org/presentationml/2006/ole">
            <mc:AlternateContent xmlns:mc="http://schemas.openxmlformats.org/markup-compatibility/2006">
              <mc:Choice xmlns:v="urn:schemas-microsoft-com:vml" Requires="v">
                <p:oleObj spid="_x0000_s18449" name="公式" r:id="rId9" imgW="863280" imgH="164880" progId="Equation.3">
                  <p:embed/>
                </p:oleObj>
              </mc:Choice>
              <mc:Fallback>
                <p:oleObj name="公式" r:id="rId9" imgW="863280" imgH="164880" progId="Equation.3">
                  <p:embed/>
                  <p:pic>
                    <p:nvPicPr>
                      <p:cNvPr id="82034"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2262" y="1518445"/>
                        <a:ext cx="266382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1" name="Group 51"/>
          <p:cNvGraphicFramePr>
            <a:graphicFrameLocks noGrp="1"/>
          </p:cNvGraphicFramePr>
          <p:nvPr/>
        </p:nvGraphicFramePr>
        <p:xfrm>
          <a:off x="2232025" y="1665288"/>
          <a:ext cx="1944688" cy="1749426"/>
        </p:xfrm>
        <a:graphic>
          <a:graphicData uri="http://schemas.openxmlformats.org/drawingml/2006/table">
            <a:tbl>
              <a:tblPr/>
              <a:tblGrid>
                <a:gridCol w="415925">
                  <a:extLst>
                    <a:ext uri="{9D8B030D-6E8A-4147-A177-3AD203B41FA5}">
                      <a16:colId xmlns:a16="http://schemas.microsoft.com/office/drawing/2014/main" val="1566811136"/>
                    </a:ext>
                  </a:extLst>
                </a:gridCol>
                <a:gridCol w="384175">
                  <a:extLst>
                    <a:ext uri="{9D8B030D-6E8A-4147-A177-3AD203B41FA5}">
                      <a16:colId xmlns:a16="http://schemas.microsoft.com/office/drawing/2014/main" val="3569744899"/>
                    </a:ext>
                  </a:extLst>
                </a:gridCol>
                <a:gridCol w="381000">
                  <a:extLst>
                    <a:ext uri="{9D8B030D-6E8A-4147-A177-3AD203B41FA5}">
                      <a16:colId xmlns:a16="http://schemas.microsoft.com/office/drawing/2014/main" val="3857213073"/>
                    </a:ext>
                  </a:extLst>
                </a:gridCol>
                <a:gridCol w="384175">
                  <a:extLst>
                    <a:ext uri="{9D8B030D-6E8A-4147-A177-3AD203B41FA5}">
                      <a16:colId xmlns:a16="http://schemas.microsoft.com/office/drawing/2014/main" val="2108983941"/>
                    </a:ext>
                  </a:extLst>
                </a:gridCol>
                <a:gridCol w="379413">
                  <a:extLst>
                    <a:ext uri="{9D8B030D-6E8A-4147-A177-3AD203B41FA5}">
                      <a16:colId xmlns:a16="http://schemas.microsoft.com/office/drawing/2014/main" val="3851766640"/>
                    </a:ext>
                  </a:extLst>
                </a:gridCol>
              </a:tblGrid>
              <a:tr h="438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77771886"/>
                  </a:ext>
                </a:extLst>
              </a:tr>
              <a:tr h="436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33845"/>
                  </a:ext>
                </a:extLst>
              </a:tr>
              <a:tr h="438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4441343"/>
                  </a:ext>
                </a:extLst>
              </a:tr>
              <a:tr h="436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098441"/>
                  </a:ext>
                </a:extLst>
              </a:tr>
            </a:tbl>
          </a:graphicData>
        </a:graphic>
      </p:graphicFrame>
      <p:graphicFrame>
        <p:nvGraphicFramePr>
          <p:cNvPr id="82016" name="Object 96"/>
          <p:cNvGraphicFramePr>
            <a:graphicFrameLocks noChangeAspect="1"/>
          </p:cNvGraphicFramePr>
          <p:nvPr/>
        </p:nvGraphicFramePr>
        <p:xfrm>
          <a:off x="2303463" y="1987550"/>
          <a:ext cx="468312" cy="304800"/>
        </p:xfrm>
        <a:graphic>
          <a:graphicData uri="http://schemas.openxmlformats.org/presentationml/2006/ole">
            <mc:AlternateContent xmlns:mc="http://schemas.openxmlformats.org/markup-compatibility/2006">
              <mc:Choice xmlns:v="urn:schemas-microsoft-com:vml" Requires="v">
                <p:oleObj spid="_x0000_s18450" name="公式" r:id="rId11" imgW="253800" imgH="164880" progId="Equation.3">
                  <p:embed/>
                </p:oleObj>
              </mc:Choice>
              <mc:Fallback>
                <p:oleObj name="公式" r:id="rId11" imgW="253800" imgH="164880" progId="Equation.3">
                  <p:embed/>
                  <p:pic>
                    <p:nvPicPr>
                      <p:cNvPr id="82016"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3463" y="1987550"/>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7" name="Object 97"/>
          <p:cNvGraphicFramePr>
            <a:graphicFrameLocks noChangeAspect="1"/>
          </p:cNvGraphicFramePr>
          <p:nvPr/>
        </p:nvGraphicFramePr>
        <p:xfrm>
          <a:off x="2052638" y="2239963"/>
          <a:ext cx="300037" cy="323850"/>
        </p:xfrm>
        <a:graphic>
          <a:graphicData uri="http://schemas.openxmlformats.org/presentationml/2006/ole">
            <mc:AlternateContent xmlns:mc="http://schemas.openxmlformats.org/markup-compatibility/2006">
              <mc:Choice xmlns:v="urn:schemas-microsoft-com:vml" Requires="v">
                <p:oleObj spid="_x0000_s18451" name="公式" r:id="rId13" imgW="152280" imgH="164880" progId="Equation.3">
                  <p:embed/>
                </p:oleObj>
              </mc:Choice>
              <mc:Fallback>
                <p:oleObj name="公式" r:id="rId13" imgW="152280" imgH="164880" progId="Equation.3">
                  <p:embed/>
                  <p:pic>
                    <p:nvPicPr>
                      <p:cNvPr id="82017" name="Object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2638" y="2239963"/>
                        <a:ext cx="30003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8" name="Text Box 98"/>
          <p:cNvSpPr txBox="1">
            <a:spLocks noChangeArrowheads="1"/>
          </p:cNvSpPr>
          <p:nvPr/>
        </p:nvSpPr>
        <p:spPr bwMode="auto">
          <a:xfrm>
            <a:off x="2411413" y="2600325"/>
            <a:ext cx="1444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a:t>
            </a:r>
            <a:r>
              <a:rPr lang="en-US" altLang="zh-CN" sz="2400" b="1"/>
              <a:t> </a:t>
            </a:r>
          </a:p>
        </p:txBody>
      </p:sp>
      <p:sp>
        <p:nvSpPr>
          <p:cNvPr id="82019" name="Text Box 99"/>
          <p:cNvSpPr txBox="1">
            <a:spLocks noChangeArrowheads="1"/>
          </p:cNvSpPr>
          <p:nvPr/>
        </p:nvSpPr>
        <p:spPr bwMode="auto">
          <a:xfrm>
            <a:off x="2411413" y="3032125"/>
            <a:ext cx="1444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r>
              <a:rPr lang="en-US" altLang="zh-CN" sz="2400" b="1"/>
              <a:t> </a:t>
            </a:r>
          </a:p>
        </p:txBody>
      </p:sp>
      <p:sp>
        <p:nvSpPr>
          <p:cNvPr id="82020" name="Text Box 100"/>
          <p:cNvSpPr txBox="1">
            <a:spLocks noChangeArrowheads="1"/>
          </p:cNvSpPr>
          <p:nvPr/>
        </p:nvSpPr>
        <p:spPr bwMode="auto">
          <a:xfrm>
            <a:off x="2663825"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00</a:t>
            </a:r>
            <a:r>
              <a:rPr lang="en-US" altLang="zh-CN" sz="2400" b="1"/>
              <a:t> </a:t>
            </a:r>
          </a:p>
        </p:txBody>
      </p:sp>
      <p:sp>
        <p:nvSpPr>
          <p:cNvPr id="82021" name="Text Box 101"/>
          <p:cNvSpPr txBox="1">
            <a:spLocks noChangeArrowheads="1"/>
          </p:cNvSpPr>
          <p:nvPr/>
        </p:nvSpPr>
        <p:spPr bwMode="auto">
          <a:xfrm>
            <a:off x="3060700"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01</a:t>
            </a:r>
            <a:r>
              <a:rPr lang="en-US" altLang="zh-CN" sz="2400" b="1"/>
              <a:t> </a:t>
            </a:r>
          </a:p>
        </p:txBody>
      </p:sp>
      <p:sp>
        <p:nvSpPr>
          <p:cNvPr id="82022" name="Text Box 102"/>
          <p:cNvSpPr txBox="1">
            <a:spLocks noChangeArrowheads="1"/>
          </p:cNvSpPr>
          <p:nvPr/>
        </p:nvSpPr>
        <p:spPr bwMode="auto">
          <a:xfrm>
            <a:off x="3419475"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11</a:t>
            </a:r>
            <a:r>
              <a:rPr lang="en-US" altLang="zh-CN" sz="2400" b="1"/>
              <a:t> </a:t>
            </a:r>
          </a:p>
        </p:txBody>
      </p:sp>
      <p:sp>
        <p:nvSpPr>
          <p:cNvPr id="82023" name="Text Box 103"/>
          <p:cNvSpPr txBox="1">
            <a:spLocks noChangeArrowheads="1"/>
          </p:cNvSpPr>
          <p:nvPr/>
        </p:nvSpPr>
        <p:spPr bwMode="auto">
          <a:xfrm>
            <a:off x="3816350"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10</a:t>
            </a:r>
            <a:r>
              <a:rPr lang="en-US" altLang="zh-CN" sz="2400" b="1"/>
              <a:t> </a:t>
            </a:r>
          </a:p>
        </p:txBody>
      </p:sp>
      <p:sp>
        <p:nvSpPr>
          <p:cNvPr id="82024" name="Text Box 104"/>
          <p:cNvSpPr txBox="1">
            <a:spLocks noChangeArrowheads="1"/>
          </p:cNvSpPr>
          <p:nvPr/>
        </p:nvSpPr>
        <p:spPr bwMode="auto">
          <a:xfrm>
            <a:off x="2736850" y="2636838"/>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7" name="Text Box 117"/>
          <p:cNvSpPr txBox="1">
            <a:spLocks noChangeArrowheads="1"/>
          </p:cNvSpPr>
          <p:nvPr/>
        </p:nvSpPr>
        <p:spPr bwMode="auto">
          <a:xfrm>
            <a:off x="3132138" y="2636838"/>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8" name="Text Box 118"/>
          <p:cNvSpPr txBox="1">
            <a:spLocks noChangeArrowheads="1"/>
          </p:cNvSpPr>
          <p:nvPr/>
        </p:nvSpPr>
        <p:spPr bwMode="auto">
          <a:xfrm>
            <a:off x="273685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9" name="Text Box 119"/>
          <p:cNvSpPr txBox="1">
            <a:spLocks noChangeArrowheads="1"/>
          </p:cNvSpPr>
          <p:nvPr/>
        </p:nvSpPr>
        <p:spPr bwMode="auto">
          <a:xfrm>
            <a:off x="381635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40" name="Text Box 120"/>
          <p:cNvSpPr txBox="1">
            <a:spLocks noChangeArrowheads="1"/>
          </p:cNvSpPr>
          <p:nvPr/>
        </p:nvSpPr>
        <p:spPr bwMode="auto">
          <a:xfrm>
            <a:off x="3455988" y="26003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1" name="Text Box 121"/>
          <p:cNvSpPr txBox="1">
            <a:spLocks noChangeArrowheads="1"/>
          </p:cNvSpPr>
          <p:nvPr/>
        </p:nvSpPr>
        <p:spPr bwMode="auto">
          <a:xfrm>
            <a:off x="3852863" y="26003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2" name="Text Box 122"/>
          <p:cNvSpPr txBox="1">
            <a:spLocks noChangeArrowheads="1"/>
          </p:cNvSpPr>
          <p:nvPr/>
        </p:nvSpPr>
        <p:spPr bwMode="auto">
          <a:xfrm>
            <a:off x="349250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3" name="Text Box 123"/>
          <p:cNvSpPr txBox="1">
            <a:spLocks noChangeArrowheads="1"/>
          </p:cNvSpPr>
          <p:nvPr/>
        </p:nvSpPr>
        <p:spPr bwMode="auto">
          <a:xfrm>
            <a:off x="3132138"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4" name="AutoShape 124"/>
          <p:cNvSpPr>
            <a:spLocks noChangeArrowheads="1"/>
          </p:cNvSpPr>
          <p:nvPr/>
        </p:nvSpPr>
        <p:spPr bwMode="auto">
          <a:xfrm>
            <a:off x="3421063" y="2600325"/>
            <a:ext cx="647700" cy="36036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5" name="AutoShape 125"/>
          <p:cNvSpPr>
            <a:spLocks noChangeArrowheads="1"/>
          </p:cNvSpPr>
          <p:nvPr/>
        </p:nvSpPr>
        <p:spPr bwMode="auto">
          <a:xfrm>
            <a:off x="3095625" y="3032125"/>
            <a:ext cx="576263" cy="36036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6" name="Line 126"/>
          <p:cNvSpPr>
            <a:spLocks noChangeShapeType="1"/>
          </p:cNvSpPr>
          <p:nvPr/>
        </p:nvSpPr>
        <p:spPr bwMode="auto">
          <a:xfrm>
            <a:off x="4103688" y="2708275"/>
            <a:ext cx="684212"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7" name="Line 127"/>
          <p:cNvSpPr>
            <a:spLocks noChangeShapeType="1"/>
          </p:cNvSpPr>
          <p:nvPr/>
        </p:nvSpPr>
        <p:spPr bwMode="auto">
          <a:xfrm flipV="1">
            <a:off x="3671888" y="2781300"/>
            <a:ext cx="1044575" cy="431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8" name="Text Box 128"/>
          <p:cNvSpPr txBox="1">
            <a:spLocks noChangeArrowheads="1"/>
          </p:cNvSpPr>
          <p:nvPr/>
        </p:nvSpPr>
        <p:spPr bwMode="auto">
          <a:xfrm>
            <a:off x="4787900" y="2528888"/>
            <a:ext cx="1512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solidFill>
                  <a:srgbClr val="FF0000"/>
                </a:solidFill>
              </a:rPr>
              <a:t>相切接触</a:t>
            </a:r>
            <a:r>
              <a:rPr lang="en-US" altLang="zh-CN" sz="2400" b="1" dirty="0" smtClean="0"/>
              <a:t> </a:t>
            </a:r>
            <a:endParaRPr lang="en-US" altLang="zh-CN" sz="2400" b="1" dirty="0"/>
          </a:p>
        </p:txBody>
      </p:sp>
      <p:sp>
        <p:nvSpPr>
          <p:cNvPr id="82049" name="Line 129"/>
          <p:cNvSpPr>
            <a:spLocks noChangeShapeType="1"/>
          </p:cNvSpPr>
          <p:nvPr/>
        </p:nvSpPr>
        <p:spPr bwMode="auto">
          <a:xfrm>
            <a:off x="3600450" y="2781300"/>
            <a:ext cx="0" cy="35877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0" name="AutoShape 130"/>
          <p:cNvSpPr>
            <a:spLocks noChangeArrowheads="1"/>
          </p:cNvSpPr>
          <p:nvPr/>
        </p:nvSpPr>
        <p:spPr bwMode="auto">
          <a:xfrm>
            <a:off x="3421063" y="2600325"/>
            <a:ext cx="287337" cy="755650"/>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1" name="Line 131"/>
          <p:cNvSpPr>
            <a:spLocks noChangeShapeType="1"/>
          </p:cNvSpPr>
          <p:nvPr/>
        </p:nvSpPr>
        <p:spPr bwMode="auto">
          <a:xfrm>
            <a:off x="3563938" y="3392488"/>
            <a:ext cx="684212" cy="2524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2" name="Text Box 132"/>
          <p:cNvSpPr txBox="1">
            <a:spLocks noChangeArrowheads="1"/>
          </p:cNvSpPr>
          <p:nvPr/>
        </p:nvSpPr>
        <p:spPr bwMode="auto">
          <a:xfrm>
            <a:off x="4248150" y="3463925"/>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solidFill>
                  <a:srgbClr val="FF0000"/>
                </a:solidFill>
              </a:rPr>
              <a:t>增加冗余项</a:t>
            </a:r>
            <a:endParaRPr lang="en-US" altLang="zh-CN" sz="2400" b="1" dirty="0"/>
          </a:p>
        </p:txBody>
      </p:sp>
      <p:grpSp>
        <p:nvGrpSpPr>
          <p:cNvPr id="82110" name="Group 190"/>
          <p:cNvGrpSpPr>
            <a:grpSpLocks/>
          </p:cNvGrpSpPr>
          <p:nvPr/>
        </p:nvGrpSpPr>
        <p:grpSpPr bwMode="auto">
          <a:xfrm>
            <a:off x="2484438" y="4329113"/>
            <a:ext cx="4645025" cy="1917700"/>
            <a:chOff x="1066" y="2999"/>
            <a:chExt cx="2761" cy="1639"/>
          </a:xfrm>
        </p:grpSpPr>
        <p:grpSp>
          <p:nvGrpSpPr>
            <p:cNvPr id="82054" name="Group 134"/>
            <p:cNvGrpSpPr>
              <a:grpSpLocks/>
            </p:cNvGrpSpPr>
            <p:nvPr/>
          </p:nvGrpSpPr>
          <p:grpSpPr bwMode="auto">
            <a:xfrm>
              <a:off x="1674" y="3150"/>
              <a:ext cx="1109" cy="382"/>
              <a:chOff x="768" y="3360"/>
              <a:chExt cx="1248" cy="432"/>
            </a:xfrm>
          </p:grpSpPr>
          <p:sp>
            <p:nvSpPr>
              <p:cNvPr id="82055" name="Arc 135"/>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6" name="Line 136"/>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7" name="Line 137"/>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8" name="Line 138"/>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9" name="Line 139"/>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0" name="Line 140"/>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1" name="Line 141"/>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062" name="Group 142"/>
            <p:cNvGrpSpPr>
              <a:grpSpLocks/>
            </p:cNvGrpSpPr>
            <p:nvPr/>
          </p:nvGrpSpPr>
          <p:grpSpPr bwMode="auto">
            <a:xfrm>
              <a:off x="1694" y="3671"/>
              <a:ext cx="1109" cy="381"/>
              <a:chOff x="768" y="3360"/>
              <a:chExt cx="1248" cy="432"/>
            </a:xfrm>
          </p:grpSpPr>
          <p:sp>
            <p:nvSpPr>
              <p:cNvPr id="82063" name="Arc 143"/>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4" name="Line 144"/>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5" name="Line 145"/>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6" name="Line 146"/>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7" name="Line 147"/>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8" name="Line 148"/>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9" name="Line 149"/>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070" name="Group 150"/>
            <p:cNvGrpSpPr>
              <a:grpSpLocks/>
            </p:cNvGrpSpPr>
            <p:nvPr/>
          </p:nvGrpSpPr>
          <p:grpSpPr bwMode="auto">
            <a:xfrm>
              <a:off x="2767" y="3589"/>
              <a:ext cx="1001" cy="528"/>
              <a:chOff x="3600" y="3360"/>
              <a:chExt cx="1104" cy="598"/>
            </a:xfrm>
          </p:grpSpPr>
          <p:sp>
            <p:nvSpPr>
              <p:cNvPr id="82071" name="AutoShape 151"/>
              <p:cNvSpPr>
                <a:spLocks noChangeAspect="1" noChangeArrowheads="1" noTextEdit="1"/>
              </p:cNvSpPr>
              <p:nvPr/>
            </p:nvSpPr>
            <p:spPr bwMode="auto">
              <a:xfrm>
                <a:off x="3600" y="3360"/>
                <a:ext cx="110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72" name="Line 152"/>
              <p:cNvSpPr>
                <a:spLocks noChangeShapeType="1"/>
              </p:cNvSpPr>
              <p:nvPr/>
            </p:nvSpPr>
            <p:spPr bwMode="auto">
              <a:xfrm>
                <a:off x="3627" y="3522"/>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3" name="Line 153"/>
              <p:cNvSpPr>
                <a:spLocks noChangeShapeType="1"/>
              </p:cNvSpPr>
              <p:nvPr/>
            </p:nvSpPr>
            <p:spPr bwMode="auto">
              <a:xfrm>
                <a:off x="3627" y="3794"/>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4" name="Freeform 154"/>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5" name="Freeform 155"/>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6" name="Freeform 156"/>
              <p:cNvSpPr>
                <a:spLocks/>
              </p:cNvSpPr>
              <p:nvPr/>
            </p:nvSpPr>
            <p:spPr bwMode="auto">
              <a:xfrm>
                <a:off x="4490" y="3618"/>
                <a:ext cx="78" cy="81"/>
              </a:xfrm>
              <a:custGeom>
                <a:avLst/>
                <a:gdLst>
                  <a:gd name="T0" fmla="*/ 78 w 78"/>
                  <a:gd name="T1" fmla="*/ 40 h 81"/>
                  <a:gd name="T2" fmla="*/ 78 w 78"/>
                  <a:gd name="T3" fmla="*/ 36 h 81"/>
                  <a:gd name="T4" fmla="*/ 78 w 78"/>
                  <a:gd name="T5" fmla="*/ 32 h 81"/>
                  <a:gd name="T6" fmla="*/ 77 w 78"/>
                  <a:gd name="T7" fmla="*/ 28 h 81"/>
                  <a:gd name="T8" fmla="*/ 76 w 78"/>
                  <a:gd name="T9" fmla="*/ 25 h 81"/>
                  <a:gd name="T10" fmla="*/ 72 w 78"/>
                  <a:gd name="T11" fmla="*/ 18 h 81"/>
                  <a:gd name="T12" fmla="*/ 68 w 78"/>
                  <a:gd name="T13" fmla="*/ 11 h 81"/>
                  <a:gd name="T14" fmla="*/ 61 w 78"/>
                  <a:gd name="T15" fmla="*/ 7 h 81"/>
                  <a:gd name="T16" fmla="*/ 54 w 78"/>
                  <a:gd name="T17" fmla="*/ 3 h 81"/>
                  <a:gd name="T18" fmla="*/ 51 w 78"/>
                  <a:gd name="T19" fmla="*/ 1 h 81"/>
                  <a:gd name="T20" fmla="*/ 47 w 78"/>
                  <a:gd name="T21" fmla="*/ 0 h 81"/>
                  <a:gd name="T22" fmla="*/ 43 w 78"/>
                  <a:gd name="T23" fmla="*/ 0 h 81"/>
                  <a:gd name="T24" fmla="*/ 39 w 78"/>
                  <a:gd name="T25" fmla="*/ 0 h 81"/>
                  <a:gd name="T26" fmla="*/ 35 w 78"/>
                  <a:gd name="T27" fmla="*/ 0 h 81"/>
                  <a:gd name="T28" fmla="*/ 31 w 78"/>
                  <a:gd name="T29" fmla="*/ 0 h 81"/>
                  <a:gd name="T30" fmla="*/ 27 w 78"/>
                  <a:gd name="T31" fmla="*/ 1 h 81"/>
                  <a:gd name="T32" fmla="*/ 25 w 78"/>
                  <a:gd name="T33" fmla="*/ 3 h 81"/>
                  <a:gd name="T34" fmla="*/ 18 w 78"/>
                  <a:gd name="T35" fmla="*/ 7 h 81"/>
                  <a:gd name="T36" fmla="*/ 11 w 78"/>
                  <a:gd name="T37" fmla="*/ 11 h 81"/>
                  <a:gd name="T38" fmla="*/ 7 w 78"/>
                  <a:gd name="T39" fmla="*/ 18 h 81"/>
                  <a:gd name="T40" fmla="*/ 3 w 78"/>
                  <a:gd name="T41" fmla="*/ 25 h 81"/>
                  <a:gd name="T42" fmla="*/ 2 w 78"/>
                  <a:gd name="T43" fmla="*/ 28 h 81"/>
                  <a:gd name="T44" fmla="*/ 0 w 78"/>
                  <a:gd name="T45" fmla="*/ 32 h 81"/>
                  <a:gd name="T46" fmla="*/ 0 w 78"/>
                  <a:gd name="T47" fmla="*/ 36 h 81"/>
                  <a:gd name="T48" fmla="*/ 0 w 78"/>
                  <a:gd name="T49" fmla="*/ 40 h 81"/>
                  <a:gd name="T50" fmla="*/ 0 w 78"/>
                  <a:gd name="T51" fmla="*/ 44 h 81"/>
                  <a:gd name="T52" fmla="*/ 0 w 78"/>
                  <a:gd name="T53" fmla="*/ 49 h 81"/>
                  <a:gd name="T54" fmla="*/ 2 w 78"/>
                  <a:gd name="T55" fmla="*/ 53 h 81"/>
                  <a:gd name="T56" fmla="*/ 3 w 78"/>
                  <a:gd name="T57" fmla="*/ 57 h 81"/>
                  <a:gd name="T58" fmla="*/ 7 w 78"/>
                  <a:gd name="T59" fmla="*/ 63 h 81"/>
                  <a:gd name="T60" fmla="*/ 11 w 78"/>
                  <a:gd name="T61" fmla="*/ 69 h 81"/>
                  <a:gd name="T62" fmla="*/ 18 w 78"/>
                  <a:gd name="T63" fmla="*/ 74 h 81"/>
                  <a:gd name="T64" fmla="*/ 25 w 78"/>
                  <a:gd name="T65" fmla="*/ 78 h 81"/>
                  <a:gd name="T66" fmla="*/ 27 w 78"/>
                  <a:gd name="T67" fmla="*/ 79 h 81"/>
                  <a:gd name="T68" fmla="*/ 31 w 78"/>
                  <a:gd name="T69" fmla="*/ 81 h 81"/>
                  <a:gd name="T70" fmla="*/ 35 w 78"/>
                  <a:gd name="T71" fmla="*/ 81 h 81"/>
                  <a:gd name="T72" fmla="*/ 39 w 78"/>
                  <a:gd name="T73" fmla="*/ 81 h 81"/>
                  <a:gd name="T74" fmla="*/ 43 w 78"/>
                  <a:gd name="T75" fmla="*/ 81 h 81"/>
                  <a:gd name="T76" fmla="*/ 47 w 78"/>
                  <a:gd name="T77" fmla="*/ 81 h 81"/>
                  <a:gd name="T78" fmla="*/ 51 w 78"/>
                  <a:gd name="T79" fmla="*/ 79 h 81"/>
                  <a:gd name="T80" fmla="*/ 54 w 78"/>
                  <a:gd name="T81" fmla="*/ 78 h 81"/>
                  <a:gd name="T82" fmla="*/ 61 w 78"/>
                  <a:gd name="T83" fmla="*/ 74 h 81"/>
                  <a:gd name="T84" fmla="*/ 68 w 78"/>
                  <a:gd name="T85" fmla="*/ 69 h 81"/>
                  <a:gd name="T86" fmla="*/ 72 w 78"/>
                  <a:gd name="T87" fmla="*/ 63 h 81"/>
                  <a:gd name="T88" fmla="*/ 76 w 78"/>
                  <a:gd name="T89" fmla="*/ 57 h 81"/>
                  <a:gd name="T90" fmla="*/ 77 w 78"/>
                  <a:gd name="T91" fmla="*/ 53 h 81"/>
                  <a:gd name="T92" fmla="*/ 78 w 78"/>
                  <a:gd name="T93" fmla="*/ 49 h 81"/>
                  <a:gd name="T94" fmla="*/ 78 w 78"/>
                  <a:gd name="T95" fmla="*/ 44 h 81"/>
                  <a:gd name="T96" fmla="*/ 78 w 78"/>
                  <a:gd name="T97" fmla="*/ 40 h 81"/>
                  <a:gd name="T98" fmla="*/ 78 w 78"/>
                  <a:gd name="T99"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 h="81">
                    <a:moveTo>
                      <a:pt x="78" y="40"/>
                    </a:moveTo>
                    <a:lnTo>
                      <a:pt x="78" y="36"/>
                    </a:lnTo>
                    <a:lnTo>
                      <a:pt x="78" y="32"/>
                    </a:lnTo>
                    <a:lnTo>
                      <a:pt x="77" y="28"/>
                    </a:lnTo>
                    <a:lnTo>
                      <a:pt x="76" y="25"/>
                    </a:lnTo>
                    <a:lnTo>
                      <a:pt x="72" y="18"/>
                    </a:lnTo>
                    <a:lnTo>
                      <a:pt x="68" y="11"/>
                    </a:lnTo>
                    <a:lnTo>
                      <a:pt x="61" y="7"/>
                    </a:lnTo>
                    <a:lnTo>
                      <a:pt x="54" y="3"/>
                    </a:lnTo>
                    <a:lnTo>
                      <a:pt x="51" y="1"/>
                    </a:lnTo>
                    <a:lnTo>
                      <a:pt x="47" y="0"/>
                    </a:lnTo>
                    <a:lnTo>
                      <a:pt x="43" y="0"/>
                    </a:lnTo>
                    <a:lnTo>
                      <a:pt x="39" y="0"/>
                    </a:lnTo>
                    <a:lnTo>
                      <a:pt x="35" y="0"/>
                    </a:lnTo>
                    <a:lnTo>
                      <a:pt x="31" y="0"/>
                    </a:lnTo>
                    <a:lnTo>
                      <a:pt x="27" y="1"/>
                    </a:lnTo>
                    <a:lnTo>
                      <a:pt x="25" y="3"/>
                    </a:lnTo>
                    <a:lnTo>
                      <a:pt x="18" y="7"/>
                    </a:lnTo>
                    <a:lnTo>
                      <a:pt x="11" y="11"/>
                    </a:lnTo>
                    <a:lnTo>
                      <a:pt x="7" y="18"/>
                    </a:lnTo>
                    <a:lnTo>
                      <a:pt x="3" y="25"/>
                    </a:lnTo>
                    <a:lnTo>
                      <a:pt x="2" y="28"/>
                    </a:lnTo>
                    <a:lnTo>
                      <a:pt x="0" y="32"/>
                    </a:lnTo>
                    <a:lnTo>
                      <a:pt x="0" y="36"/>
                    </a:lnTo>
                    <a:lnTo>
                      <a:pt x="0" y="40"/>
                    </a:lnTo>
                    <a:lnTo>
                      <a:pt x="0" y="44"/>
                    </a:lnTo>
                    <a:lnTo>
                      <a:pt x="0" y="49"/>
                    </a:lnTo>
                    <a:lnTo>
                      <a:pt x="2" y="53"/>
                    </a:lnTo>
                    <a:lnTo>
                      <a:pt x="3" y="57"/>
                    </a:lnTo>
                    <a:lnTo>
                      <a:pt x="7" y="63"/>
                    </a:lnTo>
                    <a:lnTo>
                      <a:pt x="11" y="69"/>
                    </a:lnTo>
                    <a:lnTo>
                      <a:pt x="18" y="74"/>
                    </a:lnTo>
                    <a:lnTo>
                      <a:pt x="25" y="78"/>
                    </a:lnTo>
                    <a:lnTo>
                      <a:pt x="27" y="79"/>
                    </a:lnTo>
                    <a:lnTo>
                      <a:pt x="31" y="81"/>
                    </a:lnTo>
                    <a:lnTo>
                      <a:pt x="35" y="81"/>
                    </a:lnTo>
                    <a:lnTo>
                      <a:pt x="39" y="81"/>
                    </a:lnTo>
                    <a:lnTo>
                      <a:pt x="43" y="81"/>
                    </a:lnTo>
                    <a:lnTo>
                      <a:pt x="47" y="81"/>
                    </a:lnTo>
                    <a:lnTo>
                      <a:pt x="51" y="79"/>
                    </a:lnTo>
                    <a:lnTo>
                      <a:pt x="54" y="78"/>
                    </a:lnTo>
                    <a:lnTo>
                      <a:pt x="61" y="74"/>
                    </a:lnTo>
                    <a:lnTo>
                      <a:pt x="68" y="69"/>
                    </a:lnTo>
                    <a:lnTo>
                      <a:pt x="72" y="63"/>
                    </a:lnTo>
                    <a:lnTo>
                      <a:pt x="76" y="57"/>
                    </a:lnTo>
                    <a:lnTo>
                      <a:pt x="77" y="53"/>
                    </a:lnTo>
                    <a:lnTo>
                      <a:pt x="78" y="49"/>
                    </a:lnTo>
                    <a:lnTo>
                      <a:pt x="78" y="44"/>
                    </a:lnTo>
                    <a:lnTo>
                      <a:pt x="78" y="40"/>
                    </a:lnTo>
                    <a:lnTo>
                      <a:pt x="7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7" name="Line 157"/>
              <p:cNvSpPr>
                <a:spLocks noChangeShapeType="1"/>
              </p:cNvSpPr>
              <p:nvPr/>
            </p:nvSpPr>
            <p:spPr bwMode="auto">
              <a:xfrm>
                <a:off x="4494" y="364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078" name="Group 158"/>
            <p:cNvGrpSpPr>
              <a:grpSpLocks/>
            </p:cNvGrpSpPr>
            <p:nvPr/>
          </p:nvGrpSpPr>
          <p:grpSpPr bwMode="auto">
            <a:xfrm>
              <a:off x="1263" y="3302"/>
              <a:ext cx="465" cy="273"/>
              <a:chOff x="1824" y="3312"/>
              <a:chExt cx="864" cy="288"/>
            </a:xfrm>
          </p:grpSpPr>
          <p:sp>
            <p:nvSpPr>
              <p:cNvPr id="82079" name="Line 159"/>
              <p:cNvSpPr>
                <a:spLocks noChangeShapeType="1"/>
              </p:cNvSpPr>
              <p:nvPr/>
            </p:nvSpPr>
            <p:spPr bwMode="auto">
              <a:xfrm>
                <a:off x="1824" y="34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0" name="AutoShape 160"/>
              <p:cNvSpPr>
                <a:spLocks noChangeArrowheads="1"/>
              </p:cNvSpPr>
              <p:nvPr/>
            </p:nvSpPr>
            <p:spPr bwMode="auto">
              <a:xfrm rot="5400000">
                <a:off x="2040" y="3336"/>
                <a:ext cx="288" cy="24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1" name="Oval 161"/>
              <p:cNvSpPr>
                <a:spLocks noChangeArrowheads="1"/>
              </p:cNvSpPr>
              <p:nvPr/>
            </p:nvSpPr>
            <p:spPr bwMode="auto">
              <a:xfrm>
                <a:off x="2304" y="340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2" name="Line 162"/>
              <p:cNvSpPr>
                <a:spLocks noChangeShapeType="1"/>
              </p:cNvSpPr>
              <p:nvPr/>
            </p:nvSpPr>
            <p:spPr bwMode="auto">
              <a:xfrm flipH="1">
                <a:off x="2400" y="345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083" name="Line 163"/>
            <p:cNvSpPr>
              <a:spLocks noChangeShapeType="1"/>
            </p:cNvSpPr>
            <p:nvPr/>
          </p:nvSpPr>
          <p:spPr bwMode="auto">
            <a:xfrm flipH="1">
              <a:off x="1111" y="3972"/>
              <a:ext cx="583" cy="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6" name="Text Box 166"/>
            <p:cNvSpPr txBox="1">
              <a:spLocks noChangeArrowheads="1"/>
            </p:cNvSpPr>
            <p:nvPr/>
          </p:nvSpPr>
          <p:spPr bwMode="auto">
            <a:xfrm>
              <a:off x="1066" y="2999"/>
              <a:ext cx="13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X</a:t>
              </a:r>
            </a:p>
          </p:txBody>
        </p:sp>
        <p:sp>
          <p:nvSpPr>
            <p:cNvPr id="82087" name="Text Box 167"/>
            <p:cNvSpPr txBox="1">
              <a:spLocks noChangeArrowheads="1"/>
            </p:cNvSpPr>
            <p:nvPr/>
          </p:nvSpPr>
          <p:spPr bwMode="auto">
            <a:xfrm>
              <a:off x="1066" y="3270"/>
              <a:ext cx="13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Z</a:t>
              </a:r>
            </a:p>
          </p:txBody>
        </p:sp>
        <p:sp>
          <p:nvSpPr>
            <p:cNvPr id="82088" name="Text Box 168"/>
            <p:cNvSpPr txBox="1">
              <a:spLocks noChangeArrowheads="1"/>
            </p:cNvSpPr>
            <p:nvPr/>
          </p:nvSpPr>
          <p:spPr bwMode="auto">
            <a:xfrm>
              <a:off x="1089" y="3770"/>
              <a:ext cx="13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Y</a:t>
              </a:r>
            </a:p>
          </p:txBody>
        </p:sp>
        <p:sp>
          <p:nvSpPr>
            <p:cNvPr id="82089" name="Text Box 169"/>
            <p:cNvSpPr txBox="1">
              <a:spLocks noChangeArrowheads="1"/>
            </p:cNvSpPr>
            <p:nvPr/>
          </p:nvSpPr>
          <p:spPr bwMode="auto">
            <a:xfrm>
              <a:off x="3696" y="3565"/>
              <a:ext cx="13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F</a:t>
              </a:r>
            </a:p>
          </p:txBody>
        </p:sp>
        <p:sp>
          <p:nvSpPr>
            <p:cNvPr id="82090" name="Line 170"/>
            <p:cNvSpPr>
              <a:spLocks noChangeShapeType="1"/>
            </p:cNvSpPr>
            <p:nvPr/>
          </p:nvSpPr>
          <p:spPr bwMode="auto">
            <a:xfrm flipH="1">
              <a:off x="1136" y="3226"/>
              <a:ext cx="542"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1" name="Line 171"/>
            <p:cNvSpPr>
              <a:spLocks noChangeShapeType="1"/>
            </p:cNvSpPr>
            <p:nvPr/>
          </p:nvSpPr>
          <p:spPr bwMode="auto">
            <a:xfrm flipH="1">
              <a:off x="1167" y="344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2" name="Line 172"/>
            <p:cNvSpPr>
              <a:spLocks noChangeShapeType="1"/>
            </p:cNvSpPr>
            <p:nvPr/>
          </p:nvSpPr>
          <p:spPr bwMode="auto">
            <a:xfrm flipH="1">
              <a:off x="1263" y="3757"/>
              <a:ext cx="44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3" name="Line 173"/>
            <p:cNvSpPr>
              <a:spLocks noChangeShapeType="1"/>
            </p:cNvSpPr>
            <p:nvPr/>
          </p:nvSpPr>
          <p:spPr bwMode="auto">
            <a:xfrm flipV="1">
              <a:off x="1263" y="3442"/>
              <a:ext cx="0" cy="315"/>
            </a:xfrm>
            <a:prstGeom prst="line">
              <a:avLst/>
            </a:prstGeom>
            <a:noFill/>
            <a:ln w="1905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94" name="Group 174"/>
            <p:cNvGrpSpPr>
              <a:grpSpLocks/>
            </p:cNvGrpSpPr>
            <p:nvPr/>
          </p:nvGrpSpPr>
          <p:grpSpPr bwMode="auto">
            <a:xfrm>
              <a:off x="1678" y="4257"/>
              <a:ext cx="1109" cy="381"/>
              <a:chOff x="768" y="3360"/>
              <a:chExt cx="1248" cy="432"/>
            </a:xfrm>
          </p:grpSpPr>
          <p:sp>
            <p:nvSpPr>
              <p:cNvPr id="82095" name="Arc 175"/>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6" name="Line 176"/>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7" name="Line 177"/>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8" name="Line 178"/>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9" name="Line 179"/>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0" name="Line 180"/>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1" name="Line 181"/>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102" name="Line 182"/>
            <p:cNvSpPr>
              <a:spLocks noChangeShapeType="1"/>
            </p:cNvSpPr>
            <p:nvPr/>
          </p:nvSpPr>
          <p:spPr bwMode="auto">
            <a:xfrm flipH="1">
              <a:off x="1338" y="3226"/>
              <a:ext cx="0" cy="1094"/>
            </a:xfrm>
            <a:prstGeom prst="line">
              <a:avLst/>
            </a:prstGeom>
            <a:noFill/>
            <a:ln w="19050">
              <a:solidFill>
                <a:srgbClr val="FF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3" name="Line 183"/>
            <p:cNvSpPr>
              <a:spLocks noChangeShapeType="1"/>
            </p:cNvSpPr>
            <p:nvPr/>
          </p:nvSpPr>
          <p:spPr bwMode="auto">
            <a:xfrm flipH="1">
              <a:off x="1338" y="4320"/>
              <a:ext cx="34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4" name="Line 184"/>
            <p:cNvSpPr>
              <a:spLocks noChangeShapeType="1"/>
            </p:cNvSpPr>
            <p:nvPr/>
          </p:nvSpPr>
          <p:spPr bwMode="auto">
            <a:xfrm>
              <a:off x="1224" y="3974"/>
              <a:ext cx="0" cy="567"/>
            </a:xfrm>
            <a:prstGeom prst="line">
              <a:avLst/>
            </a:prstGeom>
            <a:noFill/>
            <a:ln w="19050">
              <a:solidFill>
                <a:srgbClr val="00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5" name="Line 185"/>
            <p:cNvSpPr>
              <a:spLocks noChangeShapeType="1"/>
            </p:cNvSpPr>
            <p:nvPr/>
          </p:nvSpPr>
          <p:spPr bwMode="auto">
            <a:xfrm>
              <a:off x="1224" y="4541"/>
              <a:ext cx="477"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7" name="Line 187"/>
            <p:cNvSpPr>
              <a:spLocks noChangeShapeType="1"/>
            </p:cNvSpPr>
            <p:nvPr/>
          </p:nvSpPr>
          <p:spPr bwMode="auto">
            <a:xfrm>
              <a:off x="2789" y="3339"/>
              <a:ext cx="0" cy="3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8" name="Line 188"/>
            <p:cNvSpPr>
              <a:spLocks noChangeShapeType="1"/>
            </p:cNvSpPr>
            <p:nvPr/>
          </p:nvSpPr>
          <p:spPr bwMode="auto">
            <a:xfrm flipV="1">
              <a:off x="2789" y="3974"/>
              <a:ext cx="0" cy="4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9" name="Line 189"/>
            <p:cNvSpPr>
              <a:spLocks noChangeShapeType="1"/>
            </p:cNvSpPr>
            <p:nvPr/>
          </p:nvSpPr>
          <p:spPr bwMode="auto">
            <a:xfrm>
              <a:off x="2812" y="3861"/>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 name="Text Box 132"/>
          <p:cNvSpPr txBox="1">
            <a:spLocks noChangeArrowheads="1"/>
          </p:cNvSpPr>
          <p:nvPr/>
        </p:nvSpPr>
        <p:spPr bwMode="auto">
          <a:xfrm>
            <a:off x="6300788" y="1295956"/>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solidFill>
                  <a:srgbClr val="FF0000"/>
                </a:solidFill>
              </a:rPr>
              <a:t>消除竞争冒险</a:t>
            </a:r>
            <a:endParaRPr lang="en-US" altLang="zh-CN" sz="2400" b="1" dirty="0"/>
          </a:p>
        </p:txBody>
      </p:sp>
    </p:spTree>
    <p:extLst>
      <p:ext uri="{BB962C8B-B14F-4D97-AF65-F5344CB8AC3E}">
        <p14:creationId xmlns:p14="http://schemas.microsoft.com/office/powerpoint/2010/main" val="680484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box(in)">
                                      <p:cBhvr>
                                        <p:cTn id="7" dur="500"/>
                                        <p:tgtEl>
                                          <p:spTgt spid="81931"/>
                                        </p:tgtEl>
                                      </p:cBhvr>
                                    </p:animEffect>
                                  </p:childTnLst>
                                </p:cTn>
                              </p:par>
                              <p:par>
                                <p:cTn id="8" presetID="4" presetClass="entr" presetSubtype="16" fill="hold" nodeType="withEffect">
                                  <p:stCondLst>
                                    <p:cond delay="0"/>
                                  </p:stCondLst>
                                  <p:childTnLst>
                                    <p:set>
                                      <p:cBhvr>
                                        <p:cTn id="9" dur="1" fill="hold">
                                          <p:stCondLst>
                                            <p:cond delay="0"/>
                                          </p:stCondLst>
                                        </p:cTn>
                                        <p:tgtEl>
                                          <p:spTgt spid="81924"/>
                                        </p:tgtEl>
                                        <p:attrNameLst>
                                          <p:attrName>style.visibility</p:attrName>
                                        </p:attrNameLst>
                                      </p:cBhvr>
                                      <p:to>
                                        <p:strVal val="visible"/>
                                      </p:to>
                                    </p:set>
                                    <p:animEffect transition="in" filter="box(in)">
                                      <p:cBhvr>
                                        <p:cTn id="10" dur="500"/>
                                        <p:tgtEl>
                                          <p:spTgt spid="819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2034"/>
                                        </p:tgtEl>
                                        <p:attrNameLst>
                                          <p:attrName>style.visibility</p:attrName>
                                        </p:attrNameLst>
                                      </p:cBhvr>
                                      <p:to>
                                        <p:strVal val="visible"/>
                                      </p:to>
                                    </p:set>
                                    <p:animEffect transition="in" filter="box(in)">
                                      <p:cBhvr>
                                        <p:cTn id="15" dur="500"/>
                                        <p:tgtEl>
                                          <p:spTgt spid="820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1971"/>
                                        </p:tgtEl>
                                        <p:attrNameLst>
                                          <p:attrName>style.visibility</p:attrName>
                                        </p:attrNameLst>
                                      </p:cBhvr>
                                      <p:to>
                                        <p:strVal val="visible"/>
                                      </p:to>
                                    </p:set>
                                    <p:animEffect transition="in" filter="box(in)">
                                      <p:cBhvr>
                                        <p:cTn id="20" dur="500"/>
                                        <p:tgtEl>
                                          <p:spTgt spid="81971"/>
                                        </p:tgtEl>
                                      </p:cBhvr>
                                    </p:animEffect>
                                  </p:childTnLst>
                                </p:cTn>
                              </p:par>
                              <p:par>
                                <p:cTn id="21" presetID="4" presetClass="entr" presetSubtype="16" fill="hold" nodeType="withEffect">
                                  <p:stCondLst>
                                    <p:cond delay="0"/>
                                  </p:stCondLst>
                                  <p:childTnLst>
                                    <p:set>
                                      <p:cBhvr>
                                        <p:cTn id="22" dur="1" fill="hold">
                                          <p:stCondLst>
                                            <p:cond delay="0"/>
                                          </p:stCondLst>
                                        </p:cTn>
                                        <p:tgtEl>
                                          <p:spTgt spid="82016"/>
                                        </p:tgtEl>
                                        <p:attrNameLst>
                                          <p:attrName>style.visibility</p:attrName>
                                        </p:attrNameLst>
                                      </p:cBhvr>
                                      <p:to>
                                        <p:strVal val="visible"/>
                                      </p:to>
                                    </p:set>
                                    <p:animEffect transition="in" filter="box(in)">
                                      <p:cBhvr>
                                        <p:cTn id="23" dur="500"/>
                                        <p:tgtEl>
                                          <p:spTgt spid="82016"/>
                                        </p:tgtEl>
                                      </p:cBhvr>
                                    </p:animEffect>
                                  </p:childTnLst>
                                </p:cTn>
                              </p:par>
                              <p:par>
                                <p:cTn id="24" presetID="4" presetClass="entr" presetSubtype="16" fill="hold" nodeType="withEffect">
                                  <p:stCondLst>
                                    <p:cond delay="0"/>
                                  </p:stCondLst>
                                  <p:childTnLst>
                                    <p:set>
                                      <p:cBhvr>
                                        <p:cTn id="25" dur="1" fill="hold">
                                          <p:stCondLst>
                                            <p:cond delay="0"/>
                                          </p:stCondLst>
                                        </p:cTn>
                                        <p:tgtEl>
                                          <p:spTgt spid="82017"/>
                                        </p:tgtEl>
                                        <p:attrNameLst>
                                          <p:attrName>style.visibility</p:attrName>
                                        </p:attrNameLst>
                                      </p:cBhvr>
                                      <p:to>
                                        <p:strVal val="visible"/>
                                      </p:to>
                                    </p:set>
                                    <p:animEffect transition="in" filter="box(in)">
                                      <p:cBhvr>
                                        <p:cTn id="26" dur="500"/>
                                        <p:tgtEl>
                                          <p:spTgt spid="820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82020"/>
                                        </p:tgtEl>
                                        <p:attrNameLst>
                                          <p:attrName>style.visibility</p:attrName>
                                        </p:attrNameLst>
                                      </p:cBhvr>
                                      <p:to>
                                        <p:strVal val="visible"/>
                                      </p:to>
                                    </p:set>
                                    <p:animEffect transition="in" filter="box(in)">
                                      <p:cBhvr>
                                        <p:cTn id="29" dur="500"/>
                                        <p:tgtEl>
                                          <p:spTgt spid="8202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2021"/>
                                        </p:tgtEl>
                                        <p:attrNameLst>
                                          <p:attrName>style.visibility</p:attrName>
                                        </p:attrNameLst>
                                      </p:cBhvr>
                                      <p:to>
                                        <p:strVal val="visible"/>
                                      </p:to>
                                    </p:set>
                                    <p:animEffect transition="in" filter="box(in)">
                                      <p:cBhvr>
                                        <p:cTn id="32" dur="500"/>
                                        <p:tgtEl>
                                          <p:spTgt spid="8202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2022"/>
                                        </p:tgtEl>
                                        <p:attrNameLst>
                                          <p:attrName>style.visibility</p:attrName>
                                        </p:attrNameLst>
                                      </p:cBhvr>
                                      <p:to>
                                        <p:strVal val="visible"/>
                                      </p:to>
                                    </p:set>
                                    <p:animEffect transition="in" filter="box(in)">
                                      <p:cBhvr>
                                        <p:cTn id="35" dur="500"/>
                                        <p:tgtEl>
                                          <p:spTgt spid="8202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2023"/>
                                        </p:tgtEl>
                                        <p:attrNameLst>
                                          <p:attrName>style.visibility</p:attrName>
                                        </p:attrNameLst>
                                      </p:cBhvr>
                                      <p:to>
                                        <p:strVal val="visible"/>
                                      </p:to>
                                    </p:set>
                                    <p:animEffect transition="in" filter="box(in)">
                                      <p:cBhvr>
                                        <p:cTn id="38" dur="500"/>
                                        <p:tgtEl>
                                          <p:spTgt spid="8202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82018"/>
                                        </p:tgtEl>
                                        <p:attrNameLst>
                                          <p:attrName>style.visibility</p:attrName>
                                        </p:attrNameLst>
                                      </p:cBhvr>
                                      <p:to>
                                        <p:strVal val="visible"/>
                                      </p:to>
                                    </p:set>
                                    <p:animEffect transition="in" filter="box(in)">
                                      <p:cBhvr>
                                        <p:cTn id="41" dur="500"/>
                                        <p:tgtEl>
                                          <p:spTgt spid="82018"/>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82019"/>
                                        </p:tgtEl>
                                        <p:attrNameLst>
                                          <p:attrName>style.visibility</p:attrName>
                                        </p:attrNameLst>
                                      </p:cBhvr>
                                      <p:to>
                                        <p:strVal val="visible"/>
                                      </p:to>
                                    </p:set>
                                    <p:animEffect transition="in" filter="box(in)">
                                      <p:cBhvr>
                                        <p:cTn id="44" dur="500"/>
                                        <p:tgtEl>
                                          <p:spTgt spid="820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82040"/>
                                        </p:tgtEl>
                                        <p:attrNameLst>
                                          <p:attrName>style.visibility</p:attrName>
                                        </p:attrNameLst>
                                      </p:cBhvr>
                                      <p:to>
                                        <p:strVal val="visible"/>
                                      </p:to>
                                    </p:set>
                                    <p:animEffect transition="in" filter="box(in)">
                                      <p:cBhvr>
                                        <p:cTn id="49" dur="500"/>
                                        <p:tgtEl>
                                          <p:spTgt spid="8204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82041"/>
                                        </p:tgtEl>
                                        <p:attrNameLst>
                                          <p:attrName>style.visibility</p:attrName>
                                        </p:attrNameLst>
                                      </p:cBhvr>
                                      <p:to>
                                        <p:strVal val="visible"/>
                                      </p:to>
                                    </p:set>
                                    <p:animEffect transition="in" filter="box(in)">
                                      <p:cBhvr>
                                        <p:cTn id="52" dur="500"/>
                                        <p:tgtEl>
                                          <p:spTgt spid="820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82044"/>
                                        </p:tgtEl>
                                        <p:attrNameLst>
                                          <p:attrName>style.visibility</p:attrName>
                                        </p:attrNameLst>
                                      </p:cBhvr>
                                      <p:to>
                                        <p:strVal val="visible"/>
                                      </p:to>
                                    </p:set>
                                    <p:animEffect transition="in" filter="box(in)">
                                      <p:cBhvr>
                                        <p:cTn id="57" dur="500"/>
                                        <p:tgtEl>
                                          <p:spTgt spid="820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2043"/>
                                        </p:tgtEl>
                                        <p:attrNameLst>
                                          <p:attrName>style.visibility</p:attrName>
                                        </p:attrNameLst>
                                      </p:cBhvr>
                                      <p:to>
                                        <p:strVal val="visible"/>
                                      </p:to>
                                    </p:set>
                                    <p:animEffect transition="in" filter="box(in)">
                                      <p:cBhvr>
                                        <p:cTn id="62" dur="500"/>
                                        <p:tgtEl>
                                          <p:spTgt spid="82043"/>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82042"/>
                                        </p:tgtEl>
                                        <p:attrNameLst>
                                          <p:attrName>style.visibility</p:attrName>
                                        </p:attrNameLst>
                                      </p:cBhvr>
                                      <p:to>
                                        <p:strVal val="visible"/>
                                      </p:to>
                                    </p:set>
                                    <p:animEffect transition="in" filter="box(in)">
                                      <p:cBhvr>
                                        <p:cTn id="65" dur="500"/>
                                        <p:tgtEl>
                                          <p:spTgt spid="820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2045"/>
                                        </p:tgtEl>
                                        <p:attrNameLst>
                                          <p:attrName>style.visibility</p:attrName>
                                        </p:attrNameLst>
                                      </p:cBhvr>
                                      <p:to>
                                        <p:strVal val="visible"/>
                                      </p:to>
                                    </p:set>
                                    <p:animEffect transition="in" filter="box(in)">
                                      <p:cBhvr>
                                        <p:cTn id="70" dur="500"/>
                                        <p:tgtEl>
                                          <p:spTgt spid="8204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82024"/>
                                        </p:tgtEl>
                                        <p:attrNameLst>
                                          <p:attrName>style.visibility</p:attrName>
                                        </p:attrNameLst>
                                      </p:cBhvr>
                                      <p:to>
                                        <p:strVal val="visible"/>
                                      </p:to>
                                    </p:set>
                                    <p:animEffect transition="in" filter="box(in)">
                                      <p:cBhvr>
                                        <p:cTn id="75" dur="500"/>
                                        <p:tgtEl>
                                          <p:spTgt spid="82024"/>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82037"/>
                                        </p:tgtEl>
                                        <p:attrNameLst>
                                          <p:attrName>style.visibility</p:attrName>
                                        </p:attrNameLst>
                                      </p:cBhvr>
                                      <p:to>
                                        <p:strVal val="visible"/>
                                      </p:to>
                                    </p:set>
                                    <p:animEffect transition="in" filter="box(in)">
                                      <p:cBhvr>
                                        <p:cTn id="78" dur="500"/>
                                        <p:tgtEl>
                                          <p:spTgt spid="82037"/>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82038"/>
                                        </p:tgtEl>
                                        <p:attrNameLst>
                                          <p:attrName>style.visibility</p:attrName>
                                        </p:attrNameLst>
                                      </p:cBhvr>
                                      <p:to>
                                        <p:strVal val="visible"/>
                                      </p:to>
                                    </p:set>
                                    <p:animEffect transition="in" filter="box(in)">
                                      <p:cBhvr>
                                        <p:cTn id="81" dur="500"/>
                                        <p:tgtEl>
                                          <p:spTgt spid="82038"/>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82039"/>
                                        </p:tgtEl>
                                        <p:attrNameLst>
                                          <p:attrName>style.visibility</p:attrName>
                                        </p:attrNameLst>
                                      </p:cBhvr>
                                      <p:to>
                                        <p:strVal val="visible"/>
                                      </p:to>
                                    </p:set>
                                    <p:animEffect transition="in" filter="box(in)">
                                      <p:cBhvr>
                                        <p:cTn id="84" dur="500"/>
                                        <p:tgtEl>
                                          <p:spTgt spid="8203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16" fill="hold" nodeType="clickEffect">
                                  <p:stCondLst>
                                    <p:cond delay="0"/>
                                  </p:stCondLst>
                                  <p:childTnLst>
                                    <p:set>
                                      <p:cBhvr>
                                        <p:cTn id="88" dur="1" fill="hold">
                                          <p:stCondLst>
                                            <p:cond delay="0"/>
                                          </p:stCondLst>
                                        </p:cTn>
                                        <p:tgtEl>
                                          <p:spTgt spid="82049"/>
                                        </p:tgtEl>
                                        <p:attrNameLst>
                                          <p:attrName>style.visibility</p:attrName>
                                        </p:attrNameLst>
                                      </p:cBhvr>
                                      <p:to>
                                        <p:strVal val="visible"/>
                                      </p:to>
                                    </p:set>
                                    <p:animEffect transition="in" filter="box(in)">
                                      <p:cBhvr>
                                        <p:cTn id="89" dur="500"/>
                                        <p:tgtEl>
                                          <p:spTgt spid="820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nodeType="clickEffect">
                                  <p:stCondLst>
                                    <p:cond delay="0"/>
                                  </p:stCondLst>
                                  <p:childTnLst>
                                    <p:set>
                                      <p:cBhvr>
                                        <p:cTn id="93" dur="1" fill="hold">
                                          <p:stCondLst>
                                            <p:cond delay="0"/>
                                          </p:stCondLst>
                                        </p:cTn>
                                        <p:tgtEl>
                                          <p:spTgt spid="82047"/>
                                        </p:tgtEl>
                                        <p:attrNameLst>
                                          <p:attrName>style.visibility</p:attrName>
                                        </p:attrNameLst>
                                      </p:cBhvr>
                                      <p:to>
                                        <p:strVal val="visible"/>
                                      </p:to>
                                    </p:set>
                                    <p:animEffect transition="in" filter="box(in)">
                                      <p:cBhvr>
                                        <p:cTn id="94" dur="500"/>
                                        <p:tgtEl>
                                          <p:spTgt spid="82047"/>
                                        </p:tgtEl>
                                      </p:cBhvr>
                                    </p:animEffect>
                                  </p:childTnLst>
                                </p:cTn>
                              </p:par>
                              <p:par>
                                <p:cTn id="95" presetID="4" presetClass="entr" presetSubtype="16" fill="hold" nodeType="withEffect">
                                  <p:stCondLst>
                                    <p:cond delay="0"/>
                                  </p:stCondLst>
                                  <p:childTnLst>
                                    <p:set>
                                      <p:cBhvr>
                                        <p:cTn id="96" dur="1" fill="hold">
                                          <p:stCondLst>
                                            <p:cond delay="0"/>
                                          </p:stCondLst>
                                        </p:cTn>
                                        <p:tgtEl>
                                          <p:spTgt spid="82046"/>
                                        </p:tgtEl>
                                        <p:attrNameLst>
                                          <p:attrName>style.visibility</p:attrName>
                                        </p:attrNameLst>
                                      </p:cBhvr>
                                      <p:to>
                                        <p:strVal val="visible"/>
                                      </p:to>
                                    </p:set>
                                    <p:animEffect transition="in" filter="box(in)">
                                      <p:cBhvr>
                                        <p:cTn id="97" dur="500"/>
                                        <p:tgtEl>
                                          <p:spTgt spid="82046"/>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82048"/>
                                        </p:tgtEl>
                                        <p:attrNameLst>
                                          <p:attrName>style.visibility</p:attrName>
                                        </p:attrNameLst>
                                      </p:cBhvr>
                                      <p:to>
                                        <p:strVal val="visible"/>
                                      </p:to>
                                    </p:set>
                                    <p:animEffect transition="in" filter="box(in)">
                                      <p:cBhvr>
                                        <p:cTn id="100" dur="500"/>
                                        <p:tgtEl>
                                          <p:spTgt spid="8204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nodeType="clickEffect">
                                  <p:stCondLst>
                                    <p:cond delay="0"/>
                                  </p:stCondLst>
                                  <p:childTnLst>
                                    <p:set>
                                      <p:cBhvr>
                                        <p:cTn id="104" dur="1" fill="hold">
                                          <p:stCondLst>
                                            <p:cond delay="0"/>
                                          </p:stCondLst>
                                        </p:cTn>
                                        <p:tgtEl>
                                          <p:spTgt spid="82050"/>
                                        </p:tgtEl>
                                        <p:attrNameLst>
                                          <p:attrName>style.visibility</p:attrName>
                                        </p:attrNameLst>
                                      </p:cBhvr>
                                      <p:to>
                                        <p:strVal val="visible"/>
                                      </p:to>
                                    </p:set>
                                    <p:animEffect transition="in" filter="box(in)">
                                      <p:cBhvr>
                                        <p:cTn id="105" dur="500"/>
                                        <p:tgtEl>
                                          <p:spTgt spid="8205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nodeType="clickEffect">
                                  <p:stCondLst>
                                    <p:cond delay="0"/>
                                  </p:stCondLst>
                                  <p:childTnLst>
                                    <p:set>
                                      <p:cBhvr>
                                        <p:cTn id="109" dur="1" fill="hold">
                                          <p:stCondLst>
                                            <p:cond delay="0"/>
                                          </p:stCondLst>
                                        </p:cTn>
                                        <p:tgtEl>
                                          <p:spTgt spid="82051"/>
                                        </p:tgtEl>
                                        <p:attrNameLst>
                                          <p:attrName>style.visibility</p:attrName>
                                        </p:attrNameLst>
                                      </p:cBhvr>
                                      <p:to>
                                        <p:strVal val="visible"/>
                                      </p:to>
                                    </p:set>
                                    <p:animEffect transition="in" filter="box(in)">
                                      <p:cBhvr>
                                        <p:cTn id="110" dur="500"/>
                                        <p:tgtEl>
                                          <p:spTgt spid="82051"/>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82052"/>
                                        </p:tgtEl>
                                        <p:attrNameLst>
                                          <p:attrName>style.visibility</p:attrName>
                                        </p:attrNameLst>
                                      </p:cBhvr>
                                      <p:to>
                                        <p:strVal val="visible"/>
                                      </p:to>
                                    </p:set>
                                    <p:animEffect transition="in" filter="box(in)">
                                      <p:cBhvr>
                                        <p:cTn id="113" dur="500"/>
                                        <p:tgtEl>
                                          <p:spTgt spid="820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16" fill="hold" nodeType="clickEffect">
                                  <p:stCondLst>
                                    <p:cond delay="0"/>
                                  </p:stCondLst>
                                  <p:childTnLst>
                                    <p:set>
                                      <p:cBhvr>
                                        <p:cTn id="117" dur="1" fill="hold">
                                          <p:stCondLst>
                                            <p:cond delay="0"/>
                                          </p:stCondLst>
                                        </p:cTn>
                                        <p:tgtEl>
                                          <p:spTgt spid="81927"/>
                                        </p:tgtEl>
                                        <p:attrNameLst>
                                          <p:attrName>style.visibility</p:attrName>
                                        </p:attrNameLst>
                                      </p:cBhvr>
                                      <p:to>
                                        <p:strVal val="visible"/>
                                      </p:to>
                                    </p:set>
                                    <p:animEffect transition="in" filter="box(in)">
                                      <p:cBhvr>
                                        <p:cTn id="118" dur="500"/>
                                        <p:tgtEl>
                                          <p:spTgt spid="8192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4" fill="hold" nodeType="clickEffect">
                                  <p:stCondLst>
                                    <p:cond delay="0"/>
                                  </p:stCondLst>
                                  <p:childTnLst>
                                    <p:set>
                                      <p:cBhvr>
                                        <p:cTn id="122" dur="1" fill="hold">
                                          <p:stCondLst>
                                            <p:cond delay="0"/>
                                          </p:stCondLst>
                                        </p:cTn>
                                        <p:tgtEl>
                                          <p:spTgt spid="82110"/>
                                        </p:tgtEl>
                                        <p:attrNameLst>
                                          <p:attrName>style.visibility</p:attrName>
                                        </p:attrNameLst>
                                      </p:cBhvr>
                                      <p:to>
                                        <p:strVal val="visible"/>
                                      </p:to>
                                    </p:set>
                                    <p:anim calcmode="lin" valueType="num">
                                      <p:cBhvr additive="base">
                                        <p:cTn id="123" dur="500" fill="hold"/>
                                        <p:tgtEl>
                                          <p:spTgt spid="82110"/>
                                        </p:tgtEl>
                                        <p:attrNameLst>
                                          <p:attrName>ppt_x</p:attrName>
                                        </p:attrNameLst>
                                      </p:cBhvr>
                                      <p:tavLst>
                                        <p:tav tm="0">
                                          <p:val>
                                            <p:strVal val="#ppt_x"/>
                                          </p:val>
                                        </p:tav>
                                        <p:tav tm="100000">
                                          <p:val>
                                            <p:strVal val="#ppt_x"/>
                                          </p:val>
                                        </p:tav>
                                      </p:tavLst>
                                    </p:anim>
                                    <p:anim calcmode="lin" valueType="num">
                                      <p:cBhvr additive="base">
                                        <p:cTn id="124" dur="500" fill="hold"/>
                                        <p:tgtEl>
                                          <p:spTgt spid="82110"/>
                                        </p:tgtEl>
                                        <p:attrNameLst>
                                          <p:attrName>ppt_y</p:attrName>
                                        </p:attrNameLst>
                                      </p:cBhvr>
                                      <p:tavLst>
                                        <p:tav tm="0">
                                          <p:val>
                                            <p:strVal val="1+#ppt_h/2"/>
                                          </p:val>
                                        </p:tav>
                                        <p:tav tm="100000">
                                          <p:val>
                                            <p:strVal val="#ppt_y"/>
                                          </p:val>
                                        </p:tav>
                                      </p:tavLst>
                                    </p:anim>
                                  </p:childTnLst>
                                </p:cTn>
                              </p:par>
                              <p:par>
                                <p:cTn id="125" presetID="4" presetClass="entr" presetSubtype="16"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box(in)">
                                      <p:cBhvr>
                                        <p:cTn id="1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8" grpId="0"/>
      <p:bldP spid="82019" grpId="0"/>
      <p:bldP spid="82020" grpId="0"/>
      <p:bldP spid="82021" grpId="0"/>
      <p:bldP spid="82022" grpId="0"/>
      <p:bldP spid="82023" grpId="0"/>
      <p:bldP spid="82024" grpId="0"/>
      <p:bldP spid="82037" grpId="0"/>
      <p:bldP spid="82038" grpId="0"/>
      <p:bldP spid="82039" grpId="0"/>
      <p:bldP spid="82040" grpId="0"/>
      <p:bldP spid="82041" grpId="0"/>
      <p:bldP spid="82042" grpId="0"/>
      <p:bldP spid="82043" grpId="0"/>
      <p:bldP spid="82048" grpId="0"/>
      <p:bldP spid="82052" grpId="0"/>
      <p:bldP spid="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0"/>
          <p:cNvGraphicFramePr>
            <a:graphicFrameLocks noChangeAspect="1"/>
          </p:cNvGraphicFramePr>
          <p:nvPr>
            <p:extLst/>
          </p:nvPr>
        </p:nvGraphicFramePr>
        <p:xfrm>
          <a:off x="4992688" y="1028700"/>
          <a:ext cx="1566862" cy="528638"/>
        </p:xfrm>
        <a:graphic>
          <a:graphicData uri="http://schemas.openxmlformats.org/presentationml/2006/ole">
            <mc:AlternateContent xmlns:mc="http://schemas.openxmlformats.org/markup-compatibility/2006">
              <mc:Choice xmlns:v="urn:schemas-microsoft-com:vml" Requires="v">
                <p:oleObj spid="_x0000_s19468" name="公式" r:id="rId3" imgW="634680" imgH="215640" progId="Equation.3">
                  <p:embed/>
                </p:oleObj>
              </mc:Choice>
              <mc:Fallback>
                <p:oleObj name="公式" r:id="rId3" imgW="634680" imgH="215640" progId="Equation.3">
                  <p:embed/>
                  <p:pic>
                    <p:nvPicPr>
                      <p:cNvPr id="2"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688" y="1028700"/>
                        <a:ext cx="15668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AutoShape 81"/>
          <p:cNvSpPr>
            <a:spLocks/>
          </p:cNvSpPr>
          <p:nvPr/>
        </p:nvSpPr>
        <p:spPr bwMode="auto">
          <a:xfrm>
            <a:off x="6680200" y="922485"/>
            <a:ext cx="76200" cy="609600"/>
          </a:xfrm>
          <a:prstGeom prst="leftBrace">
            <a:avLst>
              <a:gd name="adj1" fmla="val 66667"/>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83"/>
          <p:cNvSpPr txBox="1">
            <a:spLocks noChangeArrowheads="1"/>
          </p:cNvSpPr>
          <p:nvPr/>
        </p:nvSpPr>
        <p:spPr bwMode="auto">
          <a:xfrm>
            <a:off x="6899275" y="731985"/>
            <a:ext cx="150177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anose="02010609030101010101" pitchFamily="49" charset="-122"/>
              </a:rPr>
              <a:t>Q</a:t>
            </a:r>
            <a:r>
              <a:rPr lang="en-US" altLang="zh-CN" sz="2800" b="1">
                <a:solidFill>
                  <a:srgbClr val="0033CC"/>
                </a:solidFill>
                <a:ea typeface="楷体_GB2312" panose="02010609030101010101" pitchFamily="49" charset="-122"/>
              </a:rPr>
              <a:t> = </a:t>
            </a:r>
            <a:r>
              <a:rPr lang="en-US" altLang="zh-CN" sz="2800" b="1" i="1">
                <a:solidFill>
                  <a:srgbClr val="0033CC"/>
                </a:solidFill>
                <a:ea typeface="楷体_GB2312" panose="02010609030101010101" pitchFamily="49" charset="-122"/>
              </a:rPr>
              <a:t>Q</a:t>
            </a:r>
          </a:p>
        </p:txBody>
      </p:sp>
      <p:graphicFrame>
        <p:nvGraphicFramePr>
          <p:cNvPr id="5" name="Object 85"/>
          <p:cNvGraphicFramePr>
            <a:graphicFrameLocks noChangeAspect="1"/>
          </p:cNvGraphicFramePr>
          <p:nvPr>
            <p:extLst/>
          </p:nvPr>
        </p:nvGraphicFramePr>
        <p:xfrm>
          <a:off x="6964363" y="1162198"/>
          <a:ext cx="1035050" cy="579437"/>
        </p:xfrm>
        <a:graphic>
          <a:graphicData uri="http://schemas.openxmlformats.org/presentationml/2006/ole">
            <mc:AlternateContent xmlns:mc="http://schemas.openxmlformats.org/markup-compatibility/2006">
              <mc:Choice xmlns:v="urn:schemas-microsoft-com:vml" Requires="v">
                <p:oleObj spid="_x0000_s19469" name="Equation" r:id="rId5" imgW="431640" imgH="241200" progId="Equation.3">
                  <p:embed/>
                </p:oleObj>
              </mc:Choice>
              <mc:Fallback>
                <p:oleObj name="Equation" r:id="rId5" imgW="431640" imgH="241200" progId="Equation.3">
                  <p:embed/>
                  <p:pic>
                    <p:nvPicPr>
                      <p:cNvPr id="5"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4363" y="1162198"/>
                        <a:ext cx="10350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86"/>
          <p:cNvSpPr txBox="1">
            <a:spLocks noChangeArrowheads="1"/>
          </p:cNvSpPr>
          <p:nvPr/>
        </p:nvSpPr>
        <p:spPr bwMode="auto">
          <a:xfrm>
            <a:off x="7826375" y="955823"/>
            <a:ext cx="14700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66"/>
                </a:solidFill>
              </a:rPr>
              <a:t>“</a:t>
            </a:r>
            <a:r>
              <a:rPr lang="zh-CN" altLang="en-US" sz="2800" b="1">
                <a:solidFill>
                  <a:srgbClr val="FF0066"/>
                </a:solidFill>
              </a:rPr>
              <a:t>保持”</a:t>
            </a:r>
          </a:p>
        </p:txBody>
      </p:sp>
      <p:graphicFrame>
        <p:nvGraphicFramePr>
          <p:cNvPr id="7" name="Object 87"/>
          <p:cNvGraphicFramePr>
            <a:graphicFrameLocks noChangeAspect="1"/>
          </p:cNvGraphicFramePr>
          <p:nvPr>
            <p:extLst/>
          </p:nvPr>
        </p:nvGraphicFramePr>
        <p:xfrm>
          <a:off x="4991100" y="1776560"/>
          <a:ext cx="1874838" cy="588963"/>
        </p:xfrm>
        <a:graphic>
          <a:graphicData uri="http://schemas.openxmlformats.org/presentationml/2006/ole">
            <mc:AlternateContent xmlns:mc="http://schemas.openxmlformats.org/markup-compatibility/2006">
              <mc:Choice xmlns:v="urn:schemas-microsoft-com:vml" Requires="v">
                <p:oleObj spid="_x0000_s19470" name="Equation" r:id="rId7" imgW="761760" imgH="241200" progId="Equation.3">
                  <p:embed/>
                </p:oleObj>
              </mc:Choice>
              <mc:Fallback>
                <p:oleObj name="Equation" r:id="rId7" imgW="761760" imgH="241200" progId="Equation.3">
                  <p:embed/>
                  <p:pic>
                    <p:nvPicPr>
                      <p:cNvPr id="7"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1100" y="1776560"/>
                        <a:ext cx="1874838"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88"/>
          <p:cNvSpPr>
            <a:spLocks/>
          </p:cNvSpPr>
          <p:nvPr/>
        </p:nvSpPr>
        <p:spPr bwMode="auto">
          <a:xfrm>
            <a:off x="7010400" y="1776560"/>
            <a:ext cx="76200" cy="609600"/>
          </a:xfrm>
          <a:prstGeom prst="leftBrace">
            <a:avLst>
              <a:gd name="adj1" fmla="val 66667"/>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94"/>
          <p:cNvSpPr txBox="1">
            <a:spLocks noChangeArrowheads="1"/>
          </p:cNvSpPr>
          <p:nvPr/>
        </p:nvSpPr>
        <p:spPr bwMode="auto">
          <a:xfrm>
            <a:off x="7102475" y="154796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grpSp>
        <p:nvGrpSpPr>
          <p:cNvPr id="10" name="Group 95"/>
          <p:cNvGrpSpPr>
            <a:grpSpLocks/>
          </p:cNvGrpSpPr>
          <p:nvPr/>
        </p:nvGrpSpPr>
        <p:grpSpPr bwMode="auto">
          <a:xfrm>
            <a:off x="7099300" y="2024210"/>
            <a:ext cx="1295400" cy="519113"/>
            <a:chOff x="4478" y="564"/>
            <a:chExt cx="816" cy="327"/>
          </a:xfrm>
        </p:grpSpPr>
        <p:sp>
          <p:nvSpPr>
            <p:cNvPr id="11" name="Text Box 96"/>
            <p:cNvSpPr txBox="1">
              <a:spLocks noChangeArrowheads="1"/>
            </p:cNvSpPr>
            <p:nvPr/>
          </p:nvSpPr>
          <p:spPr bwMode="auto">
            <a:xfrm>
              <a:off x="4478" y="56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sp>
          <p:nvSpPr>
            <p:cNvPr id="12" name="Line 97"/>
            <p:cNvSpPr>
              <a:spLocks noChangeShapeType="1"/>
            </p:cNvSpPr>
            <p:nvPr/>
          </p:nvSpPr>
          <p:spPr bwMode="auto">
            <a:xfrm>
              <a:off x="4574" y="612"/>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 name="Text Box 98"/>
          <p:cNvSpPr txBox="1">
            <a:spLocks noChangeArrowheads="1"/>
          </p:cNvSpPr>
          <p:nvPr/>
        </p:nvSpPr>
        <p:spPr bwMode="auto">
          <a:xfrm>
            <a:off x="8107363" y="1725760"/>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0 </a:t>
            </a:r>
            <a:r>
              <a:rPr lang="zh-CN" altLang="en-US" sz="2800" b="1">
                <a:solidFill>
                  <a:srgbClr val="FF0066"/>
                </a:solidFill>
              </a:rPr>
              <a:t>态</a:t>
            </a:r>
          </a:p>
        </p:txBody>
      </p:sp>
      <p:sp>
        <p:nvSpPr>
          <p:cNvPr id="14" name="Text Box 99"/>
          <p:cNvSpPr txBox="1">
            <a:spLocks noChangeArrowheads="1"/>
          </p:cNvSpPr>
          <p:nvPr/>
        </p:nvSpPr>
        <p:spPr bwMode="auto">
          <a:xfrm>
            <a:off x="4702175" y="2446485"/>
            <a:ext cx="4594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2800" b="1"/>
              <a:t>置 </a:t>
            </a:r>
            <a:r>
              <a:rPr lang="en-US" altLang="zh-CN" sz="2800" b="1"/>
              <a:t>0</a:t>
            </a:r>
            <a:r>
              <a:rPr lang="en-US" altLang="zh-CN" b="1"/>
              <a:t>”</a:t>
            </a:r>
            <a:r>
              <a:rPr lang="zh-CN" altLang="en-US" sz="2800" b="1"/>
              <a:t>或</a:t>
            </a:r>
            <a:r>
              <a:rPr lang="zh-CN" altLang="en-US" b="1"/>
              <a:t>“</a:t>
            </a:r>
            <a:r>
              <a:rPr lang="zh-CN" altLang="en-US" sz="2800" b="1"/>
              <a:t>复位</a:t>
            </a:r>
            <a:r>
              <a:rPr lang="zh-CN" altLang="en-US" b="1"/>
              <a:t>” </a:t>
            </a:r>
            <a:r>
              <a:rPr lang="en-US" altLang="zh-CN" sz="2800" b="1">
                <a:ea typeface="楷体_GB2312" panose="02010609030101010101" pitchFamily="49" charset="-122"/>
              </a:rPr>
              <a:t>(</a:t>
            </a:r>
            <a:r>
              <a:rPr lang="en-US" altLang="zh-CN" sz="2800" b="1">
                <a:solidFill>
                  <a:srgbClr val="FF0066"/>
                </a:solidFill>
                <a:ea typeface="楷体_GB2312" panose="02010609030101010101" pitchFamily="49" charset="-122"/>
              </a:rPr>
              <a:t>R</a:t>
            </a:r>
            <a:r>
              <a:rPr lang="en-US" altLang="zh-CN" sz="2800" b="1">
                <a:ea typeface="楷体_GB2312" panose="02010609030101010101" pitchFamily="49" charset="-122"/>
              </a:rPr>
              <a:t>eset)</a:t>
            </a:r>
          </a:p>
        </p:txBody>
      </p:sp>
      <p:graphicFrame>
        <p:nvGraphicFramePr>
          <p:cNvPr id="15" name="Object 100"/>
          <p:cNvGraphicFramePr>
            <a:graphicFrameLocks noChangeAspect="1"/>
          </p:cNvGraphicFramePr>
          <p:nvPr>
            <p:extLst/>
          </p:nvPr>
        </p:nvGraphicFramePr>
        <p:xfrm>
          <a:off x="5124450" y="3108473"/>
          <a:ext cx="1874838" cy="590550"/>
        </p:xfrm>
        <a:graphic>
          <a:graphicData uri="http://schemas.openxmlformats.org/presentationml/2006/ole">
            <mc:AlternateContent xmlns:mc="http://schemas.openxmlformats.org/markup-compatibility/2006">
              <mc:Choice xmlns:v="urn:schemas-microsoft-com:vml" Requires="v">
                <p:oleObj spid="_x0000_s19471" name="Equation" r:id="rId9" imgW="761760" imgH="241200" progId="Equation.3">
                  <p:embed/>
                </p:oleObj>
              </mc:Choice>
              <mc:Fallback>
                <p:oleObj name="Equation" r:id="rId9" imgW="761760" imgH="241200" progId="Equation.3">
                  <p:embed/>
                  <p:pic>
                    <p:nvPicPr>
                      <p:cNvPr id="15"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4450" y="3108473"/>
                        <a:ext cx="18748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AutoShape 106"/>
          <p:cNvSpPr>
            <a:spLocks/>
          </p:cNvSpPr>
          <p:nvPr/>
        </p:nvSpPr>
        <p:spPr bwMode="auto">
          <a:xfrm>
            <a:off x="7105650" y="3125935"/>
            <a:ext cx="76200" cy="609600"/>
          </a:xfrm>
          <a:prstGeom prst="leftBrace">
            <a:avLst>
              <a:gd name="adj1" fmla="val 66667"/>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07"/>
          <p:cNvSpPr txBox="1">
            <a:spLocks noChangeArrowheads="1"/>
          </p:cNvSpPr>
          <p:nvPr/>
        </p:nvSpPr>
        <p:spPr bwMode="auto">
          <a:xfrm>
            <a:off x="7204075" y="284336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grpSp>
        <p:nvGrpSpPr>
          <p:cNvPr id="18" name="Group 108"/>
          <p:cNvGrpSpPr>
            <a:grpSpLocks/>
          </p:cNvGrpSpPr>
          <p:nvPr/>
        </p:nvGrpSpPr>
        <p:grpSpPr bwMode="auto">
          <a:xfrm>
            <a:off x="7219950" y="3379935"/>
            <a:ext cx="1295400" cy="519113"/>
            <a:chOff x="4502" y="1512"/>
            <a:chExt cx="816" cy="327"/>
          </a:xfrm>
        </p:grpSpPr>
        <p:sp>
          <p:nvSpPr>
            <p:cNvPr id="19" name="Text Box 109"/>
            <p:cNvSpPr txBox="1">
              <a:spLocks noChangeArrowheads="1"/>
            </p:cNvSpPr>
            <p:nvPr/>
          </p:nvSpPr>
          <p:spPr bwMode="auto">
            <a:xfrm>
              <a:off x="4502" y="1512"/>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sp>
          <p:nvSpPr>
            <p:cNvPr id="20" name="Line 110"/>
            <p:cNvSpPr>
              <a:spLocks noChangeShapeType="1"/>
            </p:cNvSpPr>
            <p:nvPr/>
          </p:nvSpPr>
          <p:spPr bwMode="auto">
            <a:xfrm>
              <a:off x="4598" y="1560"/>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Text Box 111"/>
          <p:cNvSpPr txBox="1">
            <a:spLocks noChangeArrowheads="1"/>
          </p:cNvSpPr>
          <p:nvPr/>
        </p:nvSpPr>
        <p:spPr bwMode="auto">
          <a:xfrm>
            <a:off x="8186738" y="3122760"/>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态</a:t>
            </a:r>
          </a:p>
        </p:txBody>
      </p:sp>
      <p:sp>
        <p:nvSpPr>
          <p:cNvPr id="22" name="Text Box 112"/>
          <p:cNvSpPr txBox="1">
            <a:spLocks noChangeArrowheads="1"/>
          </p:cNvSpPr>
          <p:nvPr/>
        </p:nvSpPr>
        <p:spPr bwMode="auto">
          <a:xfrm>
            <a:off x="4759325" y="3856185"/>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2800" b="1"/>
              <a:t>置 </a:t>
            </a:r>
            <a:r>
              <a:rPr lang="en-US" altLang="zh-CN" sz="2800" b="1"/>
              <a:t>1</a:t>
            </a:r>
            <a:r>
              <a:rPr lang="en-US" altLang="zh-CN" b="1"/>
              <a:t>”</a:t>
            </a:r>
            <a:r>
              <a:rPr lang="zh-CN" altLang="en-US" sz="2800" b="1"/>
              <a:t>或</a:t>
            </a:r>
            <a:r>
              <a:rPr lang="zh-CN" altLang="en-US" b="1"/>
              <a:t>“</a:t>
            </a:r>
            <a:r>
              <a:rPr lang="zh-CN" altLang="en-US" sz="2800" b="1"/>
              <a:t>置位</a:t>
            </a:r>
            <a:r>
              <a:rPr lang="zh-CN" altLang="en-US" b="1"/>
              <a:t>” </a:t>
            </a:r>
            <a:r>
              <a:rPr lang="en-US" altLang="zh-CN" sz="2800" b="1">
                <a:ea typeface="楷体_GB2312" panose="02010609030101010101" pitchFamily="49" charset="-122"/>
              </a:rPr>
              <a:t>(</a:t>
            </a:r>
            <a:r>
              <a:rPr lang="en-US" altLang="zh-CN" sz="2800" b="1">
                <a:solidFill>
                  <a:srgbClr val="FF0066"/>
                </a:solidFill>
                <a:ea typeface="楷体_GB2312" panose="02010609030101010101" pitchFamily="49" charset="-122"/>
              </a:rPr>
              <a:t>S</a:t>
            </a:r>
            <a:r>
              <a:rPr lang="en-US" altLang="zh-CN" sz="2800" b="1">
                <a:ea typeface="楷体_GB2312" panose="02010609030101010101" pitchFamily="49" charset="-122"/>
              </a:rPr>
              <a:t>et)</a:t>
            </a:r>
            <a:endParaRPr lang="en-US" altLang="zh-CN" b="1"/>
          </a:p>
        </p:txBody>
      </p:sp>
      <p:graphicFrame>
        <p:nvGraphicFramePr>
          <p:cNvPr id="23" name="Object 113"/>
          <p:cNvGraphicFramePr>
            <a:graphicFrameLocks noChangeAspect="1"/>
          </p:cNvGraphicFramePr>
          <p:nvPr>
            <p:extLst/>
          </p:nvPr>
        </p:nvGraphicFramePr>
        <p:xfrm>
          <a:off x="5143500" y="4348310"/>
          <a:ext cx="1590675" cy="527050"/>
        </p:xfrm>
        <a:graphic>
          <a:graphicData uri="http://schemas.openxmlformats.org/presentationml/2006/ole">
            <mc:AlternateContent xmlns:mc="http://schemas.openxmlformats.org/markup-compatibility/2006">
              <mc:Choice xmlns:v="urn:schemas-microsoft-com:vml" Requires="v">
                <p:oleObj spid="_x0000_s19472" name="Equation" r:id="rId11" imgW="647640" imgH="215640" progId="Equation.3">
                  <p:embed/>
                </p:oleObj>
              </mc:Choice>
              <mc:Fallback>
                <p:oleObj name="Equation" r:id="rId11" imgW="647640" imgH="215640" progId="Equation.3">
                  <p:embed/>
                  <p:pic>
                    <p:nvPicPr>
                      <p:cNvPr id="23" name="Object 1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0" y="4348310"/>
                        <a:ext cx="1590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129"/>
          <p:cNvGrpSpPr>
            <a:grpSpLocks/>
          </p:cNvGrpSpPr>
          <p:nvPr/>
        </p:nvGrpSpPr>
        <p:grpSpPr bwMode="auto">
          <a:xfrm>
            <a:off x="6781800" y="4370530"/>
            <a:ext cx="2705100" cy="400050"/>
            <a:chOff x="4296" y="2848"/>
            <a:chExt cx="1704" cy="252"/>
          </a:xfrm>
        </p:grpSpPr>
        <p:sp>
          <p:nvSpPr>
            <p:cNvPr id="25" name="Text Box 115"/>
            <p:cNvSpPr txBox="1">
              <a:spLocks noChangeArrowheads="1"/>
            </p:cNvSpPr>
            <p:nvPr/>
          </p:nvSpPr>
          <p:spPr bwMode="auto">
            <a:xfrm>
              <a:off x="4296" y="2848"/>
              <a:ext cx="1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dirty="0">
                  <a:solidFill>
                    <a:schemeClr val="accent2"/>
                  </a:solidFill>
                </a:rPr>
                <a:t>Q</a:t>
              </a:r>
              <a:r>
                <a:rPr lang="zh-CN" altLang="en-US" sz="1400" b="1" dirty="0">
                  <a:solidFill>
                    <a:schemeClr val="accent2"/>
                  </a:solidFill>
                </a:rPr>
                <a:t>和</a:t>
              </a:r>
              <a:r>
                <a:rPr lang="en-US" altLang="zh-CN" sz="2000" b="1" i="1" dirty="0">
                  <a:solidFill>
                    <a:schemeClr val="accent2"/>
                  </a:solidFill>
                </a:rPr>
                <a:t>Q </a:t>
              </a:r>
              <a:r>
                <a:rPr lang="zh-CN" altLang="en-US" sz="2000" b="1" dirty="0">
                  <a:solidFill>
                    <a:schemeClr val="accent2"/>
                  </a:solidFill>
                </a:rPr>
                <a:t>均</a:t>
              </a:r>
              <a:r>
                <a:rPr lang="zh-CN" altLang="en-US" sz="2000" b="1" dirty="0" smtClean="0">
                  <a:solidFill>
                    <a:schemeClr val="accent2"/>
                  </a:solidFill>
                </a:rPr>
                <a:t>为</a:t>
              </a:r>
              <a:r>
                <a:rPr lang="zh-CN" altLang="en-US" sz="2000" b="1" dirty="0">
                  <a:solidFill>
                    <a:schemeClr val="accent2"/>
                  </a:solidFill>
                </a:rPr>
                <a:t>高电平</a:t>
              </a:r>
              <a:r>
                <a:rPr lang="en-US" altLang="zh-CN" sz="2000" b="1" i="1" dirty="0" smtClean="0">
                  <a:solidFill>
                    <a:schemeClr val="accent2"/>
                  </a:solidFill>
                </a:rPr>
                <a:t>U</a:t>
              </a:r>
              <a:r>
                <a:rPr lang="en-US" altLang="zh-CN" sz="2000" b="1" baseline="-25000" dirty="0" smtClean="0">
                  <a:solidFill>
                    <a:schemeClr val="accent2"/>
                  </a:solidFill>
                </a:rPr>
                <a:t>H</a:t>
              </a:r>
              <a:endParaRPr lang="en-US" altLang="zh-CN" sz="2000" b="1" i="1" baseline="-25000" dirty="0">
                <a:solidFill>
                  <a:schemeClr val="accent2"/>
                </a:solidFill>
              </a:endParaRPr>
            </a:p>
          </p:txBody>
        </p:sp>
        <p:sp>
          <p:nvSpPr>
            <p:cNvPr id="26" name="Line 116"/>
            <p:cNvSpPr>
              <a:spLocks noChangeShapeType="1"/>
            </p:cNvSpPr>
            <p:nvPr/>
          </p:nvSpPr>
          <p:spPr bwMode="auto">
            <a:xfrm>
              <a:off x="4740" y="2896"/>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117"/>
          <p:cNvGrpSpPr>
            <a:grpSpLocks/>
          </p:cNvGrpSpPr>
          <p:nvPr/>
        </p:nvGrpSpPr>
        <p:grpSpPr bwMode="auto">
          <a:xfrm>
            <a:off x="5095875" y="4888060"/>
            <a:ext cx="2070100" cy="519113"/>
            <a:chOff x="3066" y="2730"/>
            <a:chExt cx="1304" cy="327"/>
          </a:xfrm>
        </p:grpSpPr>
        <p:sp>
          <p:nvSpPr>
            <p:cNvPr id="28" name="Text Box 118"/>
            <p:cNvSpPr txBox="1">
              <a:spLocks noChangeArrowheads="1"/>
            </p:cNvSpPr>
            <p:nvPr/>
          </p:nvSpPr>
          <p:spPr bwMode="auto">
            <a:xfrm>
              <a:off x="3066" y="2730"/>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R</a:t>
              </a:r>
              <a:r>
                <a:rPr lang="en-US" altLang="zh-CN" sz="2800" b="1"/>
                <a:t> </a:t>
              </a:r>
              <a:r>
                <a:rPr lang="zh-CN" altLang="en-US" sz="2800" b="1"/>
                <a:t>先撤消：</a:t>
              </a:r>
            </a:p>
          </p:txBody>
        </p:sp>
        <p:sp>
          <p:nvSpPr>
            <p:cNvPr id="29" name="Line 119"/>
            <p:cNvSpPr>
              <a:spLocks noChangeShapeType="1"/>
            </p:cNvSpPr>
            <p:nvPr/>
          </p:nvSpPr>
          <p:spPr bwMode="auto">
            <a:xfrm flipV="1">
              <a:off x="3150" y="2778"/>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 name="Line 120"/>
          <p:cNvSpPr>
            <a:spLocks noChangeShapeType="1"/>
          </p:cNvSpPr>
          <p:nvPr/>
        </p:nvSpPr>
        <p:spPr bwMode="auto">
          <a:xfrm>
            <a:off x="6940550" y="5180160"/>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121"/>
          <p:cNvSpPr>
            <a:spLocks noChangeArrowheads="1"/>
          </p:cNvSpPr>
          <p:nvPr/>
        </p:nvSpPr>
        <p:spPr bwMode="auto">
          <a:xfrm>
            <a:off x="7521575" y="4902348"/>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1 </a:t>
            </a:r>
            <a:r>
              <a:rPr lang="zh-CN" altLang="en-US" sz="2800" b="1">
                <a:solidFill>
                  <a:srgbClr val="0033CC"/>
                </a:solidFill>
              </a:rPr>
              <a:t>态</a:t>
            </a:r>
          </a:p>
        </p:txBody>
      </p:sp>
      <p:grpSp>
        <p:nvGrpSpPr>
          <p:cNvPr id="32" name="Group 122"/>
          <p:cNvGrpSpPr>
            <a:grpSpLocks/>
          </p:cNvGrpSpPr>
          <p:nvPr/>
        </p:nvGrpSpPr>
        <p:grpSpPr bwMode="auto">
          <a:xfrm>
            <a:off x="5105400" y="5383360"/>
            <a:ext cx="2070100" cy="519113"/>
            <a:chOff x="3060" y="3024"/>
            <a:chExt cx="1304" cy="327"/>
          </a:xfrm>
        </p:grpSpPr>
        <p:sp>
          <p:nvSpPr>
            <p:cNvPr id="33" name="Text Box 123"/>
            <p:cNvSpPr txBox="1">
              <a:spLocks noChangeArrowheads="1"/>
            </p:cNvSpPr>
            <p:nvPr/>
          </p:nvSpPr>
          <p:spPr bwMode="auto">
            <a:xfrm>
              <a:off x="3060" y="3024"/>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S</a:t>
              </a:r>
              <a:r>
                <a:rPr lang="en-US" altLang="zh-CN" sz="2800" b="1"/>
                <a:t> </a:t>
              </a:r>
              <a:r>
                <a:rPr lang="zh-CN" altLang="en-US" sz="2800" b="1"/>
                <a:t>先撤消：</a:t>
              </a:r>
            </a:p>
          </p:txBody>
        </p:sp>
        <p:sp>
          <p:nvSpPr>
            <p:cNvPr id="34" name="Line 124"/>
            <p:cNvSpPr>
              <a:spLocks noChangeShapeType="1"/>
            </p:cNvSpPr>
            <p:nvPr/>
          </p:nvSpPr>
          <p:spPr bwMode="auto">
            <a:xfrm flipV="1">
              <a:off x="3138" y="3072"/>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Line 125"/>
          <p:cNvSpPr>
            <a:spLocks noChangeShapeType="1"/>
          </p:cNvSpPr>
          <p:nvPr/>
        </p:nvSpPr>
        <p:spPr bwMode="auto">
          <a:xfrm>
            <a:off x="6946900" y="5688160"/>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126"/>
          <p:cNvSpPr>
            <a:spLocks noChangeArrowheads="1"/>
          </p:cNvSpPr>
          <p:nvPr/>
        </p:nvSpPr>
        <p:spPr bwMode="auto">
          <a:xfrm>
            <a:off x="7524750" y="5419873"/>
            <a:ext cx="1100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 </a:t>
            </a:r>
            <a:r>
              <a:rPr lang="zh-CN" altLang="en-US" sz="2800" b="1">
                <a:solidFill>
                  <a:srgbClr val="0033CC"/>
                </a:solidFill>
              </a:rPr>
              <a:t>态</a:t>
            </a:r>
          </a:p>
        </p:txBody>
      </p:sp>
      <p:sp>
        <p:nvSpPr>
          <p:cNvPr id="37" name="Text Box 127"/>
          <p:cNvSpPr txBox="1">
            <a:spLocks noChangeArrowheads="1"/>
          </p:cNvSpPr>
          <p:nvPr/>
        </p:nvSpPr>
        <p:spPr bwMode="auto">
          <a:xfrm>
            <a:off x="5035550" y="5827860"/>
            <a:ext cx="3425825"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信号同时撤消：</a:t>
            </a:r>
          </a:p>
        </p:txBody>
      </p:sp>
      <p:sp>
        <p:nvSpPr>
          <p:cNvPr id="38" name="Text Box 128"/>
          <p:cNvSpPr txBox="1">
            <a:spLocks noChangeArrowheads="1"/>
          </p:cNvSpPr>
          <p:nvPr/>
        </p:nvSpPr>
        <p:spPr bwMode="auto">
          <a:xfrm>
            <a:off x="7435850" y="5821510"/>
            <a:ext cx="1905000" cy="946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状态不定</a:t>
            </a:r>
          </a:p>
          <a:p>
            <a:r>
              <a:rPr lang="zh-CN" altLang="en-US" sz="2800" b="1">
                <a:solidFill>
                  <a:srgbClr val="0033CC"/>
                </a:solidFill>
                <a:latin typeface="宋体" panose="02010600030101010101" pitchFamily="2" charset="-122"/>
              </a:rPr>
              <a:t> </a:t>
            </a:r>
            <a:r>
              <a:rPr lang="en-US" altLang="zh-CN" sz="2800" b="1">
                <a:solidFill>
                  <a:srgbClr val="FF0066"/>
                </a:solidFill>
                <a:latin typeface="宋体" panose="02010600030101010101" pitchFamily="2" charset="-122"/>
              </a:rPr>
              <a:t>(</a:t>
            </a:r>
            <a:r>
              <a:rPr lang="zh-CN" altLang="en-US" sz="2800" b="1">
                <a:solidFill>
                  <a:srgbClr val="FF0066"/>
                </a:solidFill>
              </a:rPr>
              <a:t>随机</a:t>
            </a:r>
            <a:r>
              <a:rPr lang="en-US" altLang="zh-CN" sz="2800" b="1">
                <a:solidFill>
                  <a:srgbClr val="FF0066"/>
                </a:solidFill>
                <a:latin typeface="宋体" panose="02010600030101010101" pitchFamily="2" charset="-122"/>
              </a:rPr>
              <a:t>)</a:t>
            </a:r>
          </a:p>
        </p:txBody>
      </p:sp>
      <p:grpSp>
        <p:nvGrpSpPr>
          <p:cNvPr id="39" name="Group 6"/>
          <p:cNvGrpSpPr>
            <a:grpSpLocks/>
          </p:cNvGrpSpPr>
          <p:nvPr/>
        </p:nvGrpSpPr>
        <p:grpSpPr bwMode="auto">
          <a:xfrm>
            <a:off x="665970" y="1741635"/>
            <a:ext cx="3028144" cy="3068090"/>
            <a:chOff x="420" y="1038"/>
            <a:chExt cx="1437" cy="1472"/>
          </a:xfrm>
        </p:grpSpPr>
        <p:sp>
          <p:nvSpPr>
            <p:cNvPr id="40" name="Rectangle 7"/>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grpSp>
          <p:nvGrpSpPr>
            <p:cNvPr id="42" name="Group 9"/>
            <p:cNvGrpSpPr>
              <a:grpSpLocks/>
            </p:cNvGrpSpPr>
            <p:nvPr/>
          </p:nvGrpSpPr>
          <p:grpSpPr bwMode="auto">
            <a:xfrm>
              <a:off x="584" y="1758"/>
              <a:ext cx="45" cy="431"/>
              <a:chOff x="518" y="1962"/>
              <a:chExt cx="45" cy="431"/>
            </a:xfrm>
          </p:grpSpPr>
          <p:sp>
            <p:nvSpPr>
              <p:cNvPr id="70" name="Line 10"/>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Oval 11"/>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12"/>
            <p:cNvGrpSpPr>
              <a:grpSpLocks/>
            </p:cNvGrpSpPr>
            <p:nvPr/>
          </p:nvGrpSpPr>
          <p:grpSpPr bwMode="auto">
            <a:xfrm flipH="1">
              <a:off x="1531" y="1752"/>
              <a:ext cx="45" cy="431"/>
              <a:chOff x="518" y="1962"/>
              <a:chExt cx="45" cy="431"/>
            </a:xfrm>
          </p:grpSpPr>
          <p:sp>
            <p:nvSpPr>
              <p:cNvPr id="68" name="Line 13"/>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Oval 14"/>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Rectangle 15"/>
            <p:cNvSpPr>
              <a:spLocks noChangeArrowheads="1"/>
            </p:cNvSpPr>
            <p:nvPr/>
          </p:nvSpPr>
          <p:spPr bwMode="auto">
            <a:xfrm>
              <a:off x="1475" y="218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45" name="Line 16"/>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Rectangle 17"/>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nvGrpSpPr>
            <p:cNvPr id="47" name="Group 18"/>
            <p:cNvGrpSpPr>
              <a:grpSpLocks/>
            </p:cNvGrpSpPr>
            <p:nvPr/>
          </p:nvGrpSpPr>
          <p:grpSpPr bwMode="auto">
            <a:xfrm flipV="1">
              <a:off x="644" y="1158"/>
              <a:ext cx="45" cy="431"/>
              <a:chOff x="518" y="1962"/>
              <a:chExt cx="45" cy="431"/>
            </a:xfrm>
          </p:grpSpPr>
          <p:sp>
            <p:nvSpPr>
              <p:cNvPr id="66" name="Line 19"/>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Oval 20"/>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 name="Rectangle 21"/>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anose="02010609030101010101" pitchFamily="49" charset="-122"/>
                </a:rPr>
                <a:t>&amp;</a:t>
              </a:r>
            </a:p>
          </p:txBody>
        </p:sp>
        <p:sp>
          <p:nvSpPr>
            <p:cNvPr id="49" name="Rectangle 22"/>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nvGrpSpPr>
            <p:cNvPr id="50" name="Group 23"/>
            <p:cNvGrpSpPr>
              <a:grpSpLocks/>
            </p:cNvGrpSpPr>
            <p:nvPr/>
          </p:nvGrpSpPr>
          <p:grpSpPr bwMode="auto">
            <a:xfrm flipH="1" flipV="1">
              <a:off x="1459" y="1146"/>
              <a:ext cx="45" cy="431"/>
              <a:chOff x="518" y="1962"/>
              <a:chExt cx="45" cy="431"/>
            </a:xfrm>
          </p:grpSpPr>
          <p:sp>
            <p:nvSpPr>
              <p:cNvPr id="64" name="Line 24"/>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Oval 25"/>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Oval 26"/>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27"/>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anose="02010609030101010101" pitchFamily="49" charset="-122"/>
                </a:rPr>
                <a:t>&amp;</a:t>
              </a:r>
            </a:p>
          </p:txBody>
        </p:sp>
        <p:sp>
          <p:nvSpPr>
            <p:cNvPr id="53" name="Oval 28"/>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29"/>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30"/>
            <p:cNvSpPr>
              <a:spLocks noChangeArrowheads="1"/>
            </p:cNvSpPr>
            <p:nvPr/>
          </p:nvSpPr>
          <p:spPr bwMode="auto">
            <a:xfrm>
              <a:off x="539" y="22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dirty="0">
                  <a:solidFill>
                    <a:srgbClr val="0033CC"/>
                  </a:solidFill>
                </a:rPr>
                <a:t>S</a:t>
              </a:r>
              <a:endParaRPr lang="en-US" altLang="zh-CN" b="1" baseline="-25000" dirty="0">
                <a:solidFill>
                  <a:srgbClr val="0033CC"/>
                </a:solidFill>
              </a:endParaRPr>
            </a:p>
          </p:txBody>
        </p:sp>
        <p:sp>
          <p:nvSpPr>
            <p:cNvPr id="56" name="Line 31"/>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7" name="Rectangle 32"/>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58" name="Line 33"/>
            <p:cNvSpPr>
              <a:spLocks noChangeShapeType="1"/>
            </p:cNvSpPr>
            <p:nvPr/>
          </p:nvSpPr>
          <p:spPr bwMode="auto">
            <a:xfrm flipV="1">
              <a:off x="1535"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 name="Freeform 34"/>
            <p:cNvSpPr>
              <a:spLocks/>
            </p:cNvSpPr>
            <p:nvPr/>
          </p:nvSpPr>
          <p:spPr bwMode="auto">
            <a:xfrm>
              <a:off x="672" y="1416"/>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35"/>
            <p:cNvSpPr>
              <a:spLocks/>
            </p:cNvSpPr>
            <p:nvPr/>
          </p:nvSpPr>
          <p:spPr bwMode="auto">
            <a:xfrm flipH="1">
              <a:off x="954" y="1416"/>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36"/>
            <p:cNvSpPr>
              <a:spLocks/>
            </p:cNvSpPr>
            <p:nvPr/>
          </p:nvSpPr>
          <p:spPr bwMode="auto">
            <a:xfrm>
              <a:off x="1188" y="1884"/>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37"/>
            <p:cNvSpPr>
              <a:spLocks/>
            </p:cNvSpPr>
            <p:nvPr/>
          </p:nvSpPr>
          <p:spPr bwMode="auto">
            <a:xfrm flipH="1">
              <a:off x="750" y="1890"/>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Oval 38"/>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 name="燕尾形 71"/>
          <p:cNvSpPr/>
          <p:nvPr/>
        </p:nvSpPr>
        <p:spPr>
          <a:xfrm>
            <a:off x="4516727" y="1095523"/>
            <a:ext cx="415636" cy="460375"/>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燕尾形 72"/>
          <p:cNvSpPr/>
          <p:nvPr/>
        </p:nvSpPr>
        <p:spPr>
          <a:xfrm>
            <a:off x="4516727" y="4408278"/>
            <a:ext cx="415636" cy="460375"/>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燕尾形 73"/>
          <p:cNvSpPr/>
          <p:nvPr/>
        </p:nvSpPr>
        <p:spPr>
          <a:xfrm>
            <a:off x="4504913" y="3132285"/>
            <a:ext cx="415636" cy="460375"/>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燕尾形 74"/>
          <p:cNvSpPr/>
          <p:nvPr/>
        </p:nvSpPr>
        <p:spPr>
          <a:xfrm>
            <a:off x="4516727" y="1819422"/>
            <a:ext cx="415636" cy="460375"/>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4324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500"/>
                            </p:stCondLst>
                            <p:childTnLst>
                              <p:par>
                                <p:cTn id="16" presetID="22" presetClass="entr" presetSubtype="8" fill="hold" grpId="0" nodeType="afterEffect">
                                  <p:stCondLst>
                                    <p:cond delay="100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par>
                          <p:cTn id="19" fill="hold">
                            <p:stCondLst>
                              <p:cond delay="2000"/>
                            </p:stCondLst>
                            <p:childTnLst>
                              <p:par>
                                <p:cTn id="20" presetID="22" presetClass="entr" presetSubtype="8" fill="hold" nodeType="after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wipe(left)">
                                      <p:cBhvr>
                                        <p:cTn id="43" dur="500"/>
                                        <p:tgtEl>
                                          <p:spTgt spid="9">
                                            <p:txEl>
                                              <p:pRg st="0" end="0"/>
                                            </p:txEl>
                                          </p:spTgt>
                                        </p:tgtEl>
                                      </p:cBhvr>
                                    </p:animEffect>
                                  </p:childTnLst>
                                </p:cTn>
                              </p:par>
                            </p:childTnLst>
                          </p:cTn>
                        </p:par>
                        <p:par>
                          <p:cTn id="44" fill="hold">
                            <p:stCondLst>
                              <p:cond delay="1000"/>
                            </p:stCondLst>
                            <p:childTnLst>
                              <p:par>
                                <p:cTn id="45" presetID="22" presetClass="entr" presetSubtype="8" fill="hold" nodeType="afterEffect">
                                  <p:stCondLst>
                                    <p:cond delay="100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wipe(left)">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wipe(left)">
                                      <p:cBhvr>
                                        <p:cTn id="57" dur="500"/>
                                        <p:tgtEl>
                                          <p:spTgt spid="1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7">
                                            <p:txEl>
                                              <p:pRg st="0" end="0"/>
                                            </p:txEl>
                                          </p:spTgt>
                                        </p:tgtEl>
                                        <p:attrNameLst>
                                          <p:attrName>style.visibility</p:attrName>
                                        </p:attrNameLst>
                                      </p:cBhvr>
                                      <p:to>
                                        <p:strVal val="visible"/>
                                      </p:to>
                                    </p:set>
                                    <p:animEffect transition="in" filter="wipe(left)">
                                      <p:cBhvr>
                                        <p:cTn id="73" dur="500"/>
                                        <p:tgtEl>
                                          <p:spTgt spid="17">
                                            <p:txEl>
                                              <p:pRg st="0" end="0"/>
                                            </p:txEl>
                                          </p:spTgt>
                                        </p:tgtEl>
                                      </p:cBhvr>
                                    </p:animEffect>
                                  </p:childTnLst>
                                </p:cTn>
                              </p:par>
                            </p:childTnLst>
                          </p:cTn>
                        </p:par>
                        <p:par>
                          <p:cTn id="74" fill="hold">
                            <p:stCondLst>
                              <p:cond delay="1000"/>
                            </p:stCondLst>
                            <p:childTnLst>
                              <p:par>
                                <p:cTn id="75" presetID="22" presetClass="entr" presetSubtype="8" fill="hold" nodeType="afterEffect">
                                  <p:stCondLst>
                                    <p:cond delay="100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left)">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
                                            <p:txEl>
                                              <p:pRg st="0" end="0"/>
                                            </p:txEl>
                                          </p:spTgt>
                                        </p:tgtEl>
                                        <p:attrNameLst>
                                          <p:attrName>style.visibility</p:attrName>
                                        </p:attrNameLst>
                                      </p:cBhvr>
                                      <p:to>
                                        <p:strVal val="visible"/>
                                      </p:to>
                                    </p:set>
                                    <p:animEffect transition="in" filter="wipe(left)">
                                      <p:cBhvr>
                                        <p:cTn id="87" dur="500"/>
                                        <p:tgtEl>
                                          <p:spTgt spid="22">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slide(fromBottom)">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500"/>
                                        <p:tgtEl>
                                          <p:spTgt spid="30"/>
                                        </p:tgtEl>
                                      </p:cBhvr>
                                    </p:animEffec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31">
                                            <p:txEl>
                                              <p:pRg st="0" end="0"/>
                                            </p:txEl>
                                          </p:spTgt>
                                        </p:tgtEl>
                                        <p:attrNameLst>
                                          <p:attrName>style.visibility</p:attrName>
                                        </p:attrNameLst>
                                      </p:cBhvr>
                                      <p:to>
                                        <p:strVal val="visible"/>
                                      </p:to>
                                    </p:set>
                                    <p:animEffect transition="in" filter="wipe(left)">
                                      <p:cBhvr>
                                        <p:cTn id="113" dur="500"/>
                                        <p:tgtEl>
                                          <p:spTgt spid="31">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wipe(left)">
                                      <p:cBhvr>
                                        <p:cTn id="118" dur="500"/>
                                        <p:tgtEl>
                                          <p:spTgt spid="3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wipe(left)">
                                      <p:cBhvr>
                                        <p:cTn id="123" dur="500"/>
                                        <p:tgtEl>
                                          <p:spTgt spid="35"/>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36">
                                            <p:txEl>
                                              <p:pRg st="0" end="0"/>
                                            </p:txEl>
                                          </p:spTgt>
                                        </p:tgtEl>
                                        <p:attrNameLst>
                                          <p:attrName>style.visibility</p:attrName>
                                        </p:attrNameLst>
                                      </p:cBhvr>
                                      <p:to>
                                        <p:strVal val="visible"/>
                                      </p:to>
                                    </p:set>
                                    <p:animEffect transition="in" filter="wipe(left)">
                                      <p:cBhvr>
                                        <p:cTn id="127" dur="500"/>
                                        <p:tgtEl>
                                          <p:spTgt spid="36">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7">
                                            <p:txEl>
                                              <p:pRg st="0" end="0"/>
                                            </p:txEl>
                                          </p:spTgt>
                                        </p:tgtEl>
                                        <p:attrNameLst>
                                          <p:attrName>style.visibility</p:attrName>
                                        </p:attrNameLst>
                                      </p:cBhvr>
                                      <p:to>
                                        <p:strVal val="visible"/>
                                      </p:to>
                                    </p:set>
                                    <p:animEffect transition="in" filter="wipe(left)">
                                      <p:cBhvr>
                                        <p:cTn id="132" dur="500"/>
                                        <p:tgtEl>
                                          <p:spTgt spid="37">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wipe(left)">
                                      <p:cBhvr>
                                        <p:cTn id="1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1000"/>
      <p:bldP spid="6" grpId="0" build="p" autoUpdateAnimBg="0"/>
      <p:bldP spid="9" grpId="0" build="p" autoUpdateAnimBg="0" advAuto="0"/>
      <p:bldP spid="13" grpId="0" build="p" autoUpdateAnimBg="0"/>
      <p:bldP spid="14" grpId="0" build="p" autoUpdateAnimBg="0"/>
      <p:bldP spid="17" grpId="0" build="p" autoUpdateAnimBg="0" advAuto="0"/>
      <p:bldP spid="21" grpId="0" build="p" autoUpdateAnimBg="0"/>
      <p:bldP spid="22" grpId="0" build="p" autoUpdateAnimBg="0"/>
      <p:bldP spid="31" grpId="0" build="p" autoUpdateAnimBg="0" advAuto="0"/>
      <p:bldP spid="36" grpId="0" build="p" autoUpdateAnimBg="0" advAuto="0"/>
      <p:bldP spid="37" grpId="0" build="p" autoUpdateAnimBg="0"/>
      <p:bldP spid="38" grpId="0" autoUpdateAnimBg="0"/>
      <p:bldP spid="72" grpId="0" animBg="1"/>
      <p:bldP spid="73" grpId="0" animBg="1"/>
      <p:bldP spid="74" grpId="0" animBg="1"/>
      <p:bldP spid="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33505" y="808332"/>
            <a:ext cx="344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简化波形图</a:t>
            </a:r>
          </a:p>
        </p:txBody>
      </p:sp>
      <p:sp>
        <p:nvSpPr>
          <p:cNvPr id="79875" name="Rectangle 3"/>
          <p:cNvSpPr>
            <a:spLocks noChangeArrowheads="1"/>
          </p:cNvSpPr>
          <p:nvPr/>
        </p:nvSpPr>
        <p:spPr bwMode="auto">
          <a:xfrm>
            <a:off x="531955" y="1260770"/>
            <a:ext cx="60007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状态翻转过程需要一定的延迟时间</a:t>
            </a:r>
            <a:r>
              <a:rPr lang="en-US" altLang="zh-CN" sz="2800" b="1"/>
              <a:t>,</a:t>
            </a:r>
          </a:p>
          <a:p>
            <a:r>
              <a:rPr lang="zh-CN" altLang="en-US" sz="2800" b="1"/>
              <a:t>如 </a:t>
            </a:r>
            <a:r>
              <a:rPr lang="en-US" altLang="zh-CN" sz="2800" b="1"/>
              <a:t>1 </a:t>
            </a:r>
            <a:r>
              <a:rPr lang="en-US" altLang="zh-CN" sz="2800" b="1">
                <a:sym typeface="Symbol" panose="05050102010706020507" pitchFamily="18" charset="2"/>
              </a:rPr>
              <a:t> 0</a:t>
            </a:r>
            <a:r>
              <a:rPr lang="zh-CN" altLang="en-US" sz="2800" b="1">
                <a:sym typeface="Symbol" panose="05050102010706020507" pitchFamily="18" charset="2"/>
              </a:rPr>
              <a:t>，</a:t>
            </a:r>
            <a:r>
              <a:rPr lang="zh-CN" altLang="en-US" sz="2800" b="1"/>
              <a:t>延迟时间为 </a:t>
            </a:r>
            <a:r>
              <a:rPr lang="en-US" altLang="zh-CN" sz="2800" b="1" i="1">
                <a:solidFill>
                  <a:srgbClr val="FF0066"/>
                </a:solidFill>
              </a:rPr>
              <a:t>t</a:t>
            </a:r>
            <a:r>
              <a:rPr lang="en-US" altLang="zh-CN" sz="2800" b="1" baseline="-25000">
                <a:solidFill>
                  <a:srgbClr val="FF0066"/>
                </a:solidFill>
              </a:rPr>
              <a:t>PHL</a:t>
            </a:r>
            <a:r>
              <a:rPr lang="zh-CN" altLang="en-US" sz="2800" b="1"/>
              <a:t>；</a:t>
            </a:r>
          </a:p>
          <a:p>
            <a:r>
              <a:rPr lang="zh-CN" altLang="en-US" sz="2800" b="1">
                <a:sym typeface="Symbol" panose="05050102010706020507" pitchFamily="18" charset="2"/>
              </a:rPr>
              <a:t>     </a:t>
            </a:r>
            <a:r>
              <a:rPr lang="en-US" altLang="zh-CN" sz="2800" b="1">
                <a:sym typeface="Symbol" panose="05050102010706020507" pitchFamily="18" charset="2"/>
              </a:rPr>
              <a:t>0  </a:t>
            </a:r>
            <a:r>
              <a:rPr lang="en-US" altLang="zh-CN" sz="2800" b="1"/>
              <a:t>1</a:t>
            </a:r>
            <a:r>
              <a:rPr lang="zh-CN" altLang="en-US" sz="2800" b="1">
                <a:sym typeface="Symbol" panose="05050102010706020507" pitchFamily="18" charset="2"/>
              </a:rPr>
              <a:t>， </a:t>
            </a:r>
            <a:r>
              <a:rPr lang="zh-CN" altLang="en-US" sz="2800" b="1"/>
              <a:t>延迟时间为 </a:t>
            </a:r>
            <a:r>
              <a:rPr lang="en-US" altLang="zh-CN" sz="2800" b="1" i="1">
                <a:solidFill>
                  <a:srgbClr val="FF0066"/>
                </a:solidFill>
              </a:rPr>
              <a:t>t</a:t>
            </a:r>
            <a:r>
              <a:rPr lang="en-US" altLang="zh-CN" sz="2800" b="1" baseline="-25000">
                <a:solidFill>
                  <a:srgbClr val="FF0066"/>
                </a:solidFill>
              </a:rPr>
              <a:t>PLH </a:t>
            </a:r>
            <a:r>
              <a:rPr lang="zh-CN" altLang="en-US" sz="2800" b="1"/>
              <a:t>。</a:t>
            </a:r>
          </a:p>
          <a:p>
            <a:r>
              <a:rPr lang="zh-CN" altLang="en-US" sz="2800" b="1"/>
              <a:t>由于实际中翻转延迟时间相对于脉</a:t>
            </a:r>
          </a:p>
          <a:p>
            <a:r>
              <a:rPr lang="zh-CN" altLang="en-US" sz="2800" b="1"/>
              <a:t>冲的宽度和周期很小，故可视为</a:t>
            </a:r>
            <a:r>
              <a:rPr lang="en-US" altLang="zh-CN" sz="2800" b="1"/>
              <a:t>0</a:t>
            </a:r>
            <a:r>
              <a:rPr lang="zh-CN" altLang="en-US" sz="2800" b="1"/>
              <a:t>。</a:t>
            </a:r>
          </a:p>
        </p:txBody>
      </p:sp>
      <p:grpSp>
        <p:nvGrpSpPr>
          <p:cNvPr id="79876" name="Group 4"/>
          <p:cNvGrpSpPr>
            <a:grpSpLocks/>
          </p:cNvGrpSpPr>
          <p:nvPr/>
        </p:nvGrpSpPr>
        <p:grpSpPr bwMode="auto">
          <a:xfrm>
            <a:off x="6075505" y="1308395"/>
            <a:ext cx="2681288" cy="2343150"/>
            <a:chOff x="168" y="1038"/>
            <a:chExt cx="1689" cy="1476"/>
          </a:xfrm>
        </p:grpSpPr>
        <p:sp>
          <p:nvSpPr>
            <p:cNvPr id="79877" name="Rectangle 5"/>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79878" name="Rectangle 6"/>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grpSp>
          <p:nvGrpSpPr>
            <p:cNvPr id="79879" name="Group 7"/>
            <p:cNvGrpSpPr>
              <a:grpSpLocks/>
            </p:cNvGrpSpPr>
            <p:nvPr/>
          </p:nvGrpSpPr>
          <p:grpSpPr bwMode="auto">
            <a:xfrm>
              <a:off x="584" y="1758"/>
              <a:ext cx="45" cy="431"/>
              <a:chOff x="518" y="1962"/>
              <a:chExt cx="45" cy="431"/>
            </a:xfrm>
          </p:grpSpPr>
          <p:sp>
            <p:nvSpPr>
              <p:cNvPr id="79880" name="Line 8"/>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1" name="Oval 9"/>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882" name="Group 10"/>
            <p:cNvGrpSpPr>
              <a:grpSpLocks/>
            </p:cNvGrpSpPr>
            <p:nvPr/>
          </p:nvGrpSpPr>
          <p:grpSpPr bwMode="auto">
            <a:xfrm flipH="1">
              <a:off x="1531" y="1752"/>
              <a:ext cx="45" cy="431"/>
              <a:chOff x="518" y="1962"/>
              <a:chExt cx="45" cy="431"/>
            </a:xfrm>
          </p:grpSpPr>
          <p:sp>
            <p:nvSpPr>
              <p:cNvPr id="79883" name="Line 11"/>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4" name="Oval 12"/>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885" name="Rectangle 13"/>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79886" name="Line 14"/>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9887" name="Rectangle 15"/>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nvGrpSpPr>
            <p:cNvPr id="79888" name="Group 16"/>
            <p:cNvGrpSpPr>
              <a:grpSpLocks/>
            </p:cNvGrpSpPr>
            <p:nvPr/>
          </p:nvGrpSpPr>
          <p:grpSpPr bwMode="auto">
            <a:xfrm flipV="1">
              <a:off x="644" y="1158"/>
              <a:ext cx="45" cy="431"/>
              <a:chOff x="518" y="1962"/>
              <a:chExt cx="45" cy="431"/>
            </a:xfrm>
          </p:grpSpPr>
          <p:sp>
            <p:nvSpPr>
              <p:cNvPr id="79889" name="Line 17"/>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0" name="Oval 18"/>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891" name="Rectangle 19"/>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anose="02010609030101010101" pitchFamily="49" charset="-122"/>
                </a:rPr>
                <a:t>&amp;</a:t>
              </a:r>
            </a:p>
          </p:txBody>
        </p:sp>
        <p:sp>
          <p:nvSpPr>
            <p:cNvPr id="79892" name="Rectangle 20"/>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nvGrpSpPr>
            <p:cNvPr id="79893" name="Group 21"/>
            <p:cNvGrpSpPr>
              <a:grpSpLocks/>
            </p:cNvGrpSpPr>
            <p:nvPr/>
          </p:nvGrpSpPr>
          <p:grpSpPr bwMode="auto">
            <a:xfrm flipH="1" flipV="1">
              <a:off x="1459" y="1146"/>
              <a:ext cx="45" cy="431"/>
              <a:chOff x="518" y="1962"/>
              <a:chExt cx="45" cy="431"/>
            </a:xfrm>
          </p:grpSpPr>
          <p:sp>
            <p:nvSpPr>
              <p:cNvPr id="79894" name="Line 22"/>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5" name="Oval 23"/>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896" name="Oval 24"/>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7" name="Rectangle 25"/>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anose="02010609030101010101" pitchFamily="49" charset="-122"/>
                </a:rPr>
                <a:t>&amp;</a:t>
              </a:r>
            </a:p>
          </p:txBody>
        </p:sp>
        <p:sp>
          <p:nvSpPr>
            <p:cNvPr id="79898" name="Oval 26"/>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9" name="Oval 27"/>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0" name="Rectangle 28"/>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79901" name="Line 29"/>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9902" name="Rectangle 30"/>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79903" name="Line 31"/>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9904" name="Freeform 32"/>
            <p:cNvSpPr>
              <a:spLocks/>
            </p:cNvSpPr>
            <p:nvPr/>
          </p:nvSpPr>
          <p:spPr bwMode="auto">
            <a:xfrm>
              <a:off x="672" y="1416"/>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5" name="Freeform 33"/>
            <p:cNvSpPr>
              <a:spLocks/>
            </p:cNvSpPr>
            <p:nvPr/>
          </p:nvSpPr>
          <p:spPr bwMode="auto">
            <a:xfrm flipH="1">
              <a:off x="954" y="1416"/>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6" name="Freeform 34"/>
            <p:cNvSpPr>
              <a:spLocks/>
            </p:cNvSpPr>
            <p:nvPr/>
          </p:nvSpPr>
          <p:spPr bwMode="auto">
            <a:xfrm>
              <a:off x="1188" y="1884"/>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7" name="Freeform 35"/>
            <p:cNvSpPr>
              <a:spLocks/>
            </p:cNvSpPr>
            <p:nvPr/>
          </p:nvSpPr>
          <p:spPr bwMode="auto">
            <a:xfrm flipH="1">
              <a:off x="750" y="1890"/>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08" name="Oval 36"/>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909" name="Text Box 37"/>
          <p:cNvSpPr txBox="1">
            <a:spLocks noChangeArrowheads="1"/>
          </p:cNvSpPr>
          <p:nvPr/>
        </p:nvSpPr>
        <p:spPr bwMode="auto">
          <a:xfrm>
            <a:off x="531955" y="3489620"/>
            <a:ext cx="53657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设触发器初始状态为</a:t>
            </a:r>
            <a:r>
              <a:rPr lang="en-US" altLang="zh-CN" sz="2800" b="1"/>
              <a:t>0</a:t>
            </a:r>
            <a:r>
              <a:rPr lang="zh-CN" altLang="en-US" sz="2800" b="1"/>
              <a:t>：</a:t>
            </a:r>
          </a:p>
        </p:txBody>
      </p:sp>
      <p:graphicFrame>
        <p:nvGraphicFramePr>
          <p:cNvPr id="79910" name="Object 38"/>
          <p:cNvGraphicFramePr>
            <a:graphicFrameLocks noChangeAspect="1"/>
          </p:cNvGraphicFramePr>
          <p:nvPr>
            <p:extLst/>
          </p:nvPr>
        </p:nvGraphicFramePr>
        <p:xfrm>
          <a:off x="703405" y="4029370"/>
          <a:ext cx="371475" cy="525463"/>
        </p:xfrm>
        <a:graphic>
          <a:graphicData uri="http://schemas.openxmlformats.org/presentationml/2006/ole">
            <mc:AlternateContent xmlns:mc="http://schemas.openxmlformats.org/markup-compatibility/2006">
              <mc:Choice xmlns:v="urn:schemas-microsoft-com:vml" Requires="v">
                <p:oleObj spid="_x0000_s20486" name="Equation" r:id="rId3" imgW="152280" imgH="215640" progId="Equation.3">
                  <p:embed/>
                </p:oleObj>
              </mc:Choice>
              <mc:Fallback>
                <p:oleObj name="Equation" r:id="rId3" imgW="152280" imgH="215640" progId="Equation.3">
                  <p:embed/>
                  <p:pic>
                    <p:nvPicPr>
                      <p:cNvPr id="7991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05" y="4029370"/>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11" name="Freeform 39"/>
          <p:cNvSpPr>
            <a:spLocks/>
          </p:cNvSpPr>
          <p:nvPr/>
        </p:nvSpPr>
        <p:spPr bwMode="auto">
          <a:xfrm>
            <a:off x="1370155" y="4346870"/>
            <a:ext cx="2552700" cy="295275"/>
          </a:xfrm>
          <a:custGeom>
            <a:avLst/>
            <a:gdLst>
              <a:gd name="T0" fmla="*/ 0 w 1608"/>
              <a:gd name="T1" fmla="*/ 1 h 186"/>
              <a:gd name="T2" fmla="*/ 267 w 1608"/>
              <a:gd name="T3" fmla="*/ 1 h 186"/>
              <a:gd name="T4" fmla="*/ 267 w 1608"/>
              <a:gd name="T5" fmla="*/ 186 h 186"/>
              <a:gd name="T6" fmla="*/ 495 w 1608"/>
              <a:gd name="T7" fmla="*/ 186 h 186"/>
              <a:gd name="T8" fmla="*/ 495 w 1608"/>
              <a:gd name="T9" fmla="*/ 1 h 186"/>
              <a:gd name="T10" fmla="*/ 1608 w 1608"/>
              <a:gd name="T11" fmla="*/ 0 h 186"/>
            </a:gdLst>
            <a:ahLst/>
            <a:cxnLst>
              <a:cxn ang="0">
                <a:pos x="T0" y="T1"/>
              </a:cxn>
              <a:cxn ang="0">
                <a:pos x="T2" y="T3"/>
              </a:cxn>
              <a:cxn ang="0">
                <a:pos x="T4" y="T5"/>
              </a:cxn>
              <a:cxn ang="0">
                <a:pos x="T6" y="T7"/>
              </a:cxn>
              <a:cxn ang="0">
                <a:pos x="T8" y="T9"/>
              </a:cxn>
              <a:cxn ang="0">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912" name="Object 40"/>
          <p:cNvGraphicFramePr>
            <a:graphicFrameLocks noChangeAspect="1"/>
          </p:cNvGraphicFramePr>
          <p:nvPr>
            <p:extLst/>
          </p:nvPr>
        </p:nvGraphicFramePr>
        <p:xfrm>
          <a:off x="706580" y="4710408"/>
          <a:ext cx="403225" cy="495300"/>
        </p:xfrm>
        <a:graphic>
          <a:graphicData uri="http://schemas.openxmlformats.org/presentationml/2006/ole">
            <mc:AlternateContent xmlns:mc="http://schemas.openxmlformats.org/markup-compatibility/2006">
              <mc:Choice xmlns:v="urn:schemas-microsoft-com:vml" Requires="v">
                <p:oleObj spid="_x0000_s20487" name="Equation" r:id="rId5" imgW="164880" imgH="203040" progId="Equation.3">
                  <p:embed/>
                </p:oleObj>
              </mc:Choice>
              <mc:Fallback>
                <p:oleObj name="Equation" r:id="rId5" imgW="164880" imgH="203040" progId="Equation.3">
                  <p:embed/>
                  <p:pic>
                    <p:nvPicPr>
                      <p:cNvPr id="79912"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580" y="4710408"/>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13" name="Freeform 41"/>
          <p:cNvSpPr>
            <a:spLocks/>
          </p:cNvSpPr>
          <p:nvPr/>
        </p:nvSpPr>
        <p:spPr bwMode="auto">
          <a:xfrm flipH="1">
            <a:off x="1341580" y="4842170"/>
            <a:ext cx="2571750" cy="295275"/>
          </a:xfrm>
          <a:custGeom>
            <a:avLst/>
            <a:gdLst>
              <a:gd name="T0" fmla="*/ 0 w 1608"/>
              <a:gd name="T1" fmla="*/ 1 h 186"/>
              <a:gd name="T2" fmla="*/ 267 w 1608"/>
              <a:gd name="T3" fmla="*/ 1 h 186"/>
              <a:gd name="T4" fmla="*/ 267 w 1608"/>
              <a:gd name="T5" fmla="*/ 186 h 186"/>
              <a:gd name="T6" fmla="*/ 495 w 1608"/>
              <a:gd name="T7" fmla="*/ 186 h 186"/>
              <a:gd name="T8" fmla="*/ 495 w 1608"/>
              <a:gd name="T9" fmla="*/ 1 h 186"/>
              <a:gd name="T10" fmla="*/ 1608 w 1608"/>
              <a:gd name="T11" fmla="*/ 0 h 186"/>
            </a:gdLst>
            <a:ahLst/>
            <a:cxnLst>
              <a:cxn ang="0">
                <a:pos x="T0" y="T1"/>
              </a:cxn>
              <a:cxn ang="0">
                <a:pos x="T2" y="T3"/>
              </a:cxn>
              <a:cxn ang="0">
                <a:pos x="T4" y="T5"/>
              </a:cxn>
              <a:cxn ang="0">
                <a:pos x="T6" y="T7"/>
              </a:cxn>
              <a:cxn ang="0">
                <a:pos x="T8" y="T9"/>
              </a:cxn>
              <a:cxn ang="0">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14" name="Line 42"/>
          <p:cNvSpPr>
            <a:spLocks noChangeShapeType="1"/>
          </p:cNvSpPr>
          <p:nvPr/>
        </p:nvSpPr>
        <p:spPr bwMode="auto">
          <a:xfrm>
            <a:off x="1789255" y="4327820"/>
            <a:ext cx="0" cy="1979613"/>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5" name="Line 43"/>
          <p:cNvSpPr>
            <a:spLocks noChangeShapeType="1"/>
          </p:cNvSpPr>
          <p:nvPr/>
        </p:nvSpPr>
        <p:spPr bwMode="auto">
          <a:xfrm>
            <a:off x="2155968" y="4480220"/>
            <a:ext cx="0" cy="1979613"/>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6" name="Line 44"/>
          <p:cNvSpPr>
            <a:spLocks noChangeShapeType="1"/>
          </p:cNvSpPr>
          <p:nvPr/>
        </p:nvSpPr>
        <p:spPr bwMode="auto">
          <a:xfrm>
            <a:off x="3122755" y="4880270"/>
            <a:ext cx="0" cy="1439863"/>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7" name="Line 45"/>
          <p:cNvSpPr>
            <a:spLocks noChangeShapeType="1"/>
          </p:cNvSpPr>
          <p:nvPr/>
        </p:nvSpPr>
        <p:spPr bwMode="auto">
          <a:xfrm>
            <a:off x="3494230" y="5066008"/>
            <a:ext cx="0" cy="126841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8" name="Text Box 46"/>
          <p:cNvSpPr txBox="1">
            <a:spLocks noChangeArrowheads="1"/>
          </p:cNvSpPr>
          <p:nvPr/>
        </p:nvSpPr>
        <p:spPr bwMode="auto">
          <a:xfrm>
            <a:off x="741505" y="5146970"/>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sp>
        <p:nvSpPr>
          <p:cNvPr id="79919" name="Line 47"/>
          <p:cNvSpPr>
            <a:spLocks noChangeShapeType="1"/>
          </p:cNvSpPr>
          <p:nvPr/>
        </p:nvSpPr>
        <p:spPr bwMode="auto">
          <a:xfrm>
            <a:off x="1341580" y="562322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0" name="Line 48"/>
          <p:cNvSpPr>
            <a:spLocks noChangeShapeType="1"/>
          </p:cNvSpPr>
          <p:nvPr/>
        </p:nvSpPr>
        <p:spPr bwMode="auto">
          <a:xfrm flipV="1">
            <a:off x="1789255" y="524222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1" name="Line 49"/>
          <p:cNvSpPr>
            <a:spLocks noChangeShapeType="1"/>
          </p:cNvSpPr>
          <p:nvPr/>
        </p:nvSpPr>
        <p:spPr bwMode="auto">
          <a:xfrm>
            <a:off x="1789255" y="524698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2" name="Line 50"/>
          <p:cNvSpPr>
            <a:spLocks noChangeShapeType="1"/>
          </p:cNvSpPr>
          <p:nvPr/>
        </p:nvSpPr>
        <p:spPr bwMode="auto">
          <a:xfrm>
            <a:off x="3127518" y="5232695"/>
            <a:ext cx="0" cy="385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3" name="Freeform 51"/>
          <p:cNvSpPr>
            <a:spLocks/>
          </p:cNvSpPr>
          <p:nvPr/>
        </p:nvSpPr>
        <p:spPr bwMode="auto">
          <a:xfrm flipV="1">
            <a:off x="3117993" y="5570833"/>
            <a:ext cx="376237" cy="42862"/>
          </a:xfrm>
          <a:custGeom>
            <a:avLst/>
            <a:gdLst>
              <a:gd name="T0" fmla="*/ 0 w 252"/>
              <a:gd name="T1" fmla="*/ 0 h 1"/>
              <a:gd name="T2" fmla="*/ 252 w 252"/>
              <a:gd name="T3" fmla="*/ 0 h 1"/>
            </a:gdLst>
            <a:ahLst/>
            <a:cxnLst>
              <a:cxn ang="0">
                <a:pos x="T0" y="T1"/>
              </a:cxn>
              <a:cxn ang="0">
                <a:pos x="T2" y="T3"/>
              </a:cxn>
            </a:cxnLst>
            <a:rect l="0" t="0" r="r" b="b"/>
            <a:pathLst>
              <a:path w="252" h="1">
                <a:moveTo>
                  <a:pt x="0" y="0"/>
                </a:moveTo>
                <a:lnTo>
                  <a:pt x="252" y="0"/>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4" name="Freeform 52"/>
          <p:cNvSpPr>
            <a:spLocks/>
          </p:cNvSpPr>
          <p:nvPr/>
        </p:nvSpPr>
        <p:spPr bwMode="auto">
          <a:xfrm>
            <a:off x="2246455" y="5242220"/>
            <a:ext cx="876300" cy="4763"/>
          </a:xfrm>
          <a:custGeom>
            <a:avLst/>
            <a:gdLst>
              <a:gd name="T0" fmla="*/ 0 w 552"/>
              <a:gd name="T1" fmla="*/ 0 h 3"/>
              <a:gd name="T2" fmla="*/ 552 w 552"/>
              <a:gd name="T3" fmla="*/ 3 h 3"/>
            </a:gdLst>
            <a:ahLst/>
            <a:cxnLst>
              <a:cxn ang="0">
                <a:pos x="T0" y="T1"/>
              </a:cxn>
              <a:cxn ang="0">
                <a:pos x="T2" y="T3"/>
              </a:cxn>
            </a:cxnLst>
            <a:rect l="0" t="0" r="r" b="b"/>
            <a:pathLst>
              <a:path w="552" h="3">
                <a:moveTo>
                  <a:pt x="0" y="0"/>
                </a:moveTo>
                <a:lnTo>
                  <a:pt x="552" y="3"/>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5" name="Line 53"/>
          <p:cNvSpPr>
            <a:spLocks noChangeShapeType="1"/>
          </p:cNvSpPr>
          <p:nvPr/>
        </p:nvSpPr>
        <p:spPr bwMode="auto">
          <a:xfrm>
            <a:off x="3498993" y="5613695"/>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6" name="Line 54"/>
          <p:cNvSpPr>
            <a:spLocks noChangeShapeType="1"/>
          </p:cNvSpPr>
          <p:nvPr/>
        </p:nvSpPr>
        <p:spPr bwMode="auto">
          <a:xfrm>
            <a:off x="1341580" y="600422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7" name="Line 55"/>
          <p:cNvSpPr>
            <a:spLocks noChangeShapeType="1"/>
          </p:cNvSpPr>
          <p:nvPr/>
        </p:nvSpPr>
        <p:spPr bwMode="auto">
          <a:xfrm>
            <a:off x="1789255" y="600422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8" name="Line 56"/>
          <p:cNvSpPr>
            <a:spLocks noChangeShapeType="1"/>
          </p:cNvSpPr>
          <p:nvPr/>
        </p:nvSpPr>
        <p:spPr bwMode="auto">
          <a:xfrm>
            <a:off x="1779730" y="6385220"/>
            <a:ext cx="419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9" name="Line 57"/>
          <p:cNvSpPr>
            <a:spLocks noChangeShapeType="1"/>
          </p:cNvSpPr>
          <p:nvPr/>
        </p:nvSpPr>
        <p:spPr bwMode="auto">
          <a:xfrm flipV="1">
            <a:off x="3127518" y="5989933"/>
            <a:ext cx="0" cy="395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0" name="Line 58"/>
          <p:cNvSpPr>
            <a:spLocks noChangeShapeType="1"/>
          </p:cNvSpPr>
          <p:nvPr/>
        </p:nvSpPr>
        <p:spPr bwMode="auto">
          <a:xfrm>
            <a:off x="3141805" y="6004220"/>
            <a:ext cx="400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1" name="Line 59"/>
          <p:cNvSpPr>
            <a:spLocks noChangeShapeType="1"/>
          </p:cNvSpPr>
          <p:nvPr/>
        </p:nvSpPr>
        <p:spPr bwMode="auto">
          <a:xfrm>
            <a:off x="2155968" y="6385220"/>
            <a:ext cx="971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932" name="Group 60"/>
          <p:cNvGrpSpPr>
            <a:grpSpLocks/>
          </p:cNvGrpSpPr>
          <p:nvPr/>
        </p:nvGrpSpPr>
        <p:grpSpPr bwMode="auto">
          <a:xfrm>
            <a:off x="760555" y="5832770"/>
            <a:ext cx="396875" cy="519113"/>
            <a:chOff x="444" y="3552"/>
            <a:chExt cx="250" cy="327"/>
          </a:xfrm>
        </p:grpSpPr>
        <p:sp>
          <p:nvSpPr>
            <p:cNvPr id="79933" name="Text Box 61"/>
            <p:cNvSpPr txBox="1">
              <a:spLocks noChangeArrowheads="1"/>
            </p:cNvSpPr>
            <p:nvPr/>
          </p:nvSpPr>
          <p:spPr bwMode="auto">
            <a:xfrm>
              <a:off x="444" y="3552"/>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sp>
          <p:nvSpPr>
            <p:cNvPr id="79934" name="Line 62"/>
            <p:cNvSpPr>
              <a:spLocks noChangeShapeType="1"/>
            </p:cNvSpPr>
            <p:nvPr/>
          </p:nvSpPr>
          <p:spPr bwMode="auto">
            <a:xfrm>
              <a:off x="521" y="3612"/>
              <a:ext cx="15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935" name="Line 63"/>
          <p:cNvSpPr>
            <a:spLocks noChangeShapeType="1"/>
          </p:cNvSpPr>
          <p:nvPr/>
        </p:nvSpPr>
        <p:spPr bwMode="auto">
          <a:xfrm>
            <a:off x="3503755" y="6004220"/>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936" name="Group 64"/>
          <p:cNvGrpSpPr>
            <a:grpSpLocks/>
          </p:cNvGrpSpPr>
          <p:nvPr/>
        </p:nvGrpSpPr>
        <p:grpSpPr bwMode="auto">
          <a:xfrm>
            <a:off x="4519755" y="3799183"/>
            <a:ext cx="233363" cy="457200"/>
            <a:chOff x="3064" y="2247"/>
            <a:chExt cx="147" cy="288"/>
          </a:xfrm>
        </p:grpSpPr>
        <p:sp>
          <p:nvSpPr>
            <p:cNvPr id="79937" name="Rectangle 65"/>
            <p:cNvSpPr>
              <a:spLocks noChangeArrowheads="1"/>
            </p:cNvSpPr>
            <p:nvPr/>
          </p:nvSpPr>
          <p:spPr bwMode="auto">
            <a:xfrm>
              <a:off x="3064" y="2247"/>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S</a:t>
              </a:r>
              <a:endParaRPr lang="en-US" altLang="zh-CN"/>
            </a:p>
          </p:txBody>
        </p:sp>
        <p:sp>
          <p:nvSpPr>
            <p:cNvPr id="79938" name="Line 66"/>
            <p:cNvSpPr>
              <a:spLocks noChangeShapeType="1"/>
            </p:cNvSpPr>
            <p:nvPr/>
          </p:nvSpPr>
          <p:spPr bwMode="auto">
            <a:xfrm>
              <a:off x="3066" y="2257"/>
              <a:ext cx="1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9" name="Group 67"/>
          <p:cNvGrpSpPr>
            <a:grpSpLocks/>
          </p:cNvGrpSpPr>
          <p:nvPr/>
        </p:nvGrpSpPr>
        <p:grpSpPr bwMode="auto">
          <a:xfrm>
            <a:off x="4468955" y="4459583"/>
            <a:ext cx="349250" cy="457200"/>
            <a:chOff x="3032" y="2663"/>
            <a:chExt cx="220" cy="288"/>
          </a:xfrm>
        </p:grpSpPr>
        <p:sp>
          <p:nvSpPr>
            <p:cNvPr id="79940" name="Rectangle 68"/>
            <p:cNvSpPr>
              <a:spLocks noChangeArrowheads="1"/>
            </p:cNvSpPr>
            <p:nvPr/>
          </p:nvSpPr>
          <p:spPr bwMode="auto">
            <a:xfrm>
              <a:off x="3032" y="2663"/>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000" b="1" i="1">
                  <a:solidFill>
                    <a:srgbClr val="000000"/>
                  </a:solidFill>
                </a:rPr>
                <a:t>R</a:t>
              </a:r>
              <a:endParaRPr lang="en-US" altLang="zh-CN"/>
            </a:p>
          </p:txBody>
        </p:sp>
        <p:sp>
          <p:nvSpPr>
            <p:cNvPr id="79941" name="Freeform 69"/>
            <p:cNvSpPr>
              <a:spLocks/>
            </p:cNvSpPr>
            <p:nvPr/>
          </p:nvSpPr>
          <p:spPr bwMode="auto">
            <a:xfrm>
              <a:off x="3066" y="2673"/>
              <a:ext cx="145" cy="1"/>
            </a:xfrm>
            <a:custGeom>
              <a:avLst/>
              <a:gdLst>
                <a:gd name="T0" fmla="*/ 0 w 123"/>
                <a:gd name="T1" fmla="*/ 0 h 1"/>
                <a:gd name="T2" fmla="*/ 123 w 123"/>
                <a:gd name="T3" fmla="*/ 0 h 1"/>
              </a:gdLst>
              <a:ahLst/>
              <a:cxnLst>
                <a:cxn ang="0">
                  <a:pos x="T0" y="T1"/>
                </a:cxn>
                <a:cxn ang="0">
                  <a:pos x="T2" y="T3"/>
                </a:cxn>
              </a:cxnLst>
              <a:rect l="0" t="0" r="r" b="b"/>
              <a:pathLst>
                <a:path w="123" h="1">
                  <a:moveTo>
                    <a:pt x="0" y="0"/>
                  </a:moveTo>
                  <a:lnTo>
                    <a:pt x="123" y="0"/>
                  </a:lnTo>
                </a:path>
              </a:pathLst>
            </a:custGeom>
            <a:solidFill>
              <a:srgbClr val="FFFFFF"/>
            </a:solidFill>
            <a:ln w="28575" cmpd="sng">
              <a:solidFill>
                <a:srgbClr val="000000"/>
              </a:solidFill>
              <a:prstDash val="solid"/>
              <a:round/>
              <a:headEnd/>
              <a:tailEnd/>
            </a:ln>
          </p:spPr>
          <p:txBody>
            <a:bodyPr/>
            <a:lstStyle/>
            <a:p>
              <a:endParaRPr lang="zh-CN" altLang="en-US"/>
            </a:p>
          </p:txBody>
        </p:sp>
      </p:grpSp>
      <p:grpSp>
        <p:nvGrpSpPr>
          <p:cNvPr id="79942" name="Group 70"/>
          <p:cNvGrpSpPr>
            <a:grpSpLocks/>
          </p:cNvGrpSpPr>
          <p:nvPr/>
        </p:nvGrpSpPr>
        <p:grpSpPr bwMode="auto">
          <a:xfrm>
            <a:off x="4980130" y="3810295"/>
            <a:ext cx="3759200" cy="360363"/>
            <a:chOff x="3102" y="2266"/>
            <a:chExt cx="2368" cy="227"/>
          </a:xfrm>
        </p:grpSpPr>
        <p:sp>
          <p:nvSpPr>
            <p:cNvPr id="79943" name="Line 71"/>
            <p:cNvSpPr>
              <a:spLocks noChangeShapeType="1"/>
            </p:cNvSpPr>
            <p:nvPr/>
          </p:nvSpPr>
          <p:spPr bwMode="auto">
            <a:xfrm>
              <a:off x="3102" y="2278"/>
              <a:ext cx="28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72"/>
            <p:cNvSpPr>
              <a:spLocks noChangeShapeType="1"/>
            </p:cNvSpPr>
            <p:nvPr/>
          </p:nvSpPr>
          <p:spPr bwMode="auto">
            <a:xfrm flipH="1">
              <a:off x="3391" y="2266"/>
              <a:ext cx="1" cy="22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5" name="Line 73"/>
            <p:cNvSpPr>
              <a:spLocks noChangeShapeType="1"/>
            </p:cNvSpPr>
            <p:nvPr/>
          </p:nvSpPr>
          <p:spPr bwMode="auto">
            <a:xfrm>
              <a:off x="3390" y="2479"/>
              <a:ext cx="3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74"/>
            <p:cNvSpPr>
              <a:spLocks noChangeShapeType="1"/>
            </p:cNvSpPr>
            <p:nvPr/>
          </p:nvSpPr>
          <p:spPr bwMode="auto">
            <a:xfrm flipV="1">
              <a:off x="3710" y="2267"/>
              <a:ext cx="0" cy="2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7" name="Line 75"/>
            <p:cNvSpPr>
              <a:spLocks noChangeShapeType="1"/>
            </p:cNvSpPr>
            <p:nvPr/>
          </p:nvSpPr>
          <p:spPr bwMode="auto">
            <a:xfrm>
              <a:off x="3708" y="2278"/>
              <a:ext cx="354"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76"/>
            <p:cNvSpPr>
              <a:spLocks noChangeShapeType="1"/>
            </p:cNvSpPr>
            <p:nvPr/>
          </p:nvSpPr>
          <p:spPr bwMode="auto">
            <a:xfrm>
              <a:off x="4063" y="2269"/>
              <a:ext cx="1" cy="2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9" name="Line 77"/>
            <p:cNvSpPr>
              <a:spLocks noChangeShapeType="1"/>
            </p:cNvSpPr>
            <p:nvPr/>
          </p:nvSpPr>
          <p:spPr bwMode="auto">
            <a:xfrm>
              <a:off x="4061" y="2473"/>
              <a:ext cx="38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0" name="Line 78"/>
            <p:cNvSpPr>
              <a:spLocks noChangeShapeType="1"/>
            </p:cNvSpPr>
            <p:nvPr/>
          </p:nvSpPr>
          <p:spPr bwMode="auto">
            <a:xfrm flipV="1">
              <a:off x="4447" y="2281"/>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1" name="Line 79"/>
            <p:cNvSpPr>
              <a:spLocks noChangeShapeType="1"/>
            </p:cNvSpPr>
            <p:nvPr/>
          </p:nvSpPr>
          <p:spPr bwMode="auto">
            <a:xfrm>
              <a:off x="4446"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2" name="Line 80"/>
            <p:cNvSpPr>
              <a:spLocks noChangeShapeType="1"/>
            </p:cNvSpPr>
            <p:nvPr/>
          </p:nvSpPr>
          <p:spPr bwMode="auto">
            <a:xfrm>
              <a:off x="4798" y="2281"/>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3" name="Line 81"/>
            <p:cNvSpPr>
              <a:spLocks noChangeShapeType="1"/>
            </p:cNvSpPr>
            <p:nvPr/>
          </p:nvSpPr>
          <p:spPr bwMode="auto">
            <a:xfrm>
              <a:off x="4789" y="2473"/>
              <a:ext cx="33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4" name="Line 82"/>
            <p:cNvSpPr>
              <a:spLocks noChangeShapeType="1"/>
            </p:cNvSpPr>
            <p:nvPr/>
          </p:nvSpPr>
          <p:spPr bwMode="auto">
            <a:xfrm flipH="1" flipV="1">
              <a:off x="5118" y="2276"/>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5" name="Line 83"/>
            <p:cNvSpPr>
              <a:spLocks noChangeShapeType="1"/>
            </p:cNvSpPr>
            <p:nvPr/>
          </p:nvSpPr>
          <p:spPr bwMode="auto">
            <a:xfrm>
              <a:off x="5118"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56" name="Group 84"/>
          <p:cNvGrpSpPr>
            <a:grpSpLocks/>
          </p:cNvGrpSpPr>
          <p:nvPr/>
        </p:nvGrpSpPr>
        <p:grpSpPr bwMode="auto">
          <a:xfrm>
            <a:off x="5016643" y="4448470"/>
            <a:ext cx="3722687" cy="350838"/>
            <a:chOff x="3125" y="2680"/>
            <a:chExt cx="2345" cy="221"/>
          </a:xfrm>
        </p:grpSpPr>
        <p:sp>
          <p:nvSpPr>
            <p:cNvPr id="79957" name="Line 85"/>
            <p:cNvSpPr>
              <a:spLocks noChangeShapeType="1"/>
            </p:cNvSpPr>
            <p:nvPr/>
          </p:nvSpPr>
          <p:spPr bwMode="auto">
            <a:xfrm>
              <a:off x="3125" y="2890"/>
              <a:ext cx="15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8" name="Line 86"/>
            <p:cNvSpPr>
              <a:spLocks noChangeShapeType="1"/>
            </p:cNvSpPr>
            <p:nvPr/>
          </p:nvSpPr>
          <p:spPr bwMode="auto">
            <a:xfrm flipV="1">
              <a:off x="3268"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9" name="Line 87"/>
            <p:cNvSpPr>
              <a:spLocks noChangeShapeType="1"/>
            </p:cNvSpPr>
            <p:nvPr/>
          </p:nvSpPr>
          <p:spPr bwMode="auto">
            <a:xfrm>
              <a:off x="3260" y="2697"/>
              <a:ext cx="30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0" name="Line 88"/>
            <p:cNvSpPr>
              <a:spLocks noChangeShapeType="1"/>
            </p:cNvSpPr>
            <p:nvPr/>
          </p:nvSpPr>
          <p:spPr bwMode="auto">
            <a:xfrm>
              <a:off x="3550" y="2694"/>
              <a:ext cx="1" cy="19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1" name="Line 89"/>
            <p:cNvSpPr>
              <a:spLocks noChangeShapeType="1"/>
            </p:cNvSpPr>
            <p:nvPr/>
          </p:nvSpPr>
          <p:spPr bwMode="auto">
            <a:xfrm flipV="1">
              <a:off x="3542" y="2890"/>
              <a:ext cx="1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2" name="Line 90"/>
            <p:cNvSpPr>
              <a:spLocks noChangeShapeType="1"/>
            </p:cNvSpPr>
            <p:nvPr/>
          </p:nvSpPr>
          <p:spPr bwMode="auto">
            <a:xfrm flipV="1">
              <a:off x="3712" y="2680"/>
              <a:ext cx="1" cy="21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3" name="Line 91"/>
            <p:cNvSpPr>
              <a:spLocks noChangeShapeType="1"/>
            </p:cNvSpPr>
            <p:nvPr/>
          </p:nvSpPr>
          <p:spPr bwMode="auto">
            <a:xfrm flipV="1">
              <a:off x="3710" y="2695"/>
              <a:ext cx="34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4" name="Line 92"/>
            <p:cNvSpPr>
              <a:spLocks noChangeShapeType="1"/>
            </p:cNvSpPr>
            <p:nvPr/>
          </p:nvSpPr>
          <p:spPr bwMode="auto">
            <a:xfrm flipH="1">
              <a:off x="4056" y="2697"/>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5" name="Line 93"/>
            <p:cNvSpPr>
              <a:spLocks noChangeShapeType="1"/>
            </p:cNvSpPr>
            <p:nvPr/>
          </p:nvSpPr>
          <p:spPr bwMode="auto">
            <a:xfrm flipV="1">
              <a:off x="4053" y="2890"/>
              <a:ext cx="16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6" name="Line 94"/>
            <p:cNvSpPr>
              <a:spLocks noChangeShapeType="1"/>
            </p:cNvSpPr>
            <p:nvPr/>
          </p:nvSpPr>
          <p:spPr bwMode="auto">
            <a:xfrm flipV="1">
              <a:off x="4222" y="2683"/>
              <a:ext cx="1"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7" name="Line 95"/>
            <p:cNvSpPr>
              <a:spLocks noChangeShapeType="1"/>
            </p:cNvSpPr>
            <p:nvPr/>
          </p:nvSpPr>
          <p:spPr bwMode="auto">
            <a:xfrm flipV="1">
              <a:off x="4222" y="2697"/>
              <a:ext cx="5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8" name="Line 96"/>
            <p:cNvSpPr>
              <a:spLocks noChangeShapeType="1"/>
            </p:cNvSpPr>
            <p:nvPr/>
          </p:nvSpPr>
          <p:spPr bwMode="auto">
            <a:xfrm>
              <a:off x="4792"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69" name="Line 97"/>
            <p:cNvSpPr>
              <a:spLocks noChangeShapeType="1"/>
            </p:cNvSpPr>
            <p:nvPr/>
          </p:nvSpPr>
          <p:spPr bwMode="auto">
            <a:xfrm>
              <a:off x="4786" y="2889"/>
              <a:ext cx="53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70" name="Line 98"/>
            <p:cNvSpPr>
              <a:spLocks noChangeShapeType="1"/>
            </p:cNvSpPr>
            <p:nvPr/>
          </p:nvSpPr>
          <p:spPr bwMode="auto">
            <a:xfrm flipV="1">
              <a:off x="5310" y="2685"/>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71" name="Line 99"/>
            <p:cNvSpPr>
              <a:spLocks noChangeShapeType="1"/>
            </p:cNvSpPr>
            <p:nvPr/>
          </p:nvSpPr>
          <p:spPr bwMode="auto">
            <a:xfrm flipV="1">
              <a:off x="5310" y="2697"/>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72" name="Group 100"/>
          <p:cNvGrpSpPr>
            <a:grpSpLocks/>
          </p:cNvGrpSpPr>
          <p:nvPr/>
        </p:nvGrpSpPr>
        <p:grpSpPr bwMode="auto">
          <a:xfrm>
            <a:off x="5246830" y="4145258"/>
            <a:ext cx="3248025" cy="2590800"/>
            <a:chOff x="3270" y="2465"/>
            <a:chExt cx="2046" cy="1632"/>
          </a:xfrm>
        </p:grpSpPr>
        <p:sp>
          <p:nvSpPr>
            <p:cNvPr id="79973" name="Line 101"/>
            <p:cNvSpPr>
              <a:spLocks noChangeShapeType="1"/>
            </p:cNvSpPr>
            <p:nvPr/>
          </p:nvSpPr>
          <p:spPr bwMode="auto">
            <a:xfrm>
              <a:off x="3396"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4" name="Line 102"/>
            <p:cNvSpPr>
              <a:spLocks noChangeShapeType="1"/>
            </p:cNvSpPr>
            <p:nvPr/>
          </p:nvSpPr>
          <p:spPr bwMode="auto">
            <a:xfrm>
              <a:off x="3540" y="2849"/>
              <a:ext cx="0" cy="1200"/>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5" name="Line 103"/>
            <p:cNvSpPr>
              <a:spLocks noChangeShapeType="1"/>
            </p:cNvSpPr>
            <p:nvPr/>
          </p:nvSpPr>
          <p:spPr bwMode="auto">
            <a:xfrm>
              <a:off x="3708"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6" name="Line 104"/>
            <p:cNvSpPr>
              <a:spLocks noChangeShapeType="1"/>
            </p:cNvSpPr>
            <p:nvPr/>
          </p:nvSpPr>
          <p:spPr bwMode="auto">
            <a:xfrm>
              <a:off x="4056"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7" name="Line 105"/>
            <p:cNvSpPr>
              <a:spLocks noChangeShapeType="1"/>
            </p:cNvSpPr>
            <p:nvPr/>
          </p:nvSpPr>
          <p:spPr bwMode="auto">
            <a:xfrm>
              <a:off x="4224" y="2849"/>
              <a:ext cx="0" cy="1200"/>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8" name="Line 106"/>
            <p:cNvSpPr>
              <a:spLocks noChangeShapeType="1"/>
            </p:cNvSpPr>
            <p:nvPr/>
          </p:nvSpPr>
          <p:spPr bwMode="auto">
            <a:xfrm>
              <a:off x="4788"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79" name="Line 107"/>
            <p:cNvSpPr>
              <a:spLocks noChangeShapeType="1"/>
            </p:cNvSpPr>
            <p:nvPr/>
          </p:nvSpPr>
          <p:spPr bwMode="auto">
            <a:xfrm>
              <a:off x="5124"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80" name="Line 108"/>
            <p:cNvSpPr>
              <a:spLocks noChangeShapeType="1"/>
            </p:cNvSpPr>
            <p:nvPr/>
          </p:nvSpPr>
          <p:spPr bwMode="auto">
            <a:xfrm>
              <a:off x="3270" y="2849"/>
              <a:ext cx="0" cy="1080"/>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81" name="Line 109"/>
            <p:cNvSpPr>
              <a:spLocks noChangeShapeType="1"/>
            </p:cNvSpPr>
            <p:nvPr/>
          </p:nvSpPr>
          <p:spPr bwMode="auto">
            <a:xfrm>
              <a:off x="4452" y="2465"/>
              <a:ext cx="0" cy="1584"/>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82" name="Line 110"/>
            <p:cNvSpPr>
              <a:spLocks noChangeShapeType="1"/>
            </p:cNvSpPr>
            <p:nvPr/>
          </p:nvSpPr>
          <p:spPr bwMode="auto">
            <a:xfrm>
              <a:off x="5316" y="2849"/>
              <a:ext cx="0" cy="1248"/>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983" name="Text Box 111"/>
          <p:cNvSpPr txBox="1">
            <a:spLocks noChangeArrowheads="1"/>
          </p:cNvSpPr>
          <p:nvPr/>
        </p:nvSpPr>
        <p:spPr bwMode="auto">
          <a:xfrm>
            <a:off x="4341955" y="5070770"/>
            <a:ext cx="51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grpSp>
        <p:nvGrpSpPr>
          <p:cNvPr id="79984" name="Group 112"/>
          <p:cNvGrpSpPr>
            <a:grpSpLocks/>
          </p:cNvGrpSpPr>
          <p:nvPr/>
        </p:nvGrpSpPr>
        <p:grpSpPr bwMode="auto">
          <a:xfrm>
            <a:off x="4341955" y="5824833"/>
            <a:ext cx="549275" cy="519112"/>
            <a:chOff x="2700" y="3523"/>
            <a:chExt cx="346" cy="327"/>
          </a:xfrm>
        </p:grpSpPr>
        <p:sp>
          <p:nvSpPr>
            <p:cNvPr id="79985" name="Text Box 113"/>
            <p:cNvSpPr txBox="1">
              <a:spLocks noChangeArrowheads="1"/>
            </p:cNvSpPr>
            <p:nvPr/>
          </p:nvSpPr>
          <p:spPr bwMode="auto">
            <a:xfrm>
              <a:off x="2700" y="3523"/>
              <a:ext cx="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sp>
          <p:nvSpPr>
            <p:cNvPr id="79986" name="Line 114"/>
            <p:cNvSpPr>
              <a:spLocks noChangeShapeType="1"/>
            </p:cNvSpPr>
            <p:nvPr/>
          </p:nvSpPr>
          <p:spPr bwMode="auto">
            <a:xfrm>
              <a:off x="2796" y="3564"/>
              <a:ext cx="14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987" name="Line 115"/>
          <p:cNvSpPr>
            <a:spLocks noChangeShapeType="1"/>
          </p:cNvSpPr>
          <p:nvPr/>
        </p:nvSpPr>
        <p:spPr bwMode="auto">
          <a:xfrm>
            <a:off x="5675455" y="592643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988" name="Group 116"/>
          <p:cNvGrpSpPr>
            <a:grpSpLocks/>
          </p:cNvGrpSpPr>
          <p:nvPr/>
        </p:nvGrpSpPr>
        <p:grpSpPr bwMode="auto">
          <a:xfrm>
            <a:off x="4951555" y="5535908"/>
            <a:ext cx="320675" cy="381000"/>
            <a:chOff x="3084" y="3365"/>
            <a:chExt cx="190" cy="240"/>
          </a:xfrm>
        </p:grpSpPr>
        <p:sp>
          <p:nvSpPr>
            <p:cNvPr id="79989" name="Line 117"/>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90" name="Line 118"/>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991" name="Group 119"/>
          <p:cNvGrpSpPr>
            <a:grpSpLocks/>
          </p:cNvGrpSpPr>
          <p:nvPr/>
        </p:nvGrpSpPr>
        <p:grpSpPr bwMode="auto">
          <a:xfrm flipH="1">
            <a:off x="5451618" y="5126333"/>
            <a:ext cx="42862" cy="1238250"/>
            <a:chOff x="3276" y="3125"/>
            <a:chExt cx="0" cy="762"/>
          </a:xfrm>
        </p:grpSpPr>
        <p:sp>
          <p:nvSpPr>
            <p:cNvPr id="79992" name="Line 120"/>
            <p:cNvSpPr>
              <a:spLocks noChangeShapeType="1"/>
            </p:cNvSpPr>
            <p:nvPr/>
          </p:nvSpPr>
          <p:spPr bwMode="auto">
            <a:xfrm>
              <a:off x="3276" y="3599"/>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93" name="Line 121"/>
            <p:cNvSpPr>
              <a:spLocks noChangeShapeType="1"/>
            </p:cNvSpPr>
            <p:nvPr/>
          </p:nvSpPr>
          <p:spPr bwMode="auto">
            <a:xfrm flipV="1">
              <a:off x="3276" y="3125"/>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994" name="Group 122"/>
          <p:cNvGrpSpPr>
            <a:grpSpLocks/>
          </p:cNvGrpSpPr>
          <p:nvPr/>
        </p:nvGrpSpPr>
        <p:grpSpPr bwMode="auto">
          <a:xfrm>
            <a:off x="5456380" y="5154908"/>
            <a:ext cx="219075" cy="1219200"/>
            <a:chOff x="3270" y="3125"/>
            <a:chExt cx="150" cy="768"/>
          </a:xfrm>
        </p:grpSpPr>
        <p:sp>
          <p:nvSpPr>
            <p:cNvPr id="79995" name="Line 123"/>
            <p:cNvSpPr>
              <a:spLocks noChangeShapeType="1"/>
            </p:cNvSpPr>
            <p:nvPr/>
          </p:nvSpPr>
          <p:spPr bwMode="auto">
            <a:xfrm>
              <a:off x="3270" y="3893"/>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96" name="Line 124"/>
            <p:cNvSpPr>
              <a:spLocks noChangeShapeType="1"/>
            </p:cNvSpPr>
            <p:nvPr/>
          </p:nvSpPr>
          <p:spPr bwMode="auto">
            <a:xfrm>
              <a:off x="3276" y="3125"/>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997" name="Group 125"/>
          <p:cNvGrpSpPr>
            <a:grpSpLocks/>
          </p:cNvGrpSpPr>
          <p:nvPr/>
        </p:nvGrpSpPr>
        <p:grpSpPr bwMode="auto">
          <a:xfrm>
            <a:off x="5661168" y="5151733"/>
            <a:ext cx="280987" cy="765175"/>
            <a:chOff x="3531" y="3123"/>
            <a:chExt cx="177" cy="482"/>
          </a:xfrm>
        </p:grpSpPr>
        <p:sp>
          <p:nvSpPr>
            <p:cNvPr id="79998" name="Line 126"/>
            <p:cNvSpPr>
              <a:spLocks noChangeShapeType="1"/>
            </p:cNvSpPr>
            <p:nvPr/>
          </p:nvSpPr>
          <p:spPr bwMode="auto">
            <a:xfrm>
              <a:off x="3531" y="3605"/>
              <a:ext cx="1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99" name="Line 127"/>
            <p:cNvSpPr>
              <a:spLocks noChangeShapeType="1"/>
            </p:cNvSpPr>
            <p:nvPr/>
          </p:nvSpPr>
          <p:spPr bwMode="auto">
            <a:xfrm>
              <a:off x="3540" y="3123"/>
              <a:ext cx="168"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000" name="Group 128"/>
          <p:cNvGrpSpPr>
            <a:grpSpLocks/>
          </p:cNvGrpSpPr>
          <p:nvPr/>
        </p:nvGrpSpPr>
        <p:grpSpPr bwMode="auto">
          <a:xfrm>
            <a:off x="5932630" y="5150145"/>
            <a:ext cx="552450" cy="771525"/>
            <a:chOff x="3702" y="3119"/>
            <a:chExt cx="348" cy="486"/>
          </a:xfrm>
        </p:grpSpPr>
        <p:sp>
          <p:nvSpPr>
            <p:cNvPr id="80001" name="Line 129"/>
            <p:cNvSpPr>
              <a:spLocks noChangeShapeType="1"/>
            </p:cNvSpPr>
            <p:nvPr/>
          </p:nvSpPr>
          <p:spPr bwMode="auto">
            <a:xfrm>
              <a:off x="3702" y="3371"/>
              <a:ext cx="348"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02" name="Line 130"/>
            <p:cNvSpPr>
              <a:spLocks noChangeShapeType="1"/>
            </p:cNvSpPr>
            <p:nvPr/>
          </p:nvSpPr>
          <p:spPr bwMode="auto">
            <a:xfrm>
              <a:off x="3708" y="3605"/>
              <a:ext cx="342"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03" name="Line 131"/>
            <p:cNvSpPr>
              <a:spLocks noChangeShapeType="1"/>
            </p:cNvSpPr>
            <p:nvPr/>
          </p:nvSpPr>
          <p:spPr bwMode="auto">
            <a:xfrm>
              <a:off x="3708" y="3119"/>
              <a:ext cx="0" cy="24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004" name="Group 132"/>
          <p:cNvGrpSpPr>
            <a:grpSpLocks/>
          </p:cNvGrpSpPr>
          <p:nvPr/>
        </p:nvGrpSpPr>
        <p:grpSpPr bwMode="auto">
          <a:xfrm>
            <a:off x="5942155" y="5148558"/>
            <a:ext cx="581025" cy="1257300"/>
            <a:chOff x="3708" y="3125"/>
            <a:chExt cx="366" cy="780"/>
          </a:xfrm>
        </p:grpSpPr>
        <p:sp>
          <p:nvSpPr>
            <p:cNvPr id="80005" name="Line 133"/>
            <p:cNvSpPr>
              <a:spLocks noChangeShapeType="1"/>
            </p:cNvSpPr>
            <p:nvPr/>
          </p:nvSpPr>
          <p:spPr bwMode="auto">
            <a:xfrm>
              <a:off x="3708" y="3125"/>
              <a:ext cx="354"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06" name="Line 134"/>
            <p:cNvSpPr>
              <a:spLocks noChangeShapeType="1"/>
            </p:cNvSpPr>
            <p:nvPr/>
          </p:nvSpPr>
          <p:spPr bwMode="auto">
            <a:xfrm flipV="1">
              <a:off x="3708" y="3893"/>
              <a:ext cx="366"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07" name="Line 135"/>
            <p:cNvSpPr>
              <a:spLocks noChangeShapeType="1"/>
            </p:cNvSpPr>
            <p:nvPr/>
          </p:nvSpPr>
          <p:spPr bwMode="auto">
            <a:xfrm>
              <a:off x="3708" y="3617"/>
              <a:ext cx="0" cy="288"/>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008" name="Line 136"/>
          <p:cNvSpPr>
            <a:spLocks noChangeShapeType="1"/>
          </p:cNvSpPr>
          <p:nvPr/>
        </p:nvSpPr>
        <p:spPr bwMode="auto">
          <a:xfrm flipV="1">
            <a:off x="6494605" y="5907383"/>
            <a:ext cx="0" cy="4667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009" name="Group 137"/>
          <p:cNvGrpSpPr>
            <a:grpSpLocks/>
          </p:cNvGrpSpPr>
          <p:nvPr/>
        </p:nvGrpSpPr>
        <p:grpSpPr bwMode="auto">
          <a:xfrm>
            <a:off x="6481905" y="5143795"/>
            <a:ext cx="280988" cy="785813"/>
            <a:chOff x="4048" y="3078"/>
            <a:chExt cx="177" cy="495"/>
          </a:xfrm>
        </p:grpSpPr>
        <p:sp>
          <p:nvSpPr>
            <p:cNvPr id="80010" name="Line 138"/>
            <p:cNvSpPr>
              <a:spLocks noChangeShapeType="1"/>
            </p:cNvSpPr>
            <p:nvPr/>
          </p:nvSpPr>
          <p:spPr bwMode="auto">
            <a:xfrm flipV="1">
              <a:off x="4048" y="3573"/>
              <a:ext cx="1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1" name="Line 139"/>
            <p:cNvSpPr>
              <a:spLocks noChangeShapeType="1"/>
            </p:cNvSpPr>
            <p:nvPr/>
          </p:nvSpPr>
          <p:spPr bwMode="auto">
            <a:xfrm>
              <a:off x="4057" y="3078"/>
              <a:ext cx="162"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012" name="Line 140"/>
          <p:cNvSpPr>
            <a:spLocks noChangeShapeType="1"/>
          </p:cNvSpPr>
          <p:nvPr/>
        </p:nvSpPr>
        <p:spPr bwMode="auto">
          <a:xfrm>
            <a:off x="6761305" y="5145383"/>
            <a:ext cx="885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3" name="Line 141"/>
          <p:cNvSpPr>
            <a:spLocks noChangeShapeType="1"/>
          </p:cNvSpPr>
          <p:nvPr/>
        </p:nvSpPr>
        <p:spPr bwMode="auto">
          <a:xfrm>
            <a:off x="6764480" y="592643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4" name="Line 142"/>
          <p:cNvSpPr>
            <a:spLocks noChangeShapeType="1"/>
          </p:cNvSpPr>
          <p:nvPr/>
        </p:nvSpPr>
        <p:spPr bwMode="auto">
          <a:xfrm>
            <a:off x="6742255" y="6367758"/>
            <a:ext cx="927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5" name="Line 143"/>
          <p:cNvSpPr>
            <a:spLocks noChangeShapeType="1"/>
          </p:cNvSpPr>
          <p:nvPr/>
        </p:nvSpPr>
        <p:spPr bwMode="auto">
          <a:xfrm>
            <a:off x="7637605" y="5145383"/>
            <a:ext cx="546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6" name="Line 144"/>
          <p:cNvSpPr>
            <a:spLocks noChangeShapeType="1"/>
          </p:cNvSpPr>
          <p:nvPr/>
        </p:nvSpPr>
        <p:spPr bwMode="auto">
          <a:xfrm>
            <a:off x="7647130" y="5916908"/>
            <a:ext cx="552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7" name="Line 145"/>
          <p:cNvSpPr>
            <a:spLocks noChangeShapeType="1"/>
          </p:cNvSpPr>
          <p:nvPr/>
        </p:nvSpPr>
        <p:spPr bwMode="auto">
          <a:xfrm>
            <a:off x="7666180" y="5935958"/>
            <a:ext cx="0" cy="428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8" name="Line 146"/>
          <p:cNvSpPr>
            <a:spLocks noChangeShapeType="1"/>
          </p:cNvSpPr>
          <p:nvPr/>
        </p:nvSpPr>
        <p:spPr bwMode="auto">
          <a:xfrm flipH="1">
            <a:off x="8178943" y="5126333"/>
            <a:ext cx="1587" cy="442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19" name="Line 147"/>
          <p:cNvSpPr>
            <a:spLocks noChangeShapeType="1"/>
          </p:cNvSpPr>
          <p:nvPr/>
        </p:nvSpPr>
        <p:spPr bwMode="auto">
          <a:xfrm>
            <a:off x="8171005" y="5545433"/>
            <a:ext cx="6715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20" name="Line 148"/>
          <p:cNvSpPr>
            <a:spLocks noChangeShapeType="1"/>
          </p:cNvSpPr>
          <p:nvPr/>
        </p:nvSpPr>
        <p:spPr bwMode="auto">
          <a:xfrm flipV="1">
            <a:off x="8171005" y="5915320"/>
            <a:ext cx="695325"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21" name="Line 149"/>
          <p:cNvSpPr>
            <a:spLocks noChangeShapeType="1"/>
          </p:cNvSpPr>
          <p:nvPr/>
        </p:nvSpPr>
        <p:spPr bwMode="auto">
          <a:xfrm>
            <a:off x="5942155" y="3508670"/>
            <a:ext cx="0" cy="3219450"/>
          </a:xfrm>
          <a:prstGeom prst="line">
            <a:avLst/>
          </a:prstGeom>
          <a:noFill/>
          <a:ln w="28575">
            <a:solidFill>
              <a:srgbClr val="4FD39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22" name="AutoShape 150"/>
          <p:cNvSpPr>
            <a:spLocks noChangeArrowheads="1"/>
          </p:cNvSpPr>
          <p:nvPr/>
        </p:nvSpPr>
        <p:spPr bwMode="auto">
          <a:xfrm>
            <a:off x="5923105" y="2556170"/>
            <a:ext cx="3028950" cy="1104900"/>
          </a:xfrm>
          <a:prstGeom prst="wedgeRoundRectCallout">
            <a:avLst>
              <a:gd name="adj1" fmla="val -47852"/>
              <a:gd name="adj2" fmla="val 89366"/>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993300"/>
                </a:solidFill>
              </a:rPr>
              <a:t>信号同时撤消</a:t>
            </a:r>
            <a:r>
              <a:rPr lang="en-US" altLang="zh-CN" sz="2800" b="1">
                <a:solidFill>
                  <a:srgbClr val="993300"/>
                </a:solidFill>
              </a:rPr>
              <a:t>,</a:t>
            </a:r>
            <a:r>
              <a:rPr lang="zh-CN" altLang="en-US" sz="2800" b="1">
                <a:solidFill>
                  <a:srgbClr val="993300"/>
                </a:solidFill>
              </a:rPr>
              <a:t>出现不确定状态</a:t>
            </a:r>
          </a:p>
        </p:txBody>
      </p:sp>
      <p:sp>
        <p:nvSpPr>
          <p:cNvPr id="80023" name="Line 151"/>
          <p:cNvSpPr>
            <a:spLocks noChangeShapeType="1"/>
          </p:cNvSpPr>
          <p:nvPr/>
        </p:nvSpPr>
        <p:spPr bwMode="auto">
          <a:xfrm>
            <a:off x="6761305" y="3832520"/>
            <a:ext cx="0" cy="2895600"/>
          </a:xfrm>
          <a:prstGeom prst="line">
            <a:avLst/>
          </a:prstGeom>
          <a:noFill/>
          <a:ln w="28575">
            <a:solidFill>
              <a:srgbClr val="4FD39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24" name="Line 152"/>
          <p:cNvSpPr>
            <a:spLocks noChangeShapeType="1"/>
          </p:cNvSpPr>
          <p:nvPr/>
        </p:nvSpPr>
        <p:spPr bwMode="auto">
          <a:xfrm>
            <a:off x="8190055" y="3603920"/>
            <a:ext cx="0" cy="2895600"/>
          </a:xfrm>
          <a:prstGeom prst="line">
            <a:avLst/>
          </a:prstGeom>
          <a:noFill/>
          <a:ln w="28575">
            <a:solidFill>
              <a:srgbClr val="4FD39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025" name="Group 153"/>
          <p:cNvGrpSpPr>
            <a:grpSpLocks/>
          </p:cNvGrpSpPr>
          <p:nvPr/>
        </p:nvGrpSpPr>
        <p:grpSpPr bwMode="auto">
          <a:xfrm>
            <a:off x="6189805" y="2537120"/>
            <a:ext cx="2552700" cy="1562100"/>
            <a:chOff x="3864" y="1476"/>
            <a:chExt cx="1608" cy="984"/>
          </a:xfrm>
        </p:grpSpPr>
        <p:sp>
          <p:nvSpPr>
            <p:cNvPr id="80026" name="AutoShape 154"/>
            <p:cNvSpPr>
              <a:spLocks noChangeArrowheads="1"/>
            </p:cNvSpPr>
            <p:nvPr/>
          </p:nvSpPr>
          <p:spPr bwMode="auto">
            <a:xfrm>
              <a:off x="3864" y="1476"/>
              <a:ext cx="1608" cy="696"/>
            </a:xfrm>
            <a:prstGeom prst="wedgeRoundRectCallout">
              <a:avLst>
                <a:gd name="adj1" fmla="val -29292"/>
                <a:gd name="adj2" fmla="val 47991"/>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993300"/>
                  </a:solidFill>
                </a:rPr>
                <a:t>信号不同时撤消，状态确定</a:t>
              </a:r>
            </a:p>
          </p:txBody>
        </p:sp>
        <p:sp>
          <p:nvSpPr>
            <p:cNvPr id="80027" name="Line 155"/>
            <p:cNvSpPr>
              <a:spLocks noChangeShapeType="1"/>
            </p:cNvSpPr>
            <p:nvPr/>
          </p:nvSpPr>
          <p:spPr bwMode="auto">
            <a:xfrm>
              <a:off x="4224" y="2160"/>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28" name="Line 156"/>
            <p:cNvSpPr>
              <a:spLocks noChangeShapeType="1"/>
            </p:cNvSpPr>
            <p:nvPr/>
          </p:nvSpPr>
          <p:spPr bwMode="auto">
            <a:xfrm>
              <a:off x="5112" y="2184"/>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0033" name="Group 161"/>
          <p:cNvGrpSpPr>
            <a:grpSpLocks/>
          </p:cNvGrpSpPr>
          <p:nvPr/>
        </p:nvGrpSpPr>
        <p:grpSpPr bwMode="auto">
          <a:xfrm>
            <a:off x="5218255" y="5535908"/>
            <a:ext cx="215900" cy="381000"/>
            <a:chOff x="3084" y="3365"/>
            <a:chExt cx="190" cy="240"/>
          </a:xfrm>
        </p:grpSpPr>
        <p:sp>
          <p:nvSpPr>
            <p:cNvPr id="80034" name="Line 162"/>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35" name="Line 163"/>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574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09"/>
                                        </p:tgtEl>
                                        <p:attrNameLst>
                                          <p:attrName>style.visibility</p:attrName>
                                        </p:attrNameLst>
                                      </p:cBhvr>
                                      <p:to>
                                        <p:strVal val="visible"/>
                                      </p:to>
                                    </p:set>
                                    <p:animEffect transition="in" filter="wipe(left)">
                                      <p:cBhvr>
                                        <p:cTn id="12" dur="500"/>
                                        <p:tgtEl>
                                          <p:spTgt spid="79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9910"/>
                                        </p:tgtEl>
                                        <p:attrNameLst>
                                          <p:attrName>style.visibility</p:attrName>
                                        </p:attrNameLst>
                                      </p:cBhvr>
                                      <p:to>
                                        <p:strVal val="visible"/>
                                      </p:to>
                                    </p:set>
                                    <p:anim calcmode="lin" valueType="num">
                                      <p:cBhvr additive="base">
                                        <p:cTn id="17" dur="500" fill="hold"/>
                                        <p:tgtEl>
                                          <p:spTgt spid="79910"/>
                                        </p:tgtEl>
                                        <p:attrNameLst>
                                          <p:attrName>ppt_x</p:attrName>
                                        </p:attrNameLst>
                                      </p:cBhvr>
                                      <p:tavLst>
                                        <p:tav tm="0">
                                          <p:val>
                                            <p:strVal val="0-#ppt_w/2"/>
                                          </p:val>
                                        </p:tav>
                                        <p:tav tm="100000">
                                          <p:val>
                                            <p:strVal val="#ppt_x"/>
                                          </p:val>
                                        </p:tav>
                                      </p:tavLst>
                                    </p:anim>
                                    <p:anim calcmode="lin" valueType="num">
                                      <p:cBhvr additive="base">
                                        <p:cTn id="18" dur="500" fill="hold"/>
                                        <p:tgtEl>
                                          <p:spTgt spid="7991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79911"/>
                                        </p:tgtEl>
                                        <p:attrNameLst>
                                          <p:attrName>style.visibility</p:attrName>
                                        </p:attrNameLst>
                                      </p:cBhvr>
                                      <p:to>
                                        <p:strVal val="visible"/>
                                      </p:to>
                                    </p:set>
                                    <p:animEffect transition="in" filter="wipe(left)">
                                      <p:cBhvr>
                                        <p:cTn id="22" dur="500"/>
                                        <p:tgtEl>
                                          <p:spTgt spid="79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79912"/>
                                        </p:tgtEl>
                                        <p:attrNameLst>
                                          <p:attrName>style.visibility</p:attrName>
                                        </p:attrNameLst>
                                      </p:cBhvr>
                                      <p:to>
                                        <p:strVal val="visible"/>
                                      </p:to>
                                    </p:set>
                                    <p:anim calcmode="lin" valueType="num">
                                      <p:cBhvr additive="base">
                                        <p:cTn id="27" dur="500" fill="hold"/>
                                        <p:tgtEl>
                                          <p:spTgt spid="79912"/>
                                        </p:tgtEl>
                                        <p:attrNameLst>
                                          <p:attrName>ppt_x</p:attrName>
                                        </p:attrNameLst>
                                      </p:cBhvr>
                                      <p:tavLst>
                                        <p:tav tm="0">
                                          <p:val>
                                            <p:strVal val="0-#ppt_w/2"/>
                                          </p:val>
                                        </p:tav>
                                        <p:tav tm="100000">
                                          <p:val>
                                            <p:strVal val="#ppt_x"/>
                                          </p:val>
                                        </p:tav>
                                      </p:tavLst>
                                    </p:anim>
                                    <p:anim calcmode="lin" valueType="num">
                                      <p:cBhvr additive="base">
                                        <p:cTn id="28" dur="500" fill="hold"/>
                                        <p:tgtEl>
                                          <p:spTgt spid="7991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79913"/>
                                        </p:tgtEl>
                                        <p:attrNameLst>
                                          <p:attrName>style.visibility</p:attrName>
                                        </p:attrNameLst>
                                      </p:cBhvr>
                                      <p:to>
                                        <p:strVal val="visible"/>
                                      </p:to>
                                    </p:set>
                                    <p:animEffect transition="in" filter="wipe(left)">
                                      <p:cBhvr>
                                        <p:cTn id="32" dur="500"/>
                                        <p:tgtEl>
                                          <p:spTgt spid="799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9914"/>
                                        </p:tgtEl>
                                        <p:attrNameLst>
                                          <p:attrName>style.visibility</p:attrName>
                                        </p:attrNameLst>
                                      </p:cBhvr>
                                      <p:to>
                                        <p:strVal val="visible"/>
                                      </p:to>
                                    </p:set>
                                    <p:animEffect transition="in" filter="wipe(up)">
                                      <p:cBhvr>
                                        <p:cTn id="37" dur="500"/>
                                        <p:tgtEl>
                                          <p:spTgt spid="79914"/>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79915"/>
                                        </p:tgtEl>
                                        <p:attrNameLst>
                                          <p:attrName>style.visibility</p:attrName>
                                        </p:attrNameLst>
                                      </p:cBhvr>
                                      <p:to>
                                        <p:strVal val="visible"/>
                                      </p:to>
                                    </p:set>
                                    <p:animEffect transition="in" filter="wipe(up)">
                                      <p:cBhvr>
                                        <p:cTn id="41" dur="500"/>
                                        <p:tgtEl>
                                          <p:spTgt spid="79915"/>
                                        </p:tgtEl>
                                      </p:cBhvr>
                                    </p:animEffect>
                                  </p:childTnLst>
                                </p:cTn>
                              </p:par>
                            </p:childTnLst>
                          </p:cTn>
                        </p:par>
                        <p:par>
                          <p:cTn id="42" fill="hold" nodeType="afterGroup">
                            <p:stCondLst>
                              <p:cond delay="1000"/>
                            </p:stCondLst>
                            <p:childTnLst>
                              <p:par>
                                <p:cTn id="43" presetID="22" presetClass="entr" presetSubtype="1" fill="hold" nodeType="afterEffect">
                                  <p:stCondLst>
                                    <p:cond delay="0"/>
                                  </p:stCondLst>
                                  <p:childTnLst>
                                    <p:set>
                                      <p:cBhvr>
                                        <p:cTn id="44" dur="1" fill="hold">
                                          <p:stCondLst>
                                            <p:cond delay="0"/>
                                          </p:stCondLst>
                                        </p:cTn>
                                        <p:tgtEl>
                                          <p:spTgt spid="79916"/>
                                        </p:tgtEl>
                                        <p:attrNameLst>
                                          <p:attrName>style.visibility</p:attrName>
                                        </p:attrNameLst>
                                      </p:cBhvr>
                                      <p:to>
                                        <p:strVal val="visible"/>
                                      </p:to>
                                    </p:set>
                                    <p:animEffect transition="in" filter="wipe(up)">
                                      <p:cBhvr>
                                        <p:cTn id="45" dur="500"/>
                                        <p:tgtEl>
                                          <p:spTgt spid="79916"/>
                                        </p:tgtEl>
                                      </p:cBhvr>
                                    </p:animEffect>
                                  </p:childTnLst>
                                </p:cTn>
                              </p:par>
                            </p:childTnLst>
                          </p:cTn>
                        </p:par>
                        <p:par>
                          <p:cTn id="46" fill="hold" nodeType="afterGroup">
                            <p:stCondLst>
                              <p:cond delay="1500"/>
                            </p:stCondLst>
                            <p:childTnLst>
                              <p:par>
                                <p:cTn id="47" presetID="22" presetClass="entr" presetSubtype="1" fill="hold" nodeType="afterEffect">
                                  <p:stCondLst>
                                    <p:cond delay="0"/>
                                  </p:stCondLst>
                                  <p:childTnLst>
                                    <p:set>
                                      <p:cBhvr>
                                        <p:cTn id="48" dur="1" fill="hold">
                                          <p:stCondLst>
                                            <p:cond delay="0"/>
                                          </p:stCondLst>
                                        </p:cTn>
                                        <p:tgtEl>
                                          <p:spTgt spid="79917"/>
                                        </p:tgtEl>
                                        <p:attrNameLst>
                                          <p:attrName>style.visibility</p:attrName>
                                        </p:attrNameLst>
                                      </p:cBhvr>
                                      <p:to>
                                        <p:strVal val="visible"/>
                                      </p:to>
                                    </p:set>
                                    <p:animEffect transition="in" filter="wipe(up)">
                                      <p:cBhvr>
                                        <p:cTn id="49" dur="500"/>
                                        <p:tgtEl>
                                          <p:spTgt spid="799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9918">
                                            <p:txEl>
                                              <p:pRg st="0" end="0"/>
                                            </p:txEl>
                                          </p:spTgt>
                                        </p:tgtEl>
                                        <p:attrNameLst>
                                          <p:attrName>style.visibility</p:attrName>
                                        </p:attrNameLst>
                                      </p:cBhvr>
                                      <p:to>
                                        <p:strVal val="visible"/>
                                      </p:to>
                                    </p:set>
                                    <p:animEffect transition="in" filter="wipe(left)">
                                      <p:cBhvr>
                                        <p:cTn id="54" dur="500"/>
                                        <p:tgtEl>
                                          <p:spTgt spid="79918">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9919"/>
                                        </p:tgtEl>
                                        <p:attrNameLst>
                                          <p:attrName>style.visibility</p:attrName>
                                        </p:attrNameLst>
                                      </p:cBhvr>
                                      <p:to>
                                        <p:strVal val="visible"/>
                                      </p:to>
                                    </p:set>
                                    <p:animEffect transition="in" filter="wipe(left)">
                                      <p:cBhvr>
                                        <p:cTn id="59" dur="500"/>
                                        <p:tgtEl>
                                          <p:spTgt spid="79919"/>
                                        </p:tgtEl>
                                      </p:cBhvr>
                                    </p:animEffect>
                                  </p:childTnLst>
                                </p:cTn>
                              </p:par>
                            </p:childTnLst>
                          </p:cTn>
                        </p:par>
                        <p:par>
                          <p:cTn id="60" fill="hold" nodeType="afterGroup">
                            <p:stCondLst>
                              <p:cond delay="500"/>
                            </p:stCondLst>
                            <p:childTnLst>
                              <p:par>
                                <p:cTn id="61" presetID="22" presetClass="entr" presetSubtype="4" fill="hold" nodeType="afterEffect">
                                  <p:stCondLst>
                                    <p:cond delay="2000"/>
                                  </p:stCondLst>
                                  <p:childTnLst>
                                    <p:set>
                                      <p:cBhvr>
                                        <p:cTn id="62" dur="1" fill="hold">
                                          <p:stCondLst>
                                            <p:cond delay="0"/>
                                          </p:stCondLst>
                                        </p:cTn>
                                        <p:tgtEl>
                                          <p:spTgt spid="79920"/>
                                        </p:tgtEl>
                                        <p:attrNameLst>
                                          <p:attrName>style.visibility</p:attrName>
                                        </p:attrNameLst>
                                      </p:cBhvr>
                                      <p:to>
                                        <p:strVal val="visible"/>
                                      </p:to>
                                    </p:set>
                                    <p:animEffect transition="in" filter="wipe(down)">
                                      <p:cBhvr>
                                        <p:cTn id="63" dur="500"/>
                                        <p:tgtEl>
                                          <p:spTgt spid="79920"/>
                                        </p:tgtEl>
                                      </p:cBhvr>
                                    </p:animEffect>
                                  </p:childTnLst>
                                </p:cTn>
                              </p:par>
                            </p:childTnLst>
                          </p:cTn>
                        </p:par>
                        <p:par>
                          <p:cTn id="64" fill="hold" nodeType="afterGroup">
                            <p:stCondLst>
                              <p:cond delay="3000"/>
                            </p:stCondLst>
                            <p:childTnLst>
                              <p:par>
                                <p:cTn id="65" presetID="22" presetClass="entr" presetSubtype="8" fill="hold" nodeType="afterEffect">
                                  <p:stCondLst>
                                    <p:cond delay="0"/>
                                  </p:stCondLst>
                                  <p:childTnLst>
                                    <p:set>
                                      <p:cBhvr>
                                        <p:cTn id="66" dur="1" fill="hold">
                                          <p:stCondLst>
                                            <p:cond delay="0"/>
                                          </p:stCondLst>
                                        </p:cTn>
                                        <p:tgtEl>
                                          <p:spTgt spid="79921"/>
                                        </p:tgtEl>
                                        <p:attrNameLst>
                                          <p:attrName>style.visibility</p:attrName>
                                        </p:attrNameLst>
                                      </p:cBhvr>
                                      <p:to>
                                        <p:strVal val="visible"/>
                                      </p:to>
                                    </p:set>
                                    <p:animEffect transition="in" filter="wipe(left)">
                                      <p:cBhvr>
                                        <p:cTn id="67" dur="500"/>
                                        <p:tgtEl>
                                          <p:spTgt spid="79921"/>
                                        </p:tgtEl>
                                      </p:cBhvr>
                                    </p:animEffect>
                                  </p:childTnLst>
                                </p:cTn>
                              </p:par>
                            </p:childTnLst>
                          </p:cTn>
                        </p:par>
                        <p:par>
                          <p:cTn id="68" fill="hold" nodeType="afterGroup">
                            <p:stCondLst>
                              <p:cond delay="3500"/>
                            </p:stCondLst>
                            <p:childTnLst>
                              <p:par>
                                <p:cTn id="69" presetID="22" presetClass="entr" presetSubtype="8" fill="hold" nodeType="afterEffect">
                                  <p:stCondLst>
                                    <p:cond delay="1000"/>
                                  </p:stCondLst>
                                  <p:childTnLst>
                                    <p:set>
                                      <p:cBhvr>
                                        <p:cTn id="70" dur="1" fill="hold">
                                          <p:stCondLst>
                                            <p:cond delay="0"/>
                                          </p:stCondLst>
                                        </p:cTn>
                                        <p:tgtEl>
                                          <p:spTgt spid="79924"/>
                                        </p:tgtEl>
                                        <p:attrNameLst>
                                          <p:attrName>style.visibility</p:attrName>
                                        </p:attrNameLst>
                                      </p:cBhvr>
                                      <p:to>
                                        <p:strVal val="visible"/>
                                      </p:to>
                                    </p:set>
                                    <p:animEffect transition="in" filter="wipe(left)">
                                      <p:cBhvr>
                                        <p:cTn id="71" dur="500"/>
                                        <p:tgtEl>
                                          <p:spTgt spid="79924"/>
                                        </p:tgtEl>
                                      </p:cBhvr>
                                    </p:animEffect>
                                  </p:childTnLst>
                                </p:cTn>
                              </p:par>
                            </p:childTnLst>
                          </p:cTn>
                        </p:par>
                        <p:par>
                          <p:cTn id="72" fill="hold" nodeType="afterGroup">
                            <p:stCondLst>
                              <p:cond delay="5000"/>
                            </p:stCondLst>
                            <p:childTnLst>
                              <p:par>
                                <p:cTn id="73" presetID="22" presetClass="entr" presetSubtype="1" fill="hold" nodeType="afterEffect">
                                  <p:stCondLst>
                                    <p:cond delay="2000"/>
                                  </p:stCondLst>
                                  <p:childTnLst>
                                    <p:set>
                                      <p:cBhvr>
                                        <p:cTn id="74" dur="1" fill="hold">
                                          <p:stCondLst>
                                            <p:cond delay="0"/>
                                          </p:stCondLst>
                                        </p:cTn>
                                        <p:tgtEl>
                                          <p:spTgt spid="79922"/>
                                        </p:tgtEl>
                                        <p:attrNameLst>
                                          <p:attrName>style.visibility</p:attrName>
                                        </p:attrNameLst>
                                      </p:cBhvr>
                                      <p:to>
                                        <p:strVal val="visible"/>
                                      </p:to>
                                    </p:set>
                                    <p:animEffect transition="in" filter="wipe(up)">
                                      <p:cBhvr>
                                        <p:cTn id="75" dur="500"/>
                                        <p:tgtEl>
                                          <p:spTgt spid="79922"/>
                                        </p:tgtEl>
                                      </p:cBhvr>
                                    </p:animEffect>
                                  </p:childTnLst>
                                </p:cTn>
                              </p:par>
                            </p:childTnLst>
                          </p:cTn>
                        </p:par>
                        <p:par>
                          <p:cTn id="76" fill="hold" nodeType="afterGroup">
                            <p:stCondLst>
                              <p:cond delay="7500"/>
                            </p:stCondLst>
                            <p:childTnLst>
                              <p:par>
                                <p:cTn id="77" presetID="22" presetClass="entr" presetSubtype="8" fill="hold" nodeType="afterEffect">
                                  <p:stCondLst>
                                    <p:cond delay="0"/>
                                  </p:stCondLst>
                                  <p:childTnLst>
                                    <p:set>
                                      <p:cBhvr>
                                        <p:cTn id="78" dur="1" fill="hold">
                                          <p:stCondLst>
                                            <p:cond delay="0"/>
                                          </p:stCondLst>
                                        </p:cTn>
                                        <p:tgtEl>
                                          <p:spTgt spid="79923"/>
                                        </p:tgtEl>
                                        <p:attrNameLst>
                                          <p:attrName>style.visibility</p:attrName>
                                        </p:attrNameLst>
                                      </p:cBhvr>
                                      <p:to>
                                        <p:strVal val="visible"/>
                                      </p:to>
                                    </p:set>
                                    <p:animEffect transition="in" filter="wipe(left)">
                                      <p:cBhvr>
                                        <p:cTn id="79" dur="500"/>
                                        <p:tgtEl>
                                          <p:spTgt spid="79923"/>
                                        </p:tgtEl>
                                      </p:cBhvr>
                                    </p:animEffect>
                                  </p:childTnLst>
                                </p:cTn>
                              </p:par>
                            </p:childTnLst>
                          </p:cTn>
                        </p:par>
                        <p:par>
                          <p:cTn id="80" fill="hold" nodeType="afterGroup">
                            <p:stCondLst>
                              <p:cond delay="8000"/>
                            </p:stCondLst>
                            <p:childTnLst>
                              <p:par>
                                <p:cTn id="81" presetID="22" presetClass="entr" presetSubtype="8" fill="hold" nodeType="afterEffect">
                                  <p:stCondLst>
                                    <p:cond delay="1000"/>
                                  </p:stCondLst>
                                  <p:childTnLst>
                                    <p:set>
                                      <p:cBhvr>
                                        <p:cTn id="82" dur="1" fill="hold">
                                          <p:stCondLst>
                                            <p:cond delay="0"/>
                                          </p:stCondLst>
                                        </p:cTn>
                                        <p:tgtEl>
                                          <p:spTgt spid="79925"/>
                                        </p:tgtEl>
                                        <p:attrNameLst>
                                          <p:attrName>style.visibility</p:attrName>
                                        </p:attrNameLst>
                                      </p:cBhvr>
                                      <p:to>
                                        <p:strVal val="visible"/>
                                      </p:to>
                                    </p:set>
                                    <p:animEffect transition="in" filter="wipe(left)">
                                      <p:cBhvr>
                                        <p:cTn id="83" dur="500"/>
                                        <p:tgtEl>
                                          <p:spTgt spid="7992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nodeType="clickEffect">
                                  <p:stCondLst>
                                    <p:cond delay="0"/>
                                  </p:stCondLst>
                                  <p:childTnLst>
                                    <p:set>
                                      <p:cBhvr>
                                        <p:cTn id="87" dur="1" fill="hold">
                                          <p:stCondLst>
                                            <p:cond delay="0"/>
                                          </p:stCondLst>
                                        </p:cTn>
                                        <p:tgtEl>
                                          <p:spTgt spid="79932"/>
                                        </p:tgtEl>
                                        <p:attrNameLst>
                                          <p:attrName>style.visibility</p:attrName>
                                        </p:attrNameLst>
                                      </p:cBhvr>
                                      <p:to>
                                        <p:strVal val="visible"/>
                                      </p:to>
                                    </p:set>
                                    <p:anim calcmode="lin" valueType="num">
                                      <p:cBhvr additive="base">
                                        <p:cTn id="88" dur="500" fill="hold"/>
                                        <p:tgtEl>
                                          <p:spTgt spid="79932"/>
                                        </p:tgtEl>
                                        <p:attrNameLst>
                                          <p:attrName>ppt_x</p:attrName>
                                        </p:attrNameLst>
                                      </p:cBhvr>
                                      <p:tavLst>
                                        <p:tav tm="0">
                                          <p:val>
                                            <p:strVal val="0-#ppt_w/2"/>
                                          </p:val>
                                        </p:tav>
                                        <p:tav tm="100000">
                                          <p:val>
                                            <p:strVal val="#ppt_x"/>
                                          </p:val>
                                        </p:tav>
                                      </p:tavLst>
                                    </p:anim>
                                    <p:anim calcmode="lin" valueType="num">
                                      <p:cBhvr additive="base">
                                        <p:cTn id="89" dur="500" fill="hold"/>
                                        <p:tgtEl>
                                          <p:spTgt spid="79932"/>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79926"/>
                                        </p:tgtEl>
                                        <p:attrNameLst>
                                          <p:attrName>style.visibility</p:attrName>
                                        </p:attrNameLst>
                                      </p:cBhvr>
                                      <p:to>
                                        <p:strVal val="visible"/>
                                      </p:to>
                                    </p:set>
                                    <p:animEffect transition="in" filter="wipe(left)">
                                      <p:cBhvr>
                                        <p:cTn id="94" dur="500"/>
                                        <p:tgtEl>
                                          <p:spTgt spid="7992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79927"/>
                                        </p:tgtEl>
                                        <p:attrNameLst>
                                          <p:attrName>style.visibility</p:attrName>
                                        </p:attrNameLst>
                                      </p:cBhvr>
                                      <p:to>
                                        <p:strVal val="visible"/>
                                      </p:to>
                                    </p:set>
                                    <p:animEffect transition="in" filter="wipe(up)">
                                      <p:cBhvr>
                                        <p:cTn id="99" dur="500"/>
                                        <p:tgtEl>
                                          <p:spTgt spid="79927"/>
                                        </p:tgtEl>
                                      </p:cBhvr>
                                    </p:animEffec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79928"/>
                                        </p:tgtEl>
                                        <p:attrNameLst>
                                          <p:attrName>style.visibility</p:attrName>
                                        </p:attrNameLst>
                                      </p:cBhvr>
                                      <p:to>
                                        <p:strVal val="visible"/>
                                      </p:to>
                                    </p:set>
                                    <p:animEffect transition="in" filter="wipe(left)">
                                      <p:cBhvr>
                                        <p:cTn id="103" dur="500"/>
                                        <p:tgtEl>
                                          <p:spTgt spid="79928"/>
                                        </p:tgtEl>
                                      </p:cBhvr>
                                    </p:animEffect>
                                  </p:childTnLst>
                                </p:cTn>
                              </p:par>
                            </p:childTnLst>
                          </p:cTn>
                        </p:par>
                        <p:par>
                          <p:cTn id="104" fill="hold" nodeType="afterGroup">
                            <p:stCondLst>
                              <p:cond delay="1000"/>
                            </p:stCondLst>
                            <p:childTnLst>
                              <p:par>
                                <p:cTn id="105" presetID="22" presetClass="entr" presetSubtype="8" fill="hold" nodeType="afterEffect">
                                  <p:stCondLst>
                                    <p:cond delay="0"/>
                                  </p:stCondLst>
                                  <p:childTnLst>
                                    <p:set>
                                      <p:cBhvr>
                                        <p:cTn id="106" dur="1" fill="hold">
                                          <p:stCondLst>
                                            <p:cond delay="0"/>
                                          </p:stCondLst>
                                        </p:cTn>
                                        <p:tgtEl>
                                          <p:spTgt spid="79931"/>
                                        </p:tgtEl>
                                        <p:attrNameLst>
                                          <p:attrName>style.visibility</p:attrName>
                                        </p:attrNameLst>
                                      </p:cBhvr>
                                      <p:to>
                                        <p:strVal val="visible"/>
                                      </p:to>
                                    </p:set>
                                    <p:animEffect transition="in" filter="wipe(left)">
                                      <p:cBhvr>
                                        <p:cTn id="107" dur="500"/>
                                        <p:tgtEl>
                                          <p:spTgt spid="79931"/>
                                        </p:tgtEl>
                                      </p:cBhvr>
                                    </p:animEffect>
                                  </p:childTnLst>
                                </p:cTn>
                              </p:par>
                            </p:childTnLst>
                          </p:cTn>
                        </p:par>
                        <p:par>
                          <p:cTn id="108" fill="hold" nodeType="afterGroup">
                            <p:stCondLst>
                              <p:cond delay="1500"/>
                            </p:stCondLst>
                            <p:childTnLst>
                              <p:par>
                                <p:cTn id="109" presetID="22" presetClass="entr" presetSubtype="4" fill="hold" nodeType="afterEffect">
                                  <p:stCondLst>
                                    <p:cond delay="0"/>
                                  </p:stCondLst>
                                  <p:childTnLst>
                                    <p:set>
                                      <p:cBhvr>
                                        <p:cTn id="110" dur="1" fill="hold">
                                          <p:stCondLst>
                                            <p:cond delay="0"/>
                                          </p:stCondLst>
                                        </p:cTn>
                                        <p:tgtEl>
                                          <p:spTgt spid="79929"/>
                                        </p:tgtEl>
                                        <p:attrNameLst>
                                          <p:attrName>style.visibility</p:attrName>
                                        </p:attrNameLst>
                                      </p:cBhvr>
                                      <p:to>
                                        <p:strVal val="visible"/>
                                      </p:to>
                                    </p:set>
                                    <p:animEffect transition="in" filter="wipe(down)">
                                      <p:cBhvr>
                                        <p:cTn id="111" dur="500"/>
                                        <p:tgtEl>
                                          <p:spTgt spid="79929"/>
                                        </p:tgtEl>
                                      </p:cBhvr>
                                    </p:animEffect>
                                  </p:childTnLst>
                                </p:cTn>
                              </p:par>
                            </p:childTnLst>
                          </p:cTn>
                        </p:par>
                        <p:par>
                          <p:cTn id="112" fill="hold" nodeType="afterGroup">
                            <p:stCondLst>
                              <p:cond delay="2000"/>
                            </p:stCondLst>
                            <p:childTnLst>
                              <p:par>
                                <p:cTn id="113" presetID="22" presetClass="entr" presetSubtype="8" fill="hold" nodeType="afterEffect">
                                  <p:stCondLst>
                                    <p:cond delay="0"/>
                                  </p:stCondLst>
                                  <p:childTnLst>
                                    <p:set>
                                      <p:cBhvr>
                                        <p:cTn id="114" dur="1" fill="hold">
                                          <p:stCondLst>
                                            <p:cond delay="0"/>
                                          </p:stCondLst>
                                        </p:cTn>
                                        <p:tgtEl>
                                          <p:spTgt spid="79930"/>
                                        </p:tgtEl>
                                        <p:attrNameLst>
                                          <p:attrName>style.visibility</p:attrName>
                                        </p:attrNameLst>
                                      </p:cBhvr>
                                      <p:to>
                                        <p:strVal val="visible"/>
                                      </p:to>
                                    </p:set>
                                    <p:animEffect transition="in" filter="wipe(left)">
                                      <p:cBhvr>
                                        <p:cTn id="115" dur="500"/>
                                        <p:tgtEl>
                                          <p:spTgt spid="79930"/>
                                        </p:tgtEl>
                                      </p:cBhvr>
                                    </p:animEffect>
                                  </p:childTnLst>
                                </p:cTn>
                              </p:par>
                            </p:childTnLst>
                          </p:cTn>
                        </p:par>
                        <p:par>
                          <p:cTn id="116" fill="hold" nodeType="afterGroup">
                            <p:stCondLst>
                              <p:cond delay="2500"/>
                            </p:stCondLst>
                            <p:childTnLst>
                              <p:par>
                                <p:cTn id="117" presetID="22" presetClass="entr" presetSubtype="8" fill="hold" nodeType="afterEffect">
                                  <p:stCondLst>
                                    <p:cond delay="0"/>
                                  </p:stCondLst>
                                  <p:childTnLst>
                                    <p:set>
                                      <p:cBhvr>
                                        <p:cTn id="118" dur="1" fill="hold">
                                          <p:stCondLst>
                                            <p:cond delay="0"/>
                                          </p:stCondLst>
                                        </p:cTn>
                                        <p:tgtEl>
                                          <p:spTgt spid="79935"/>
                                        </p:tgtEl>
                                        <p:attrNameLst>
                                          <p:attrName>style.visibility</p:attrName>
                                        </p:attrNameLst>
                                      </p:cBhvr>
                                      <p:to>
                                        <p:strVal val="visible"/>
                                      </p:to>
                                    </p:set>
                                    <p:animEffect transition="in" filter="wipe(left)">
                                      <p:cBhvr>
                                        <p:cTn id="119" dur="500"/>
                                        <p:tgtEl>
                                          <p:spTgt spid="7993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79936"/>
                                        </p:tgtEl>
                                        <p:attrNameLst>
                                          <p:attrName>style.visibility</p:attrName>
                                        </p:attrNameLst>
                                      </p:cBhvr>
                                      <p:to>
                                        <p:strVal val="visible"/>
                                      </p:to>
                                    </p:set>
                                    <p:animEffect transition="in" filter="wipe(left)">
                                      <p:cBhvr>
                                        <p:cTn id="124" dur="500"/>
                                        <p:tgtEl>
                                          <p:spTgt spid="7993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79939"/>
                                        </p:tgtEl>
                                        <p:attrNameLst>
                                          <p:attrName>style.visibility</p:attrName>
                                        </p:attrNameLst>
                                      </p:cBhvr>
                                      <p:to>
                                        <p:strVal val="visible"/>
                                      </p:to>
                                    </p:set>
                                    <p:animEffect transition="in" filter="wipe(left)">
                                      <p:cBhvr>
                                        <p:cTn id="129" dur="500"/>
                                        <p:tgtEl>
                                          <p:spTgt spid="7993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79942"/>
                                        </p:tgtEl>
                                        <p:attrNameLst>
                                          <p:attrName>style.visibility</p:attrName>
                                        </p:attrNameLst>
                                      </p:cBhvr>
                                      <p:to>
                                        <p:strVal val="visible"/>
                                      </p:to>
                                    </p:set>
                                    <p:animEffect transition="in" filter="wipe(left)">
                                      <p:cBhvr>
                                        <p:cTn id="134" dur="500"/>
                                        <p:tgtEl>
                                          <p:spTgt spid="7994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79956"/>
                                        </p:tgtEl>
                                        <p:attrNameLst>
                                          <p:attrName>style.visibility</p:attrName>
                                        </p:attrNameLst>
                                      </p:cBhvr>
                                      <p:to>
                                        <p:strVal val="visible"/>
                                      </p:to>
                                    </p:set>
                                    <p:animEffect transition="in" filter="wipe(left)">
                                      <p:cBhvr>
                                        <p:cTn id="139" dur="500"/>
                                        <p:tgtEl>
                                          <p:spTgt spid="7995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1" fill="hold" nodeType="clickEffect">
                                  <p:stCondLst>
                                    <p:cond delay="0"/>
                                  </p:stCondLst>
                                  <p:childTnLst>
                                    <p:set>
                                      <p:cBhvr>
                                        <p:cTn id="143" dur="1" fill="hold">
                                          <p:stCondLst>
                                            <p:cond delay="0"/>
                                          </p:stCondLst>
                                        </p:cTn>
                                        <p:tgtEl>
                                          <p:spTgt spid="79972"/>
                                        </p:tgtEl>
                                        <p:attrNameLst>
                                          <p:attrName>style.visibility</p:attrName>
                                        </p:attrNameLst>
                                      </p:cBhvr>
                                      <p:to>
                                        <p:strVal val="visible"/>
                                      </p:to>
                                    </p:set>
                                    <p:animEffect transition="in" filter="wipe(up)">
                                      <p:cBhvr>
                                        <p:cTn id="144" dur="500"/>
                                        <p:tgtEl>
                                          <p:spTgt spid="7997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8" fill="hold" grpId="0" nodeType="clickEffect">
                                  <p:stCondLst>
                                    <p:cond delay="0"/>
                                  </p:stCondLst>
                                  <p:childTnLst>
                                    <p:set>
                                      <p:cBhvr>
                                        <p:cTn id="148" dur="1" fill="hold">
                                          <p:stCondLst>
                                            <p:cond delay="0"/>
                                          </p:stCondLst>
                                        </p:cTn>
                                        <p:tgtEl>
                                          <p:spTgt spid="79983"/>
                                        </p:tgtEl>
                                        <p:attrNameLst>
                                          <p:attrName>style.visibility</p:attrName>
                                        </p:attrNameLst>
                                      </p:cBhvr>
                                      <p:to>
                                        <p:strVal val="visible"/>
                                      </p:to>
                                    </p:set>
                                    <p:animEffect transition="in" filter="slide(fromLeft)">
                                      <p:cBhvr>
                                        <p:cTn id="149" dur="500"/>
                                        <p:tgtEl>
                                          <p:spTgt spid="79983"/>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8" fill="hold" nodeType="clickEffect">
                                  <p:stCondLst>
                                    <p:cond delay="0"/>
                                  </p:stCondLst>
                                  <p:childTnLst>
                                    <p:set>
                                      <p:cBhvr>
                                        <p:cTn id="153" dur="1" fill="hold">
                                          <p:stCondLst>
                                            <p:cond delay="0"/>
                                          </p:stCondLst>
                                        </p:cTn>
                                        <p:tgtEl>
                                          <p:spTgt spid="79984"/>
                                        </p:tgtEl>
                                        <p:attrNameLst>
                                          <p:attrName>style.visibility</p:attrName>
                                        </p:attrNameLst>
                                      </p:cBhvr>
                                      <p:to>
                                        <p:strVal val="visible"/>
                                      </p:to>
                                    </p:set>
                                    <p:animEffect transition="in" filter="slide(fromLeft)">
                                      <p:cBhvr>
                                        <p:cTn id="154" dur="500"/>
                                        <p:tgtEl>
                                          <p:spTgt spid="79984"/>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79988"/>
                                        </p:tgtEl>
                                        <p:attrNameLst>
                                          <p:attrName>style.visibility</p:attrName>
                                        </p:attrNameLst>
                                      </p:cBhvr>
                                      <p:to>
                                        <p:strVal val="visible"/>
                                      </p:to>
                                    </p:set>
                                    <p:animEffect transition="in" filter="wipe(left)">
                                      <p:cBhvr>
                                        <p:cTn id="159" dur="500"/>
                                        <p:tgtEl>
                                          <p:spTgt spid="7998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nodeType="clickEffect">
                                  <p:stCondLst>
                                    <p:cond delay="0"/>
                                  </p:stCondLst>
                                  <p:childTnLst>
                                    <p:set>
                                      <p:cBhvr>
                                        <p:cTn id="163" dur="1" fill="hold">
                                          <p:stCondLst>
                                            <p:cond delay="0"/>
                                          </p:stCondLst>
                                        </p:cTn>
                                        <p:tgtEl>
                                          <p:spTgt spid="80033"/>
                                        </p:tgtEl>
                                        <p:attrNameLst>
                                          <p:attrName>style.visibility</p:attrName>
                                        </p:attrNameLst>
                                      </p:cBhvr>
                                      <p:to>
                                        <p:strVal val="visible"/>
                                      </p:to>
                                    </p:set>
                                    <p:animEffect transition="in" filter="wipe(left)">
                                      <p:cBhvr>
                                        <p:cTn id="164" dur="500"/>
                                        <p:tgtEl>
                                          <p:spTgt spid="80033"/>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6" presetClass="entr" presetSubtype="42" fill="hold" nodeType="clickEffect">
                                  <p:stCondLst>
                                    <p:cond delay="0"/>
                                  </p:stCondLst>
                                  <p:childTnLst>
                                    <p:set>
                                      <p:cBhvr>
                                        <p:cTn id="168" dur="1" fill="hold">
                                          <p:stCondLst>
                                            <p:cond delay="0"/>
                                          </p:stCondLst>
                                        </p:cTn>
                                        <p:tgtEl>
                                          <p:spTgt spid="79991"/>
                                        </p:tgtEl>
                                        <p:attrNameLst>
                                          <p:attrName>style.visibility</p:attrName>
                                        </p:attrNameLst>
                                      </p:cBhvr>
                                      <p:to>
                                        <p:strVal val="visible"/>
                                      </p:to>
                                    </p:set>
                                    <p:animEffect transition="in" filter="barn(outHorizontal)">
                                      <p:cBhvr>
                                        <p:cTn id="169" dur="500"/>
                                        <p:tgtEl>
                                          <p:spTgt spid="7999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nodeType="clickEffect">
                                  <p:stCondLst>
                                    <p:cond delay="0"/>
                                  </p:stCondLst>
                                  <p:childTnLst>
                                    <p:set>
                                      <p:cBhvr>
                                        <p:cTn id="173" dur="1" fill="hold">
                                          <p:stCondLst>
                                            <p:cond delay="0"/>
                                          </p:stCondLst>
                                        </p:cTn>
                                        <p:tgtEl>
                                          <p:spTgt spid="79994"/>
                                        </p:tgtEl>
                                        <p:attrNameLst>
                                          <p:attrName>style.visibility</p:attrName>
                                        </p:attrNameLst>
                                      </p:cBhvr>
                                      <p:to>
                                        <p:strVal val="visible"/>
                                      </p:to>
                                    </p:set>
                                    <p:animEffect transition="in" filter="wipe(left)">
                                      <p:cBhvr>
                                        <p:cTn id="174" dur="500"/>
                                        <p:tgtEl>
                                          <p:spTgt spid="79994"/>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4" fill="hold" nodeType="clickEffect">
                                  <p:stCondLst>
                                    <p:cond delay="0"/>
                                  </p:stCondLst>
                                  <p:childTnLst>
                                    <p:set>
                                      <p:cBhvr>
                                        <p:cTn id="178" dur="1" fill="hold">
                                          <p:stCondLst>
                                            <p:cond delay="0"/>
                                          </p:stCondLst>
                                        </p:cTn>
                                        <p:tgtEl>
                                          <p:spTgt spid="79987"/>
                                        </p:tgtEl>
                                        <p:attrNameLst>
                                          <p:attrName>style.visibility</p:attrName>
                                        </p:attrNameLst>
                                      </p:cBhvr>
                                      <p:to>
                                        <p:strVal val="visible"/>
                                      </p:to>
                                    </p:set>
                                    <p:animEffect transition="in" filter="wipe(down)">
                                      <p:cBhvr>
                                        <p:cTn id="179" dur="500"/>
                                        <p:tgtEl>
                                          <p:spTgt spid="79987"/>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nodeType="clickEffect">
                                  <p:stCondLst>
                                    <p:cond delay="0"/>
                                  </p:stCondLst>
                                  <p:childTnLst>
                                    <p:set>
                                      <p:cBhvr>
                                        <p:cTn id="183" dur="1" fill="hold">
                                          <p:stCondLst>
                                            <p:cond delay="0"/>
                                          </p:stCondLst>
                                        </p:cTn>
                                        <p:tgtEl>
                                          <p:spTgt spid="79997"/>
                                        </p:tgtEl>
                                        <p:attrNameLst>
                                          <p:attrName>style.visibility</p:attrName>
                                        </p:attrNameLst>
                                      </p:cBhvr>
                                      <p:to>
                                        <p:strVal val="visible"/>
                                      </p:to>
                                    </p:set>
                                    <p:animEffect transition="in" filter="wipe(left)">
                                      <p:cBhvr>
                                        <p:cTn id="184" dur="500"/>
                                        <p:tgtEl>
                                          <p:spTgt spid="79997"/>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nodeType="clickEffect">
                                  <p:stCondLst>
                                    <p:cond delay="0"/>
                                  </p:stCondLst>
                                  <p:childTnLst>
                                    <p:set>
                                      <p:cBhvr>
                                        <p:cTn id="188" dur="1" fill="hold">
                                          <p:stCondLst>
                                            <p:cond delay="0"/>
                                          </p:stCondLst>
                                        </p:cTn>
                                        <p:tgtEl>
                                          <p:spTgt spid="80000"/>
                                        </p:tgtEl>
                                        <p:attrNameLst>
                                          <p:attrName>style.visibility</p:attrName>
                                        </p:attrNameLst>
                                      </p:cBhvr>
                                      <p:to>
                                        <p:strVal val="visible"/>
                                      </p:to>
                                    </p:set>
                                    <p:animEffect transition="in" filter="wipe(left)">
                                      <p:cBhvr>
                                        <p:cTn id="189" dur="500"/>
                                        <p:tgtEl>
                                          <p:spTgt spid="80000"/>
                                        </p:tgtEl>
                                      </p:cBhvr>
                                    </p:animEffect>
                                  </p:childTnLst>
                                </p:cTn>
                              </p:par>
                            </p:childTnLst>
                          </p:cTn>
                        </p:par>
                        <p:par>
                          <p:cTn id="190" fill="hold" nodeType="afterGroup">
                            <p:stCondLst>
                              <p:cond delay="500"/>
                            </p:stCondLst>
                            <p:childTnLst>
                              <p:par>
                                <p:cTn id="191" presetID="22" presetClass="entr" presetSubtype="8" fill="hold" nodeType="afterEffect">
                                  <p:stCondLst>
                                    <p:cond delay="1000"/>
                                  </p:stCondLst>
                                  <p:childTnLst>
                                    <p:set>
                                      <p:cBhvr>
                                        <p:cTn id="192" dur="1" fill="hold">
                                          <p:stCondLst>
                                            <p:cond delay="0"/>
                                          </p:stCondLst>
                                        </p:cTn>
                                        <p:tgtEl>
                                          <p:spTgt spid="80004"/>
                                        </p:tgtEl>
                                        <p:attrNameLst>
                                          <p:attrName>style.visibility</p:attrName>
                                        </p:attrNameLst>
                                      </p:cBhvr>
                                      <p:to>
                                        <p:strVal val="visible"/>
                                      </p:to>
                                    </p:set>
                                    <p:animEffect transition="in" filter="wipe(left)">
                                      <p:cBhvr>
                                        <p:cTn id="193" dur="500"/>
                                        <p:tgtEl>
                                          <p:spTgt spid="80004"/>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4" fill="hold" nodeType="clickEffect">
                                  <p:stCondLst>
                                    <p:cond delay="0"/>
                                  </p:stCondLst>
                                  <p:childTnLst>
                                    <p:set>
                                      <p:cBhvr>
                                        <p:cTn id="197" dur="1" fill="hold">
                                          <p:stCondLst>
                                            <p:cond delay="0"/>
                                          </p:stCondLst>
                                        </p:cTn>
                                        <p:tgtEl>
                                          <p:spTgt spid="80008"/>
                                        </p:tgtEl>
                                        <p:attrNameLst>
                                          <p:attrName>style.visibility</p:attrName>
                                        </p:attrNameLst>
                                      </p:cBhvr>
                                      <p:to>
                                        <p:strVal val="visible"/>
                                      </p:to>
                                    </p:set>
                                    <p:animEffect transition="in" filter="wipe(down)">
                                      <p:cBhvr>
                                        <p:cTn id="198" dur="500"/>
                                        <p:tgtEl>
                                          <p:spTgt spid="80008"/>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nodeType="clickEffect">
                                  <p:stCondLst>
                                    <p:cond delay="0"/>
                                  </p:stCondLst>
                                  <p:childTnLst>
                                    <p:set>
                                      <p:cBhvr>
                                        <p:cTn id="202" dur="1" fill="hold">
                                          <p:stCondLst>
                                            <p:cond delay="0"/>
                                          </p:stCondLst>
                                        </p:cTn>
                                        <p:tgtEl>
                                          <p:spTgt spid="80009"/>
                                        </p:tgtEl>
                                        <p:attrNameLst>
                                          <p:attrName>style.visibility</p:attrName>
                                        </p:attrNameLst>
                                      </p:cBhvr>
                                      <p:to>
                                        <p:strVal val="visible"/>
                                      </p:to>
                                    </p:set>
                                    <p:animEffect transition="in" filter="wipe(left)">
                                      <p:cBhvr>
                                        <p:cTn id="203" dur="500"/>
                                        <p:tgtEl>
                                          <p:spTgt spid="80009"/>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80012"/>
                                        </p:tgtEl>
                                        <p:attrNameLst>
                                          <p:attrName>style.visibility</p:attrName>
                                        </p:attrNameLst>
                                      </p:cBhvr>
                                      <p:to>
                                        <p:strVal val="visible"/>
                                      </p:to>
                                    </p:set>
                                    <p:animEffect transition="in" filter="wipe(left)">
                                      <p:cBhvr>
                                        <p:cTn id="208" dur="500"/>
                                        <p:tgtEl>
                                          <p:spTgt spid="80012"/>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1" fill="hold" nodeType="clickEffect">
                                  <p:stCondLst>
                                    <p:cond delay="0"/>
                                  </p:stCondLst>
                                  <p:childTnLst>
                                    <p:set>
                                      <p:cBhvr>
                                        <p:cTn id="212" dur="1" fill="hold">
                                          <p:stCondLst>
                                            <p:cond delay="0"/>
                                          </p:stCondLst>
                                        </p:cTn>
                                        <p:tgtEl>
                                          <p:spTgt spid="80013"/>
                                        </p:tgtEl>
                                        <p:attrNameLst>
                                          <p:attrName>style.visibility</p:attrName>
                                        </p:attrNameLst>
                                      </p:cBhvr>
                                      <p:to>
                                        <p:strVal val="visible"/>
                                      </p:to>
                                    </p:set>
                                    <p:animEffect transition="in" filter="wipe(up)">
                                      <p:cBhvr>
                                        <p:cTn id="213" dur="500"/>
                                        <p:tgtEl>
                                          <p:spTgt spid="80013"/>
                                        </p:tgtEl>
                                      </p:cBhvr>
                                    </p:animEffect>
                                  </p:childTnLst>
                                </p:cTn>
                              </p:par>
                            </p:childTnLst>
                          </p:cTn>
                        </p:par>
                        <p:par>
                          <p:cTn id="214" fill="hold" nodeType="afterGroup">
                            <p:stCondLst>
                              <p:cond delay="500"/>
                            </p:stCondLst>
                            <p:childTnLst>
                              <p:par>
                                <p:cTn id="215" presetID="22" presetClass="entr" presetSubtype="8" fill="hold" nodeType="afterEffect">
                                  <p:stCondLst>
                                    <p:cond delay="0"/>
                                  </p:stCondLst>
                                  <p:childTnLst>
                                    <p:set>
                                      <p:cBhvr>
                                        <p:cTn id="216" dur="1" fill="hold">
                                          <p:stCondLst>
                                            <p:cond delay="0"/>
                                          </p:stCondLst>
                                        </p:cTn>
                                        <p:tgtEl>
                                          <p:spTgt spid="80014"/>
                                        </p:tgtEl>
                                        <p:attrNameLst>
                                          <p:attrName>style.visibility</p:attrName>
                                        </p:attrNameLst>
                                      </p:cBhvr>
                                      <p:to>
                                        <p:strVal val="visible"/>
                                      </p:to>
                                    </p:set>
                                    <p:animEffect transition="in" filter="wipe(left)">
                                      <p:cBhvr>
                                        <p:cTn id="217" dur="500"/>
                                        <p:tgtEl>
                                          <p:spTgt spid="80014"/>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2" presetClass="entr" presetSubtype="8" fill="hold" nodeType="clickEffect">
                                  <p:stCondLst>
                                    <p:cond delay="0"/>
                                  </p:stCondLst>
                                  <p:childTnLst>
                                    <p:set>
                                      <p:cBhvr>
                                        <p:cTn id="221" dur="1" fill="hold">
                                          <p:stCondLst>
                                            <p:cond delay="0"/>
                                          </p:stCondLst>
                                        </p:cTn>
                                        <p:tgtEl>
                                          <p:spTgt spid="80015"/>
                                        </p:tgtEl>
                                        <p:attrNameLst>
                                          <p:attrName>style.visibility</p:attrName>
                                        </p:attrNameLst>
                                      </p:cBhvr>
                                      <p:to>
                                        <p:strVal val="visible"/>
                                      </p:to>
                                    </p:set>
                                    <p:animEffect transition="in" filter="wipe(left)">
                                      <p:cBhvr>
                                        <p:cTn id="222" dur="500"/>
                                        <p:tgtEl>
                                          <p:spTgt spid="80015"/>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4" fill="hold" nodeType="clickEffect">
                                  <p:stCondLst>
                                    <p:cond delay="0"/>
                                  </p:stCondLst>
                                  <p:childTnLst>
                                    <p:set>
                                      <p:cBhvr>
                                        <p:cTn id="226" dur="1" fill="hold">
                                          <p:stCondLst>
                                            <p:cond delay="0"/>
                                          </p:stCondLst>
                                        </p:cTn>
                                        <p:tgtEl>
                                          <p:spTgt spid="80017"/>
                                        </p:tgtEl>
                                        <p:attrNameLst>
                                          <p:attrName>style.visibility</p:attrName>
                                        </p:attrNameLst>
                                      </p:cBhvr>
                                      <p:to>
                                        <p:strVal val="visible"/>
                                      </p:to>
                                    </p:set>
                                    <p:animEffect transition="in" filter="wipe(down)">
                                      <p:cBhvr>
                                        <p:cTn id="227" dur="500"/>
                                        <p:tgtEl>
                                          <p:spTgt spid="80017"/>
                                        </p:tgtEl>
                                      </p:cBhvr>
                                    </p:animEffect>
                                  </p:childTnLst>
                                </p:cTn>
                              </p:par>
                            </p:childTnLst>
                          </p:cTn>
                        </p:par>
                        <p:par>
                          <p:cTn id="228" fill="hold" nodeType="afterGroup">
                            <p:stCondLst>
                              <p:cond delay="500"/>
                            </p:stCondLst>
                            <p:childTnLst>
                              <p:par>
                                <p:cTn id="229" presetID="22" presetClass="entr" presetSubtype="8" fill="hold" nodeType="afterEffect">
                                  <p:stCondLst>
                                    <p:cond delay="0"/>
                                  </p:stCondLst>
                                  <p:childTnLst>
                                    <p:set>
                                      <p:cBhvr>
                                        <p:cTn id="230" dur="1" fill="hold">
                                          <p:stCondLst>
                                            <p:cond delay="0"/>
                                          </p:stCondLst>
                                        </p:cTn>
                                        <p:tgtEl>
                                          <p:spTgt spid="80016"/>
                                        </p:tgtEl>
                                        <p:attrNameLst>
                                          <p:attrName>style.visibility</p:attrName>
                                        </p:attrNameLst>
                                      </p:cBhvr>
                                      <p:to>
                                        <p:strVal val="visible"/>
                                      </p:to>
                                    </p:set>
                                    <p:animEffect transition="in" filter="wipe(left)">
                                      <p:cBhvr>
                                        <p:cTn id="231" dur="500"/>
                                        <p:tgtEl>
                                          <p:spTgt spid="80016"/>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1" fill="hold" nodeType="clickEffect">
                                  <p:stCondLst>
                                    <p:cond delay="0"/>
                                  </p:stCondLst>
                                  <p:childTnLst>
                                    <p:set>
                                      <p:cBhvr>
                                        <p:cTn id="235" dur="1" fill="hold">
                                          <p:stCondLst>
                                            <p:cond delay="0"/>
                                          </p:stCondLst>
                                        </p:cTn>
                                        <p:tgtEl>
                                          <p:spTgt spid="80018"/>
                                        </p:tgtEl>
                                        <p:attrNameLst>
                                          <p:attrName>style.visibility</p:attrName>
                                        </p:attrNameLst>
                                      </p:cBhvr>
                                      <p:to>
                                        <p:strVal val="visible"/>
                                      </p:to>
                                    </p:set>
                                    <p:animEffect transition="in" filter="wipe(up)">
                                      <p:cBhvr>
                                        <p:cTn id="236" dur="500"/>
                                        <p:tgtEl>
                                          <p:spTgt spid="80018"/>
                                        </p:tgtEl>
                                      </p:cBhvr>
                                    </p:animEffect>
                                  </p:childTnLst>
                                </p:cTn>
                              </p:par>
                            </p:childTnLst>
                          </p:cTn>
                        </p:par>
                        <p:par>
                          <p:cTn id="237" fill="hold" nodeType="afterGroup">
                            <p:stCondLst>
                              <p:cond delay="500"/>
                            </p:stCondLst>
                            <p:childTnLst>
                              <p:par>
                                <p:cTn id="238" presetID="22" presetClass="entr" presetSubtype="8" fill="hold" nodeType="afterEffect">
                                  <p:stCondLst>
                                    <p:cond delay="1000"/>
                                  </p:stCondLst>
                                  <p:childTnLst>
                                    <p:set>
                                      <p:cBhvr>
                                        <p:cTn id="239" dur="1" fill="hold">
                                          <p:stCondLst>
                                            <p:cond delay="0"/>
                                          </p:stCondLst>
                                        </p:cTn>
                                        <p:tgtEl>
                                          <p:spTgt spid="80019"/>
                                        </p:tgtEl>
                                        <p:attrNameLst>
                                          <p:attrName>style.visibility</p:attrName>
                                        </p:attrNameLst>
                                      </p:cBhvr>
                                      <p:to>
                                        <p:strVal val="visible"/>
                                      </p:to>
                                    </p:set>
                                    <p:animEffect transition="in" filter="wipe(left)">
                                      <p:cBhvr>
                                        <p:cTn id="240" dur="500"/>
                                        <p:tgtEl>
                                          <p:spTgt spid="80019"/>
                                        </p:tgtEl>
                                      </p:cBhvr>
                                    </p:animEffect>
                                  </p:childTnLst>
                                </p:cTn>
                              </p:par>
                            </p:childTnLst>
                          </p:cTn>
                        </p:par>
                        <p:par>
                          <p:cTn id="241" fill="hold" nodeType="afterGroup">
                            <p:stCondLst>
                              <p:cond delay="2000"/>
                            </p:stCondLst>
                            <p:childTnLst>
                              <p:par>
                                <p:cTn id="242" presetID="22" presetClass="entr" presetSubtype="8" fill="hold" nodeType="afterEffect">
                                  <p:stCondLst>
                                    <p:cond delay="0"/>
                                  </p:stCondLst>
                                  <p:childTnLst>
                                    <p:set>
                                      <p:cBhvr>
                                        <p:cTn id="243" dur="1" fill="hold">
                                          <p:stCondLst>
                                            <p:cond delay="0"/>
                                          </p:stCondLst>
                                        </p:cTn>
                                        <p:tgtEl>
                                          <p:spTgt spid="80020"/>
                                        </p:tgtEl>
                                        <p:attrNameLst>
                                          <p:attrName>style.visibility</p:attrName>
                                        </p:attrNameLst>
                                      </p:cBhvr>
                                      <p:to>
                                        <p:strVal val="visible"/>
                                      </p:to>
                                    </p:set>
                                    <p:animEffect transition="in" filter="wipe(left)">
                                      <p:cBhvr>
                                        <p:cTn id="244" dur="500"/>
                                        <p:tgtEl>
                                          <p:spTgt spid="80020"/>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2" presetClass="entr" presetSubtype="1" fill="hold" nodeType="clickEffect">
                                  <p:stCondLst>
                                    <p:cond delay="0"/>
                                  </p:stCondLst>
                                  <p:childTnLst>
                                    <p:set>
                                      <p:cBhvr>
                                        <p:cTn id="248" dur="1" fill="hold">
                                          <p:stCondLst>
                                            <p:cond delay="0"/>
                                          </p:stCondLst>
                                        </p:cTn>
                                        <p:tgtEl>
                                          <p:spTgt spid="80021"/>
                                        </p:tgtEl>
                                        <p:attrNameLst>
                                          <p:attrName>style.visibility</p:attrName>
                                        </p:attrNameLst>
                                      </p:cBhvr>
                                      <p:to>
                                        <p:strVal val="visible"/>
                                      </p:to>
                                    </p:set>
                                    <p:animEffect transition="in" filter="wipe(up)">
                                      <p:cBhvr>
                                        <p:cTn id="249" dur="500"/>
                                        <p:tgtEl>
                                          <p:spTgt spid="80021"/>
                                        </p:tgtEl>
                                      </p:cBhvr>
                                    </p:animEffect>
                                  </p:childTnLst>
                                </p:cTn>
                              </p:par>
                            </p:childTnLst>
                          </p:cTn>
                        </p:par>
                        <p:par>
                          <p:cTn id="250" fill="hold" nodeType="afterGroup">
                            <p:stCondLst>
                              <p:cond delay="500"/>
                            </p:stCondLst>
                            <p:childTnLst>
                              <p:par>
                                <p:cTn id="251" presetID="22" presetClass="entr" presetSubtype="8" fill="hold" grpId="0" nodeType="afterEffect">
                                  <p:stCondLst>
                                    <p:cond delay="0"/>
                                  </p:stCondLst>
                                  <p:childTnLst>
                                    <p:set>
                                      <p:cBhvr>
                                        <p:cTn id="252" dur="1" fill="hold">
                                          <p:stCondLst>
                                            <p:cond delay="0"/>
                                          </p:stCondLst>
                                        </p:cTn>
                                        <p:tgtEl>
                                          <p:spTgt spid="80022"/>
                                        </p:tgtEl>
                                        <p:attrNameLst>
                                          <p:attrName>style.visibility</p:attrName>
                                        </p:attrNameLst>
                                      </p:cBhvr>
                                      <p:to>
                                        <p:strVal val="visible"/>
                                      </p:to>
                                    </p:set>
                                    <p:animEffect transition="in" filter="wipe(left)">
                                      <p:cBhvr>
                                        <p:cTn id="253" dur="500"/>
                                        <p:tgtEl>
                                          <p:spTgt spid="80022"/>
                                        </p:tgtEl>
                                      </p:cBhvr>
                                    </p:animEffect>
                                  </p:childTnLst>
                                  <p:subTnLst>
                                    <p:set>
                                      <p:cBhvr override="childStyle">
                                        <p:cTn dur="1" fill="hold" display="0" masterRel="nextClick" afterEffect="1"/>
                                        <p:tgtEl>
                                          <p:spTgt spid="80022"/>
                                        </p:tgtEl>
                                        <p:attrNameLst>
                                          <p:attrName>style.visibility</p:attrName>
                                        </p:attrNameLst>
                                      </p:cBhvr>
                                      <p:to>
                                        <p:strVal val="hidden"/>
                                      </p:to>
                                    </p:set>
                                  </p:sub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1" fill="hold" nodeType="clickEffect">
                                  <p:stCondLst>
                                    <p:cond delay="0"/>
                                  </p:stCondLst>
                                  <p:childTnLst>
                                    <p:set>
                                      <p:cBhvr>
                                        <p:cTn id="257" dur="1" fill="hold">
                                          <p:stCondLst>
                                            <p:cond delay="0"/>
                                          </p:stCondLst>
                                        </p:cTn>
                                        <p:tgtEl>
                                          <p:spTgt spid="80023"/>
                                        </p:tgtEl>
                                        <p:attrNameLst>
                                          <p:attrName>style.visibility</p:attrName>
                                        </p:attrNameLst>
                                      </p:cBhvr>
                                      <p:to>
                                        <p:strVal val="visible"/>
                                      </p:to>
                                    </p:set>
                                    <p:animEffect transition="in" filter="wipe(up)">
                                      <p:cBhvr>
                                        <p:cTn id="258" dur="500"/>
                                        <p:tgtEl>
                                          <p:spTgt spid="80023"/>
                                        </p:tgtEl>
                                      </p:cBhvr>
                                    </p:animEffect>
                                  </p:childTnLst>
                                </p:cTn>
                              </p:par>
                            </p:childTnLst>
                          </p:cTn>
                        </p:par>
                        <p:par>
                          <p:cTn id="259" fill="hold" nodeType="afterGroup">
                            <p:stCondLst>
                              <p:cond delay="500"/>
                            </p:stCondLst>
                            <p:childTnLst>
                              <p:par>
                                <p:cTn id="260" presetID="22" presetClass="entr" presetSubtype="1" fill="hold" nodeType="afterEffect">
                                  <p:stCondLst>
                                    <p:cond delay="0"/>
                                  </p:stCondLst>
                                  <p:childTnLst>
                                    <p:set>
                                      <p:cBhvr>
                                        <p:cTn id="261" dur="1" fill="hold">
                                          <p:stCondLst>
                                            <p:cond delay="0"/>
                                          </p:stCondLst>
                                        </p:cTn>
                                        <p:tgtEl>
                                          <p:spTgt spid="80024"/>
                                        </p:tgtEl>
                                        <p:attrNameLst>
                                          <p:attrName>style.visibility</p:attrName>
                                        </p:attrNameLst>
                                      </p:cBhvr>
                                      <p:to>
                                        <p:strVal val="visible"/>
                                      </p:to>
                                    </p:set>
                                    <p:animEffect transition="in" filter="wipe(up)">
                                      <p:cBhvr>
                                        <p:cTn id="262" dur="500"/>
                                        <p:tgtEl>
                                          <p:spTgt spid="80024"/>
                                        </p:tgtEl>
                                      </p:cBhvr>
                                    </p:animEffect>
                                  </p:childTnLst>
                                </p:cTn>
                              </p:par>
                            </p:childTnLst>
                          </p:cTn>
                        </p:par>
                        <p:par>
                          <p:cTn id="263" fill="hold" nodeType="afterGroup">
                            <p:stCondLst>
                              <p:cond delay="1000"/>
                            </p:stCondLst>
                            <p:childTnLst>
                              <p:par>
                                <p:cTn id="264" presetID="12" presetClass="entr" presetSubtype="1" fill="hold" nodeType="afterEffect">
                                  <p:stCondLst>
                                    <p:cond delay="0"/>
                                  </p:stCondLst>
                                  <p:childTnLst>
                                    <p:set>
                                      <p:cBhvr>
                                        <p:cTn id="265" dur="1" fill="hold">
                                          <p:stCondLst>
                                            <p:cond delay="0"/>
                                          </p:stCondLst>
                                        </p:cTn>
                                        <p:tgtEl>
                                          <p:spTgt spid="80025"/>
                                        </p:tgtEl>
                                        <p:attrNameLst>
                                          <p:attrName>style.visibility</p:attrName>
                                        </p:attrNameLst>
                                      </p:cBhvr>
                                      <p:to>
                                        <p:strVal val="visible"/>
                                      </p:to>
                                    </p:set>
                                    <p:animEffect transition="in" filter="slide(fromTop)">
                                      <p:cBhvr>
                                        <p:cTn id="266" dur="500"/>
                                        <p:tgtEl>
                                          <p:spTgt spid="80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9" grpId="0" autoUpdateAnimBg="0"/>
      <p:bldP spid="79918" grpId="0" build="p" autoUpdateAnimBg="0"/>
      <p:bldP spid="79983" grpId="0" autoUpdateAnimBg="0"/>
      <p:bldP spid="8002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9784" y="0"/>
            <a:ext cx="4609524" cy="1390476"/>
          </a:xfrm>
          <a:prstGeom prst="rect">
            <a:avLst/>
          </a:prstGeom>
        </p:spPr>
      </p:pic>
      <p:pic>
        <p:nvPicPr>
          <p:cNvPr id="3" name="图片 2"/>
          <p:cNvPicPr>
            <a:picLocks noChangeAspect="1"/>
          </p:cNvPicPr>
          <p:nvPr/>
        </p:nvPicPr>
        <p:blipFill>
          <a:blip r:embed="rId3"/>
          <a:stretch>
            <a:fillRect/>
          </a:stretch>
        </p:blipFill>
        <p:spPr>
          <a:xfrm>
            <a:off x="-23073" y="1390476"/>
            <a:ext cx="4752381" cy="2923809"/>
          </a:xfrm>
          <a:prstGeom prst="rect">
            <a:avLst/>
          </a:prstGeom>
        </p:spPr>
      </p:pic>
      <p:pic>
        <p:nvPicPr>
          <p:cNvPr id="4" name="图片 3"/>
          <p:cNvPicPr>
            <a:picLocks noChangeAspect="1"/>
          </p:cNvPicPr>
          <p:nvPr/>
        </p:nvPicPr>
        <p:blipFill>
          <a:blip r:embed="rId4"/>
          <a:stretch>
            <a:fillRect/>
          </a:stretch>
        </p:blipFill>
        <p:spPr>
          <a:xfrm>
            <a:off x="4239490" y="506200"/>
            <a:ext cx="4558145" cy="2749617"/>
          </a:xfrm>
          <a:prstGeom prst="rect">
            <a:avLst/>
          </a:prstGeom>
        </p:spPr>
      </p:pic>
      <p:pic>
        <p:nvPicPr>
          <p:cNvPr id="5" name="图片 4"/>
          <p:cNvPicPr>
            <a:picLocks noChangeAspect="1"/>
          </p:cNvPicPr>
          <p:nvPr/>
        </p:nvPicPr>
        <p:blipFill>
          <a:blip r:embed="rId5"/>
          <a:stretch>
            <a:fillRect/>
          </a:stretch>
        </p:blipFill>
        <p:spPr>
          <a:xfrm>
            <a:off x="5357252" y="3255817"/>
            <a:ext cx="4885714" cy="3095238"/>
          </a:xfrm>
          <a:prstGeom prst="rect">
            <a:avLst/>
          </a:prstGeom>
        </p:spPr>
      </p:pic>
    </p:spTree>
    <p:extLst>
      <p:ext uri="{BB962C8B-B14F-4D97-AF65-F5344CB8AC3E}">
        <p14:creationId xmlns:p14="http://schemas.microsoft.com/office/powerpoint/2010/main" val="1579179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348730" y="4734574"/>
            <a:ext cx="101491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0033CC"/>
                </a:solidFill>
                <a:ea typeface="隶书" panose="02010509060101010101" pitchFamily="49" charset="-122"/>
              </a:rPr>
              <a:t>符号</a:t>
            </a:r>
            <a:endParaRPr lang="zh-CN" altLang="en-US" sz="2800" b="1" dirty="0">
              <a:solidFill>
                <a:srgbClr val="0033CC"/>
              </a:solidFill>
              <a:ea typeface="隶书" panose="02010509060101010101" pitchFamily="49" charset="-122"/>
            </a:endParaRPr>
          </a:p>
        </p:txBody>
      </p:sp>
      <p:sp>
        <p:nvSpPr>
          <p:cNvPr id="50181" name="Rectangle 5"/>
          <p:cNvSpPr>
            <a:spLocks noChangeArrowheads="1"/>
          </p:cNvSpPr>
          <p:nvPr/>
        </p:nvSpPr>
        <p:spPr bwMode="auto">
          <a:xfrm>
            <a:off x="338138" y="119064"/>
            <a:ext cx="4400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smtClean="0">
                <a:solidFill>
                  <a:schemeClr val="bg1"/>
                </a:solidFill>
              </a:rPr>
              <a:t>边沿 </a:t>
            </a:r>
            <a:r>
              <a:rPr lang="en-US" altLang="zh-CN" sz="3600" b="1" i="1" dirty="0">
                <a:solidFill>
                  <a:schemeClr val="bg1"/>
                </a:solidFill>
              </a:rPr>
              <a:t>D </a:t>
            </a:r>
            <a:r>
              <a:rPr lang="zh-CN" altLang="en-US" sz="3600" b="1" dirty="0">
                <a:solidFill>
                  <a:schemeClr val="bg1"/>
                </a:solidFill>
              </a:rPr>
              <a:t>触发器  </a:t>
            </a:r>
          </a:p>
        </p:txBody>
      </p:sp>
      <p:sp>
        <p:nvSpPr>
          <p:cNvPr id="50182" name="Text Box 6"/>
          <p:cNvSpPr txBox="1">
            <a:spLocks noChangeArrowheads="1"/>
          </p:cNvSpPr>
          <p:nvPr/>
        </p:nvSpPr>
        <p:spPr bwMode="auto">
          <a:xfrm>
            <a:off x="469191" y="986308"/>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一、电路组成及符号</a:t>
            </a:r>
          </a:p>
        </p:txBody>
      </p:sp>
      <p:grpSp>
        <p:nvGrpSpPr>
          <p:cNvPr id="50183" name="Group 7"/>
          <p:cNvGrpSpPr>
            <a:grpSpLocks/>
          </p:cNvGrpSpPr>
          <p:nvPr/>
        </p:nvGrpSpPr>
        <p:grpSpPr bwMode="auto">
          <a:xfrm>
            <a:off x="443063" y="2057400"/>
            <a:ext cx="2609850" cy="3970338"/>
            <a:chOff x="350" y="1320"/>
            <a:chExt cx="1644" cy="2501"/>
          </a:xfrm>
        </p:grpSpPr>
        <p:sp>
          <p:nvSpPr>
            <p:cNvPr id="50184" name="Rectangle 8"/>
            <p:cNvSpPr>
              <a:spLocks noChangeArrowheads="1"/>
            </p:cNvSpPr>
            <p:nvPr/>
          </p:nvSpPr>
          <p:spPr bwMode="auto">
            <a:xfrm>
              <a:off x="392" y="2124"/>
              <a:ext cx="5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50185" name="Group 9"/>
            <p:cNvGrpSpPr>
              <a:grpSpLocks/>
            </p:cNvGrpSpPr>
            <p:nvPr/>
          </p:nvGrpSpPr>
          <p:grpSpPr bwMode="auto">
            <a:xfrm>
              <a:off x="1256" y="2232"/>
              <a:ext cx="507" cy="288"/>
              <a:chOff x="2840" y="2460"/>
              <a:chExt cx="507" cy="288"/>
            </a:xfrm>
          </p:grpSpPr>
          <p:sp>
            <p:nvSpPr>
              <p:cNvPr id="50186" name="Rectangle 10"/>
              <p:cNvSpPr>
                <a:spLocks noChangeArrowheads="1"/>
              </p:cNvSpPr>
              <p:nvPr/>
            </p:nvSpPr>
            <p:spPr bwMode="auto">
              <a:xfrm>
                <a:off x="2840" y="2460"/>
                <a:ext cx="5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50187" name="Line 11"/>
              <p:cNvSpPr>
                <a:spLocks noChangeShapeType="1"/>
              </p:cNvSpPr>
              <p:nvPr/>
            </p:nvSpPr>
            <p:spPr bwMode="auto">
              <a:xfrm>
                <a:off x="2924" y="2499"/>
                <a:ext cx="12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0188" name="Group 12"/>
            <p:cNvGrpSpPr>
              <a:grpSpLocks/>
            </p:cNvGrpSpPr>
            <p:nvPr/>
          </p:nvGrpSpPr>
          <p:grpSpPr bwMode="auto">
            <a:xfrm>
              <a:off x="350" y="1320"/>
              <a:ext cx="1644" cy="2501"/>
              <a:chOff x="350" y="1320"/>
              <a:chExt cx="1644" cy="2501"/>
            </a:xfrm>
          </p:grpSpPr>
          <p:sp>
            <p:nvSpPr>
              <p:cNvPr id="50189" name="Rectangle 13"/>
              <p:cNvSpPr>
                <a:spLocks noChangeArrowheads="1"/>
              </p:cNvSpPr>
              <p:nvPr/>
            </p:nvSpPr>
            <p:spPr bwMode="auto">
              <a:xfrm>
                <a:off x="1486" y="3473"/>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grpSp>
            <p:nvGrpSpPr>
              <p:cNvPr id="50190" name="Group 14"/>
              <p:cNvGrpSpPr>
                <a:grpSpLocks/>
              </p:cNvGrpSpPr>
              <p:nvPr/>
            </p:nvGrpSpPr>
            <p:grpSpPr bwMode="auto">
              <a:xfrm>
                <a:off x="1625" y="3221"/>
                <a:ext cx="45" cy="299"/>
                <a:chOff x="2131" y="2070"/>
                <a:chExt cx="45" cy="299"/>
              </a:xfrm>
            </p:grpSpPr>
            <p:sp>
              <p:nvSpPr>
                <p:cNvPr id="50191" name="Line 15"/>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Oval 16"/>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93" name="Rectangle 17"/>
              <p:cNvSpPr>
                <a:spLocks noChangeArrowheads="1"/>
              </p:cNvSpPr>
              <p:nvPr/>
            </p:nvSpPr>
            <p:spPr bwMode="auto">
              <a:xfrm>
                <a:off x="1240" y="3227"/>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50194" name="Rectangle 18"/>
              <p:cNvSpPr>
                <a:spLocks noChangeArrowheads="1"/>
              </p:cNvSpPr>
              <p:nvPr/>
            </p:nvSpPr>
            <p:spPr bwMode="auto">
              <a:xfrm>
                <a:off x="536" y="3209"/>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50195" name="Oval 19"/>
              <p:cNvSpPr>
                <a:spLocks noChangeArrowheads="1"/>
              </p:cNvSpPr>
              <p:nvPr/>
            </p:nvSpPr>
            <p:spPr bwMode="auto">
              <a:xfrm flipH="1">
                <a:off x="1623" y="3259"/>
                <a:ext cx="50" cy="5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6" name="Freeform 20"/>
              <p:cNvSpPr>
                <a:spLocks/>
              </p:cNvSpPr>
              <p:nvPr/>
            </p:nvSpPr>
            <p:spPr bwMode="auto">
              <a:xfrm flipH="1">
                <a:off x="486" y="3180"/>
                <a:ext cx="792" cy="336"/>
              </a:xfrm>
              <a:custGeom>
                <a:avLst/>
                <a:gdLst>
                  <a:gd name="T0" fmla="*/ 0 w 480"/>
                  <a:gd name="T1" fmla="*/ 0 h 192"/>
                  <a:gd name="T2" fmla="*/ 0 w 480"/>
                  <a:gd name="T3" fmla="*/ 192 h 192"/>
                  <a:gd name="T4" fmla="*/ 480 w 480"/>
                  <a:gd name="T5" fmla="*/ 192 h 192"/>
                </a:gdLst>
                <a:ahLst/>
                <a:cxnLst>
                  <a:cxn ang="0">
                    <a:pos x="T0" y="T1"/>
                  </a:cxn>
                  <a:cxn ang="0">
                    <a:pos x="T2" y="T3"/>
                  </a:cxn>
                  <a:cxn ang="0">
                    <a:pos x="T4" y="T5"/>
                  </a:cxn>
                </a:cxnLst>
                <a:rect l="0" t="0" r="r" b="b"/>
                <a:pathLst>
                  <a:path w="480" h="192">
                    <a:moveTo>
                      <a:pt x="0" y="0"/>
                    </a:moveTo>
                    <a:lnTo>
                      <a:pt x="0" y="192"/>
                    </a:lnTo>
                    <a:lnTo>
                      <a:pt x="480" y="192"/>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21"/>
              <p:cNvSpPr>
                <a:spLocks noChangeShapeType="1"/>
              </p:cNvSpPr>
              <p:nvPr/>
            </p:nvSpPr>
            <p:spPr bwMode="auto">
              <a:xfrm flipH="1">
                <a:off x="748" y="2075"/>
                <a:ext cx="0" cy="14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22"/>
              <p:cNvSpPr>
                <a:spLocks noChangeShapeType="1"/>
              </p:cNvSpPr>
              <p:nvPr/>
            </p:nvSpPr>
            <p:spPr bwMode="auto">
              <a:xfrm>
                <a:off x="1270" y="2106"/>
                <a:ext cx="0" cy="3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199" name="Group 23"/>
              <p:cNvGrpSpPr>
                <a:grpSpLocks/>
              </p:cNvGrpSpPr>
              <p:nvPr/>
            </p:nvGrpSpPr>
            <p:grpSpPr bwMode="auto">
              <a:xfrm flipV="1">
                <a:off x="755" y="1373"/>
                <a:ext cx="45" cy="299"/>
                <a:chOff x="2131" y="2070"/>
                <a:chExt cx="45" cy="299"/>
              </a:xfrm>
            </p:grpSpPr>
            <p:sp>
              <p:nvSpPr>
                <p:cNvPr id="50200" name="Line 24"/>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1" name="Oval 25"/>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02" name="Rectangle 26"/>
              <p:cNvSpPr>
                <a:spLocks noChangeArrowheads="1"/>
              </p:cNvSpPr>
              <p:nvPr/>
            </p:nvSpPr>
            <p:spPr bwMode="auto">
              <a:xfrm>
                <a:off x="1232" y="1356"/>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50203" name="Line 27"/>
              <p:cNvSpPr>
                <a:spLocks noChangeShapeType="1"/>
              </p:cNvSpPr>
              <p:nvPr/>
            </p:nvSpPr>
            <p:spPr bwMode="auto">
              <a:xfrm>
                <a:off x="1316" y="1395"/>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04" name="Rectangle 28"/>
              <p:cNvSpPr>
                <a:spLocks noChangeArrowheads="1"/>
              </p:cNvSpPr>
              <p:nvPr/>
            </p:nvSpPr>
            <p:spPr bwMode="auto">
              <a:xfrm>
                <a:off x="432" y="132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50205" name="Rectangle 29"/>
              <p:cNvSpPr>
                <a:spLocks noChangeArrowheads="1"/>
              </p:cNvSpPr>
              <p:nvPr/>
            </p:nvSpPr>
            <p:spPr bwMode="auto">
              <a:xfrm>
                <a:off x="640" y="1643"/>
                <a:ext cx="792" cy="46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06" name="Group 30"/>
              <p:cNvGrpSpPr>
                <a:grpSpLocks/>
              </p:cNvGrpSpPr>
              <p:nvPr/>
            </p:nvGrpSpPr>
            <p:grpSpPr bwMode="auto">
              <a:xfrm flipV="1">
                <a:off x="1193" y="1355"/>
                <a:ext cx="45" cy="299"/>
                <a:chOff x="2131" y="2070"/>
                <a:chExt cx="45" cy="299"/>
              </a:xfrm>
            </p:grpSpPr>
            <p:sp>
              <p:nvSpPr>
                <p:cNvPr id="50207" name="Line 31"/>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8" name="Oval 32"/>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09" name="Rectangle 33"/>
              <p:cNvSpPr>
                <a:spLocks noChangeArrowheads="1"/>
              </p:cNvSpPr>
              <p:nvPr/>
            </p:nvSpPr>
            <p:spPr bwMode="auto">
              <a:xfrm>
                <a:off x="634" y="1830"/>
                <a:ext cx="10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50210" name="Oval 34"/>
              <p:cNvSpPr>
                <a:spLocks noChangeArrowheads="1"/>
              </p:cNvSpPr>
              <p:nvPr/>
            </p:nvSpPr>
            <p:spPr bwMode="auto">
              <a:xfrm>
                <a:off x="1176" y="1560"/>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35"/>
              <p:cNvSpPr>
                <a:spLocks noChangeShapeType="1"/>
              </p:cNvSpPr>
              <p:nvPr/>
            </p:nvSpPr>
            <p:spPr bwMode="auto">
              <a:xfrm>
                <a:off x="988" y="313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2" name="Rectangle 36"/>
              <p:cNvSpPr>
                <a:spLocks noChangeArrowheads="1"/>
              </p:cNvSpPr>
              <p:nvPr/>
            </p:nvSpPr>
            <p:spPr bwMode="auto">
              <a:xfrm>
                <a:off x="628" y="2711"/>
                <a:ext cx="792" cy="46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Rectangle 37"/>
              <p:cNvSpPr>
                <a:spLocks noChangeArrowheads="1"/>
              </p:cNvSpPr>
              <p:nvPr/>
            </p:nvSpPr>
            <p:spPr bwMode="auto">
              <a:xfrm>
                <a:off x="1120" y="2910"/>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50214" name="Rectangle 38"/>
              <p:cNvSpPr>
                <a:spLocks noChangeArrowheads="1"/>
              </p:cNvSpPr>
              <p:nvPr/>
            </p:nvSpPr>
            <p:spPr bwMode="auto">
              <a:xfrm>
                <a:off x="622" y="2910"/>
                <a:ext cx="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50215" name="Rectangle 39"/>
              <p:cNvSpPr>
                <a:spLocks noChangeArrowheads="1"/>
              </p:cNvSpPr>
              <p:nvPr/>
            </p:nvSpPr>
            <p:spPr bwMode="auto">
              <a:xfrm>
                <a:off x="833" y="28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50216" name="Freeform 40"/>
              <p:cNvSpPr>
                <a:spLocks/>
              </p:cNvSpPr>
              <p:nvPr/>
            </p:nvSpPr>
            <p:spPr bwMode="auto">
              <a:xfrm>
                <a:off x="996" y="2100"/>
                <a:ext cx="660" cy="108"/>
              </a:xfrm>
              <a:custGeom>
                <a:avLst/>
                <a:gdLst>
                  <a:gd name="T0" fmla="*/ 0 w 480"/>
                  <a:gd name="T1" fmla="*/ 0 h 192"/>
                  <a:gd name="T2" fmla="*/ 0 w 480"/>
                  <a:gd name="T3" fmla="*/ 192 h 192"/>
                  <a:gd name="T4" fmla="*/ 480 w 480"/>
                  <a:gd name="T5" fmla="*/ 192 h 192"/>
                </a:gdLst>
                <a:ahLst/>
                <a:cxnLst>
                  <a:cxn ang="0">
                    <a:pos x="T0" y="T1"/>
                  </a:cxn>
                  <a:cxn ang="0">
                    <a:pos x="T2" y="T3"/>
                  </a:cxn>
                  <a:cxn ang="0">
                    <a:pos x="T4" y="T5"/>
                  </a:cxn>
                </a:cxnLst>
                <a:rect l="0" t="0" r="r" b="b"/>
                <a:pathLst>
                  <a:path w="480" h="192">
                    <a:moveTo>
                      <a:pt x="0" y="0"/>
                    </a:moveTo>
                    <a:lnTo>
                      <a:pt x="0" y="192"/>
                    </a:lnTo>
                    <a:lnTo>
                      <a:pt x="480" y="192"/>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7" name="Freeform 41"/>
              <p:cNvSpPr>
                <a:spLocks/>
              </p:cNvSpPr>
              <p:nvPr/>
            </p:nvSpPr>
            <p:spPr bwMode="auto">
              <a:xfrm flipH="1">
                <a:off x="990" y="2202"/>
                <a:ext cx="660" cy="1086"/>
              </a:xfrm>
              <a:custGeom>
                <a:avLst/>
                <a:gdLst>
                  <a:gd name="T0" fmla="*/ 0 w 480"/>
                  <a:gd name="T1" fmla="*/ 0 h 192"/>
                  <a:gd name="T2" fmla="*/ 0 w 480"/>
                  <a:gd name="T3" fmla="*/ 192 h 192"/>
                  <a:gd name="T4" fmla="*/ 480 w 480"/>
                  <a:gd name="T5" fmla="*/ 192 h 192"/>
                </a:gdLst>
                <a:ahLst/>
                <a:cxnLst>
                  <a:cxn ang="0">
                    <a:pos x="T0" y="T1"/>
                  </a:cxn>
                  <a:cxn ang="0">
                    <a:pos x="T2" y="T3"/>
                  </a:cxn>
                  <a:cxn ang="0">
                    <a:pos x="T4" y="T5"/>
                  </a:cxn>
                </a:cxnLst>
                <a:rect l="0" t="0" r="r" b="b"/>
                <a:pathLst>
                  <a:path w="480" h="192">
                    <a:moveTo>
                      <a:pt x="0" y="0"/>
                    </a:moveTo>
                    <a:lnTo>
                      <a:pt x="0" y="192"/>
                    </a:lnTo>
                    <a:lnTo>
                      <a:pt x="480" y="192"/>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18" name="Group 42"/>
              <p:cNvGrpSpPr>
                <a:grpSpLocks/>
              </p:cNvGrpSpPr>
              <p:nvPr/>
            </p:nvGrpSpPr>
            <p:grpSpPr bwMode="auto">
              <a:xfrm>
                <a:off x="1509" y="2715"/>
                <a:ext cx="312" cy="296"/>
                <a:chOff x="1551" y="2967"/>
                <a:chExt cx="312" cy="296"/>
              </a:xfrm>
            </p:grpSpPr>
            <p:sp>
              <p:nvSpPr>
                <p:cNvPr id="50219" name="Oval 43"/>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0" name="Rectangle 44"/>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spcAft>
                      <a:spcPct val="100000"/>
                    </a:spcAft>
                  </a:pPr>
                  <a:endParaRPr lang="zh-CN" altLang="zh-CN" sz="2000" b="1">
                    <a:solidFill>
                      <a:srgbClr val="FF0066"/>
                    </a:solidFill>
                    <a:ea typeface="楷体_GB2312" panose="02010609030101010101" pitchFamily="49" charset="-122"/>
                  </a:endParaRPr>
                </a:p>
              </p:txBody>
            </p:sp>
            <p:sp>
              <p:nvSpPr>
                <p:cNvPr id="50221" name="Rectangle 45"/>
                <p:cNvSpPr>
                  <a:spLocks noChangeArrowheads="1"/>
                </p:cNvSpPr>
                <p:nvPr/>
              </p:nvSpPr>
              <p:spPr bwMode="auto">
                <a:xfrm>
                  <a:off x="1614" y="301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grpSp>
          <p:sp>
            <p:nvSpPr>
              <p:cNvPr id="50222" name="Oval 46"/>
              <p:cNvSpPr>
                <a:spLocks noChangeArrowheads="1"/>
              </p:cNvSpPr>
              <p:nvPr/>
            </p:nvSpPr>
            <p:spPr bwMode="auto">
              <a:xfrm flipH="1">
                <a:off x="725" y="2419"/>
                <a:ext cx="50" cy="5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3" name="Line 47"/>
              <p:cNvSpPr>
                <a:spLocks noChangeShapeType="1"/>
              </p:cNvSpPr>
              <p:nvPr/>
            </p:nvSpPr>
            <p:spPr bwMode="auto">
              <a:xfrm rot="16200000" flipH="1">
                <a:off x="1007" y="2189"/>
                <a:ext cx="0" cy="5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24" name="Group 48"/>
              <p:cNvGrpSpPr>
                <a:grpSpLocks/>
              </p:cNvGrpSpPr>
              <p:nvPr/>
            </p:nvGrpSpPr>
            <p:grpSpPr bwMode="auto">
              <a:xfrm rot="5400000">
                <a:off x="879" y="2325"/>
                <a:ext cx="312" cy="284"/>
                <a:chOff x="1983" y="1719"/>
                <a:chExt cx="312" cy="284"/>
              </a:xfrm>
            </p:grpSpPr>
            <p:sp>
              <p:nvSpPr>
                <p:cNvPr id="50225" name="Oval 49"/>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Rectangle 50"/>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sp>
            <p:nvSpPr>
              <p:cNvPr id="50227" name="Rectangle 51"/>
              <p:cNvSpPr>
                <a:spLocks noChangeArrowheads="1"/>
              </p:cNvSpPr>
              <p:nvPr/>
            </p:nvSpPr>
            <p:spPr bwMode="auto">
              <a:xfrm>
                <a:off x="894" y="22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50228" name="Oval 52"/>
              <p:cNvSpPr>
                <a:spLocks noChangeArrowheads="1"/>
              </p:cNvSpPr>
              <p:nvPr/>
            </p:nvSpPr>
            <p:spPr bwMode="auto">
              <a:xfrm flipH="1">
                <a:off x="723" y="3487"/>
                <a:ext cx="50" cy="5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29" name="Group 53"/>
              <p:cNvGrpSpPr>
                <a:grpSpLocks/>
              </p:cNvGrpSpPr>
              <p:nvPr/>
            </p:nvGrpSpPr>
            <p:grpSpPr bwMode="auto">
              <a:xfrm rot="5400000">
                <a:off x="877" y="3381"/>
                <a:ext cx="312" cy="284"/>
                <a:chOff x="1983" y="1719"/>
                <a:chExt cx="312" cy="284"/>
              </a:xfrm>
            </p:grpSpPr>
            <p:sp>
              <p:nvSpPr>
                <p:cNvPr id="50230" name="Oval 54"/>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1" name="Rectangle 55"/>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anose="02010609030101010101" pitchFamily="49" charset="-122"/>
                  </a:endParaRPr>
                </a:p>
              </p:txBody>
            </p:sp>
          </p:grpSp>
          <p:sp>
            <p:nvSpPr>
              <p:cNvPr id="50232" name="Rectangle 56"/>
              <p:cNvSpPr>
                <a:spLocks noChangeArrowheads="1"/>
              </p:cNvSpPr>
              <p:nvPr/>
            </p:nvSpPr>
            <p:spPr bwMode="auto">
              <a:xfrm>
                <a:off x="916" y="333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50233" name="Oval 57"/>
              <p:cNvSpPr>
                <a:spLocks noChangeArrowheads="1"/>
              </p:cNvSpPr>
              <p:nvPr/>
            </p:nvSpPr>
            <p:spPr bwMode="auto">
              <a:xfrm flipH="1">
                <a:off x="447" y="3493"/>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4" name="Text Box 58"/>
              <p:cNvSpPr txBox="1">
                <a:spLocks noChangeArrowheads="1"/>
              </p:cNvSpPr>
              <p:nvPr/>
            </p:nvSpPr>
            <p:spPr bwMode="auto">
              <a:xfrm>
                <a:off x="350" y="349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ffectLst>
                      <a:outerShdw blurRad="38100" dist="38100" dir="2700000" algn="tl">
                        <a:srgbClr val="C0C0C0"/>
                      </a:outerShdw>
                    </a:effectLst>
                    <a:ea typeface="隶书" panose="02010509060101010101" pitchFamily="49" charset="-122"/>
                  </a:rPr>
                  <a:t>D</a:t>
                </a:r>
              </a:p>
            </p:txBody>
          </p:sp>
        </p:grpSp>
      </p:grpSp>
      <p:sp>
        <p:nvSpPr>
          <p:cNvPr id="50235" name="Text Box 59"/>
          <p:cNvSpPr txBox="1">
            <a:spLocks noChangeArrowheads="1"/>
          </p:cNvSpPr>
          <p:nvPr/>
        </p:nvSpPr>
        <p:spPr bwMode="auto">
          <a:xfrm>
            <a:off x="1262213" y="2576803"/>
            <a:ext cx="603250"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F0066"/>
                </a:solidFill>
                <a:effectLst>
                  <a:outerShdw blurRad="38100" dist="38100" dir="2700000" algn="tl">
                    <a:srgbClr val="C0C0C0"/>
                  </a:outerShdw>
                </a:effectLst>
              </a:rPr>
              <a:t>从</a:t>
            </a:r>
          </a:p>
          <a:p>
            <a:endParaRPr lang="zh-CN" altLang="en-US" sz="2000" b="1" dirty="0">
              <a:solidFill>
                <a:srgbClr val="FF0066"/>
              </a:solidFill>
              <a:effectLst>
                <a:outerShdw blurRad="38100" dist="38100" dir="2700000" algn="tl">
                  <a:srgbClr val="C0C0C0"/>
                </a:outerShdw>
              </a:effectLst>
            </a:endParaRPr>
          </a:p>
          <a:p>
            <a:endParaRPr lang="zh-CN" altLang="en-US" sz="2000" b="1" dirty="0">
              <a:solidFill>
                <a:srgbClr val="FF0066"/>
              </a:solidFill>
              <a:effectLst>
                <a:outerShdw blurRad="38100" dist="38100" dir="2700000" algn="tl">
                  <a:srgbClr val="C0C0C0"/>
                </a:outerShdw>
              </a:effectLst>
            </a:endParaRPr>
          </a:p>
          <a:p>
            <a:endParaRPr lang="zh-CN" altLang="en-US" b="1" dirty="0">
              <a:solidFill>
                <a:srgbClr val="FF0066"/>
              </a:solidFill>
              <a:effectLst>
                <a:outerShdw blurRad="38100" dist="38100" dir="2700000" algn="tl">
                  <a:srgbClr val="C0C0C0"/>
                </a:outerShdw>
              </a:effectLst>
            </a:endParaRPr>
          </a:p>
          <a:p>
            <a:endParaRPr lang="zh-CN" altLang="en-US" b="1" dirty="0">
              <a:solidFill>
                <a:srgbClr val="FF0066"/>
              </a:solidFill>
              <a:effectLst>
                <a:outerShdw blurRad="38100" dist="38100" dir="2700000" algn="tl">
                  <a:srgbClr val="C0C0C0"/>
                </a:outerShdw>
              </a:effectLst>
            </a:endParaRPr>
          </a:p>
          <a:p>
            <a:endParaRPr lang="zh-CN" altLang="en-US" sz="1050" b="1" dirty="0">
              <a:solidFill>
                <a:srgbClr val="FF0066"/>
              </a:solidFill>
              <a:effectLst>
                <a:outerShdw blurRad="38100" dist="38100" dir="2700000" algn="tl">
                  <a:srgbClr val="C0C0C0"/>
                </a:outerShdw>
              </a:effectLst>
            </a:endParaRPr>
          </a:p>
          <a:p>
            <a:r>
              <a:rPr lang="zh-CN" altLang="en-US" sz="2000" b="1" dirty="0">
                <a:solidFill>
                  <a:srgbClr val="FF0066"/>
                </a:solidFill>
                <a:effectLst>
                  <a:outerShdw blurRad="38100" dist="38100" dir="2700000" algn="tl">
                    <a:srgbClr val="C0C0C0"/>
                  </a:outerShdw>
                </a:effectLst>
              </a:rPr>
              <a:t>主</a:t>
            </a:r>
          </a:p>
        </p:txBody>
      </p:sp>
      <p:grpSp>
        <p:nvGrpSpPr>
          <p:cNvPr id="50236" name="Group 60"/>
          <p:cNvGrpSpPr>
            <a:grpSpLocks/>
          </p:cNvGrpSpPr>
          <p:nvPr/>
        </p:nvGrpSpPr>
        <p:grpSpPr bwMode="auto">
          <a:xfrm>
            <a:off x="3151338" y="2382838"/>
            <a:ext cx="1744663" cy="2446337"/>
            <a:chOff x="1852" y="1549"/>
            <a:chExt cx="1099" cy="1541"/>
          </a:xfrm>
        </p:grpSpPr>
        <p:grpSp>
          <p:nvGrpSpPr>
            <p:cNvPr id="50237" name="Group 61"/>
            <p:cNvGrpSpPr>
              <a:grpSpLocks/>
            </p:cNvGrpSpPr>
            <p:nvPr/>
          </p:nvGrpSpPr>
          <p:grpSpPr bwMode="auto">
            <a:xfrm flipV="1">
              <a:off x="2573" y="1692"/>
              <a:ext cx="45" cy="299"/>
              <a:chOff x="2131" y="2070"/>
              <a:chExt cx="45" cy="299"/>
            </a:xfrm>
          </p:grpSpPr>
          <p:sp>
            <p:nvSpPr>
              <p:cNvPr id="50238" name="Line 62"/>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39" name="Oval 63"/>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40" name="Group 64"/>
            <p:cNvGrpSpPr>
              <a:grpSpLocks/>
            </p:cNvGrpSpPr>
            <p:nvPr/>
          </p:nvGrpSpPr>
          <p:grpSpPr bwMode="auto">
            <a:xfrm flipV="1">
              <a:off x="2075" y="1710"/>
              <a:ext cx="45" cy="299"/>
              <a:chOff x="2131" y="2070"/>
              <a:chExt cx="45" cy="299"/>
            </a:xfrm>
          </p:grpSpPr>
          <p:sp>
            <p:nvSpPr>
              <p:cNvPr id="50241" name="Line 65"/>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42" name="Oval 66"/>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43" name="Rectangle 67"/>
            <p:cNvSpPr>
              <a:spLocks noChangeArrowheads="1"/>
            </p:cNvSpPr>
            <p:nvPr/>
          </p:nvSpPr>
          <p:spPr bwMode="auto">
            <a:xfrm>
              <a:off x="2600" y="1597"/>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50244" name="Line 68"/>
            <p:cNvSpPr>
              <a:spLocks noChangeShapeType="1"/>
            </p:cNvSpPr>
            <p:nvPr/>
          </p:nvSpPr>
          <p:spPr bwMode="auto">
            <a:xfrm>
              <a:off x="2684" y="1624"/>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45" name="Rectangle 69"/>
            <p:cNvSpPr>
              <a:spLocks noChangeArrowheads="1"/>
            </p:cNvSpPr>
            <p:nvPr/>
          </p:nvSpPr>
          <p:spPr bwMode="auto">
            <a:xfrm>
              <a:off x="1860" y="15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50246" name="Rectangle 70"/>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50247" name="Group 71"/>
            <p:cNvGrpSpPr>
              <a:grpSpLocks/>
            </p:cNvGrpSpPr>
            <p:nvPr/>
          </p:nvGrpSpPr>
          <p:grpSpPr bwMode="auto">
            <a:xfrm>
              <a:off x="2381" y="2532"/>
              <a:ext cx="45" cy="299"/>
              <a:chOff x="2131" y="2070"/>
              <a:chExt cx="45" cy="299"/>
            </a:xfrm>
          </p:grpSpPr>
          <p:sp>
            <p:nvSpPr>
              <p:cNvPr id="50248" name="Line 72"/>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49" name="Oval 73"/>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50" name="Rectangle 74"/>
            <p:cNvSpPr>
              <a:spLocks noChangeArrowheads="1"/>
            </p:cNvSpPr>
            <p:nvPr/>
          </p:nvSpPr>
          <p:spPr bwMode="auto">
            <a:xfrm>
              <a:off x="2218" y="2802"/>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50251" name="AutoShape 75"/>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2" name="Oval 76"/>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3" name="Oval 77"/>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54" name="Rectangle 78"/>
            <p:cNvSpPr>
              <a:spLocks noChangeArrowheads="1"/>
            </p:cNvSpPr>
            <p:nvPr/>
          </p:nvSpPr>
          <p:spPr bwMode="auto">
            <a:xfrm>
              <a:off x="2244" y="2161"/>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nvGrpSpPr>
            <p:cNvPr id="50255" name="Group 79"/>
            <p:cNvGrpSpPr>
              <a:grpSpLocks/>
            </p:cNvGrpSpPr>
            <p:nvPr/>
          </p:nvGrpSpPr>
          <p:grpSpPr bwMode="auto">
            <a:xfrm>
              <a:off x="2135" y="2526"/>
              <a:ext cx="45" cy="299"/>
              <a:chOff x="2131" y="2070"/>
              <a:chExt cx="45" cy="299"/>
            </a:xfrm>
          </p:grpSpPr>
          <p:sp>
            <p:nvSpPr>
              <p:cNvPr id="50256" name="Line 80"/>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57" name="Oval 81"/>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58" name="Rectangle 82"/>
            <p:cNvSpPr>
              <a:spLocks noChangeArrowheads="1"/>
            </p:cNvSpPr>
            <p:nvPr/>
          </p:nvSpPr>
          <p:spPr bwMode="auto">
            <a:xfrm>
              <a:off x="1980" y="2256"/>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1D </a:t>
              </a:r>
            </a:p>
          </p:txBody>
        </p:sp>
        <p:sp>
          <p:nvSpPr>
            <p:cNvPr id="50259" name="Rectangle 83"/>
            <p:cNvSpPr>
              <a:spLocks noChangeArrowheads="1"/>
            </p:cNvSpPr>
            <p:nvPr/>
          </p:nvSpPr>
          <p:spPr bwMode="auto">
            <a:xfrm>
              <a:off x="2021" y="2784"/>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ffectLst>
                    <a:outerShdw blurRad="38100" dist="38100" dir="2700000" algn="tl">
                      <a:srgbClr val="C0C0C0"/>
                    </a:outerShdw>
                  </a:effectLst>
                </a:rPr>
                <a:t>D</a:t>
              </a:r>
              <a:r>
                <a:rPr lang="en-US" altLang="zh-CN" b="1">
                  <a:solidFill>
                    <a:srgbClr val="0033CC"/>
                  </a:solidFill>
                  <a:effectLst>
                    <a:outerShdw blurRad="38100" dist="38100" dir="2700000" algn="tl">
                      <a:srgbClr val="C0C0C0"/>
                    </a:outerShdw>
                  </a:effectLst>
                </a:rPr>
                <a:t> </a:t>
              </a:r>
            </a:p>
          </p:txBody>
        </p:sp>
      </p:grpSp>
      <p:sp>
        <p:nvSpPr>
          <p:cNvPr id="50278" name="Text Box 102"/>
          <p:cNvSpPr txBox="1">
            <a:spLocks noChangeArrowheads="1"/>
          </p:cNvSpPr>
          <p:nvPr/>
        </p:nvSpPr>
        <p:spPr bwMode="auto">
          <a:xfrm>
            <a:off x="6016625" y="1657350"/>
            <a:ext cx="3228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二、工作原理</a:t>
            </a:r>
          </a:p>
        </p:txBody>
      </p:sp>
      <p:graphicFrame>
        <p:nvGraphicFramePr>
          <p:cNvPr id="50279" name="Object 103"/>
          <p:cNvGraphicFramePr>
            <a:graphicFrameLocks noChangeAspect="1"/>
          </p:cNvGraphicFramePr>
          <p:nvPr/>
        </p:nvGraphicFramePr>
        <p:xfrm>
          <a:off x="5564188" y="2305050"/>
          <a:ext cx="2527300" cy="596900"/>
        </p:xfrm>
        <a:graphic>
          <a:graphicData uri="http://schemas.openxmlformats.org/presentationml/2006/ole">
            <mc:AlternateContent xmlns:mc="http://schemas.openxmlformats.org/markup-compatibility/2006">
              <mc:Choice xmlns:v="urn:schemas-microsoft-com:vml" Requires="v">
                <p:oleObj spid="_x0000_s21512" name="Equation" r:id="rId3" imgW="1015920" imgH="241200" progId="Equation.3">
                  <p:embed/>
                </p:oleObj>
              </mc:Choice>
              <mc:Fallback>
                <p:oleObj name="Equation" r:id="rId3" imgW="1015920" imgH="241200" progId="Equation.3">
                  <p:embed/>
                  <p:pic>
                    <p:nvPicPr>
                      <p:cNvPr id="50279"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4188" y="2305050"/>
                        <a:ext cx="2527300" cy="596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0" name="Object 104"/>
          <p:cNvGraphicFramePr>
            <a:graphicFrameLocks noChangeAspect="1"/>
          </p:cNvGraphicFramePr>
          <p:nvPr/>
        </p:nvGraphicFramePr>
        <p:xfrm>
          <a:off x="6383338" y="2743200"/>
          <a:ext cx="2476500" cy="588963"/>
        </p:xfrm>
        <a:graphic>
          <a:graphicData uri="http://schemas.openxmlformats.org/presentationml/2006/ole">
            <mc:AlternateContent xmlns:mc="http://schemas.openxmlformats.org/markup-compatibility/2006">
              <mc:Choice xmlns:v="urn:schemas-microsoft-com:vml" Requires="v">
                <p:oleObj spid="_x0000_s21513" name="Equation" r:id="rId5" imgW="1015920" imgH="241200" progId="Equation.3">
                  <p:embed/>
                </p:oleObj>
              </mc:Choice>
              <mc:Fallback>
                <p:oleObj name="Equation" r:id="rId5" imgW="1015920" imgH="241200" progId="Equation.3">
                  <p:embed/>
                  <p:pic>
                    <p:nvPicPr>
                      <p:cNvPr id="50280" name="Object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8" y="2743200"/>
                        <a:ext cx="2476500" cy="5889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81" name="Text Box 105"/>
          <p:cNvSpPr txBox="1">
            <a:spLocks noChangeArrowheads="1"/>
          </p:cNvSpPr>
          <p:nvPr/>
        </p:nvSpPr>
        <p:spPr bwMode="auto">
          <a:xfrm>
            <a:off x="5387975" y="3276600"/>
            <a:ext cx="374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66"/>
                </a:solidFill>
              </a:rPr>
              <a:t>CP </a:t>
            </a:r>
            <a:r>
              <a:rPr lang="zh-CN" altLang="en-US" sz="2800" b="1" dirty="0">
                <a:solidFill>
                  <a:srgbClr val="FF0066"/>
                </a:solidFill>
              </a:rPr>
              <a:t>下降沿时刻有效</a:t>
            </a:r>
          </a:p>
        </p:txBody>
      </p:sp>
      <p:graphicFrame>
        <p:nvGraphicFramePr>
          <p:cNvPr id="50282" name="Object 106"/>
          <p:cNvGraphicFramePr>
            <a:graphicFrameLocks noChangeAspect="1"/>
          </p:cNvGraphicFramePr>
          <p:nvPr/>
        </p:nvGraphicFramePr>
        <p:xfrm>
          <a:off x="5451475" y="4000500"/>
          <a:ext cx="3524250" cy="1905000"/>
        </p:xfrm>
        <a:graphic>
          <a:graphicData uri="http://schemas.openxmlformats.org/presentationml/2006/ole">
            <mc:AlternateContent xmlns:mc="http://schemas.openxmlformats.org/markup-compatibility/2006">
              <mc:Choice xmlns:v="urn:schemas-microsoft-com:vml" Requires="v">
                <p:oleObj spid="_x0000_s21514" name="位图图像" r:id="rId7" imgW="3524742" imgH="1905266" progId="Paint.Picture">
                  <p:embed/>
                </p:oleObj>
              </mc:Choice>
              <mc:Fallback>
                <p:oleObj name="位图图像" r:id="rId7" imgW="3524742" imgH="1905266" progId="Paint.Picture">
                  <p:embed/>
                  <p:pic>
                    <p:nvPicPr>
                      <p:cNvPr id="50282" name="Object 10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51475" y="4000500"/>
                        <a:ext cx="35242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83" name="Line 107"/>
          <p:cNvSpPr>
            <a:spLocks noChangeShapeType="1"/>
          </p:cNvSpPr>
          <p:nvPr/>
        </p:nvSpPr>
        <p:spPr bwMode="auto">
          <a:xfrm>
            <a:off x="7089775" y="4394200"/>
            <a:ext cx="0" cy="863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4" name="Line 108"/>
          <p:cNvSpPr>
            <a:spLocks noChangeShapeType="1"/>
          </p:cNvSpPr>
          <p:nvPr/>
        </p:nvSpPr>
        <p:spPr bwMode="auto">
          <a:xfrm>
            <a:off x="8515350" y="4413250"/>
            <a:ext cx="0" cy="863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5" name="Line 109"/>
          <p:cNvSpPr>
            <a:spLocks noChangeShapeType="1"/>
          </p:cNvSpPr>
          <p:nvPr/>
        </p:nvSpPr>
        <p:spPr bwMode="auto">
          <a:xfrm>
            <a:off x="5980113" y="5622925"/>
            <a:ext cx="1125537" cy="0"/>
          </a:xfrm>
          <a:prstGeom prst="line">
            <a:avLst/>
          </a:prstGeom>
          <a:noFill/>
          <a:ln w="508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6" name="Line 110"/>
          <p:cNvSpPr>
            <a:spLocks noChangeShapeType="1"/>
          </p:cNvSpPr>
          <p:nvPr/>
        </p:nvSpPr>
        <p:spPr bwMode="auto">
          <a:xfrm flipV="1">
            <a:off x="7089775" y="5267325"/>
            <a:ext cx="0" cy="381000"/>
          </a:xfrm>
          <a:prstGeom prst="line">
            <a:avLst/>
          </a:prstGeom>
          <a:noFill/>
          <a:ln w="508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7" name="Line 111"/>
          <p:cNvSpPr>
            <a:spLocks noChangeShapeType="1"/>
          </p:cNvSpPr>
          <p:nvPr/>
        </p:nvSpPr>
        <p:spPr bwMode="auto">
          <a:xfrm>
            <a:off x="7073900" y="5289550"/>
            <a:ext cx="1447800" cy="0"/>
          </a:xfrm>
          <a:prstGeom prst="line">
            <a:avLst/>
          </a:prstGeom>
          <a:noFill/>
          <a:ln w="508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8" name="Line 112"/>
          <p:cNvSpPr>
            <a:spLocks noChangeShapeType="1"/>
          </p:cNvSpPr>
          <p:nvPr/>
        </p:nvSpPr>
        <p:spPr bwMode="auto">
          <a:xfrm>
            <a:off x="8505825" y="5270500"/>
            <a:ext cx="0" cy="381000"/>
          </a:xfrm>
          <a:prstGeom prst="line">
            <a:avLst/>
          </a:prstGeom>
          <a:noFill/>
          <a:ln w="508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 name="Line 113"/>
          <p:cNvSpPr>
            <a:spLocks noChangeShapeType="1"/>
          </p:cNvSpPr>
          <p:nvPr/>
        </p:nvSpPr>
        <p:spPr bwMode="auto">
          <a:xfrm>
            <a:off x="8496300" y="5632450"/>
            <a:ext cx="457200" cy="0"/>
          </a:xfrm>
          <a:prstGeom prst="line">
            <a:avLst/>
          </a:prstGeom>
          <a:noFill/>
          <a:ln w="508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Text Box 105"/>
          <p:cNvSpPr txBox="1">
            <a:spLocks noChangeArrowheads="1"/>
          </p:cNvSpPr>
          <p:nvPr/>
        </p:nvSpPr>
        <p:spPr bwMode="auto">
          <a:xfrm>
            <a:off x="1314450" y="5782324"/>
            <a:ext cx="41309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ü"/>
            </a:pPr>
            <a:r>
              <a:rPr lang="zh-CN" altLang="en-US" sz="2400" b="1" dirty="0" smtClean="0">
                <a:solidFill>
                  <a:srgbClr val="C00000"/>
                </a:solidFill>
              </a:rPr>
              <a:t>当</a:t>
            </a:r>
            <a:r>
              <a:rPr lang="en-US" altLang="zh-CN" sz="2400" b="1" dirty="0" smtClean="0">
                <a:solidFill>
                  <a:srgbClr val="C00000"/>
                </a:solidFill>
              </a:rPr>
              <a:t>CP=0   </a:t>
            </a:r>
            <a:r>
              <a:rPr lang="zh-CN" altLang="en-US" sz="2400" b="1" dirty="0" smtClean="0">
                <a:solidFill>
                  <a:srgbClr val="C00000"/>
                </a:solidFill>
              </a:rPr>
              <a:t>主触</a:t>
            </a:r>
            <a:r>
              <a:rPr lang="zh-CN" altLang="en-US" sz="3200" b="1" dirty="0" smtClean="0">
                <a:solidFill>
                  <a:srgbClr val="C00000"/>
                </a:solidFill>
              </a:rPr>
              <a:t>锁</a:t>
            </a:r>
            <a:r>
              <a:rPr lang="zh-CN" altLang="en-US" sz="2400" b="1" dirty="0" smtClean="0">
                <a:solidFill>
                  <a:srgbClr val="C00000"/>
                </a:solidFill>
              </a:rPr>
              <a:t>，从触</a:t>
            </a:r>
            <a:r>
              <a:rPr lang="zh-CN" altLang="en-US" sz="3200" b="1" dirty="0" smtClean="0">
                <a:solidFill>
                  <a:srgbClr val="C00000"/>
                </a:solidFill>
              </a:rPr>
              <a:t>开</a:t>
            </a:r>
            <a:endParaRPr lang="en-US" altLang="zh-CN" sz="2400" b="1" dirty="0" smtClean="0">
              <a:solidFill>
                <a:srgbClr val="C00000"/>
              </a:solidFill>
            </a:endParaRPr>
          </a:p>
          <a:p>
            <a:pPr marL="342900" indent="-342900">
              <a:buFont typeface="Wingdings" panose="05000000000000000000" pitchFamily="2" charset="2"/>
              <a:buChar char="ü"/>
            </a:pPr>
            <a:r>
              <a:rPr lang="zh-CN" altLang="en-US" sz="2400" b="1" dirty="0">
                <a:solidFill>
                  <a:srgbClr val="C00000"/>
                </a:solidFill>
              </a:rPr>
              <a:t>当</a:t>
            </a:r>
            <a:r>
              <a:rPr lang="en-US" altLang="zh-CN" sz="2400" b="1" dirty="0" smtClean="0">
                <a:solidFill>
                  <a:srgbClr val="C00000"/>
                </a:solidFill>
              </a:rPr>
              <a:t>CP=1   </a:t>
            </a:r>
            <a:r>
              <a:rPr lang="zh-CN" altLang="en-US" sz="2400" b="1" dirty="0">
                <a:solidFill>
                  <a:srgbClr val="C00000"/>
                </a:solidFill>
              </a:rPr>
              <a:t>主</a:t>
            </a:r>
            <a:r>
              <a:rPr lang="zh-CN" altLang="en-US" sz="2400" b="1" dirty="0" smtClean="0">
                <a:solidFill>
                  <a:srgbClr val="C00000"/>
                </a:solidFill>
              </a:rPr>
              <a:t>触</a:t>
            </a:r>
            <a:r>
              <a:rPr lang="zh-CN" altLang="en-US" sz="3200" b="1" dirty="0" smtClean="0">
                <a:solidFill>
                  <a:srgbClr val="C00000"/>
                </a:solidFill>
              </a:rPr>
              <a:t>开</a:t>
            </a:r>
            <a:r>
              <a:rPr lang="zh-CN" altLang="en-US" sz="2400" b="1" dirty="0" smtClean="0">
                <a:solidFill>
                  <a:srgbClr val="C00000"/>
                </a:solidFill>
              </a:rPr>
              <a:t>，</a:t>
            </a:r>
            <a:r>
              <a:rPr lang="zh-CN" altLang="en-US" sz="2400" b="1" dirty="0">
                <a:solidFill>
                  <a:srgbClr val="C00000"/>
                </a:solidFill>
              </a:rPr>
              <a:t>从</a:t>
            </a:r>
            <a:r>
              <a:rPr lang="zh-CN" altLang="en-US" sz="2400" b="1" dirty="0" smtClean="0">
                <a:solidFill>
                  <a:srgbClr val="C00000"/>
                </a:solidFill>
              </a:rPr>
              <a:t>触</a:t>
            </a:r>
            <a:r>
              <a:rPr lang="zh-CN" altLang="en-US" sz="3200" b="1" dirty="0" smtClean="0">
                <a:solidFill>
                  <a:srgbClr val="C00000"/>
                </a:solidFill>
              </a:rPr>
              <a:t>锁</a:t>
            </a:r>
            <a:endParaRPr lang="zh-CN" altLang="en-US" sz="3200" b="1" dirty="0">
              <a:solidFill>
                <a:srgbClr val="C00000"/>
              </a:solidFill>
            </a:endParaRPr>
          </a:p>
        </p:txBody>
      </p:sp>
      <p:sp>
        <p:nvSpPr>
          <p:cNvPr id="2" name="矩形 1"/>
          <p:cNvSpPr/>
          <p:nvPr/>
        </p:nvSpPr>
        <p:spPr>
          <a:xfrm>
            <a:off x="86569" y="2702935"/>
            <a:ext cx="356495" cy="1938992"/>
          </a:xfrm>
          <a:prstGeom prst="rect">
            <a:avLst/>
          </a:prstGeom>
        </p:spPr>
        <p:txBody>
          <a:bodyPr wrap="square">
            <a:spAutoFit/>
          </a:bodyPr>
          <a:lstStyle/>
          <a:p>
            <a:r>
              <a:rPr lang="zh-CN" altLang="en-US" sz="2400" b="1" dirty="0" smtClean="0">
                <a:solidFill>
                  <a:srgbClr val="FFC000"/>
                </a:solidFill>
                <a:effectLst>
                  <a:outerShdw blurRad="38100" dist="38100" dir="2700000" algn="tl">
                    <a:srgbClr val="000000">
                      <a:alpha val="43137"/>
                    </a:srgbClr>
                  </a:outerShdw>
                </a:effectLst>
              </a:rPr>
              <a:t>主从触发器</a:t>
            </a:r>
            <a:endParaRPr lang="zh-CN" altLang="en-US" sz="24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5367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animEffect transition="in" filter="wipe(left)">
                                      <p:cBhvr>
                                        <p:cTn id="7" dur="500"/>
                                        <p:tgtEl>
                                          <p:spTgt spid="501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0183"/>
                                        </p:tgtEl>
                                        <p:attrNameLst>
                                          <p:attrName>style.visibility</p:attrName>
                                        </p:attrNameLst>
                                      </p:cBhvr>
                                      <p:to>
                                        <p:strVal val="visible"/>
                                      </p:to>
                                    </p:set>
                                    <p:animEffect transition="in" filter="wipe(up)">
                                      <p:cBhvr>
                                        <p:cTn id="16" dur="500"/>
                                        <p:tgtEl>
                                          <p:spTgt spid="501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50235"/>
                                        </p:tgtEl>
                                        <p:attrNameLst>
                                          <p:attrName>style.visibility</p:attrName>
                                        </p:attrNameLst>
                                      </p:cBhvr>
                                      <p:to>
                                        <p:strVal val="visible"/>
                                      </p:to>
                                    </p:set>
                                    <p:anim calcmode="lin" valueType="num">
                                      <p:cBhvr>
                                        <p:cTn id="21" dur="500" fill="hold"/>
                                        <p:tgtEl>
                                          <p:spTgt spid="50235"/>
                                        </p:tgtEl>
                                        <p:attrNameLst>
                                          <p:attrName>ppt_x</p:attrName>
                                        </p:attrNameLst>
                                      </p:cBhvr>
                                      <p:tavLst>
                                        <p:tav tm="0">
                                          <p:val>
                                            <p:strVal val="#ppt_x-#ppt_w/2"/>
                                          </p:val>
                                        </p:tav>
                                        <p:tav tm="100000">
                                          <p:val>
                                            <p:strVal val="#ppt_x"/>
                                          </p:val>
                                        </p:tav>
                                      </p:tavLst>
                                    </p:anim>
                                    <p:anim calcmode="lin" valueType="num">
                                      <p:cBhvr>
                                        <p:cTn id="22" dur="500" fill="hold"/>
                                        <p:tgtEl>
                                          <p:spTgt spid="50235"/>
                                        </p:tgtEl>
                                        <p:attrNameLst>
                                          <p:attrName>ppt_y</p:attrName>
                                        </p:attrNameLst>
                                      </p:cBhvr>
                                      <p:tavLst>
                                        <p:tav tm="0">
                                          <p:val>
                                            <p:strVal val="#ppt_y"/>
                                          </p:val>
                                        </p:tav>
                                        <p:tav tm="100000">
                                          <p:val>
                                            <p:strVal val="#ppt_y"/>
                                          </p:val>
                                        </p:tav>
                                      </p:tavLst>
                                    </p:anim>
                                    <p:anim calcmode="lin" valueType="num">
                                      <p:cBhvr>
                                        <p:cTn id="23" dur="500" fill="hold"/>
                                        <p:tgtEl>
                                          <p:spTgt spid="50235"/>
                                        </p:tgtEl>
                                        <p:attrNameLst>
                                          <p:attrName>ppt_w</p:attrName>
                                        </p:attrNameLst>
                                      </p:cBhvr>
                                      <p:tavLst>
                                        <p:tav tm="0">
                                          <p:val>
                                            <p:fltVal val="0"/>
                                          </p:val>
                                        </p:tav>
                                        <p:tav tm="100000">
                                          <p:val>
                                            <p:strVal val="#ppt_w"/>
                                          </p:val>
                                        </p:tav>
                                      </p:tavLst>
                                    </p:anim>
                                    <p:anim calcmode="lin" valueType="num">
                                      <p:cBhvr>
                                        <p:cTn id="24" dur="500" fill="hold"/>
                                        <p:tgtEl>
                                          <p:spTgt spid="5023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50178"/>
                                        </p:tgtEl>
                                        <p:attrNameLst>
                                          <p:attrName>style.visibility</p:attrName>
                                        </p:attrNameLst>
                                      </p:cBhvr>
                                      <p:to>
                                        <p:strVal val="visible"/>
                                      </p:to>
                                    </p:set>
                                    <p:anim calcmode="lin" valueType="num">
                                      <p:cBhvr additive="base">
                                        <p:cTn id="29" dur="500"/>
                                        <p:tgtEl>
                                          <p:spTgt spid="50178"/>
                                        </p:tgtEl>
                                        <p:attrNameLst>
                                          <p:attrName>ppt_y</p:attrName>
                                        </p:attrNameLst>
                                      </p:cBhvr>
                                      <p:tavLst>
                                        <p:tav tm="0">
                                          <p:val>
                                            <p:strVal val="#ppt_y+#ppt_h*1.125000"/>
                                          </p:val>
                                        </p:tav>
                                        <p:tav tm="100000">
                                          <p:val>
                                            <p:strVal val="#ppt_y"/>
                                          </p:val>
                                        </p:tav>
                                      </p:tavLst>
                                    </p:anim>
                                    <p:animEffect transition="in" filter="wipe(up)">
                                      <p:cBhvr>
                                        <p:cTn id="30" dur="500"/>
                                        <p:tgtEl>
                                          <p:spTgt spid="50178"/>
                                        </p:tgtEl>
                                      </p:cBhvr>
                                    </p:animEffect>
                                  </p:childTnLst>
                                </p:cTn>
                              </p:par>
                            </p:childTnLst>
                          </p:cTn>
                        </p:par>
                        <p:par>
                          <p:cTn id="31" fill="hold" nodeType="afterGroup">
                            <p:stCondLst>
                              <p:cond delay="500"/>
                            </p:stCondLst>
                            <p:childTnLst>
                              <p:par>
                                <p:cTn id="32" presetID="12" presetClass="entr" presetSubtype="8" fill="hold" nodeType="afterEffect">
                                  <p:stCondLst>
                                    <p:cond delay="0"/>
                                  </p:stCondLst>
                                  <p:childTnLst>
                                    <p:set>
                                      <p:cBhvr>
                                        <p:cTn id="33" dur="1" fill="hold">
                                          <p:stCondLst>
                                            <p:cond delay="0"/>
                                          </p:stCondLst>
                                        </p:cTn>
                                        <p:tgtEl>
                                          <p:spTgt spid="50236"/>
                                        </p:tgtEl>
                                        <p:attrNameLst>
                                          <p:attrName>style.visibility</p:attrName>
                                        </p:attrNameLst>
                                      </p:cBhvr>
                                      <p:to>
                                        <p:strVal val="visible"/>
                                      </p:to>
                                    </p:set>
                                    <p:anim calcmode="lin" valueType="num">
                                      <p:cBhvr additive="base">
                                        <p:cTn id="34" dur="500"/>
                                        <p:tgtEl>
                                          <p:spTgt spid="50236"/>
                                        </p:tgtEl>
                                        <p:attrNameLst>
                                          <p:attrName>ppt_x</p:attrName>
                                        </p:attrNameLst>
                                      </p:cBhvr>
                                      <p:tavLst>
                                        <p:tav tm="0">
                                          <p:val>
                                            <p:strVal val="#ppt_x-#ppt_w*1.125000"/>
                                          </p:val>
                                        </p:tav>
                                        <p:tav tm="100000">
                                          <p:val>
                                            <p:strVal val="#ppt_x"/>
                                          </p:val>
                                        </p:tav>
                                      </p:tavLst>
                                    </p:anim>
                                    <p:animEffect transition="in" filter="wipe(right)">
                                      <p:cBhvr>
                                        <p:cTn id="35" dur="500"/>
                                        <p:tgtEl>
                                          <p:spTgt spid="502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0278">
                                            <p:txEl>
                                              <p:pRg st="0" end="0"/>
                                            </p:txEl>
                                          </p:spTgt>
                                        </p:tgtEl>
                                        <p:attrNameLst>
                                          <p:attrName>style.visibility</p:attrName>
                                        </p:attrNameLst>
                                      </p:cBhvr>
                                      <p:to>
                                        <p:strVal val="visible"/>
                                      </p:to>
                                    </p:set>
                                    <p:animEffect transition="in" filter="wipe(left)">
                                      <p:cBhvr>
                                        <p:cTn id="40" dur="500"/>
                                        <p:tgtEl>
                                          <p:spTgt spid="5027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0279"/>
                                        </p:tgtEl>
                                        <p:attrNameLst>
                                          <p:attrName>style.visibility</p:attrName>
                                        </p:attrNameLst>
                                      </p:cBhvr>
                                      <p:to>
                                        <p:strVal val="visible"/>
                                      </p:to>
                                    </p:set>
                                    <p:animEffect transition="in" filter="wipe(left)">
                                      <p:cBhvr>
                                        <p:cTn id="45" dur="500"/>
                                        <p:tgtEl>
                                          <p:spTgt spid="502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0280"/>
                                        </p:tgtEl>
                                        <p:attrNameLst>
                                          <p:attrName>style.visibility</p:attrName>
                                        </p:attrNameLst>
                                      </p:cBhvr>
                                      <p:to>
                                        <p:strVal val="visible"/>
                                      </p:to>
                                    </p:set>
                                    <p:animEffect transition="in" filter="wipe(left)">
                                      <p:cBhvr>
                                        <p:cTn id="50" dur="500"/>
                                        <p:tgtEl>
                                          <p:spTgt spid="502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4">
                                            <p:txEl>
                                              <p:pRg st="0" end="0"/>
                                            </p:txEl>
                                          </p:spTgt>
                                        </p:tgtEl>
                                        <p:attrNameLst>
                                          <p:attrName>style.visibility</p:attrName>
                                        </p:attrNameLst>
                                      </p:cBhvr>
                                      <p:to>
                                        <p:strVal val="visible"/>
                                      </p:to>
                                    </p:set>
                                    <p:animEffect transition="in" filter="wipe(left)">
                                      <p:cBhvr>
                                        <p:cTn id="55" dur="500"/>
                                        <p:tgtEl>
                                          <p:spTgt spid="15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4">
                                            <p:txEl>
                                              <p:pRg st="1" end="1"/>
                                            </p:txEl>
                                          </p:spTgt>
                                        </p:tgtEl>
                                        <p:attrNameLst>
                                          <p:attrName>style.visibility</p:attrName>
                                        </p:attrNameLst>
                                      </p:cBhvr>
                                      <p:to>
                                        <p:strVal val="visible"/>
                                      </p:to>
                                    </p:set>
                                    <p:animEffect transition="in" filter="wipe(left)">
                                      <p:cBhvr>
                                        <p:cTn id="60" dur="500"/>
                                        <p:tgtEl>
                                          <p:spTgt spid="15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0281">
                                            <p:txEl>
                                              <p:pRg st="0" end="0"/>
                                            </p:txEl>
                                          </p:spTgt>
                                        </p:tgtEl>
                                        <p:attrNameLst>
                                          <p:attrName>style.visibility</p:attrName>
                                        </p:attrNameLst>
                                      </p:cBhvr>
                                      <p:to>
                                        <p:strVal val="visible"/>
                                      </p:to>
                                    </p:set>
                                    <p:animEffect transition="in" filter="wipe(left)">
                                      <p:cBhvr>
                                        <p:cTn id="65" dur="500"/>
                                        <p:tgtEl>
                                          <p:spTgt spid="50281">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0282"/>
                                        </p:tgtEl>
                                        <p:attrNameLst>
                                          <p:attrName>style.visibility</p:attrName>
                                        </p:attrNameLst>
                                      </p:cBhvr>
                                      <p:to>
                                        <p:strVal val="visible"/>
                                      </p:to>
                                    </p:set>
                                    <p:animEffect transition="in" filter="wipe(left)">
                                      <p:cBhvr>
                                        <p:cTn id="70" dur="500"/>
                                        <p:tgtEl>
                                          <p:spTgt spid="5028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50283"/>
                                        </p:tgtEl>
                                        <p:attrNameLst>
                                          <p:attrName>style.visibility</p:attrName>
                                        </p:attrNameLst>
                                      </p:cBhvr>
                                      <p:to>
                                        <p:strVal val="visible"/>
                                      </p:to>
                                    </p:set>
                                    <p:animEffect transition="in" filter="wipe(up)">
                                      <p:cBhvr>
                                        <p:cTn id="75" dur="500"/>
                                        <p:tgtEl>
                                          <p:spTgt spid="50283"/>
                                        </p:tgtEl>
                                      </p:cBhvr>
                                    </p:animEffec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50284"/>
                                        </p:tgtEl>
                                        <p:attrNameLst>
                                          <p:attrName>style.visibility</p:attrName>
                                        </p:attrNameLst>
                                      </p:cBhvr>
                                      <p:to>
                                        <p:strVal val="visible"/>
                                      </p:to>
                                    </p:set>
                                    <p:animEffect transition="in" filter="wipe(up)">
                                      <p:cBhvr>
                                        <p:cTn id="79" dur="500"/>
                                        <p:tgtEl>
                                          <p:spTgt spid="502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50285"/>
                                        </p:tgtEl>
                                        <p:attrNameLst>
                                          <p:attrName>style.visibility</p:attrName>
                                        </p:attrNameLst>
                                      </p:cBhvr>
                                      <p:to>
                                        <p:strVal val="visible"/>
                                      </p:to>
                                    </p:set>
                                    <p:animEffect transition="in" filter="wipe(left)">
                                      <p:cBhvr>
                                        <p:cTn id="84" dur="500"/>
                                        <p:tgtEl>
                                          <p:spTgt spid="50285"/>
                                        </p:tgtEl>
                                      </p:cBhvr>
                                    </p:animEffect>
                                  </p:childTnLst>
                                </p:cTn>
                              </p:par>
                            </p:childTnLst>
                          </p:cTn>
                        </p:par>
                        <p:par>
                          <p:cTn id="85" fill="hold" nodeType="afterGroup">
                            <p:stCondLst>
                              <p:cond delay="500"/>
                            </p:stCondLst>
                            <p:childTnLst>
                              <p:par>
                                <p:cTn id="86" presetID="22" presetClass="entr" presetSubtype="4" fill="hold" nodeType="afterEffect">
                                  <p:stCondLst>
                                    <p:cond delay="1000"/>
                                  </p:stCondLst>
                                  <p:childTnLst>
                                    <p:set>
                                      <p:cBhvr>
                                        <p:cTn id="87" dur="1" fill="hold">
                                          <p:stCondLst>
                                            <p:cond delay="0"/>
                                          </p:stCondLst>
                                        </p:cTn>
                                        <p:tgtEl>
                                          <p:spTgt spid="50286"/>
                                        </p:tgtEl>
                                        <p:attrNameLst>
                                          <p:attrName>style.visibility</p:attrName>
                                        </p:attrNameLst>
                                      </p:cBhvr>
                                      <p:to>
                                        <p:strVal val="visible"/>
                                      </p:to>
                                    </p:set>
                                    <p:animEffect transition="in" filter="wipe(down)">
                                      <p:cBhvr>
                                        <p:cTn id="88" dur="500"/>
                                        <p:tgtEl>
                                          <p:spTgt spid="50286"/>
                                        </p:tgtEl>
                                      </p:cBhvr>
                                    </p:animEffect>
                                  </p:childTnLst>
                                </p:cTn>
                              </p:par>
                            </p:childTnLst>
                          </p:cTn>
                        </p:par>
                        <p:par>
                          <p:cTn id="89" fill="hold" nodeType="afterGroup">
                            <p:stCondLst>
                              <p:cond delay="2000"/>
                            </p:stCondLst>
                            <p:childTnLst>
                              <p:par>
                                <p:cTn id="90" presetID="22" presetClass="entr" presetSubtype="8" fill="hold" nodeType="afterEffect">
                                  <p:stCondLst>
                                    <p:cond delay="1000"/>
                                  </p:stCondLst>
                                  <p:childTnLst>
                                    <p:set>
                                      <p:cBhvr>
                                        <p:cTn id="91" dur="1" fill="hold">
                                          <p:stCondLst>
                                            <p:cond delay="0"/>
                                          </p:stCondLst>
                                        </p:cTn>
                                        <p:tgtEl>
                                          <p:spTgt spid="50287"/>
                                        </p:tgtEl>
                                        <p:attrNameLst>
                                          <p:attrName>style.visibility</p:attrName>
                                        </p:attrNameLst>
                                      </p:cBhvr>
                                      <p:to>
                                        <p:strVal val="visible"/>
                                      </p:to>
                                    </p:set>
                                    <p:animEffect transition="in" filter="wipe(left)">
                                      <p:cBhvr>
                                        <p:cTn id="92" dur="500"/>
                                        <p:tgtEl>
                                          <p:spTgt spid="50287"/>
                                        </p:tgtEl>
                                      </p:cBhvr>
                                    </p:animEffect>
                                  </p:childTnLst>
                                </p:cTn>
                              </p:par>
                            </p:childTnLst>
                          </p:cTn>
                        </p:par>
                        <p:par>
                          <p:cTn id="93" fill="hold" nodeType="afterGroup">
                            <p:stCondLst>
                              <p:cond delay="3500"/>
                            </p:stCondLst>
                            <p:childTnLst>
                              <p:par>
                                <p:cTn id="94" presetID="22" presetClass="entr" presetSubtype="1" fill="hold" nodeType="afterEffect">
                                  <p:stCondLst>
                                    <p:cond delay="1000"/>
                                  </p:stCondLst>
                                  <p:childTnLst>
                                    <p:set>
                                      <p:cBhvr>
                                        <p:cTn id="95" dur="1" fill="hold">
                                          <p:stCondLst>
                                            <p:cond delay="0"/>
                                          </p:stCondLst>
                                        </p:cTn>
                                        <p:tgtEl>
                                          <p:spTgt spid="50288"/>
                                        </p:tgtEl>
                                        <p:attrNameLst>
                                          <p:attrName>style.visibility</p:attrName>
                                        </p:attrNameLst>
                                      </p:cBhvr>
                                      <p:to>
                                        <p:strVal val="visible"/>
                                      </p:to>
                                    </p:set>
                                    <p:animEffect transition="in" filter="wipe(up)">
                                      <p:cBhvr>
                                        <p:cTn id="96" dur="500"/>
                                        <p:tgtEl>
                                          <p:spTgt spid="50288"/>
                                        </p:tgtEl>
                                      </p:cBhvr>
                                    </p:animEffect>
                                  </p:childTnLst>
                                </p:cTn>
                              </p:par>
                            </p:childTnLst>
                          </p:cTn>
                        </p:par>
                        <p:par>
                          <p:cTn id="97" fill="hold" nodeType="afterGroup">
                            <p:stCondLst>
                              <p:cond delay="5000"/>
                            </p:stCondLst>
                            <p:childTnLst>
                              <p:par>
                                <p:cTn id="98" presetID="22" presetClass="entr" presetSubtype="8" fill="hold" nodeType="afterEffect">
                                  <p:stCondLst>
                                    <p:cond delay="1000"/>
                                  </p:stCondLst>
                                  <p:childTnLst>
                                    <p:set>
                                      <p:cBhvr>
                                        <p:cTn id="99" dur="1" fill="hold">
                                          <p:stCondLst>
                                            <p:cond delay="0"/>
                                          </p:stCondLst>
                                        </p:cTn>
                                        <p:tgtEl>
                                          <p:spTgt spid="50289"/>
                                        </p:tgtEl>
                                        <p:attrNameLst>
                                          <p:attrName>style.visibility</p:attrName>
                                        </p:attrNameLst>
                                      </p:cBhvr>
                                      <p:to>
                                        <p:strVal val="visible"/>
                                      </p:to>
                                    </p:set>
                                    <p:animEffect transition="in" filter="wipe(left)">
                                      <p:cBhvr>
                                        <p:cTn id="100" dur="500"/>
                                        <p:tgtEl>
                                          <p:spTgt spid="50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2" grpId="0" build="p" autoUpdateAnimBg="0"/>
      <p:bldP spid="50235" grpId="0" autoUpdateAnimBg="0"/>
      <p:bldP spid="50278" grpId="0" build="p" autoUpdateAnimBg="0"/>
      <p:bldP spid="50281" grpId="0" build="p" autoUpdateAnimBg="0"/>
      <p:bldP spid="154" grpId="0" build="p" autoUpdateAnimBg="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76250" y="857250"/>
            <a:ext cx="5000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（二）</a:t>
            </a:r>
            <a:r>
              <a:rPr lang="en-US" altLang="zh-CN" sz="2800" b="1"/>
              <a:t>TTL </a:t>
            </a:r>
            <a:r>
              <a:rPr lang="zh-CN" altLang="en-US" sz="2800" b="1">
                <a:solidFill>
                  <a:srgbClr val="FF0066"/>
                </a:solidFill>
              </a:rPr>
              <a:t>边沿 </a:t>
            </a:r>
            <a:r>
              <a:rPr lang="en-US" altLang="zh-CN" sz="2800" b="1" i="1">
                <a:solidFill>
                  <a:srgbClr val="FF0066"/>
                </a:solidFill>
              </a:rPr>
              <a:t>JK</a:t>
            </a:r>
            <a:r>
              <a:rPr lang="en-US" altLang="zh-CN" sz="2800" b="1" i="1"/>
              <a:t> </a:t>
            </a:r>
            <a:r>
              <a:rPr lang="zh-CN" altLang="en-US" sz="2800" b="1"/>
              <a:t>触发器</a:t>
            </a:r>
          </a:p>
        </p:txBody>
      </p:sp>
      <p:sp>
        <p:nvSpPr>
          <p:cNvPr id="56323" name="Text Box 3"/>
          <p:cNvSpPr txBox="1">
            <a:spLocks noChangeArrowheads="1"/>
          </p:cNvSpPr>
          <p:nvPr/>
        </p:nvSpPr>
        <p:spPr bwMode="auto">
          <a:xfrm>
            <a:off x="720725" y="1447800"/>
            <a:ext cx="64282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zh-CN" sz="2800" b="1" dirty="0"/>
              <a:t> </a:t>
            </a:r>
            <a:r>
              <a:rPr lang="en-US" altLang="zh-CN" sz="2800" b="1" i="1" dirty="0"/>
              <a:t>CP </a:t>
            </a:r>
            <a:r>
              <a:rPr lang="zh-CN" altLang="en-US" sz="2800" b="1" dirty="0"/>
              <a:t>下降沿</a:t>
            </a:r>
            <a:r>
              <a:rPr lang="zh-CN" altLang="en-US" sz="2800" b="1" dirty="0" smtClean="0"/>
              <a:t>触发（注意端口有取反圆圈）</a:t>
            </a:r>
            <a:endParaRPr lang="zh-CN" altLang="en-US" sz="2800" b="1" dirty="0"/>
          </a:p>
        </p:txBody>
      </p:sp>
      <p:sp>
        <p:nvSpPr>
          <p:cNvPr id="56324" name="Text Box 4"/>
          <p:cNvSpPr txBox="1">
            <a:spLocks noChangeArrowheads="1"/>
          </p:cNvSpPr>
          <p:nvPr/>
        </p:nvSpPr>
        <p:spPr bwMode="auto">
          <a:xfrm>
            <a:off x="698500" y="2057400"/>
            <a:ext cx="816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sz="2800" b="1"/>
              <a:t> </a:t>
            </a:r>
            <a:r>
              <a:rPr lang="zh-CN" altLang="en-US" sz="2800" b="1"/>
              <a:t>异步复位端 </a:t>
            </a:r>
            <a:r>
              <a:rPr lang="en-US" altLang="zh-CN" sz="2800" b="1" i="1"/>
              <a:t>R</a:t>
            </a:r>
            <a:r>
              <a:rPr lang="en-US" altLang="zh-CN" sz="2800" b="1" baseline="-25000"/>
              <a:t>D</a:t>
            </a:r>
            <a:r>
              <a:rPr lang="zh-CN" altLang="en-US" sz="2800" b="1"/>
              <a:t>、异步置位端 </a:t>
            </a:r>
            <a:r>
              <a:rPr lang="en-US" altLang="zh-CN" sz="2800" b="1" i="1"/>
              <a:t>S</a:t>
            </a:r>
            <a:r>
              <a:rPr lang="en-US" altLang="zh-CN" sz="2800" b="1" baseline="-25000"/>
              <a:t>D</a:t>
            </a:r>
            <a:r>
              <a:rPr lang="en-US" altLang="zh-CN" sz="2000" b="1"/>
              <a:t> </a:t>
            </a:r>
            <a:r>
              <a:rPr lang="zh-CN" altLang="en-US" sz="2800" b="1"/>
              <a:t>均为低电平有效</a:t>
            </a:r>
          </a:p>
        </p:txBody>
      </p:sp>
      <p:sp>
        <p:nvSpPr>
          <p:cNvPr id="56325" name="Line 5"/>
          <p:cNvSpPr>
            <a:spLocks noChangeShapeType="1"/>
          </p:cNvSpPr>
          <p:nvPr/>
        </p:nvSpPr>
        <p:spPr bwMode="auto">
          <a:xfrm>
            <a:off x="2905125" y="215265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6" name="Line 6"/>
          <p:cNvSpPr>
            <a:spLocks noChangeShapeType="1"/>
          </p:cNvSpPr>
          <p:nvPr/>
        </p:nvSpPr>
        <p:spPr bwMode="auto">
          <a:xfrm>
            <a:off x="5543550" y="211455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7" name="Rectangle 7"/>
          <p:cNvSpPr>
            <a:spLocks noChangeArrowheads="1"/>
          </p:cNvSpPr>
          <p:nvPr/>
        </p:nvSpPr>
        <p:spPr bwMode="auto">
          <a:xfrm>
            <a:off x="4914900" y="838200"/>
            <a:ext cx="5637213"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a typeface="楷体_GB2312" panose="02010609030101010101" pitchFamily="49" charset="-122"/>
              </a:rPr>
              <a:t>74LS112 </a:t>
            </a:r>
            <a:r>
              <a:rPr lang="en-US" altLang="zh-CN" sz="2800" b="1">
                <a:latin typeface="宋体" panose="02010600030101010101" pitchFamily="2" charset="-122"/>
              </a:rPr>
              <a:t>(</a:t>
            </a:r>
            <a:r>
              <a:rPr lang="zh-CN" altLang="en-US" sz="2800" b="1"/>
              <a:t>双 </a:t>
            </a:r>
            <a:r>
              <a:rPr lang="en-US" altLang="zh-CN" sz="2800" b="1" i="1"/>
              <a:t>JK </a:t>
            </a:r>
            <a:r>
              <a:rPr lang="zh-CN" altLang="en-US" sz="2800" b="1"/>
              <a:t>触发器</a:t>
            </a:r>
            <a:r>
              <a:rPr lang="en-US" altLang="zh-CN" sz="2800" b="1">
                <a:latin typeface="宋体" panose="02010600030101010101" pitchFamily="2" charset="-122"/>
              </a:rPr>
              <a:t>)</a:t>
            </a:r>
          </a:p>
        </p:txBody>
      </p:sp>
      <p:sp>
        <p:nvSpPr>
          <p:cNvPr id="56328" name="Text Box 8"/>
          <p:cNvSpPr txBox="1">
            <a:spLocks noChangeArrowheads="1"/>
          </p:cNvSpPr>
          <p:nvPr/>
        </p:nvSpPr>
        <p:spPr bwMode="auto">
          <a:xfrm>
            <a:off x="414771" y="2757816"/>
            <a:ext cx="3350491" cy="52322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solidFill>
                  <a:srgbClr val="0033CC"/>
                </a:solidFill>
              </a:rPr>
              <a:t>JK</a:t>
            </a:r>
            <a:r>
              <a:rPr lang="zh-CN" altLang="en-US" sz="2800" b="1" dirty="0" smtClean="0">
                <a:solidFill>
                  <a:srgbClr val="0033CC"/>
                </a:solidFill>
              </a:rPr>
              <a:t>触发器主要</a:t>
            </a:r>
            <a:r>
              <a:rPr lang="zh-CN" altLang="en-US" sz="2800" b="1" dirty="0">
                <a:solidFill>
                  <a:srgbClr val="0033CC"/>
                </a:solidFill>
              </a:rPr>
              <a:t>特点</a:t>
            </a:r>
          </a:p>
        </p:txBody>
      </p:sp>
      <p:sp>
        <p:nvSpPr>
          <p:cNvPr id="56329" name="Text Box 9"/>
          <p:cNvSpPr txBox="1">
            <a:spLocks noChangeArrowheads="1"/>
          </p:cNvSpPr>
          <p:nvPr/>
        </p:nvSpPr>
        <p:spPr bwMode="auto">
          <a:xfrm>
            <a:off x="644525" y="3443288"/>
            <a:ext cx="8413750" cy="284638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sz="1200" b="1"/>
          </a:p>
          <a:p>
            <a:r>
              <a:rPr lang="en-US" altLang="zh-CN" sz="2800" b="1"/>
              <a:t>(</a:t>
            </a:r>
            <a:r>
              <a:rPr lang="zh-CN" altLang="en-US" sz="2800" b="1"/>
              <a:t>一</a:t>
            </a:r>
            <a:r>
              <a:rPr lang="en-US" altLang="zh-CN" sz="2800" b="1"/>
              <a:t>) </a:t>
            </a:r>
            <a:r>
              <a:rPr lang="en-US" altLang="zh-CN" sz="2800" b="1" i="1"/>
              <a:t>CP </a:t>
            </a:r>
            <a:r>
              <a:rPr lang="zh-CN" altLang="en-US" sz="2800" b="1"/>
              <a:t>的上升沿或下降沿触发；</a:t>
            </a:r>
          </a:p>
          <a:p>
            <a:endParaRPr lang="zh-CN" altLang="en-US" sz="2800" b="1"/>
          </a:p>
          <a:p>
            <a:endParaRPr lang="zh-CN" altLang="en-US" sz="2800" b="1"/>
          </a:p>
          <a:p>
            <a:endParaRPr lang="zh-CN" altLang="en-US" sz="2800" b="1"/>
          </a:p>
          <a:p>
            <a:endParaRPr lang="zh-CN" altLang="en-US" sz="2800" b="1"/>
          </a:p>
          <a:p>
            <a:endParaRPr lang="en-US" altLang="zh-CN" sz="2800" b="1"/>
          </a:p>
        </p:txBody>
      </p:sp>
      <p:grpSp>
        <p:nvGrpSpPr>
          <p:cNvPr id="56330" name="Group 10"/>
          <p:cNvGrpSpPr>
            <a:grpSpLocks/>
          </p:cNvGrpSpPr>
          <p:nvPr/>
        </p:nvGrpSpPr>
        <p:grpSpPr bwMode="auto">
          <a:xfrm>
            <a:off x="654050" y="4205290"/>
            <a:ext cx="8343900" cy="1117600"/>
            <a:chOff x="444" y="2649"/>
            <a:chExt cx="5256" cy="704"/>
          </a:xfrm>
        </p:grpSpPr>
        <p:sp>
          <p:nvSpPr>
            <p:cNvPr id="56331" name="Text Box 11"/>
            <p:cNvSpPr txBox="1">
              <a:spLocks noChangeArrowheads="1"/>
            </p:cNvSpPr>
            <p:nvPr/>
          </p:nvSpPr>
          <p:spPr bwMode="auto">
            <a:xfrm>
              <a:off x="444" y="2649"/>
              <a:ext cx="525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a:t>
              </a:r>
              <a:r>
                <a:rPr lang="zh-CN" altLang="en-US" sz="2800" b="1"/>
                <a:t>二</a:t>
              </a:r>
              <a:r>
                <a:rPr lang="en-US" altLang="zh-CN" sz="2800" b="1"/>
                <a:t>) </a:t>
              </a:r>
              <a:r>
                <a:rPr lang="zh-CN" altLang="en-US" sz="2800" b="1"/>
                <a:t>抗干扰能力极强，工作速度很高，在触发沿瞬间，按                                的规定更新状态；</a:t>
              </a:r>
            </a:p>
          </p:txBody>
        </p:sp>
        <p:graphicFrame>
          <p:nvGraphicFramePr>
            <p:cNvPr id="56332" name="Object 12"/>
            <p:cNvGraphicFramePr>
              <a:graphicFrameLocks noChangeAspect="1"/>
            </p:cNvGraphicFramePr>
            <p:nvPr>
              <p:extLst/>
            </p:nvPr>
          </p:nvGraphicFramePr>
          <p:xfrm>
            <a:off x="691" y="2945"/>
            <a:ext cx="1692" cy="397"/>
          </p:xfrm>
          <a:graphic>
            <a:graphicData uri="http://schemas.openxmlformats.org/presentationml/2006/ole">
              <mc:AlternateContent xmlns:mc="http://schemas.openxmlformats.org/markup-compatibility/2006">
                <mc:Choice xmlns:v="urn:schemas-microsoft-com:vml" Requires="v">
                  <p:oleObj spid="_x0000_s22532" name="Equation" r:id="rId4" imgW="1079280" imgH="253800" progId="Equation.3">
                    <p:embed/>
                  </p:oleObj>
                </mc:Choice>
                <mc:Fallback>
                  <p:oleObj name="Equation" r:id="rId4" imgW="1079280" imgH="253800" progId="Equation.3">
                    <p:embed/>
                    <p:pic>
                      <p:nvPicPr>
                        <p:cNvPr id="5633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 y="2945"/>
                          <a:ext cx="1692" cy="3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333" name="Text Box 13"/>
          <p:cNvSpPr txBox="1">
            <a:spLocks noChangeArrowheads="1"/>
          </p:cNvSpPr>
          <p:nvPr/>
        </p:nvSpPr>
        <p:spPr bwMode="auto">
          <a:xfrm>
            <a:off x="657225" y="5405438"/>
            <a:ext cx="865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a:t>
            </a:r>
            <a:r>
              <a:rPr lang="zh-CN" altLang="en-US" sz="2800" b="1"/>
              <a:t>三</a:t>
            </a:r>
            <a:r>
              <a:rPr lang="en-US" altLang="zh-CN" sz="2800" b="1"/>
              <a:t>) </a:t>
            </a:r>
            <a:r>
              <a:rPr lang="zh-CN" altLang="en-US" sz="2800" b="1"/>
              <a:t>功能齐全</a:t>
            </a:r>
            <a:r>
              <a:rPr lang="en-US" altLang="zh-CN" sz="2800" b="1"/>
              <a:t>(</a:t>
            </a:r>
            <a:r>
              <a:rPr lang="zh-CN" altLang="en-US" sz="2800" b="1"/>
              <a:t>保持、置 </a:t>
            </a:r>
            <a:r>
              <a:rPr lang="en-US" altLang="zh-CN" sz="2800" b="1"/>
              <a:t>1</a:t>
            </a:r>
            <a:r>
              <a:rPr lang="zh-CN" altLang="en-US" sz="2800" b="1"/>
              <a:t>、置 </a:t>
            </a:r>
            <a:r>
              <a:rPr lang="en-US" altLang="zh-CN" sz="2800" b="1"/>
              <a:t>0</a:t>
            </a:r>
            <a:r>
              <a:rPr lang="zh-CN" altLang="en-US" sz="2800" b="1"/>
              <a:t>、翻转</a:t>
            </a:r>
            <a:r>
              <a:rPr lang="en-US" altLang="zh-CN" sz="2800" b="1"/>
              <a:t>)</a:t>
            </a:r>
            <a:r>
              <a:rPr lang="zh-CN" altLang="en-US" sz="2800" b="1"/>
              <a:t>，使用方便。</a:t>
            </a:r>
          </a:p>
        </p:txBody>
      </p:sp>
    </p:spTree>
    <p:extLst>
      <p:ext uri="{BB962C8B-B14F-4D97-AF65-F5344CB8AC3E}">
        <p14:creationId xmlns:p14="http://schemas.microsoft.com/office/powerpoint/2010/main" val="29839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 calcmode="lin" valueType="num">
                                      <p:cBhvr additive="base">
                                        <p:cTn id="7" dur="500"/>
                                        <p:tgtEl>
                                          <p:spTgt spid="56327"/>
                                        </p:tgtEl>
                                        <p:attrNameLst>
                                          <p:attrName>ppt_y</p:attrName>
                                        </p:attrNameLst>
                                      </p:cBhvr>
                                      <p:tavLst>
                                        <p:tav tm="0">
                                          <p:val>
                                            <p:strVal val="#ppt_y+#ppt_h*1.125000"/>
                                          </p:val>
                                        </p:tav>
                                        <p:tav tm="100000">
                                          <p:val>
                                            <p:strVal val="#ppt_y"/>
                                          </p:val>
                                        </p:tav>
                                      </p:tavLst>
                                    </p:anim>
                                    <p:animEffect transition="in" filter="wipe(up)">
                                      <p:cBhvr>
                                        <p:cTn id="8" dur="500"/>
                                        <p:tgtEl>
                                          <p:spTgt spid="5632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additive="base">
                                        <p:cTn id="13" dur="500"/>
                                        <p:tgtEl>
                                          <p:spTgt spid="56323"/>
                                        </p:tgtEl>
                                        <p:attrNameLst>
                                          <p:attrName>ppt_y</p:attrName>
                                        </p:attrNameLst>
                                      </p:cBhvr>
                                      <p:tavLst>
                                        <p:tav tm="0">
                                          <p:val>
                                            <p:strVal val="#ppt_y+#ppt_h*1.125000"/>
                                          </p:val>
                                        </p:tav>
                                        <p:tav tm="100000">
                                          <p:val>
                                            <p:strVal val="#ppt_y"/>
                                          </p:val>
                                        </p:tav>
                                      </p:tavLst>
                                    </p:anim>
                                    <p:animEffect transition="in" filter="wipe(up)">
                                      <p:cBhvr>
                                        <p:cTn id="14" dur="500"/>
                                        <p:tgtEl>
                                          <p:spTgt spid="563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iterate type="lt">
                                    <p:tmPct val="100000"/>
                                  </p:iterate>
                                  <p:childTnLst>
                                    <p:set>
                                      <p:cBhvr>
                                        <p:cTn id="18" dur="1" fill="hold">
                                          <p:stCondLst>
                                            <p:cond delay="0"/>
                                          </p:stCondLst>
                                        </p:cTn>
                                        <p:tgtEl>
                                          <p:spTgt spid="56324">
                                            <p:txEl>
                                              <p:pRg st="0" end="0"/>
                                            </p:txEl>
                                          </p:spTgt>
                                        </p:tgtEl>
                                        <p:attrNameLst>
                                          <p:attrName>style.visibility</p:attrName>
                                        </p:attrNameLst>
                                      </p:cBhvr>
                                      <p:to>
                                        <p:strVal val="visible"/>
                                      </p:to>
                                    </p:set>
                                    <p:animEffect transition="in" filter="wipe(up)">
                                      <p:cBhvr>
                                        <p:cTn id="19" dur="75"/>
                                        <p:tgtEl>
                                          <p:spTgt spid="56324">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1650"/>
                            </p:stCondLst>
                            <p:childTnLst>
                              <p:par>
                                <p:cTn id="21" presetID="22" presetClass="entr" presetSubtype="8" fill="hold" nodeType="afterEffect">
                                  <p:stCondLst>
                                    <p:cond delay="0"/>
                                  </p:stCondLst>
                                  <p:childTnLst>
                                    <p:set>
                                      <p:cBhvr>
                                        <p:cTn id="22" dur="1" fill="hold">
                                          <p:stCondLst>
                                            <p:cond delay="0"/>
                                          </p:stCondLst>
                                        </p:cTn>
                                        <p:tgtEl>
                                          <p:spTgt spid="56325"/>
                                        </p:tgtEl>
                                        <p:attrNameLst>
                                          <p:attrName>style.visibility</p:attrName>
                                        </p:attrNameLst>
                                      </p:cBhvr>
                                      <p:to>
                                        <p:strVal val="visible"/>
                                      </p:to>
                                    </p:set>
                                    <p:animEffect transition="in" filter="wipe(left)">
                                      <p:cBhvr>
                                        <p:cTn id="23" dur="500"/>
                                        <p:tgtEl>
                                          <p:spTgt spid="56325"/>
                                        </p:tgtEl>
                                      </p:cBhvr>
                                    </p:animEffect>
                                  </p:childTnLst>
                                </p:cTn>
                              </p:par>
                            </p:childTnLst>
                          </p:cTn>
                        </p:par>
                        <p:par>
                          <p:cTn id="24" fill="hold" nodeType="afterGroup">
                            <p:stCondLst>
                              <p:cond delay="2150"/>
                            </p:stCondLst>
                            <p:childTnLst>
                              <p:par>
                                <p:cTn id="25" presetID="22" presetClass="entr" presetSubtype="8" fill="hold" nodeType="afterEffect">
                                  <p:stCondLst>
                                    <p:cond delay="0"/>
                                  </p:stCondLst>
                                  <p:childTnLst>
                                    <p:set>
                                      <p:cBhvr>
                                        <p:cTn id="26" dur="1" fill="hold">
                                          <p:stCondLst>
                                            <p:cond delay="0"/>
                                          </p:stCondLst>
                                        </p:cTn>
                                        <p:tgtEl>
                                          <p:spTgt spid="56326"/>
                                        </p:tgtEl>
                                        <p:attrNameLst>
                                          <p:attrName>style.visibility</p:attrName>
                                        </p:attrNameLst>
                                      </p:cBhvr>
                                      <p:to>
                                        <p:strVal val="visible"/>
                                      </p:to>
                                    </p:set>
                                    <p:animEffect transition="in" filter="wipe(left)">
                                      <p:cBhvr>
                                        <p:cTn id="27" dur="500"/>
                                        <p:tgtEl>
                                          <p:spTgt spid="563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6328"/>
                                        </p:tgtEl>
                                        <p:attrNameLst>
                                          <p:attrName>style.visibility</p:attrName>
                                        </p:attrNameLst>
                                      </p:cBhvr>
                                      <p:to>
                                        <p:strVal val="visible"/>
                                      </p:to>
                                    </p:set>
                                    <p:anim calcmode="lin" valueType="num">
                                      <p:cBhvr additive="base">
                                        <p:cTn id="32" dur="500"/>
                                        <p:tgtEl>
                                          <p:spTgt spid="56328"/>
                                        </p:tgtEl>
                                        <p:attrNameLst>
                                          <p:attrName>ppt_y</p:attrName>
                                        </p:attrNameLst>
                                      </p:cBhvr>
                                      <p:tavLst>
                                        <p:tav tm="0">
                                          <p:val>
                                            <p:strVal val="#ppt_y+#ppt_h*1.125000"/>
                                          </p:val>
                                        </p:tav>
                                        <p:tav tm="100000">
                                          <p:val>
                                            <p:strVal val="#ppt_y"/>
                                          </p:val>
                                        </p:tav>
                                      </p:tavLst>
                                    </p:anim>
                                    <p:animEffect transition="in" filter="wipe(up)">
                                      <p:cBhvr>
                                        <p:cTn id="33" dur="500"/>
                                        <p:tgtEl>
                                          <p:spTgt spid="563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6329"/>
                                        </p:tgtEl>
                                        <p:attrNameLst>
                                          <p:attrName>style.visibility</p:attrName>
                                        </p:attrNameLst>
                                      </p:cBhvr>
                                      <p:to>
                                        <p:strVal val="visible"/>
                                      </p:to>
                                    </p:set>
                                    <p:anim calcmode="lin" valueType="num">
                                      <p:cBhvr additive="base">
                                        <p:cTn id="38" dur="500"/>
                                        <p:tgtEl>
                                          <p:spTgt spid="56329"/>
                                        </p:tgtEl>
                                        <p:attrNameLst>
                                          <p:attrName>ppt_y</p:attrName>
                                        </p:attrNameLst>
                                      </p:cBhvr>
                                      <p:tavLst>
                                        <p:tav tm="0">
                                          <p:val>
                                            <p:strVal val="#ppt_y+#ppt_h*1.125000"/>
                                          </p:val>
                                        </p:tav>
                                        <p:tav tm="100000">
                                          <p:val>
                                            <p:strVal val="#ppt_y"/>
                                          </p:val>
                                        </p:tav>
                                      </p:tavLst>
                                    </p:anim>
                                    <p:animEffect transition="in" filter="wipe(up)">
                                      <p:cBhvr>
                                        <p:cTn id="39" dur="500"/>
                                        <p:tgtEl>
                                          <p:spTgt spid="563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56330"/>
                                        </p:tgtEl>
                                        <p:attrNameLst>
                                          <p:attrName>style.visibility</p:attrName>
                                        </p:attrNameLst>
                                      </p:cBhvr>
                                      <p:to>
                                        <p:strVal val="visible"/>
                                      </p:to>
                                    </p:set>
                                    <p:anim calcmode="lin" valueType="num">
                                      <p:cBhvr additive="base">
                                        <p:cTn id="44" dur="500"/>
                                        <p:tgtEl>
                                          <p:spTgt spid="56330"/>
                                        </p:tgtEl>
                                        <p:attrNameLst>
                                          <p:attrName>ppt_y</p:attrName>
                                        </p:attrNameLst>
                                      </p:cBhvr>
                                      <p:tavLst>
                                        <p:tav tm="0">
                                          <p:val>
                                            <p:strVal val="#ppt_y+#ppt_h*1.125000"/>
                                          </p:val>
                                        </p:tav>
                                        <p:tav tm="100000">
                                          <p:val>
                                            <p:strVal val="#ppt_y"/>
                                          </p:val>
                                        </p:tav>
                                      </p:tavLst>
                                    </p:anim>
                                    <p:animEffect transition="in" filter="wipe(up)">
                                      <p:cBhvr>
                                        <p:cTn id="45" dur="500"/>
                                        <p:tgtEl>
                                          <p:spTgt spid="5633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6333"/>
                                        </p:tgtEl>
                                        <p:attrNameLst>
                                          <p:attrName>style.visibility</p:attrName>
                                        </p:attrNameLst>
                                      </p:cBhvr>
                                      <p:to>
                                        <p:strVal val="visible"/>
                                      </p:to>
                                    </p:set>
                                    <p:anim calcmode="lin" valueType="num">
                                      <p:cBhvr additive="base">
                                        <p:cTn id="50" dur="500"/>
                                        <p:tgtEl>
                                          <p:spTgt spid="56333"/>
                                        </p:tgtEl>
                                        <p:attrNameLst>
                                          <p:attrName>ppt_y</p:attrName>
                                        </p:attrNameLst>
                                      </p:cBhvr>
                                      <p:tavLst>
                                        <p:tav tm="0">
                                          <p:val>
                                            <p:strVal val="#ppt_y+#ppt_h*1.125000"/>
                                          </p:val>
                                        </p:tav>
                                        <p:tav tm="100000">
                                          <p:val>
                                            <p:strVal val="#ppt_y"/>
                                          </p:val>
                                        </p:tav>
                                      </p:tavLst>
                                    </p:anim>
                                    <p:animEffect transition="in" filter="wipe(up)">
                                      <p:cBhvr>
                                        <p:cTn id="51" dur="500"/>
                                        <p:tgtEl>
                                          <p:spTgt spid="5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build="p" autoUpdateAnimBg="0"/>
      <p:bldP spid="56327" grpId="0" autoUpdateAnimBg="0"/>
      <p:bldP spid="56328" grpId="0" autoUpdateAnimBg="0"/>
      <p:bldP spid="56329" grpId="0" animBg="1" autoUpdateAnimBg="0"/>
      <p:bldP spid="5633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84150" y="208756"/>
            <a:ext cx="549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smtClean="0">
                <a:solidFill>
                  <a:schemeClr val="bg1"/>
                </a:solidFill>
              </a:rPr>
              <a:t>时钟触发器功能</a:t>
            </a:r>
            <a:r>
              <a:rPr lang="zh-CN" altLang="en-US" sz="3200" b="1" dirty="0">
                <a:solidFill>
                  <a:schemeClr val="bg1"/>
                </a:solidFill>
              </a:rPr>
              <a:t>分类</a:t>
            </a:r>
          </a:p>
        </p:txBody>
      </p:sp>
      <p:sp>
        <p:nvSpPr>
          <p:cNvPr id="11269" name="Text Box 5"/>
          <p:cNvSpPr txBox="1">
            <a:spLocks noChangeArrowheads="1"/>
          </p:cNvSpPr>
          <p:nvPr/>
        </p:nvSpPr>
        <p:spPr bwMode="auto">
          <a:xfrm>
            <a:off x="685800" y="1274471"/>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a:t>
            </a:r>
            <a:r>
              <a:rPr lang="zh-CN" altLang="en-US" sz="2800" b="1" dirty="0"/>
              <a:t>一</a:t>
            </a:r>
            <a:r>
              <a:rPr lang="en-US" altLang="zh-CN" sz="2800" b="1" dirty="0"/>
              <a:t>) </a:t>
            </a:r>
            <a:r>
              <a:rPr lang="en-US" altLang="zh-CN" sz="2800" b="1" i="1" dirty="0">
                <a:solidFill>
                  <a:srgbClr val="FF0066"/>
                </a:solidFill>
              </a:rPr>
              <a:t>RS </a:t>
            </a:r>
            <a:r>
              <a:rPr lang="zh-CN" altLang="en-US" sz="2800" b="1" dirty="0"/>
              <a:t>型触发器</a:t>
            </a:r>
          </a:p>
        </p:txBody>
      </p:sp>
      <p:sp>
        <p:nvSpPr>
          <p:cNvPr id="11270" name="Text Box 6"/>
          <p:cNvSpPr txBox="1">
            <a:spLocks noChangeArrowheads="1"/>
          </p:cNvSpPr>
          <p:nvPr/>
        </p:nvSpPr>
        <p:spPr bwMode="auto">
          <a:xfrm>
            <a:off x="812800" y="2318901"/>
            <a:ext cx="11557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符号</a:t>
            </a:r>
          </a:p>
        </p:txBody>
      </p:sp>
      <p:sp>
        <p:nvSpPr>
          <p:cNvPr id="11271" name="Text Box 7"/>
          <p:cNvSpPr txBox="1">
            <a:spLocks noChangeArrowheads="1"/>
          </p:cNvSpPr>
          <p:nvPr/>
        </p:nvSpPr>
        <p:spPr bwMode="auto">
          <a:xfrm>
            <a:off x="3244850" y="2264926"/>
            <a:ext cx="1493838"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特性表</a:t>
            </a:r>
          </a:p>
        </p:txBody>
      </p:sp>
      <p:graphicFrame>
        <p:nvGraphicFramePr>
          <p:cNvPr id="11272" name="Group 8"/>
          <p:cNvGraphicFramePr>
            <a:graphicFrameLocks noGrp="1"/>
          </p:cNvGraphicFramePr>
          <p:nvPr>
            <p:extLst/>
          </p:nvPr>
        </p:nvGraphicFramePr>
        <p:xfrm>
          <a:off x="2514600" y="2922151"/>
          <a:ext cx="2971800" cy="2743200"/>
        </p:xfrm>
        <a:graphic>
          <a:graphicData uri="http://schemas.openxmlformats.org/drawingml/2006/table">
            <a:tbl>
              <a:tblPr/>
              <a:tblGrid>
                <a:gridCol w="990600">
                  <a:extLst>
                    <a:ext uri="{9D8B030D-6E8A-4147-A177-3AD203B41FA5}">
                      <a16:colId xmlns:a16="http://schemas.microsoft.com/office/drawing/2014/main" val="2353953610"/>
                    </a:ext>
                  </a:extLst>
                </a:gridCol>
                <a:gridCol w="990600">
                  <a:extLst>
                    <a:ext uri="{9D8B030D-6E8A-4147-A177-3AD203B41FA5}">
                      <a16:colId xmlns:a16="http://schemas.microsoft.com/office/drawing/2014/main" val="3141541800"/>
                    </a:ext>
                  </a:extLst>
                </a:gridCol>
                <a:gridCol w="990600">
                  <a:extLst>
                    <a:ext uri="{9D8B030D-6E8A-4147-A177-3AD203B41FA5}">
                      <a16:colId xmlns:a16="http://schemas.microsoft.com/office/drawing/2014/main" val="118232812"/>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R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039241759"/>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055372075"/>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95831080"/>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18274079"/>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8285145"/>
                  </a:ext>
                </a:extLst>
              </a:tr>
            </a:tbl>
          </a:graphicData>
        </a:graphic>
      </p:graphicFrame>
      <p:sp>
        <p:nvSpPr>
          <p:cNvPr id="11298" name="Text Box 34"/>
          <p:cNvSpPr txBox="1">
            <a:spLocks noChangeArrowheads="1"/>
          </p:cNvSpPr>
          <p:nvPr/>
        </p:nvSpPr>
        <p:spPr bwMode="auto">
          <a:xfrm>
            <a:off x="3657600" y="3455551"/>
            <a:ext cx="9302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11299" name="Text Box 35"/>
          <p:cNvSpPr txBox="1">
            <a:spLocks noChangeArrowheads="1"/>
          </p:cNvSpPr>
          <p:nvPr/>
        </p:nvSpPr>
        <p:spPr bwMode="auto">
          <a:xfrm>
            <a:off x="3810000" y="4008001"/>
            <a:ext cx="51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sp>
        <p:nvSpPr>
          <p:cNvPr id="11300" name="Text Box 36"/>
          <p:cNvSpPr txBox="1">
            <a:spLocks noChangeArrowheads="1"/>
          </p:cNvSpPr>
          <p:nvPr/>
        </p:nvSpPr>
        <p:spPr bwMode="auto">
          <a:xfrm>
            <a:off x="3810000" y="4541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a:t>
            </a:r>
          </a:p>
        </p:txBody>
      </p:sp>
      <p:sp>
        <p:nvSpPr>
          <p:cNvPr id="11301" name="Text Box 37"/>
          <p:cNvSpPr txBox="1">
            <a:spLocks noChangeArrowheads="1"/>
          </p:cNvSpPr>
          <p:nvPr/>
        </p:nvSpPr>
        <p:spPr bwMode="auto">
          <a:xfrm>
            <a:off x="3600450" y="5074801"/>
            <a:ext cx="1050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不用</a:t>
            </a:r>
          </a:p>
        </p:txBody>
      </p:sp>
      <p:sp>
        <p:nvSpPr>
          <p:cNvPr id="11302" name="Text Box 38"/>
          <p:cNvSpPr txBox="1">
            <a:spLocks noChangeArrowheads="1"/>
          </p:cNvSpPr>
          <p:nvPr/>
        </p:nvSpPr>
        <p:spPr bwMode="auto">
          <a:xfrm>
            <a:off x="4495800" y="3493651"/>
            <a:ext cx="118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保持</a:t>
            </a:r>
          </a:p>
        </p:txBody>
      </p:sp>
      <p:sp>
        <p:nvSpPr>
          <p:cNvPr id="11303" name="Text Box 39"/>
          <p:cNvSpPr txBox="1">
            <a:spLocks noChangeArrowheads="1"/>
          </p:cNvSpPr>
          <p:nvPr/>
        </p:nvSpPr>
        <p:spPr bwMode="auto">
          <a:xfrm>
            <a:off x="4572000" y="4027051"/>
            <a:ext cx="1120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置</a:t>
            </a:r>
            <a:r>
              <a:rPr lang="en-US" altLang="zh-CN" sz="2800" b="1">
                <a:solidFill>
                  <a:srgbClr val="FF0066"/>
                </a:solidFill>
              </a:rPr>
              <a:t>1</a:t>
            </a:r>
          </a:p>
        </p:txBody>
      </p:sp>
      <p:sp>
        <p:nvSpPr>
          <p:cNvPr id="11304" name="Text Box 40"/>
          <p:cNvSpPr txBox="1">
            <a:spLocks noChangeArrowheads="1"/>
          </p:cNvSpPr>
          <p:nvPr/>
        </p:nvSpPr>
        <p:spPr bwMode="auto">
          <a:xfrm>
            <a:off x="4572000" y="4560451"/>
            <a:ext cx="101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置</a:t>
            </a:r>
            <a:r>
              <a:rPr lang="en-US" altLang="zh-CN" sz="2800" b="1">
                <a:solidFill>
                  <a:srgbClr val="0033CC"/>
                </a:solidFill>
              </a:rPr>
              <a:t>0</a:t>
            </a:r>
          </a:p>
        </p:txBody>
      </p:sp>
      <p:sp>
        <p:nvSpPr>
          <p:cNvPr id="11305" name="Text Box 41"/>
          <p:cNvSpPr txBox="1">
            <a:spLocks noChangeArrowheads="1"/>
          </p:cNvSpPr>
          <p:nvPr/>
        </p:nvSpPr>
        <p:spPr bwMode="auto">
          <a:xfrm>
            <a:off x="4495800" y="5074801"/>
            <a:ext cx="133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不许</a:t>
            </a:r>
          </a:p>
        </p:txBody>
      </p:sp>
      <p:sp>
        <p:nvSpPr>
          <p:cNvPr id="11306" name="Text Box 42"/>
          <p:cNvSpPr txBox="1">
            <a:spLocks noChangeArrowheads="1"/>
          </p:cNvSpPr>
          <p:nvPr/>
        </p:nvSpPr>
        <p:spPr bwMode="auto">
          <a:xfrm>
            <a:off x="6026150" y="2404626"/>
            <a:ext cx="1793875"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特性方程</a:t>
            </a:r>
          </a:p>
        </p:txBody>
      </p:sp>
      <p:graphicFrame>
        <p:nvGraphicFramePr>
          <p:cNvPr id="11307" name="Object 43"/>
          <p:cNvGraphicFramePr>
            <a:graphicFrameLocks noChangeAspect="1"/>
          </p:cNvGraphicFramePr>
          <p:nvPr>
            <p:extLst/>
          </p:nvPr>
        </p:nvGraphicFramePr>
        <p:xfrm>
          <a:off x="5892800" y="3055501"/>
          <a:ext cx="2547938" cy="601663"/>
        </p:xfrm>
        <a:graphic>
          <a:graphicData uri="http://schemas.openxmlformats.org/presentationml/2006/ole">
            <mc:AlternateContent xmlns:mc="http://schemas.openxmlformats.org/markup-compatibility/2006">
              <mc:Choice xmlns:v="urn:schemas-microsoft-com:vml" Requires="v">
                <p:oleObj spid="_x0000_s23558" name="Equation" r:id="rId3" imgW="1015920" imgH="241200" progId="Equation.3">
                  <p:embed/>
                </p:oleObj>
              </mc:Choice>
              <mc:Fallback>
                <p:oleObj name="Equation" r:id="rId3" imgW="1015920" imgH="241200" progId="Equation.3">
                  <p:embed/>
                  <p:pic>
                    <p:nvPicPr>
                      <p:cNvPr id="11307"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800" y="3055501"/>
                        <a:ext cx="2547938" cy="6016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8" name="Object 44"/>
          <p:cNvGraphicFramePr>
            <a:graphicFrameLocks noChangeAspect="1"/>
          </p:cNvGraphicFramePr>
          <p:nvPr>
            <p:extLst/>
          </p:nvPr>
        </p:nvGraphicFramePr>
        <p:xfrm>
          <a:off x="5854700" y="3817501"/>
          <a:ext cx="1263650" cy="427038"/>
        </p:xfrm>
        <a:graphic>
          <a:graphicData uri="http://schemas.openxmlformats.org/presentationml/2006/ole">
            <mc:AlternateContent xmlns:mc="http://schemas.openxmlformats.org/markup-compatibility/2006">
              <mc:Choice xmlns:v="urn:schemas-microsoft-com:vml" Requires="v">
                <p:oleObj spid="_x0000_s23559" name="Equation" r:id="rId5" imgW="520560" imgH="177480" progId="Equation.3">
                  <p:embed/>
                </p:oleObj>
              </mc:Choice>
              <mc:Fallback>
                <p:oleObj name="Equation" r:id="rId5" imgW="520560" imgH="177480" progId="Equation.3">
                  <p:embed/>
                  <p:pic>
                    <p:nvPicPr>
                      <p:cNvPr id="11308"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4700" y="3817501"/>
                        <a:ext cx="1263650"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9" name="Text Box 45"/>
          <p:cNvSpPr txBox="1">
            <a:spLocks noChangeArrowheads="1"/>
          </p:cNvSpPr>
          <p:nvPr/>
        </p:nvSpPr>
        <p:spPr bwMode="auto">
          <a:xfrm>
            <a:off x="7191375" y="3725426"/>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约束条件</a:t>
            </a:r>
          </a:p>
        </p:txBody>
      </p:sp>
      <p:sp>
        <p:nvSpPr>
          <p:cNvPr id="11310" name="Text Box 46"/>
          <p:cNvSpPr txBox="1">
            <a:spLocks noChangeArrowheads="1"/>
          </p:cNvSpPr>
          <p:nvPr/>
        </p:nvSpPr>
        <p:spPr bwMode="auto">
          <a:xfrm>
            <a:off x="5676900" y="4262152"/>
            <a:ext cx="3748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CP </a:t>
            </a:r>
            <a:r>
              <a:rPr lang="zh-CN" altLang="en-US" sz="2800" b="1" dirty="0">
                <a:solidFill>
                  <a:srgbClr val="0033CC"/>
                </a:solidFill>
              </a:rPr>
              <a:t>下降沿</a:t>
            </a:r>
            <a:r>
              <a:rPr lang="zh-CN" altLang="en-US" sz="2800" b="1" dirty="0"/>
              <a:t> 时刻有效</a:t>
            </a:r>
          </a:p>
        </p:txBody>
      </p:sp>
      <p:sp>
        <p:nvSpPr>
          <p:cNvPr id="11311" name="AutoShape 47"/>
          <p:cNvSpPr>
            <a:spLocks/>
          </p:cNvSpPr>
          <p:nvPr/>
        </p:nvSpPr>
        <p:spPr bwMode="auto">
          <a:xfrm>
            <a:off x="5778500" y="3398401"/>
            <a:ext cx="57150" cy="762000"/>
          </a:xfrm>
          <a:prstGeom prst="leftBrace">
            <a:avLst>
              <a:gd name="adj1" fmla="val 11111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13" name="Group 49"/>
          <p:cNvGrpSpPr>
            <a:grpSpLocks/>
          </p:cNvGrpSpPr>
          <p:nvPr/>
        </p:nvGrpSpPr>
        <p:grpSpPr bwMode="auto">
          <a:xfrm>
            <a:off x="398463" y="3038037"/>
            <a:ext cx="1784350" cy="2560636"/>
            <a:chOff x="4273" y="1392"/>
            <a:chExt cx="1124" cy="1613"/>
          </a:xfrm>
        </p:grpSpPr>
        <p:grpSp>
          <p:nvGrpSpPr>
            <p:cNvPr id="11314" name="Group 50"/>
            <p:cNvGrpSpPr>
              <a:grpSpLocks/>
            </p:cNvGrpSpPr>
            <p:nvPr/>
          </p:nvGrpSpPr>
          <p:grpSpPr bwMode="auto">
            <a:xfrm flipV="1">
              <a:off x="4986" y="1535"/>
              <a:ext cx="45" cy="299"/>
              <a:chOff x="2131" y="2070"/>
              <a:chExt cx="45" cy="299"/>
            </a:xfrm>
          </p:grpSpPr>
          <p:sp>
            <p:nvSpPr>
              <p:cNvPr id="11315" name="Line 51"/>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Oval 52"/>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17" name="Group 53"/>
            <p:cNvGrpSpPr>
              <a:grpSpLocks/>
            </p:cNvGrpSpPr>
            <p:nvPr/>
          </p:nvGrpSpPr>
          <p:grpSpPr bwMode="auto">
            <a:xfrm flipV="1">
              <a:off x="4488" y="1553"/>
              <a:ext cx="45" cy="299"/>
              <a:chOff x="2131" y="2070"/>
              <a:chExt cx="45" cy="299"/>
            </a:xfrm>
          </p:grpSpPr>
          <p:sp>
            <p:nvSpPr>
              <p:cNvPr id="11318" name="Line 54"/>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Oval 55"/>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20" name="Rectangle 56"/>
            <p:cNvSpPr>
              <a:spLocks noChangeArrowheads="1"/>
            </p:cNvSpPr>
            <p:nvPr/>
          </p:nvSpPr>
          <p:spPr bwMode="auto">
            <a:xfrm>
              <a:off x="5013" y="144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1321" name="Line 57"/>
            <p:cNvSpPr>
              <a:spLocks noChangeShapeType="1"/>
            </p:cNvSpPr>
            <p:nvPr/>
          </p:nvSpPr>
          <p:spPr bwMode="auto">
            <a:xfrm>
              <a:off x="5097" y="1467"/>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22" name="Rectangle 58"/>
            <p:cNvSpPr>
              <a:spLocks noChangeArrowheads="1"/>
            </p:cNvSpPr>
            <p:nvPr/>
          </p:nvSpPr>
          <p:spPr bwMode="auto">
            <a:xfrm>
              <a:off x="4273" y="13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11323" name="Rectangle 59"/>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11324" name="Group 60"/>
            <p:cNvGrpSpPr>
              <a:grpSpLocks/>
            </p:cNvGrpSpPr>
            <p:nvPr/>
          </p:nvGrpSpPr>
          <p:grpSpPr bwMode="auto">
            <a:xfrm>
              <a:off x="4806" y="2375"/>
              <a:ext cx="45" cy="299"/>
              <a:chOff x="2131" y="2070"/>
              <a:chExt cx="45" cy="299"/>
            </a:xfrm>
          </p:grpSpPr>
          <p:sp>
            <p:nvSpPr>
              <p:cNvPr id="11325" name="Line 61"/>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6" name="Oval 62"/>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27" name="Rectangle 63"/>
            <p:cNvSpPr>
              <a:spLocks noChangeArrowheads="1"/>
            </p:cNvSpPr>
            <p:nvPr/>
          </p:nvSpPr>
          <p:spPr bwMode="auto">
            <a:xfrm>
              <a:off x="4631" y="2645"/>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11328" name="AutoShape 64"/>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Oval 65"/>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66"/>
            <p:cNvSpPr>
              <a:spLocks noChangeArrowheads="1"/>
            </p:cNvSpPr>
            <p:nvPr/>
          </p:nvSpPr>
          <p:spPr bwMode="auto">
            <a:xfrm>
              <a:off x="4621" y="1992"/>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nvGrpSpPr>
            <p:cNvPr id="11331" name="Group 67"/>
            <p:cNvGrpSpPr>
              <a:grpSpLocks/>
            </p:cNvGrpSpPr>
            <p:nvPr/>
          </p:nvGrpSpPr>
          <p:grpSpPr bwMode="auto">
            <a:xfrm>
              <a:off x="4500" y="2369"/>
              <a:ext cx="45" cy="299"/>
              <a:chOff x="2131" y="2070"/>
              <a:chExt cx="45" cy="299"/>
            </a:xfrm>
          </p:grpSpPr>
          <p:sp>
            <p:nvSpPr>
              <p:cNvPr id="11332" name="Line 68"/>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3" name="Oval 69"/>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34" name="Rectangle 70"/>
            <p:cNvSpPr>
              <a:spLocks noChangeArrowheads="1"/>
            </p:cNvSpPr>
            <p:nvPr/>
          </p:nvSpPr>
          <p:spPr bwMode="auto">
            <a:xfrm>
              <a:off x="4333" y="2099"/>
              <a:ext cx="8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33CC"/>
                  </a:solidFill>
                </a:rPr>
                <a:t>1S         IR</a:t>
              </a:r>
            </a:p>
          </p:txBody>
        </p:sp>
        <p:sp>
          <p:nvSpPr>
            <p:cNvPr id="11335" name="Rectangle 71"/>
            <p:cNvSpPr>
              <a:spLocks noChangeArrowheads="1"/>
            </p:cNvSpPr>
            <p:nvPr/>
          </p:nvSpPr>
          <p:spPr bwMode="auto">
            <a:xfrm>
              <a:off x="4350" y="2675"/>
              <a:ext cx="104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33CC"/>
                  </a:solidFill>
                  <a:effectLst>
                    <a:outerShdw blurRad="38100" dist="38100" dir="2700000" algn="tl">
                      <a:srgbClr val="C0C0C0"/>
                    </a:outerShdw>
                  </a:effectLst>
                </a:rPr>
                <a:t>S</a:t>
              </a:r>
              <a:r>
                <a:rPr lang="en-US" altLang="zh-CN" sz="2800" b="1" dirty="0">
                  <a:solidFill>
                    <a:srgbClr val="0033CC"/>
                  </a:solidFill>
                  <a:effectLst>
                    <a:outerShdw blurRad="38100" dist="38100" dir="2700000" algn="tl">
                      <a:srgbClr val="C0C0C0"/>
                    </a:outerShdw>
                  </a:effectLst>
                </a:rPr>
                <a:t>           </a:t>
              </a:r>
              <a:r>
                <a:rPr lang="en-US" altLang="zh-CN" sz="2800" b="1" i="1" dirty="0">
                  <a:solidFill>
                    <a:srgbClr val="0033CC"/>
                  </a:solidFill>
                  <a:effectLst>
                    <a:outerShdw blurRad="38100" dist="38100" dir="2700000" algn="tl">
                      <a:srgbClr val="C0C0C0"/>
                    </a:outerShdw>
                  </a:effectLst>
                </a:rPr>
                <a:t>R</a:t>
              </a:r>
            </a:p>
          </p:txBody>
        </p:sp>
        <p:sp>
          <p:nvSpPr>
            <p:cNvPr id="11336" name="Oval 72"/>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37" name="Group 73"/>
            <p:cNvGrpSpPr>
              <a:grpSpLocks/>
            </p:cNvGrpSpPr>
            <p:nvPr/>
          </p:nvGrpSpPr>
          <p:grpSpPr bwMode="auto">
            <a:xfrm>
              <a:off x="5100" y="2381"/>
              <a:ext cx="45" cy="299"/>
              <a:chOff x="2131" y="2070"/>
              <a:chExt cx="45" cy="299"/>
            </a:xfrm>
          </p:grpSpPr>
          <p:sp>
            <p:nvSpPr>
              <p:cNvPr id="11338" name="Line 74"/>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9" name="Oval 75"/>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8" name="Text Box 5"/>
          <p:cNvSpPr txBox="1">
            <a:spLocks noChangeArrowheads="1"/>
          </p:cNvSpPr>
          <p:nvPr/>
        </p:nvSpPr>
        <p:spPr bwMode="auto">
          <a:xfrm>
            <a:off x="5292291" y="5134779"/>
            <a:ext cx="3798167"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00"/>
                </a:solidFill>
              </a:rPr>
              <a:t>看清楚时钟端有没有反向的圆圈，有为下降沿，没有就是上升沿，后面几种触发器同样</a:t>
            </a:r>
            <a:endParaRPr lang="zh-CN" altLang="en-US" sz="2800" b="1" dirty="0">
              <a:solidFill>
                <a:srgbClr val="FF0000"/>
              </a:solidFill>
            </a:endParaRPr>
          </a:p>
        </p:txBody>
      </p:sp>
      <p:sp>
        <p:nvSpPr>
          <p:cNvPr id="2" name="右箭头 1"/>
          <p:cNvSpPr/>
          <p:nvPr/>
        </p:nvSpPr>
        <p:spPr>
          <a:xfrm rot="16200000">
            <a:off x="6733812" y="4442749"/>
            <a:ext cx="468168" cy="106752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3218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00869" y="839788"/>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a:t>
            </a:r>
            <a:r>
              <a:rPr lang="zh-CN" altLang="en-US" sz="2800" b="1" dirty="0"/>
              <a:t>二</a:t>
            </a:r>
            <a:r>
              <a:rPr lang="en-US" altLang="zh-CN" sz="2800" b="1" dirty="0"/>
              <a:t>) </a:t>
            </a:r>
            <a:r>
              <a:rPr lang="en-US" altLang="zh-CN" sz="2800" b="1" i="1" dirty="0">
                <a:solidFill>
                  <a:srgbClr val="FF0066"/>
                </a:solidFill>
              </a:rPr>
              <a:t>JK </a:t>
            </a:r>
            <a:r>
              <a:rPr lang="zh-CN" altLang="en-US" sz="2800" b="1" dirty="0"/>
              <a:t>型触发器</a:t>
            </a:r>
          </a:p>
        </p:txBody>
      </p:sp>
      <p:sp>
        <p:nvSpPr>
          <p:cNvPr id="12291" name="Text Box 3"/>
          <p:cNvSpPr txBox="1">
            <a:spLocks noChangeArrowheads="1"/>
          </p:cNvSpPr>
          <p:nvPr/>
        </p:nvSpPr>
        <p:spPr bwMode="auto">
          <a:xfrm>
            <a:off x="800100" y="1676400"/>
            <a:ext cx="11557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符号</a:t>
            </a:r>
          </a:p>
        </p:txBody>
      </p:sp>
      <p:sp>
        <p:nvSpPr>
          <p:cNvPr id="12292" name="Text Box 4"/>
          <p:cNvSpPr txBox="1">
            <a:spLocks noChangeArrowheads="1"/>
          </p:cNvSpPr>
          <p:nvPr/>
        </p:nvSpPr>
        <p:spPr bwMode="auto">
          <a:xfrm>
            <a:off x="3086100" y="1676400"/>
            <a:ext cx="1493838"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特性表</a:t>
            </a:r>
          </a:p>
        </p:txBody>
      </p:sp>
      <p:graphicFrame>
        <p:nvGraphicFramePr>
          <p:cNvPr id="12293" name="Group 5"/>
          <p:cNvGraphicFramePr>
            <a:graphicFrameLocks noGrp="1"/>
          </p:cNvGraphicFramePr>
          <p:nvPr>
            <p:extLst/>
          </p:nvPr>
        </p:nvGraphicFramePr>
        <p:xfrm>
          <a:off x="2514600" y="2682875"/>
          <a:ext cx="2971800" cy="2743200"/>
        </p:xfrm>
        <a:graphic>
          <a:graphicData uri="http://schemas.openxmlformats.org/drawingml/2006/table">
            <a:tbl>
              <a:tblPr/>
              <a:tblGrid>
                <a:gridCol w="990600">
                  <a:extLst>
                    <a:ext uri="{9D8B030D-6E8A-4147-A177-3AD203B41FA5}">
                      <a16:colId xmlns:a16="http://schemas.microsoft.com/office/drawing/2014/main" val="2060135311"/>
                    </a:ext>
                  </a:extLst>
                </a:gridCol>
                <a:gridCol w="990600">
                  <a:extLst>
                    <a:ext uri="{9D8B030D-6E8A-4147-A177-3AD203B41FA5}">
                      <a16:colId xmlns:a16="http://schemas.microsoft.com/office/drawing/2014/main" val="747465608"/>
                    </a:ext>
                  </a:extLst>
                </a:gridCol>
                <a:gridCol w="990600">
                  <a:extLst>
                    <a:ext uri="{9D8B030D-6E8A-4147-A177-3AD203B41FA5}">
                      <a16:colId xmlns:a16="http://schemas.microsoft.com/office/drawing/2014/main" val="1585236093"/>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924641141"/>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53596042"/>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714490670"/>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374056537"/>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08796634"/>
                  </a:ext>
                </a:extLst>
              </a:tr>
            </a:tbl>
          </a:graphicData>
        </a:graphic>
      </p:graphicFrame>
      <p:sp>
        <p:nvSpPr>
          <p:cNvPr id="12319" name="Text Box 31"/>
          <p:cNvSpPr txBox="1">
            <a:spLocks noChangeArrowheads="1"/>
          </p:cNvSpPr>
          <p:nvPr/>
        </p:nvSpPr>
        <p:spPr bwMode="auto">
          <a:xfrm>
            <a:off x="3657600" y="3216275"/>
            <a:ext cx="930275" cy="5794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12320" name="Text Box 32"/>
          <p:cNvSpPr txBox="1">
            <a:spLocks noChangeArrowheads="1"/>
          </p:cNvSpPr>
          <p:nvPr/>
        </p:nvSpPr>
        <p:spPr bwMode="auto">
          <a:xfrm>
            <a:off x="3810000" y="3768725"/>
            <a:ext cx="51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a:t>
            </a:r>
          </a:p>
        </p:txBody>
      </p:sp>
      <p:sp>
        <p:nvSpPr>
          <p:cNvPr id="12321" name="Text Box 33"/>
          <p:cNvSpPr txBox="1">
            <a:spLocks noChangeArrowheads="1"/>
          </p:cNvSpPr>
          <p:nvPr/>
        </p:nvSpPr>
        <p:spPr bwMode="auto">
          <a:xfrm>
            <a:off x="3810000" y="4302125"/>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1</a:t>
            </a:r>
          </a:p>
        </p:txBody>
      </p:sp>
      <p:sp>
        <p:nvSpPr>
          <p:cNvPr id="12322" name="Text Box 34"/>
          <p:cNvSpPr txBox="1">
            <a:spLocks noChangeArrowheads="1"/>
          </p:cNvSpPr>
          <p:nvPr/>
        </p:nvSpPr>
        <p:spPr bwMode="auto">
          <a:xfrm>
            <a:off x="4495800" y="3254375"/>
            <a:ext cx="118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保持</a:t>
            </a:r>
          </a:p>
        </p:txBody>
      </p:sp>
      <p:sp>
        <p:nvSpPr>
          <p:cNvPr id="12323" name="Text Box 35"/>
          <p:cNvSpPr txBox="1">
            <a:spLocks noChangeArrowheads="1"/>
          </p:cNvSpPr>
          <p:nvPr/>
        </p:nvSpPr>
        <p:spPr bwMode="auto">
          <a:xfrm>
            <a:off x="4572000" y="3787775"/>
            <a:ext cx="1120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置</a:t>
            </a:r>
            <a:r>
              <a:rPr lang="en-US" altLang="zh-CN" sz="2800" b="1">
                <a:solidFill>
                  <a:srgbClr val="0033CC"/>
                </a:solidFill>
              </a:rPr>
              <a:t>0</a:t>
            </a:r>
          </a:p>
        </p:txBody>
      </p:sp>
      <p:sp>
        <p:nvSpPr>
          <p:cNvPr id="12324" name="Text Box 36"/>
          <p:cNvSpPr txBox="1">
            <a:spLocks noChangeArrowheads="1"/>
          </p:cNvSpPr>
          <p:nvPr/>
        </p:nvSpPr>
        <p:spPr bwMode="auto">
          <a:xfrm>
            <a:off x="4572000" y="4321175"/>
            <a:ext cx="101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置</a:t>
            </a:r>
            <a:r>
              <a:rPr lang="en-US" altLang="zh-CN" sz="2800" b="1">
                <a:solidFill>
                  <a:srgbClr val="FF0066"/>
                </a:solidFill>
              </a:rPr>
              <a:t>1</a:t>
            </a:r>
          </a:p>
        </p:txBody>
      </p:sp>
      <p:sp>
        <p:nvSpPr>
          <p:cNvPr id="12325" name="Text Box 37"/>
          <p:cNvSpPr txBox="1">
            <a:spLocks noChangeArrowheads="1"/>
          </p:cNvSpPr>
          <p:nvPr/>
        </p:nvSpPr>
        <p:spPr bwMode="auto">
          <a:xfrm>
            <a:off x="4495800" y="4835525"/>
            <a:ext cx="133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翻转</a:t>
            </a:r>
          </a:p>
        </p:txBody>
      </p:sp>
      <p:sp>
        <p:nvSpPr>
          <p:cNvPr id="12326" name="Text Box 38"/>
          <p:cNvSpPr txBox="1">
            <a:spLocks noChangeArrowheads="1"/>
          </p:cNvSpPr>
          <p:nvPr/>
        </p:nvSpPr>
        <p:spPr bwMode="auto">
          <a:xfrm>
            <a:off x="6026150" y="1676400"/>
            <a:ext cx="1793875"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特性方程</a:t>
            </a:r>
          </a:p>
        </p:txBody>
      </p:sp>
      <p:graphicFrame>
        <p:nvGraphicFramePr>
          <p:cNvPr id="12327" name="Object 39"/>
          <p:cNvGraphicFramePr>
            <a:graphicFrameLocks noChangeAspect="1"/>
          </p:cNvGraphicFramePr>
          <p:nvPr/>
        </p:nvGraphicFramePr>
        <p:xfrm>
          <a:off x="5845175" y="2822575"/>
          <a:ext cx="3024188" cy="665163"/>
        </p:xfrm>
        <a:graphic>
          <a:graphicData uri="http://schemas.openxmlformats.org/presentationml/2006/ole">
            <mc:AlternateContent xmlns:mc="http://schemas.openxmlformats.org/markup-compatibility/2006">
              <mc:Choice xmlns:v="urn:schemas-microsoft-com:vml" Requires="v">
                <p:oleObj spid="_x0000_s24580" name="Equation" r:id="rId3" imgW="1206360" imgH="266400" progId="Equation.3">
                  <p:embed/>
                </p:oleObj>
              </mc:Choice>
              <mc:Fallback>
                <p:oleObj name="Equation" r:id="rId3" imgW="1206360" imgH="266400" progId="Equation.3">
                  <p:embed/>
                  <p:pic>
                    <p:nvPicPr>
                      <p:cNvPr id="12327"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175" y="2822575"/>
                        <a:ext cx="3024188" cy="6651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8" name="Text Box 40"/>
          <p:cNvSpPr txBox="1">
            <a:spLocks noChangeArrowheads="1"/>
          </p:cNvSpPr>
          <p:nvPr/>
        </p:nvSpPr>
        <p:spPr bwMode="auto">
          <a:xfrm>
            <a:off x="5772150" y="3597275"/>
            <a:ext cx="3748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a:t>
            </a:r>
            <a:r>
              <a:rPr lang="zh-CN" altLang="en-US" sz="2800" b="1">
                <a:solidFill>
                  <a:srgbClr val="0033CC"/>
                </a:solidFill>
              </a:rPr>
              <a:t>下降沿</a:t>
            </a:r>
            <a:r>
              <a:rPr lang="zh-CN" altLang="en-US" sz="2800" b="1"/>
              <a:t> 时刻有效</a:t>
            </a:r>
          </a:p>
        </p:txBody>
      </p:sp>
      <p:grpSp>
        <p:nvGrpSpPr>
          <p:cNvPr id="12329" name="Group 41"/>
          <p:cNvGrpSpPr>
            <a:grpSpLocks/>
          </p:cNvGrpSpPr>
          <p:nvPr/>
        </p:nvGrpSpPr>
        <p:grpSpPr bwMode="auto">
          <a:xfrm>
            <a:off x="398463" y="2684463"/>
            <a:ext cx="1784350" cy="2498724"/>
            <a:chOff x="4273" y="1392"/>
            <a:chExt cx="1124" cy="1574"/>
          </a:xfrm>
        </p:grpSpPr>
        <p:grpSp>
          <p:nvGrpSpPr>
            <p:cNvPr id="12330" name="Group 42"/>
            <p:cNvGrpSpPr>
              <a:grpSpLocks/>
            </p:cNvGrpSpPr>
            <p:nvPr/>
          </p:nvGrpSpPr>
          <p:grpSpPr bwMode="auto">
            <a:xfrm flipV="1">
              <a:off x="4986" y="1535"/>
              <a:ext cx="45" cy="299"/>
              <a:chOff x="2131" y="2070"/>
              <a:chExt cx="45" cy="299"/>
            </a:xfrm>
          </p:grpSpPr>
          <p:sp>
            <p:nvSpPr>
              <p:cNvPr id="12331" name="Line 43"/>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2" name="Oval 44"/>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33" name="Group 45"/>
            <p:cNvGrpSpPr>
              <a:grpSpLocks/>
            </p:cNvGrpSpPr>
            <p:nvPr/>
          </p:nvGrpSpPr>
          <p:grpSpPr bwMode="auto">
            <a:xfrm flipV="1">
              <a:off x="4488" y="1553"/>
              <a:ext cx="45" cy="299"/>
              <a:chOff x="2131" y="2070"/>
              <a:chExt cx="45" cy="299"/>
            </a:xfrm>
          </p:grpSpPr>
          <p:sp>
            <p:nvSpPr>
              <p:cNvPr id="12334" name="Line 46"/>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35" name="Oval 47"/>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36" name="Rectangle 48"/>
            <p:cNvSpPr>
              <a:spLocks noChangeArrowheads="1"/>
            </p:cNvSpPr>
            <p:nvPr/>
          </p:nvSpPr>
          <p:spPr bwMode="auto">
            <a:xfrm>
              <a:off x="5013" y="144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2337" name="Line 49"/>
            <p:cNvSpPr>
              <a:spLocks noChangeShapeType="1"/>
            </p:cNvSpPr>
            <p:nvPr/>
          </p:nvSpPr>
          <p:spPr bwMode="auto">
            <a:xfrm>
              <a:off x="5097" y="1467"/>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38" name="Rectangle 50"/>
            <p:cNvSpPr>
              <a:spLocks noChangeArrowheads="1"/>
            </p:cNvSpPr>
            <p:nvPr/>
          </p:nvSpPr>
          <p:spPr bwMode="auto">
            <a:xfrm>
              <a:off x="4273" y="13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12339" name="Rectangle 51"/>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12340" name="Group 52"/>
            <p:cNvGrpSpPr>
              <a:grpSpLocks/>
            </p:cNvGrpSpPr>
            <p:nvPr/>
          </p:nvGrpSpPr>
          <p:grpSpPr bwMode="auto">
            <a:xfrm>
              <a:off x="4806" y="2375"/>
              <a:ext cx="45" cy="299"/>
              <a:chOff x="2131" y="2070"/>
              <a:chExt cx="45" cy="299"/>
            </a:xfrm>
          </p:grpSpPr>
          <p:sp>
            <p:nvSpPr>
              <p:cNvPr id="12341" name="Line 53"/>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42" name="Oval 54"/>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43" name="Rectangle 55"/>
            <p:cNvSpPr>
              <a:spLocks noChangeArrowheads="1"/>
            </p:cNvSpPr>
            <p:nvPr/>
          </p:nvSpPr>
          <p:spPr bwMode="auto">
            <a:xfrm>
              <a:off x="4631" y="2645"/>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12344" name="AutoShape 56"/>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5" name="Oval 57"/>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6" name="Rectangle 58"/>
            <p:cNvSpPr>
              <a:spLocks noChangeArrowheads="1"/>
            </p:cNvSpPr>
            <p:nvPr/>
          </p:nvSpPr>
          <p:spPr bwMode="auto">
            <a:xfrm>
              <a:off x="4621" y="1992"/>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nvGrpSpPr>
            <p:cNvPr id="12347" name="Group 59"/>
            <p:cNvGrpSpPr>
              <a:grpSpLocks/>
            </p:cNvGrpSpPr>
            <p:nvPr/>
          </p:nvGrpSpPr>
          <p:grpSpPr bwMode="auto">
            <a:xfrm>
              <a:off x="4500" y="2369"/>
              <a:ext cx="45" cy="299"/>
              <a:chOff x="2131" y="2070"/>
              <a:chExt cx="45" cy="299"/>
            </a:xfrm>
          </p:grpSpPr>
          <p:sp>
            <p:nvSpPr>
              <p:cNvPr id="12348" name="Line 60"/>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49" name="Oval 61"/>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50" name="Rectangle 62"/>
            <p:cNvSpPr>
              <a:spLocks noChangeArrowheads="1"/>
            </p:cNvSpPr>
            <p:nvPr/>
          </p:nvSpPr>
          <p:spPr bwMode="auto">
            <a:xfrm>
              <a:off x="4333" y="2099"/>
              <a:ext cx="8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smtClean="0">
                  <a:solidFill>
                    <a:srgbClr val="0033CC"/>
                  </a:solidFill>
                </a:rPr>
                <a:t>  J         K</a:t>
              </a:r>
              <a:endParaRPr lang="en-US" altLang="zh-CN" sz="2800" b="1" dirty="0">
                <a:solidFill>
                  <a:srgbClr val="0033CC"/>
                </a:solidFill>
              </a:endParaRPr>
            </a:p>
          </p:txBody>
        </p:sp>
        <p:sp>
          <p:nvSpPr>
            <p:cNvPr id="12351" name="Rectangle 63"/>
            <p:cNvSpPr>
              <a:spLocks noChangeArrowheads="1"/>
            </p:cNvSpPr>
            <p:nvPr/>
          </p:nvSpPr>
          <p:spPr bwMode="auto">
            <a:xfrm>
              <a:off x="4350" y="2675"/>
              <a:ext cx="10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rgbClr val="0033CC"/>
                  </a:solidFill>
                  <a:effectLst>
                    <a:outerShdw blurRad="38100" dist="38100" dir="2700000" algn="tl">
                      <a:srgbClr val="C0C0C0"/>
                    </a:outerShdw>
                  </a:effectLst>
                </a:rPr>
                <a:t> J</a:t>
              </a:r>
              <a:r>
                <a:rPr lang="en-US" altLang="zh-CN" sz="2400" b="1" dirty="0">
                  <a:solidFill>
                    <a:srgbClr val="0033CC"/>
                  </a:solidFill>
                  <a:effectLst>
                    <a:outerShdw blurRad="38100" dist="38100" dir="2700000" algn="tl">
                      <a:srgbClr val="C0C0C0"/>
                    </a:outerShdw>
                  </a:effectLst>
                </a:rPr>
                <a:t>           </a:t>
              </a:r>
              <a:r>
                <a:rPr lang="en-US" altLang="zh-CN" sz="2400" b="1" i="1" dirty="0">
                  <a:solidFill>
                    <a:srgbClr val="0033CC"/>
                  </a:solidFill>
                  <a:effectLst>
                    <a:outerShdw blurRad="38100" dist="38100" dir="2700000" algn="tl">
                      <a:srgbClr val="C0C0C0"/>
                    </a:outerShdw>
                  </a:effectLst>
                </a:rPr>
                <a:t>K</a:t>
              </a:r>
            </a:p>
          </p:txBody>
        </p:sp>
        <p:sp>
          <p:nvSpPr>
            <p:cNvPr id="12352" name="Oval 64"/>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53" name="Group 65"/>
            <p:cNvGrpSpPr>
              <a:grpSpLocks/>
            </p:cNvGrpSpPr>
            <p:nvPr/>
          </p:nvGrpSpPr>
          <p:grpSpPr bwMode="auto">
            <a:xfrm>
              <a:off x="5100" y="2381"/>
              <a:ext cx="45" cy="299"/>
              <a:chOff x="2131" y="2070"/>
              <a:chExt cx="45" cy="299"/>
            </a:xfrm>
          </p:grpSpPr>
          <p:sp>
            <p:nvSpPr>
              <p:cNvPr id="12354" name="Line 66"/>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55" name="Oval 67"/>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356" name="Group 68"/>
          <p:cNvGrpSpPr>
            <a:grpSpLocks/>
          </p:cNvGrpSpPr>
          <p:nvPr/>
        </p:nvGrpSpPr>
        <p:grpSpPr bwMode="auto">
          <a:xfrm>
            <a:off x="3600450" y="4835525"/>
            <a:ext cx="1050925" cy="579438"/>
            <a:chOff x="2268" y="3492"/>
            <a:chExt cx="662" cy="365"/>
          </a:xfrm>
        </p:grpSpPr>
        <p:sp>
          <p:nvSpPr>
            <p:cNvPr id="12357" name="Text Box 69"/>
            <p:cNvSpPr txBox="1">
              <a:spLocks noChangeArrowheads="1"/>
            </p:cNvSpPr>
            <p:nvPr/>
          </p:nvSpPr>
          <p:spPr bwMode="auto">
            <a:xfrm>
              <a:off x="2268" y="3492"/>
              <a:ext cx="6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12358" name="Line 70"/>
            <p:cNvSpPr>
              <a:spLocks noChangeShapeType="1"/>
            </p:cNvSpPr>
            <p:nvPr/>
          </p:nvSpPr>
          <p:spPr bwMode="auto">
            <a:xfrm>
              <a:off x="2352" y="3528"/>
              <a:ext cx="22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741532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61950" y="921327"/>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t>(</a:t>
            </a:r>
            <a:r>
              <a:rPr lang="zh-CN" altLang="en-US" sz="2800" b="1" dirty="0" smtClean="0"/>
              <a:t>三</a:t>
            </a:r>
            <a:r>
              <a:rPr lang="en-US" altLang="zh-CN" sz="2800" b="1" dirty="0" smtClean="0"/>
              <a:t>) </a:t>
            </a:r>
            <a:r>
              <a:rPr lang="en-US" altLang="zh-CN" sz="2800" b="1" i="1" dirty="0">
                <a:solidFill>
                  <a:srgbClr val="FF0066"/>
                </a:solidFill>
              </a:rPr>
              <a:t>D </a:t>
            </a:r>
            <a:r>
              <a:rPr lang="zh-CN" altLang="en-US" sz="2800" b="1" dirty="0"/>
              <a:t>型触发器</a:t>
            </a:r>
          </a:p>
        </p:txBody>
      </p:sp>
      <p:sp>
        <p:nvSpPr>
          <p:cNvPr id="13315" name="Text Box 3"/>
          <p:cNvSpPr txBox="1">
            <a:spLocks noChangeArrowheads="1"/>
          </p:cNvSpPr>
          <p:nvPr/>
        </p:nvSpPr>
        <p:spPr bwMode="auto">
          <a:xfrm>
            <a:off x="704850" y="2362200"/>
            <a:ext cx="11557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符号</a:t>
            </a:r>
          </a:p>
        </p:txBody>
      </p:sp>
      <p:sp>
        <p:nvSpPr>
          <p:cNvPr id="13316" name="Text Box 4"/>
          <p:cNvSpPr txBox="1">
            <a:spLocks noChangeArrowheads="1"/>
          </p:cNvSpPr>
          <p:nvPr/>
        </p:nvSpPr>
        <p:spPr bwMode="auto">
          <a:xfrm>
            <a:off x="3028950" y="2362200"/>
            <a:ext cx="1493838"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特性表</a:t>
            </a:r>
          </a:p>
        </p:txBody>
      </p:sp>
      <p:sp>
        <p:nvSpPr>
          <p:cNvPr id="13317" name="Text Box 5"/>
          <p:cNvSpPr txBox="1">
            <a:spLocks noChangeArrowheads="1"/>
          </p:cNvSpPr>
          <p:nvPr/>
        </p:nvSpPr>
        <p:spPr bwMode="auto">
          <a:xfrm>
            <a:off x="5835650" y="2362200"/>
            <a:ext cx="1927225"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rPr>
              <a:t>特性方程</a:t>
            </a:r>
          </a:p>
        </p:txBody>
      </p:sp>
      <p:sp>
        <p:nvSpPr>
          <p:cNvPr id="13318" name="Text Box 6"/>
          <p:cNvSpPr txBox="1">
            <a:spLocks noChangeArrowheads="1"/>
          </p:cNvSpPr>
          <p:nvPr/>
        </p:nvSpPr>
        <p:spPr bwMode="auto">
          <a:xfrm>
            <a:off x="5695950" y="3775075"/>
            <a:ext cx="3748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zh-CN" altLang="en-US" sz="2800" b="1">
                <a:solidFill>
                  <a:srgbClr val="0033CC"/>
                </a:solidFill>
              </a:rPr>
              <a:t>上升沿</a:t>
            </a:r>
            <a:r>
              <a:rPr lang="zh-CN" altLang="en-US" sz="2800" b="1"/>
              <a:t> 时刻有效</a:t>
            </a:r>
          </a:p>
        </p:txBody>
      </p:sp>
      <p:grpSp>
        <p:nvGrpSpPr>
          <p:cNvPr id="13319" name="Group 7"/>
          <p:cNvGrpSpPr>
            <a:grpSpLocks/>
          </p:cNvGrpSpPr>
          <p:nvPr/>
        </p:nvGrpSpPr>
        <p:grpSpPr bwMode="auto">
          <a:xfrm>
            <a:off x="474663" y="2900363"/>
            <a:ext cx="1731962" cy="2493962"/>
            <a:chOff x="251" y="2269"/>
            <a:chExt cx="1091" cy="1571"/>
          </a:xfrm>
        </p:grpSpPr>
        <p:grpSp>
          <p:nvGrpSpPr>
            <p:cNvPr id="13320" name="Group 8"/>
            <p:cNvGrpSpPr>
              <a:grpSpLocks/>
            </p:cNvGrpSpPr>
            <p:nvPr/>
          </p:nvGrpSpPr>
          <p:grpSpPr bwMode="auto">
            <a:xfrm flipV="1">
              <a:off x="964" y="2412"/>
              <a:ext cx="45" cy="299"/>
              <a:chOff x="2131" y="2070"/>
              <a:chExt cx="45" cy="299"/>
            </a:xfrm>
          </p:grpSpPr>
          <p:sp>
            <p:nvSpPr>
              <p:cNvPr id="13321" name="Line 9"/>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Oval 10"/>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3" name="Group 11"/>
            <p:cNvGrpSpPr>
              <a:grpSpLocks/>
            </p:cNvGrpSpPr>
            <p:nvPr/>
          </p:nvGrpSpPr>
          <p:grpSpPr bwMode="auto">
            <a:xfrm flipV="1">
              <a:off x="466" y="2430"/>
              <a:ext cx="45" cy="299"/>
              <a:chOff x="2131" y="2070"/>
              <a:chExt cx="45" cy="299"/>
            </a:xfrm>
          </p:grpSpPr>
          <p:sp>
            <p:nvSpPr>
              <p:cNvPr id="13324" name="Line 12"/>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Oval 13"/>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6" name="Rectangle 14"/>
            <p:cNvSpPr>
              <a:spLocks noChangeArrowheads="1"/>
            </p:cNvSpPr>
            <p:nvPr/>
          </p:nvSpPr>
          <p:spPr bwMode="auto">
            <a:xfrm>
              <a:off x="991" y="2317"/>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3327" name="Line 15"/>
            <p:cNvSpPr>
              <a:spLocks noChangeShapeType="1"/>
            </p:cNvSpPr>
            <p:nvPr/>
          </p:nvSpPr>
          <p:spPr bwMode="auto">
            <a:xfrm>
              <a:off x="1075" y="2344"/>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28" name="Rectangle 16"/>
            <p:cNvSpPr>
              <a:spLocks noChangeArrowheads="1"/>
            </p:cNvSpPr>
            <p:nvPr/>
          </p:nvSpPr>
          <p:spPr bwMode="auto">
            <a:xfrm>
              <a:off x="251" y="226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13329" name="Rectangle 17"/>
            <p:cNvSpPr>
              <a:spLocks noChangeArrowheads="1"/>
            </p:cNvSpPr>
            <p:nvPr/>
          </p:nvSpPr>
          <p:spPr bwMode="auto">
            <a:xfrm>
              <a:off x="339" y="2688"/>
              <a:ext cx="924"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13330" name="Group 18"/>
            <p:cNvGrpSpPr>
              <a:grpSpLocks/>
            </p:cNvGrpSpPr>
            <p:nvPr/>
          </p:nvGrpSpPr>
          <p:grpSpPr bwMode="auto">
            <a:xfrm>
              <a:off x="784" y="3252"/>
              <a:ext cx="45" cy="299"/>
              <a:chOff x="2131" y="2070"/>
              <a:chExt cx="45" cy="299"/>
            </a:xfrm>
          </p:grpSpPr>
          <p:sp>
            <p:nvSpPr>
              <p:cNvPr id="13331" name="Line 19"/>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Oval 20"/>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3" name="Rectangle 21"/>
            <p:cNvSpPr>
              <a:spLocks noChangeArrowheads="1"/>
            </p:cNvSpPr>
            <p:nvPr/>
          </p:nvSpPr>
          <p:spPr bwMode="auto">
            <a:xfrm>
              <a:off x="609" y="3522"/>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3334" name="AutoShape 22"/>
            <p:cNvSpPr>
              <a:spLocks noChangeArrowheads="1"/>
            </p:cNvSpPr>
            <p:nvPr/>
          </p:nvSpPr>
          <p:spPr bwMode="auto">
            <a:xfrm>
              <a:off x="707" y="3175"/>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Oval 23"/>
            <p:cNvSpPr>
              <a:spLocks noChangeArrowheads="1"/>
            </p:cNvSpPr>
            <p:nvPr/>
          </p:nvSpPr>
          <p:spPr bwMode="auto">
            <a:xfrm>
              <a:off x="947" y="2593"/>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Rectangle 24"/>
            <p:cNvSpPr>
              <a:spLocks noChangeArrowheads="1"/>
            </p:cNvSpPr>
            <p:nvPr/>
          </p:nvSpPr>
          <p:spPr bwMode="auto">
            <a:xfrm>
              <a:off x="599" y="2869"/>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nvGrpSpPr>
            <p:cNvPr id="13337" name="Group 25"/>
            <p:cNvGrpSpPr>
              <a:grpSpLocks/>
            </p:cNvGrpSpPr>
            <p:nvPr/>
          </p:nvGrpSpPr>
          <p:grpSpPr bwMode="auto">
            <a:xfrm>
              <a:off x="478" y="3246"/>
              <a:ext cx="45" cy="299"/>
              <a:chOff x="2131" y="2070"/>
              <a:chExt cx="45" cy="299"/>
            </a:xfrm>
          </p:grpSpPr>
          <p:sp>
            <p:nvSpPr>
              <p:cNvPr id="13338" name="Line 26"/>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9" name="Oval 27"/>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0" name="Rectangle 28"/>
            <p:cNvSpPr>
              <a:spLocks noChangeArrowheads="1"/>
            </p:cNvSpPr>
            <p:nvPr/>
          </p:nvSpPr>
          <p:spPr bwMode="auto">
            <a:xfrm>
              <a:off x="311" y="297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1D</a:t>
              </a:r>
            </a:p>
          </p:txBody>
        </p:sp>
        <p:sp>
          <p:nvSpPr>
            <p:cNvPr id="13341" name="Rectangle 29"/>
            <p:cNvSpPr>
              <a:spLocks noChangeArrowheads="1"/>
            </p:cNvSpPr>
            <p:nvPr/>
          </p:nvSpPr>
          <p:spPr bwMode="auto">
            <a:xfrm>
              <a:off x="328" y="3552"/>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 D</a:t>
              </a:r>
              <a:r>
                <a:rPr lang="en-US" altLang="zh-CN" b="1">
                  <a:solidFill>
                    <a:srgbClr val="0033CC"/>
                  </a:solidFill>
                  <a:effectLst>
                    <a:outerShdw blurRad="38100" dist="38100" dir="2700000" algn="tl">
                      <a:srgbClr val="C0C0C0"/>
                    </a:outerShdw>
                  </a:effectLst>
                </a:rPr>
                <a:t>        </a:t>
              </a:r>
              <a:endParaRPr lang="en-US" altLang="zh-CN" b="1" i="1">
                <a:solidFill>
                  <a:srgbClr val="0033CC"/>
                </a:solidFill>
                <a:effectLst>
                  <a:outerShdw blurRad="38100" dist="38100" dir="2700000" algn="tl">
                    <a:srgbClr val="C0C0C0"/>
                  </a:outerShdw>
                </a:effectLst>
              </a:endParaRPr>
            </a:p>
          </p:txBody>
        </p:sp>
      </p:grpSp>
      <p:graphicFrame>
        <p:nvGraphicFramePr>
          <p:cNvPr id="13342" name="Group 30"/>
          <p:cNvGraphicFramePr>
            <a:graphicFrameLocks noGrp="1"/>
          </p:cNvGraphicFramePr>
          <p:nvPr/>
        </p:nvGraphicFramePr>
        <p:xfrm>
          <a:off x="2457450" y="3108325"/>
          <a:ext cx="2971800" cy="1615440"/>
        </p:xfrm>
        <a:graphic>
          <a:graphicData uri="http://schemas.openxmlformats.org/drawingml/2006/table">
            <a:tbl>
              <a:tblPr/>
              <a:tblGrid>
                <a:gridCol w="990600">
                  <a:extLst>
                    <a:ext uri="{9D8B030D-6E8A-4147-A177-3AD203B41FA5}">
                      <a16:colId xmlns:a16="http://schemas.microsoft.com/office/drawing/2014/main" val="394582670"/>
                    </a:ext>
                  </a:extLst>
                </a:gridCol>
                <a:gridCol w="990600">
                  <a:extLst>
                    <a:ext uri="{9D8B030D-6E8A-4147-A177-3AD203B41FA5}">
                      <a16:colId xmlns:a16="http://schemas.microsoft.com/office/drawing/2014/main" val="4018791952"/>
                    </a:ext>
                  </a:extLst>
                </a:gridCol>
                <a:gridCol w="990600">
                  <a:extLst>
                    <a:ext uri="{9D8B030D-6E8A-4147-A177-3AD203B41FA5}">
                      <a16:colId xmlns:a16="http://schemas.microsoft.com/office/drawing/2014/main" val="629989503"/>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503715859"/>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573099836"/>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696719385"/>
                  </a:ext>
                </a:extLst>
              </a:tr>
            </a:tbl>
          </a:graphicData>
        </a:graphic>
      </p:graphicFrame>
      <p:sp>
        <p:nvSpPr>
          <p:cNvPr id="13360" name="Text Box 48"/>
          <p:cNvSpPr txBox="1">
            <a:spLocks noChangeArrowheads="1"/>
          </p:cNvSpPr>
          <p:nvPr/>
        </p:nvSpPr>
        <p:spPr bwMode="auto">
          <a:xfrm>
            <a:off x="4514850" y="3679825"/>
            <a:ext cx="110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置 </a:t>
            </a:r>
            <a:r>
              <a:rPr lang="en-US" altLang="zh-CN" sz="2800" b="1">
                <a:solidFill>
                  <a:srgbClr val="0033CC"/>
                </a:solidFill>
              </a:rPr>
              <a:t>0</a:t>
            </a:r>
          </a:p>
        </p:txBody>
      </p:sp>
      <p:sp>
        <p:nvSpPr>
          <p:cNvPr id="13361" name="Text Box 49"/>
          <p:cNvSpPr txBox="1">
            <a:spLocks noChangeArrowheads="1"/>
          </p:cNvSpPr>
          <p:nvPr/>
        </p:nvSpPr>
        <p:spPr bwMode="auto">
          <a:xfrm>
            <a:off x="4514850" y="4251325"/>
            <a:ext cx="1044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置 </a:t>
            </a:r>
            <a:r>
              <a:rPr lang="en-US" altLang="zh-CN" sz="2800" b="1">
                <a:solidFill>
                  <a:srgbClr val="FF0066"/>
                </a:solidFill>
              </a:rPr>
              <a:t>1</a:t>
            </a:r>
          </a:p>
        </p:txBody>
      </p:sp>
      <p:graphicFrame>
        <p:nvGraphicFramePr>
          <p:cNvPr id="13362" name="Object 50"/>
          <p:cNvGraphicFramePr>
            <a:graphicFrameLocks noChangeAspect="1"/>
          </p:cNvGraphicFramePr>
          <p:nvPr/>
        </p:nvGraphicFramePr>
        <p:xfrm>
          <a:off x="5857875" y="3013075"/>
          <a:ext cx="1651000" cy="654050"/>
        </p:xfrm>
        <a:graphic>
          <a:graphicData uri="http://schemas.openxmlformats.org/presentationml/2006/ole">
            <mc:AlternateContent xmlns:mc="http://schemas.openxmlformats.org/markup-compatibility/2006">
              <mc:Choice xmlns:v="urn:schemas-microsoft-com:vml" Requires="v">
                <p:oleObj spid="_x0000_s25604" name="Equation" r:id="rId3" imgW="609480" imgH="241200" progId="Equation.3">
                  <p:embed/>
                </p:oleObj>
              </mc:Choice>
              <mc:Fallback>
                <p:oleObj name="Equation" r:id="rId3" imgW="609480" imgH="241200" progId="Equation.3">
                  <p:embed/>
                  <p:pic>
                    <p:nvPicPr>
                      <p:cNvPr id="13362"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013075"/>
                        <a:ext cx="1651000" cy="654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894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52500" y="838200"/>
            <a:ext cx="362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t>(</a:t>
            </a:r>
            <a:r>
              <a:rPr lang="zh-CN" altLang="en-US" sz="2800" b="1" dirty="0" smtClean="0"/>
              <a:t>四</a:t>
            </a:r>
            <a:r>
              <a:rPr lang="en-US" altLang="zh-CN" sz="2800" b="1" dirty="0" smtClean="0"/>
              <a:t>) </a:t>
            </a:r>
            <a:r>
              <a:rPr lang="en-US" altLang="zh-CN" sz="2800" b="1" i="1" dirty="0"/>
              <a:t>T </a:t>
            </a:r>
            <a:r>
              <a:rPr lang="zh-CN" altLang="en-US" sz="2800" b="1" dirty="0"/>
              <a:t>型触发器</a:t>
            </a:r>
          </a:p>
        </p:txBody>
      </p:sp>
      <p:grpSp>
        <p:nvGrpSpPr>
          <p:cNvPr id="14339" name="Group 3"/>
          <p:cNvGrpSpPr>
            <a:grpSpLocks/>
          </p:cNvGrpSpPr>
          <p:nvPr/>
        </p:nvGrpSpPr>
        <p:grpSpPr bwMode="auto">
          <a:xfrm>
            <a:off x="541338" y="1595438"/>
            <a:ext cx="1644650" cy="2028825"/>
            <a:chOff x="311" y="1429"/>
            <a:chExt cx="1115" cy="1400"/>
          </a:xfrm>
        </p:grpSpPr>
        <p:grpSp>
          <p:nvGrpSpPr>
            <p:cNvPr id="14340" name="Group 4"/>
            <p:cNvGrpSpPr>
              <a:grpSpLocks/>
            </p:cNvGrpSpPr>
            <p:nvPr/>
          </p:nvGrpSpPr>
          <p:grpSpPr bwMode="auto">
            <a:xfrm>
              <a:off x="562" y="2238"/>
              <a:ext cx="45" cy="299"/>
              <a:chOff x="2131" y="2070"/>
              <a:chExt cx="45" cy="299"/>
            </a:xfrm>
          </p:grpSpPr>
          <p:sp>
            <p:nvSpPr>
              <p:cNvPr id="14341" name="Line 5"/>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Oval 6"/>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3" name="Group 7"/>
            <p:cNvGrpSpPr>
              <a:grpSpLocks/>
            </p:cNvGrpSpPr>
            <p:nvPr/>
          </p:nvGrpSpPr>
          <p:grpSpPr bwMode="auto">
            <a:xfrm flipV="1">
              <a:off x="1048" y="1548"/>
              <a:ext cx="45" cy="299"/>
              <a:chOff x="2131" y="2070"/>
              <a:chExt cx="45" cy="299"/>
            </a:xfrm>
          </p:grpSpPr>
          <p:sp>
            <p:nvSpPr>
              <p:cNvPr id="14344" name="Line 8"/>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5" name="Oval 9"/>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6" name="Group 10"/>
            <p:cNvGrpSpPr>
              <a:grpSpLocks/>
            </p:cNvGrpSpPr>
            <p:nvPr/>
          </p:nvGrpSpPr>
          <p:grpSpPr bwMode="auto">
            <a:xfrm flipV="1">
              <a:off x="550" y="1566"/>
              <a:ext cx="45" cy="299"/>
              <a:chOff x="2131" y="2070"/>
              <a:chExt cx="45" cy="299"/>
            </a:xfrm>
          </p:grpSpPr>
          <p:sp>
            <p:nvSpPr>
              <p:cNvPr id="14347" name="Line 11"/>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Oval 12"/>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9" name="Rectangle 13"/>
            <p:cNvSpPr>
              <a:spLocks noChangeArrowheads="1"/>
            </p:cNvSpPr>
            <p:nvPr/>
          </p:nvSpPr>
          <p:spPr bwMode="auto">
            <a:xfrm>
              <a:off x="1075" y="1477"/>
              <a:ext cx="35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4350" name="Line 14"/>
            <p:cNvSpPr>
              <a:spLocks noChangeShapeType="1"/>
            </p:cNvSpPr>
            <p:nvPr/>
          </p:nvSpPr>
          <p:spPr bwMode="auto">
            <a:xfrm>
              <a:off x="1159" y="1504"/>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1" name="Rectangle 15"/>
            <p:cNvSpPr>
              <a:spLocks noChangeArrowheads="1"/>
            </p:cNvSpPr>
            <p:nvPr/>
          </p:nvSpPr>
          <p:spPr bwMode="auto">
            <a:xfrm>
              <a:off x="311" y="1429"/>
              <a:ext cx="274"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14352" name="Rectangle 16"/>
            <p:cNvSpPr>
              <a:spLocks noChangeArrowheads="1"/>
            </p:cNvSpPr>
            <p:nvPr/>
          </p:nvSpPr>
          <p:spPr bwMode="auto">
            <a:xfrm>
              <a:off x="423" y="1752"/>
              <a:ext cx="924"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14353" name="Group 17"/>
            <p:cNvGrpSpPr>
              <a:grpSpLocks/>
            </p:cNvGrpSpPr>
            <p:nvPr/>
          </p:nvGrpSpPr>
          <p:grpSpPr bwMode="auto">
            <a:xfrm>
              <a:off x="868" y="2220"/>
              <a:ext cx="45" cy="323"/>
              <a:chOff x="868" y="2220"/>
              <a:chExt cx="45" cy="323"/>
            </a:xfrm>
          </p:grpSpPr>
          <p:sp>
            <p:nvSpPr>
              <p:cNvPr id="14354" name="Line 18"/>
              <p:cNvSpPr>
                <a:spLocks noChangeShapeType="1"/>
              </p:cNvSpPr>
              <p:nvPr/>
            </p:nvSpPr>
            <p:spPr bwMode="auto">
              <a:xfrm flipH="1">
                <a:off x="891" y="222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Oval 19"/>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56" name="Rectangle 20"/>
            <p:cNvSpPr>
              <a:spLocks noChangeArrowheads="1"/>
            </p:cNvSpPr>
            <p:nvPr/>
          </p:nvSpPr>
          <p:spPr bwMode="auto">
            <a:xfrm>
              <a:off x="693" y="2514"/>
              <a:ext cx="50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14357" name="AutoShape 21"/>
            <p:cNvSpPr>
              <a:spLocks noChangeArrowheads="1"/>
            </p:cNvSpPr>
            <p:nvPr/>
          </p:nvSpPr>
          <p:spPr bwMode="auto">
            <a:xfrm>
              <a:off x="791" y="2239"/>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Oval 22"/>
            <p:cNvSpPr>
              <a:spLocks noChangeArrowheads="1"/>
            </p:cNvSpPr>
            <p:nvPr/>
          </p:nvSpPr>
          <p:spPr bwMode="auto">
            <a:xfrm>
              <a:off x="1031" y="1657"/>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Rectangle 23"/>
            <p:cNvSpPr>
              <a:spLocks noChangeArrowheads="1"/>
            </p:cNvSpPr>
            <p:nvPr/>
          </p:nvSpPr>
          <p:spPr bwMode="auto">
            <a:xfrm>
              <a:off x="683" y="1933"/>
              <a:ext cx="39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sp>
          <p:nvSpPr>
            <p:cNvPr id="14360" name="Rectangle 24"/>
            <p:cNvSpPr>
              <a:spLocks noChangeArrowheads="1"/>
            </p:cNvSpPr>
            <p:nvPr/>
          </p:nvSpPr>
          <p:spPr bwMode="auto">
            <a:xfrm>
              <a:off x="395" y="2040"/>
              <a:ext cx="36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1T</a:t>
              </a:r>
            </a:p>
          </p:txBody>
        </p:sp>
        <p:sp>
          <p:nvSpPr>
            <p:cNvPr id="14361" name="Rectangle 25"/>
            <p:cNvSpPr>
              <a:spLocks noChangeArrowheads="1"/>
            </p:cNvSpPr>
            <p:nvPr/>
          </p:nvSpPr>
          <p:spPr bwMode="auto">
            <a:xfrm>
              <a:off x="424" y="2484"/>
              <a:ext cx="65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T</a:t>
              </a:r>
              <a:r>
                <a:rPr lang="en-US" altLang="zh-CN" b="1">
                  <a:solidFill>
                    <a:srgbClr val="0033CC"/>
                  </a:solidFill>
                  <a:effectLst>
                    <a:outerShdw blurRad="38100" dist="38100" dir="2700000" algn="tl">
                      <a:srgbClr val="C0C0C0"/>
                    </a:outerShdw>
                  </a:effectLst>
                </a:rPr>
                <a:t>        </a:t>
              </a:r>
              <a:endParaRPr lang="en-US" altLang="zh-CN" b="1" i="1">
                <a:solidFill>
                  <a:srgbClr val="0033CC"/>
                </a:solidFill>
                <a:effectLst>
                  <a:outerShdw blurRad="38100" dist="38100" dir="2700000" algn="tl">
                    <a:srgbClr val="C0C0C0"/>
                  </a:outerShdw>
                </a:effectLst>
              </a:endParaRPr>
            </a:p>
          </p:txBody>
        </p:sp>
        <p:sp>
          <p:nvSpPr>
            <p:cNvPr id="14362" name="Oval 26"/>
            <p:cNvSpPr>
              <a:spLocks noChangeArrowheads="1"/>
            </p:cNvSpPr>
            <p:nvPr/>
          </p:nvSpPr>
          <p:spPr bwMode="auto">
            <a:xfrm>
              <a:off x="851" y="2317"/>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4363" name="Group 27"/>
          <p:cNvGraphicFramePr>
            <a:graphicFrameLocks noGrp="1"/>
          </p:cNvGraphicFramePr>
          <p:nvPr/>
        </p:nvGraphicFramePr>
        <p:xfrm>
          <a:off x="2609850" y="1828800"/>
          <a:ext cx="2971800" cy="1439926"/>
        </p:xfrm>
        <a:graphic>
          <a:graphicData uri="http://schemas.openxmlformats.org/drawingml/2006/table">
            <a:tbl>
              <a:tblPr/>
              <a:tblGrid>
                <a:gridCol w="762000">
                  <a:extLst>
                    <a:ext uri="{9D8B030D-6E8A-4147-A177-3AD203B41FA5}">
                      <a16:colId xmlns:a16="http://schemas.microsoft.com/office/drawing/2014/main" val="2123038059"/>
                    </a:ext>
                  </a:extLst>
                </a:gridCol>
                <a:gridCol w="1219200">
                  <a:extLst>
                    <a:ext uri="{9D8B030D-6E8A-4147-A177-3AD203B41FA5}">
                      <a16:colId xmlns:a16="http://schemas.microsoft.com/office/drawing/2014/main" val="1952498779"/>
                    </a:ext>
                  </a:extLst>
                </a:gridCol>
                <a:gridCol w="990600">
                  <a:extLst>
                    <a:ext uri="{9D8B030D-6E8A-4147-A177-3AD203B41FA5}">
                      <a16:colId xmlns:a16="http://schemas.microsoft.com/office/drawing/2014/main" val="1850106654"/>
                    </a:ext>
                  </a:extLst>
                </a:gridCol>
              </a:tblGrid>
              <a:tr h="4191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005973364"/>
                  </a:ext>
                </a:extLst>
              </a:tr>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smtClean="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667179563"/>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0"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smtClean="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876367839"/>
                  </a:ext>
                </a:extLst>
              </a:tr>
            </a:tbl>
          </a:graphicData>
        </a:graphic>
      </p:graphicFrame>
      <p:sp>
        <p:nvSpPr>
          <p:cNvPr id="14381" name="Line 45"/>
          <p:cNvSpPr>
            <a:spLocks noChangeShapeType="1"/>
          </p:cNvSpPr>
          <p:nvPr/>
        </p:nvSpPr>
        <p:spPr bwMode="auto">
          <a:xfrm>
            <a:off x="3743325" y="2847975"/>
            <a:ext cx="3048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2" name="Text Box 46"/>
          <p:cNvSpPr txBox="1">
            <a:spLocks noChangeArrowheads="1"/>
          </p:cNvSpPr>
          <p:nvPr/>
        </p:nvSpPr>
        <p:spPr bwMode="auto">
          <a:xfrm>
            <a:off x="4572000" y="2266950"/>
            <a:ext cx="125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保持</a:t>
            </a:r>
          </a:p>
        </p:txBody>
      </p:sp>
      <p:sp>
        <p:nvSpPr>
          <p:cNvPr id="14383" name="Text Box 47"/>
          <p:cNvSpPr txBox="1">
            <a:spLocks noChangeArrowheads="1"/>
          </p:cNvSpPr>
          <p:nvPr/>
        </p:nvSpPr>
        <p:spPr bwMode="auto">
          <a:xfrm>
            <a:off x="4610100" y="2740025"/>
            <a:ext cx="1203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翻转</a:t>
            </a:r>
          </a:p>
        </p:txBody>
      </p:sp>
      <p:graphicFrame>
        <p:nvGraphicFramePr>
          <p:cNvPr id="14384" name="Object 48"/>
          <p:cNvGraphicFramePr>
            <a:graphicFrameLocks noChangeAspect="1"/>
          </p:cNvGraphicFramePr>
          <p:nvPr/>
        </p:nvGraphicFramePr>
        <p:xfrm>
          <a:off x="5832475" y="1708150"/>
          <a:ext cx="2736850" cy="1000125"/>
        </p:xfrm>
        <a:graphic>
          <a:graphicData uri="http://schemas.openxmlformats.org/presentationml/2006/ole">
            <mc:AlternateContent xmlns:mc="http://schemas.openxmlformats.org/markup-compatibility/2006">
              <mc:Choice xmlns:v="urn:schemas-microsoft-com:vml" Requires="v">
                <p:oleObj spid="_x0000_s26630" name="Equation" r:id="rId3" imgW="1066680" imgH="393480" progId="Equation.3">
                  <p:embed/>
                </p:oleObj>
              </mc:Choice>
              <mc:Fallback>
                <p:oleObj name="Equation" r:id="rId3" imgW="1066680" imgH="393480" progId="Equation.3">
                  <p:embed/>
                  <p:pic>
                    <p:nvPicPr>
                      <p:cNvPr id="14384"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1708150"/>
                        <a:ext cx="2736850" cy="10001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5" name="Text Box 49"/>
          <p:cNvSpPr txBox="1">
            <a:spLocks noChangeArrowheads="1"/>
          </p:cNvSpPr>
          <p:nvPr/>
        </p:nvSpPr>
        <p:spPr bwMode="auto">
          <a:xfrm>
            <a:off x="5662613" y="2790825"/>
            <a:ext cx="3748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zh-CN" altLang="en-US" sz="2800" b="1">
                <a:solidFill>
                  <a:srgbClr val="0033CC"/>
                </a:solidFill>
              </a:rPr>
              <a:t>下降沿</a:t>
            </a:r>
            <a:r>
              <a:rPr lang="zh-CN" altLang="en-US" sz="2800" b="1"/>
              <a:t>时刻有效</a:t>
            </a:r>
          </a:p>
        </p:txBody>
      </p:sp>
      <p:sp>
        <p:nvSpPr>
          <p:cNvPr id="14386" name="Text Box 50"/>
          <p:cNvSpPr txBox="1">
            <a:spLocks noChangeArrowheads="1"/>
          </p:cNvSpPr>
          <p:nvPr/>
        </p:nvSpPr>
        <p:spPr bwMode="auto">
          <a:xfrm>
            <a:off x="879475" y="3695700"/>
            <a:ext cx="308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t>(</a:t>
            </a:r>
            <a:r>
              <a:rPr lang="zh-CN" altLang="en-US" sz="2800" b="1" dirty="0" smtClean="0"/>
              <a:t>五</a:t>
            </a:r>
            <a:r>
              <a:rPr lang="en-US" altLang="zh-CN" sz="2800" b="1" dirty="0" smtClean="0"/>
              <a:t>) </a:t>
            </a:r>
            <a:r>
              <a:rPr lang="en-US" altLang="zh-CN" sz="2800" b="1" i="1" dirty="0"/>
              <a:t>T</a:t>
            </a:r>
            <a:r>
              <a:rPr lang="en-US" altLang="zh-CN" sz="2800" b="1" i="1" dirty="0">
                <a:sym typeface="Symbol" panose="05050102010706020507" pitchFamily="18" charset="2"/>
              </a:rPr>
              <a:t>  </a:t>
            </a:r>
            <a:r>
              <a:rPr lang="zh-CN" altLang="en-US" sz="2800" b="1" dirty="0"/>
              <a:t>型触发器</a:t>
            </a:r>
          </a:p>
        </p:txBody>
      </p:sp>
      <p:grpSp>
        <p:nvGrpSpPr>
          <p:cNvPr id="14387" name="Group 51"/>
          <p:cNvGrpSpPr>
            <a:grpSpLocks/>
          </p:cNvGrpSpPr>
          <p:nvPr/>
        </p:nvGrpSpPr>
        <p:grpSpPr bwMode="auto">
          <a:xfrm>
            <a:off x="754063" y="4532313"/>
            <a:ext cx="1644650" cy="1690687"/>
            <a:chOff x="347" y="2947"/>
            <a:chExt cx="1115" cy="1257"/>
          </a:xfrm>
        </p:grpSpPr>
        <p:grpSp>
          <p:nvGrpSpPr>
            <p:cNvPr id="14388" name="Group 52"/>
            <p:cNvGrpSpPr>
              <a:grpSpLocks/>
            </p:cNvGrpSpPr>
            <p:nvPr/>
          </p:nvGrpSpPr>
          <p:grpSpPr bwMode="auto">
            <a:xfrm flipV="1">
              <a:off x="1084" y="3066"/>
              <a:ext cx="45" cy="299"/>
              <a:chOff x="2131" y="2070"/>
              <a:chExt cx="45" cy="299"/>
            </a:xfrm>
          </p:grpSpPr>
          <p:sp>
            <p:nvSpPr>
              <p:cNvPr id="14389" name="Line 53"/>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0" name="Oval 54"/>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91" name="Group 55"/>
            <p:cNvGrpSpPr>
              <a:grpSpLocks/>
            </p:cNvGrpSpPr>
            <p:nvPr/>
          </p:nvGrpSpPr>
          <p:grpSpPr bwMode="auto">
            <a:xfrm flipV="1">
              <a:off x="586" y="3084"/>
              <a:ext cx="45" cy="299"/>
              <a:chOff x="2131" y="2070"/>
              <a:chExt cx="45" cy="299"/>
            </a:xfrm>
          </p:grpSpPr>
          <p:sp>
            <p:nvSpPr>
              <p:cNvPr id="14392" name="Line 56"/>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3" name="Oval 57"/>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94" name="Rectangle 58"/>
            <p:cNvSpPr>
              <a:spLocks noChangeArrowheads="1"/>
            </p:cNvSpPr>
            <p:nvPr/>
          </p:nvSpPr>
          <p:spPr bwMode="auto">
            <a:xfrm>
              <a:off x="1111" y="2995"/>
              <a:ext cx="35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4395" name="Line 59"/>
            <p:cNvSpPr>
              <a:spLocks noChangeShapeType="1"/>
            </p:cNvSpPr>
            <p:nvPr/>
          </p:nvSpPr>
          <p:spPr bwMode="auto">
            <a:xfrm>
              <a:off x="1195" y="3022"/>
              <a:ext cx="12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6" name="Rectangle 60"/>
            <p:cNvSpPr>
              <a:spLocks noChangeArrowheads="1"/>
            </p:cNvSpPr>
            <p:nvPr/>
          </p:nvSpPr>
          <p:spPr bwMode="auto">
            <a:xfrm>
              <a:off x="347" y="2947"/>
              <a:ext cx="27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14397" name="Rectangle 61"/>
            <p:cNvSpPr>
              <a:spLocks noChangeArrowheads="1"/>
            </p:cNvSpPr>
            <p:nvPr/>
          </p:nvSpPr>
          <p:spPr bwMode="auto">
            <a:xfrm>
              <a:off x="459" y="3270"/>
              <a:ext cx="924" cy="5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隶书" panose="02010509060101010101" pitchFamily="49" charset="-122"/>
              </a:endParaRPr>
            </a:p>
          </p:txBody>
        </p:sp>
        <p:grpSp>
          <p:nvGrpSpPr>
            <p:cNvPr id="14398" name="Group 62"/>
            <p:cNvGrpSpPr>
              <a:grpSpLocks/>
            </p:cNvGrpSpPr>
            <p:nvPr/>
          </p:nvGrpSpPr>
          <p:grpSpPr bwMode="auto">
            <a:xfrm>
              <a:off x="904" y="3738"/>
              <a:ext cx="45" cy="323"/>
              <a:chOff x="868" y="2220"/>
              <a:chExt cx="45" cy="323"/>
            </a:xfrm>
          </p:grpSpPr>
          <p:sp>
            <p:nvSpPr>
              <p:cNvPr id="14399" name="Line 63"/>
              <p:cNvSpPr>
                <a:spLocks noChangeShapeType="1"/>
              </p:cNvSpPr>
              <p:nvPr/>
            </p:nvSpPr>
            <p:spPr bwMode="auto">
              <a:xfrm flipH="1">
                <a:off x="891" y="222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00" name="Oval 64"/>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01" name="Rectangle 65"/>
            <p:cNvSpPr>
              <a:spLocks noChangeArrowheads="1"/>
            </p:cNvSpPr>
            <p:nvPr/>
          </p:nvSpPr>
          <p:spPr bwMode="auto">
            <a:xfrm>
              <a:off x="501" y="3864"/>
              <a:ext cx="509"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14402" name="AutoShape 66"/>
            <p:cNvSpPr>
              <a:spLocks noChangeArrowheads="1"/>
            </p:cNvSpPr>
            <p:nvPr/>
          </p:nvSpPr>
          <p:spPr bwMode="auto">
            <a:xfrm>
              <a:off x="827" y="3757"/>
              <a:ext cx="192" cy="7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3" name="Oval 67"/>
            <p:cNvSpPr>
              <a:spLocks noChangeArrowheads="1"/>
            </p:cNvSpPr>
            <p:nvPr/>
          </p:nvSpPr>
          <p:spPr bwMode="auto">
            <a:xfrm>
              <a:off x="1067" y="3175"/>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4" name="Rectangle 68"/>
            <p:cNvSpPr>
              <a:spLocks noChangeArrowheads="1"/>
            </p:cNvSpPr>
            <p:nvPr/>
          </p:nvSpPr>
          <p:spPr bwMode="auto">
            <a:xfrm>
              <a:off x="719" y="3451"/>
              <a:ext cx="399"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sp>
          <p:nvSpPr>
            <p:cNvPr id="14405" name="Oval 69"/>
            <p:cNvSpPr>
              <a:spLocks noChangeArrowheads="1"/>
            </p:cNvSpPr>
            <p:nvPr/>
          </p:nvSpPr>
          <p:spPr bwMode="auto">
            <a:xfrm>
              <a:off x="887" y="3835"/>
              <a:ext cx="79" cy="7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4406" name="Group 70"/>
          <p:cNvGraphicFramePr>
            <a:graphicFrameLocks noGrp="1"/>
          </p:cNvGraphicFramePr>
          <p:nvPr/>
        </p:nvGraphicFramePr>
        <p:xfrm>
          <a:off x="2609850" y="4781550"/>
          <a:ext cx="2971800" cy="1451039"/>
        </p:xfrm>
        <a:graphic>
          <a:graphicData uri="http://schemas.openxmlformats.org/drawingml/2006/table">
            <a:tbl>
              <a:tblPr/>
              <a:tblGrid>
                <a:gridCol w="838200">
                  <a:extLst>
                    <a:ext uri="{9D8B030D-6E8A-4147-A177-3AD203B41FA5}">
                      <a16:colId xmlns:a16="http://schemas.microsoft.com/office/drawing/2014/main" val="525555794"/>
                    </a:ext>
                  </a:extLst>
                </a:gridCol>
                <a:gridCol w="1143000">
                  <a:extLst>
                    <a:ext uri="{9D8B030D-6E8A-4147-A177-3AD203B41FA5}">
                      <a16:colId xmlns:a16="http://schemas.microsoft.com/office/drawing/2014/main" val="3576754958"/>
                    </a:ext>
                  </a:extLst>
                </a:gridCol>
                <a:gridCol w="990600">
                  <a:extLst>
                    <a:ext uri="{9D8B030D-6E8A-4147-A177-3AD203B41FA5}">
                      <a16:colId xmlns:a16="http://schemas.microsoft.com/office/drawing/2014/main" val="3879228396"/>
                    </a:ext>
                  </a:extLst>
                </a:gridCol>
              </a:tblGrid>
              <a:tr h="500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smtClean="0">
                          <a:ln>
                            <a:noFill/>
                          </a:ln>
                          <a:solidFill>
                            <a:srgbClr val="0033CC"/>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  </a:t>
                      </a:r>
                      <a:endParaRPr kumimoji="1" lang="en-US" altLang="zh-CN" sz="28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47387848"/>
                  </a:ext>
                </a:extLst>
              </a:tr>
              <a:tr h="444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800" b="1" i="0" u="none" strike="noStrike" cap="none" normalizeH="0" baseline="4000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59455703"/>
                  </a:ext>
                </a:extLst>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4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extLst>
                  <a:ext uri="{0D108BD9-81ED-4DB2-BD59-A6C34878D82A}">
                    <a16:rowId xmlns:a16="http://schemas.microsoft.com/office/drawing/2014/main" val="3290863651"/>
                  </a:ext>
                </a:extLst>
              </a:tr>
            </a:tbl>
          </a:graphicData>
        </a:graphic>
      </p:graphicFrame>
      <p:sp>
        <p:nvSpPr>
          <p:cNvPr id="14423" name="Text Box 87"/>
          <p:cNvSpPr txBox="1">
            <a:spLocks noChangeArrowheads="1"/>
          </p:cNvSpPr>
          <p:nvPr/>
        </p:nvSpPr>
        <p:spPr bwMode="auto">
          <a:xfrm>
            <a:off x="4629150" y="5467350"/>
            <a:ext cx="1050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翻转</a:t>
            </a:r>
          </a:p>
        </p:txBody>
      </p:sp>
      <p:graphicFrame>
        <p:nvGraphicFramePr>
          <p:cNvPr id="14424" name="Object 88"/>
          <p:cNvGraphicFramePr>
            <a:graphicFrameLocks noChangeAspect="1"/>
          </p:cNvGraphicFramePr>
          <p:nvPr/>
        </p:nvGraphicFramePr>
        <p:xfrm>
          <a:off x="6196013" y="4573588"/>
          <a:ext cx="1593850" cy="663575"/>
        </p:xfrm>
        <a:graphic>
          <a:graphicData uri="http://schemas.openxmlformats.org/presentationml/2006/ole">
            <mc:AlternateContent xmlns:mc="http://schemas.openxmlformats.org/markup-compatibility/2006">
              <mc:Choice xmlns:v="urn:schemas-microsoft-com:vml" Requires="v">
                <p:oleObj spid="_x0000_s26631" name="Equation" r:id="rId5" imgW="609480" imgH="253800" progId="Equation.3">
                  <p:embed/>
                </p:oleObj>
              </mc:Choice>
              <mc:Fallback>
                <p:oleObj name="Equation" r:id="rId5" imgW="609480" imgH="253800" progId="Equation.3">
                  <p:embed/>
                  <p:pic>
                    <p:nvPicPr>
                      <p:cNvPr id="14424" name="Object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6013" y="4573588"/>
                        <a:ext cx="1593850" cy="663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58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25" name="Text Box 89"/>
          <p:cNvSpPr txBox="1">
            <a:spLocks noChangeArrowheads="1"/>
          </p:cNvSpPr>
          <p:nvPr/>
        </p:nvSpPr>
        <p:spPr bwMode="auto">
          <a:xfrm>
            <a:off x="5522913" y="5314950"/>
            <a:ext cx="362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en-US" altLang="zh-CN" sz="2800" b="1" i="1"/>
              <a:t>CP </a:t>
            </a:r>
            <a:r>
              <a:rPr lang="zh-CN" altLang="en-US" sz="2800" b="1">
                <a:solidFill>
                  <a:srgbClr val="0033CC"/>
                </a:solidFill>
              </a:rPr>
              <a:t>下降沿</a:t>
            </a:r>
            <a:r>
              <a:rPr lang="zh-CN" altLang="en-US" sz="2800" b="1"/>
              <a:t>时刻有效</a:t>
            </a:r>
          </a:p>
        </p:txBody>
      </p:sp>
    </p:spTree>
    <p:extLst>
      <p:ext uri="{BB962C8B-B14F-4D97-AF65-F5344CB8AC3E}">
        <p14:creationId xmlns:p14="http://schemas.microsoft.com/office/powerpoint/2010/main" val="2629255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nvPr>
        </p:nvGraphicFramePr>
        <p:xfrm>
          <a:off x="2180770" y="820854"/>
          <a:ext cx="4191001" cy="2874846"/>
        </p:xfrm>
        <a:graphic>
          <a:graphicData uri="http://schemas.openxmlformats.org/presentationml/2006/ole">
            <mc:AlternateContent xmlns:mc="http://schemas.openxmlformats.org/markup-compatibility/2006">
              <mc:Choice xmlns:v="urn:schemas-microsoft-com:vml" Requires="v">
                <p:oleObj spid="_x0000_s27652" name="Visio" r:id="rId3" imgW="1613160" imgH="1106640" progId="Visio.Drawing.6">
                  <p:embed/>
                </p:oleObj>
              </mc:Choice>
              <mc:Fallback>
                <p:oleObj name="Visio" r:id="rId3" imgW="1613160" imgH="1106640" progId="Visio.Drawing.6">
                  <p:embed/>
                  <p:pic>
                    <p:nvPicPr>
                      <p:cNvPr id="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770" y="820854"/>
                        <a:ext cx="4191001" cy="2874846"/>
                      </a:xfrm>
                      <a:prstGeom prst="rect">
                        <a:avLst/>
                      </a:prstGeom>
                      <a:noFill/>
                      <a:ln>
                        <a:noFill/>
                      </a:ln>
                      <a:effectLst/>
                    </p:spPr>
                  </p:pic>
                </p:oleObj>
              </mc:Fallback>
            </mc:AlternateContent>
          </a:graphicData>
        </a:graphic>
      </p:graphicFrame>
      <p:sp>
        <p:nvSpPr>
          <p:cNvPr id="3" name="Rectangle 2"/>
          <p:cNvSpPr>
            <a:spLocks noChangeArrowheads="1"/>
          </p:cNvSpPr>
          <p:nvPr/>
        </p:nvSpPr>
        <p:spPr bwMode="auto">
          <a:xfrm>
            <a:off x="356054" y="4116615"/>
            <a:ext cx="85121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p"/>
            </a:pPr>
            <a:r>
              <a:rPr lang="zh-CN" altLang="en-US" sz="2800" b="1" dirty="0" smtClean="0">
                <a:effectLst>
                  <a:outerShdw blurRad="38100" dist="38100" dir="2700000" algn="tl">
                    <a:srgbClr val="C0C0C0"/>
                  </a:outerShdw>
                </a:effectLst>
                <a:latin typeface="黑体" panose="02010609060101010101" pitchFamily="49" charset="-122"/>
                <a:ea typeface="黑体" panose="02010609060101010101" pitchFamily="49" charset="-122"/>
              </a:rPr>
              <a:t>时序</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逻辑电路包含组合逻辑电路和存储电路两部分，存储电路具有记忆功能，通常由触发器</a:t>
            </a:r>
            <a:r>
              <a:rPr lang="zh-CN" altLang="en-US" sz="2800" b="1" dirty="0" smtClean="0">
                <a:effectLst>
                  <a:outerShdw blurRad="38100" dist="38100" dir="2700000" algn="tl">
                    <a:srgbClr val="C0C0C0"/>
                  </a:outerShdw>
                </a:effectLst>
                <a:latin typeface="黑体" panose="02010609060101010101" pitchFamily="49" charset="-122"/>
                <a:ea typeface="黑体" panose="02010609060101010101" pitchFamily="49" charset="-122"/>
              </a:rPr>
              <a:t>组成</a:t>
            </a:r>
            <a:endParaRPr lang="en-US" altLang="zh-CN" sz="2800" b="1"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marL="457200" indent="-457200">
              <a:buFont typeface="Wingdings" panose="05000000000000000000" pitchFamily="2" charset="2"/>
              <a:buChar char="p"/>
            </a:pP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marL="457200" indent="-457200">
              <a:buFont typeface="Wingdings" panose="05000000000000000000" pitchFamily="2" charset="2"/>
              <a:buChar char="p"/>
            </a:pPr>
            <a:r>
              <a:rPr lang="zh-CN" altLang="en-US" sz="28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存储</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电路的状态反馈到组合逻辑电路的输入端，与外部输入信号共同决定组合逻辑电路的</a:t>
            </a:r>
            <a:r>
              <a:rPr lang="zh-CN" altLang="en-US" sz="2800" b="1" dirty="0" smtClean="0">
                <a:effectLst>
                  <a:outerShdw blurRad="38100" dist="38100" dir="2700000" algn="tl">
                    <a:srgbClr val="C0C0C0"/>
                  </a:outerShdw>
                </a:effectLst>
                <a:latin typeface="黑体" panose="02010609060101010101" pitchFamily="49" charset="-122"/>
                <a:ea typeface="黑体" panose="02010609060101010101" pitchFamily="49" charset="-122"/>
              </a:rPr>
              <a:t>输出</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Rectangle 4"/>
          <p:cNvSpPr>
            <a:spLocks noChangeArrowheads="1"/>
          </p:cNvSpPr>
          <p:nvPr/>
        </p:nvSpPr>
        <p:spPr bwMode="auto">
          <a:xfrm>
            <a:off x="488950" y="3537178"/>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FF0000"/>
                </a:solidFill>
                <a:latin typeface="黑体" panose="02010609060101010101" pitchFamily="49" charset="-122"/>
                <a:ea typeface="黑体" panose="02010609060101010101" pitchFamily="49" charset="-122"/>
              </a:rPr>
              <a:t>时序逻辑电路</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en-US" sz="3200" b="1" dirty="0">
                <a:solidFill>
                  <a:srgbClr val="FF0000"/>
                </a:solidFill>
                <a:latin typeface="黑体" panose="02010609060101010101" pitchFamily="49" charset="-122"/>
                <a:ea typeface="黑体" panose="02010609060101010101" pitchFamily="49" charset="-122"/>
              </a:rPr>
              <a:t>两个特点：</a:t>
            </a:r>
          </a:p>
        </p:txBody>
      </p:sp>
      <p:sp>
        <p:nvSpPr>
          <p:cNvPr id="5" name="矩形 4"/>
          <p:cNvSpPr/>
          <p:nvPr/>
        </p:nvSpPr>
        <p:spPr>
          <a:xfrm>
            <a:off x="232159" y="-97227"/>
            <a:ext cx="3262432" cy="1015663"/>
          </a:xfrm>
          <a:prstGeom prst="rect">
            <a:avLst/>
          </a:prstGeom>
        </p:spPr>
        <p:txBody>
          <a:bodyPr wrap="none">
            <a:spAutoFit/>
          </a:bodyPr>
          <a:lstStyle/>
          <a:p>
            <a:r>
              <a:rPr lang="zh-CN" altLang="en-US" sz="6000" b="1" dirty="0">
                <a:solidFill>
                  <a:srgbClr val="FFFF00"/>
                </a:solidFill>
                <a:latin typeface="等线" panose="02010600030101010101" pitchFamily="2" charset="-122"/>
                <a:ea typeface="等线" panose="02010600030101010101" pitchFamily="2" charset="-122"/>
              </a:rPr>
              <a:t>时序</a:t>
            </a:r>
            <a:r>
              <a:rPr lang="zh-CN" altLang="en-US" sz="6000" b="1" dirty="0" smtClean="0">
                <a:solidFill>
                  <a:srgbClr val="FFFF00"/>
                </a:solidFill>
                <a:latin typeface="等线" panose="02010600030101010101" pitchFamily="2" charset="-122"/>
                <a:ea typeface="等线" panose="02010600030101010101" pitchFamily="2" charset="-122"/>
              </a:rPr>
              <a:t>逻辑</a:t>
            </a:r>
            <a:endParaRPr lang="zh-CN" altLang="en-US" sz="6000" dirty="0">
              <a:solidFill>
                <a:srgbClr val="FFFF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97494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24543" y="883445"/>
            <a:ext cx="4264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FF6600"/>
                </a:solidFill>
                <a:ea typeface="楷体_GB2312" panose="02010609030101010101" pitchFamily="49" charset="-122"/>
              </a:rPr>
              <a:t>时序逻辑电路的分类：</a:t>
            </a:r>
          </a:p>
        </p:txBody>
      </p:sp>
      <p:sp>
        <p:nvSpPr>
          <p:cNvPr id="39939" name="Rectangle 3"/>
          <p:cNvSpPr>
            <a:spLocks noChangeArrowheads="1"/>
          </p:cNvSpPr>
          <p:nvPr/>
        </p:nvSpPr>
        <p:spPr bwMode="auto">
          <a:xfrm>
            <a:off x="738188" y="1741463"/>
            <a:ext cx="19469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a typeface="楷体_GB2312" panose="02010609030101010101" pitchFamily="49" charset="-122"/>
              </a:rPr>
              <a:t>根据存储电路的动作特点</a:t>
            </a:r>
          </a:p>
        </p:txBody>
      </p:sp>
      <p:sp>
        <p:nvSpPr>
          <p:cNvPr id="39940" name="AutoShape 4"/>
          <p:cNvSpPr>
            <a:spLocks/>
          </p:cNvSpPr>
          <p:nvPr/>
        </p:nvSpPr>
        <p:spPr bwMode="auto">
          <a:xfrm>
            <a:off x="2915557" y="1655308"/>
            <a:ext cx="381000" cy="1524000"/>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Rectangle 5"/>
          <p:cNvSpPr>
            <a:spLocks noChangeArrowheads="1"/>
          </p:cNvSpPr>
          <p:nvPr/>
        </p:nvSpPr>
        <p:spPr bwMode="auto">
          <a:xfrm>
            <a:off x="3296557" y="1445508"/>
            <a:ext cx="4676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ea typeface="楷体_GB2312" panose="02010609030101010101" pitchFamily="49" charset="-122"/>
              </a:rPr>
              <a:t>同步</a:t>
            </a:r>
            <a:r>
              <a:rPr lang="zh-CN" altLang="en-US" sz="2800" b="1" dirty="0" smtClean="0">
                <a:ea typeface="楷体_GB2312" panose="02010609030101010101" pitchFamily="49" charset="-122"/>
              </a:rPr>
              <a:t>时序电路  （同一时钟）</a:t>
            </a:r>
            <a:endParaRPr lang="zh-CN" altLang="en-US" sz="2800" b="1" dirty="0">
              <a:ea typeface="楷体_GB2312" panose="02010609030101010101" pitchFamily="49" charset="-122"/>
            </a:endParaRPr>
          </a:p>
        </p:txBody>
      </p:sp>
      <p:sp>
        <p:nvSpPr>
          <p:cNvPr id="39942" name="Rectangle 6"/>
          <p:cNvSpPr>
            <a:spLocks noChangeArrowheads="1"/>
          </p:cNvSpPr>
          <p:nvPr/>
        </p:nvSpPr>
        <p:spPr bwMode="auto">
          <a:xfrm>
            <a:off x="3296557" y="2910331"/>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ea typeface="楷体_GB2312" panose="02010609030101010101" pitchFamily="49" charset="-122"/>
              </a:rPr>
              <a:t>异步</a:t>
            </a:r>
            <a:r>
              <a:rPr lang="zh-CN" altLang="en-US" sz="2800" b="1" dirty="0" smtClean="0">
                <a:ea typeface="楷体_GB2312" panose="02010609030101010101" pitchFamily="49" charset="-122"/>
              </a:rPr>
              <a:t>时序电路（非同一时钟）</a:t>
            </a:r>
            <a:endParaRPr lang="zh-CN" altLang="en-US" sz="2800" b="1" dirty="0">
              <a:ea typeface="楷体_GB2312" panose="02010609030101010101" pitchFamily="49" charset="-122"/>
            </a:endParaRPr>
          </a:p>
        </p:txBody>
      </p:sp>
      <p:sp>
        <p:nvSpPr>
          <p:cNvPr id="39943" name="Rectangle 7"/>
          <p:cNvSpPr>
            <a:spLocks noChangeArrowheads="1"/>
          </p:cNvSpPr>
          <p:nvPr/>
        </p:nvSpPr>
        <p:spPr bwMode="auto">
          <a:xfrm>
            <a:off x="876300" y="41910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楷体_GB2312" panose="02010609030101010101" pitchFamily="49" charset="-122"/>
              </a:rPr>
              <a:t>按输出信号的特点</a:t>
            </a:r>
          </a:p>
        </p:txBody>
      </p:sp>
      <p:sp>
        <p:nvSpPr>
          <p:cNvPr id="39944" name="AutoShape 8"/>
          <p:cNvSpPr>
            <a:spLocks/>
          </p:cNvSpPr>
          <p:nvPr/>
        </p:nvSpPr>
        <p:spPr bwMode="auto">
          <a:xfrm>
            <a:off x="3886200" y="3733800"/>
            <a:ext cx="381000" cy="1524000"/>
          </a:xfrm>
          <a:prstGeom prst="leftBrace">
            <a:avLst>
              <a:gd name="adj1" fmla="val 3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Rectangle 9"/>
          <p:cNvSpPr>
            <a:spLocks noChangeArrowheads="1"/>
          </p:cNvSpPr>
          <p:nvPr/>
        </p:nvSpPr>
        <p:spPr bwMode="auto">
          <a:xfrm>
            <a:off x="4343400" y="3756025"/>
            <a:ext cx="43620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ea typeface="楷体_GB2312" panose="02010609030101010101" pitchFamily="49" charset="-122"/>
              </a:rPr>
              <a:t>米利（</a:t>
            </a:r>
            <a:r>
              <a:rPr lang="en-US" altLang="zh-CN" sz="2800" b="1" dirty="0">
                <a:solidFill>
                  <a:schemeClr val="accent2"/>
                </a:solidFill>
                <a:ea typeface="楷体_GB2312" panose="02010609030101010101" pitchFamily="49" charset="-122"/>
              </a:rPr>
              <a:t>Mealy</a:t>
            </a:r>
            <a:r>
              <a:rPr lang="zh-CN" altLang="en-US" sz="2800" b="1" dirty="0">
                <a:solidFill>
                  <a:schemeClr val="accent2"/>
                </a:solidFill>
                <a:ea typeface="楷体_GB2312" panose="02010609030101010101" pitchFamily="49" charset="-122"/>
              </a:rPr>
              <a:t>）型</a:t>
            </a:r>
            <a:r>
              <a:rPr lang="zh-CN" altLang="en-US" sz="2800" b="1" dirty="0" smtClean="0">
                <a:ea typeface="楷体_GB2312" panose="02010609030101010101" pitchFamily="49" charset="-122"/>
              </a:rPr>
              <a:t>时序电路</a:t>
            </a:r>
            <a:endParaRPr lang="en-US" altLang="zh-CN" sz="2800" b="1" dirty="0" smtClean="0">
              <a:ea typeface="楷体_GB2312" panose="02010609030101010101" pitchFamily="49" charset="-122"/>
            </a:endParaRPr>
          </a:p>
          <a:p>
            <a:r>
              <a:rPr lang="zh-CN" altLang="en-US" sz="2000" b="1" i="1" dirty="0" smtClean="0">
                <a:ea typeface="楷体_GB2312" panose="02010609030101010101" pitchFamily="49" charset="-122"/>
              </a:rPr>
              <a:t>与输入</a:t>
            </a:r>
            <a:r>
              <a:rPr lang="en-US" altLang="zh-CN" sz="2000" b="1" i="1" dirty="0" smtClean="0">
                <a:ea typeface="楷体_GB2312" panose="02010609030101010101" pitchFamily="49" charset="-122"/>
              </a:rPr>
              <a:t>&amp;</a:t>
            </a:r>
            <a:r>
              <a:rPr lang="zh-CN" altLang="en-US" sz="2000" b="1" i="1" dirty="0" smtClean="0">
                <a:ea typeface="楷体_GB2312" panose="02010609030101010101" pitchFamily="49" charset="-122"/>
              </a:rPr>
              <a:t>现态 有关</a:t>
            </a:r>
            <a:endParaRPr lang="zh-CN" altLang="en-US" sz="2000" b="1" i="1" dirty="0">
              <a:ea typeface="楷体_GB2312" panose="02010609030101010101" pitchFamily="49" charset="-122"/>
            </a:endParaRPr>
          </a:p>
        </p:txBody>
      </p:sp>
      <p:sp>
        <p:nvSpPr>
          <p:cNvPr id="39946" name="Rectangle 10"/>
          <p:cNvSpPr>
            <a:spLocks noChangeArrowheads="1"/>
          </p:cNvSpPr>
          <p:nvPr/>
        </p:nvSpPr>
        <p:spPr bwMode="auto">
          <a:xfrm>
            <a:off x="4381500" y="4822825"/>
            <a:ext cx="39380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accent2"/>
                </a:solidFill>
                <a:ea typeface="楷体_GB2312" panose="02010609030101010101" pitchFamily="49" charset="-122"/>
              </a:rPr>
              <a:t>穆尔</a:t>
            </a:r>
            <a:r>
              <a:rPr lang="en-US" altLang="zh-CN" sz="2800" b="1" dirty="0">
                <a:solidFill>
                  <a:schemeClr val="accent2"/>
                </a:solidFill>
                <a:ea typeface="楷体_GB2312" panose="02010609030101010101" pitchFamily="49" charset="-122"/>
              </a:rPr>
              <a:t>(Moore)</a:t>
            </a:r>
            <a:r>
              <a:rPr lang="zh-CN" altLang="en-US" sz="2800" b="1" dirty="0">
                <a:solidFill>
                  <a:schemeClr val="accent2"/>
                </a:solidFill>
                <a:ea typeface="楷体_GB2312" panose="02010609030101010101" pitchFamily="49" charset="-122"/>
              </a:rPr>
              <a:t>型</a:t>
            </a:r>
            <a:r>
              <a:rPr lang="zh-CN" altLang="en-US" sz="2800" b="1" dirty="0" smtClean="0">
                <a:ea typeface="楷体_GB2312" panose="02010609030101010101" pitchFamily="49" charset="-122"/>
              </a:rPr>
              <a:t>时序电路</a:t>
            </a:r>
            <a:endParaRPr lang="en-US" altLang="zh-CN" sz="2800" b="1" dirty="0" smtClean="0">
              <a:ea typeface="楷体_GB2312" panose="02010609030101010101" pitchFamily="49" charset="-122"/>
            </a:endParaRPr>
          </a:p>
          <a:p>
            <a:r>
              <a:rPr lang="zh-CN" altLang="en-US" sz="2000" b="1" i="1" dirty="0">
                <a:ea typeface="楷体_GB2312" panose="02010609030101010101" pitchFamily="49" charset="-122"/>
              </a:rPr>
              <a:t>仅决定</a:t>
            </a:r>
            <a:r>
              <a:rPr lang="zh-CN" altLang="en-US" sz="2000" b="1" i="1" dirty="0" smtClean="0">
                <a:ea typeface="楷体_GB2312" panose="02010609030101010101" pitchFamily="49" charset="-122"/>
              </a:rPr>
              <a:t>于</a:t>
            </a:r>
            <a:r>
              <a:rPr lang="zh-CN" altLang="en-US" sz="2000" b="1" i="1" dirty="0">
                <a:ea typeface="楷体_GB2312" panose="02010609030101010101" pitchFamily="49" charset="-122"/>
              </a:rPr>
              <a:t>现态</a:t>
            </a:r>
          </a:p>
        </p:txBody>
      </p:sp>
    </p:spTree>
    <p:extLst>
      <p:ext uri="{BB962C8B-B14F-4D97-AF65-F5344CB8AC3E}">
        <p14:creationId xmlns:p14="http://schemas.microsoft.com/office/powerpoint/2010/main" val="2379853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02406" y="849312"/>
            <a:ext cx="3985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66"/>
                </a:solidFill>
              </a:rPr>
              <a:t>分析举例如下电路</a:t>
            </a:r>
            <a:endParaRPr lang="zh-CN" altLang="en-US" sz="2800" b="1" dirty="0">
              <a:solidFill>
                <a:srgbClr val="FF0066"/>
              </a:solidFill>
            </a:endParaRPr>
          </a:p>
        </p:txBody>
      </p:sp>
      <p:sp>
        <p:nvSpPr>
          <p:cNvPr id="4099" name="Text Box 3"/>
          <p:cNvSpPr txBox="1">
            <a:spLocks noChangeArrowheads="1"/>
          </p:cNvSpPr>
          <p:nvPr/>
        </p:nvSpPr>
        <p:spPr bwMode="auto">
          <a:xfrm>
            <a:off x="7292975" y="987425"/>
            <a:ext cx="1809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u="sng" dirty="0">
                <a:solidFill>
                  <a:srgbClr val="0033CC"/>
                </a:solidFill>
                <a:effectLst>
                  <a:outerShdw blurRad="38100" dist="38100" dir="2700000" algn="tl">
                    <a:srgbClr val="C0C0C0"/>
                  </a:outerShdw>
                </a:effectLst>
              </a:rPr>
              <a:t>写方程式</a:t>
            </a:r>
          </a:p>
        </p:txBody>
      </p:sp>
      <p:sp>
        <p:nvSpPr>
          <p:cNvPr id="4100" name="Text Box 4"/>
          <p:cNvSpPr txBox="1">
            <a:spLocks noChangeArrowheads="1"/>
          </p:cNvSpPr>
          <p:nvPr/>
        </p:nvSpPr>
        <p:spPr bwMode="auto">
          <a:xfrm>
            <a:off x="6537325" y="1584325"/>
            <a:ext cx="2016125"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FF0066"/>
                </a:solidFill>
              </a:rPr>
              <a:t>时钟方程</a:t>
            </a:r>
          </a:p>
        </p:txBody>
      </p:sp>
      <p:graphicFrame>
        <p:nvGraphicFramePr>
          <p:cNvPr id="4101" name="Object 5"/>
          <p:cNvGraphicFramePr>
            <a:graphicFrameLocks noChangeAspect="1"/>
          </p:cNvGraphicFramePr>
          <p:nvPr/>
        </p:nvGraphicFramePr>
        <p:xfrm>
          <a:off x="6038850" y="2089150"/>
          <a:ext cx="3159125" cy="504825"/>
        </p:xfrm>
        <a:graphic>
          <a:graphicData uri="http://schemas.openxmlformats.org/presentationml/2006/ole">
            <mc:AlternateContent xmlns:mc="http://schemas.openxmlformats.org/markup-compatibility/2006">
              <mc:Choice xmlns:v="urn:schemas-microsoft-com:vml" Requires="v">
                <p:oleObj spid="_x0000_s28702" name="Equation" r:id="rId3" imgW="1434960" imgH="228600" progId="Equation.3">
                  <p:embed/>
                </p:oleObj>
              </mc:Choice>
              <mc:Fallback>
                <p:oleObj name="Equation" r:id="rId3" imgW="1434960" imgH="228600" progId="Equation.3">
                  <p:embed/>
                  <p:pic>
                    <p:nvPicPr>
                      <p:cNvPr id="41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2089150"/>
                        <a:ext cx="3159125" cy="5048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6"/>
          <p:cNvSpPr txBox="1">
            <a:spLocks noChangeArrowheads="1"/>
          </p:cNvSpPr>
          <p:nvPr/>
        </p:nvSpPr>
        <p:spPr bwMode="auto">
          <a:xfrm>
            <a:off x="6781800" y="2584450"/>
            <a:ext cx="1905000"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输出方程</a:t>
            </a:r>
          </a:p>
        </p:txBody>
      </p:sp>
      <p:graphicFrame>
        <p:nvGraphicFramePr>
          <p:cNvPr id="4103" name="Object 7"/>
          <p:cNvGraphicFramePr>
            <a:graphicFrameLocks noChangeAspect="1"/>
          </p:cNvGraphicFramePr>
          <p:nvPr/>
        </p:nvGraphicFramePr>
        <p:xfrm>
          <a:off x="6554788" y="3159125"/>
          <a:ext cx="2227262" cy="790575"/>
        </p:xfrm>
        <a:graphic>
          <a:graphicData uri="http://schemas.openxmlformats.org/presentationml/2006/ole">
            <mc:AlternateContent xmlns:mc="http://schemas.openxmlformats.org/markup-compatibility/2006">
              <mc:Choice xmlns:v="urn:schemas-microsoft-com:vml" Requires="v">
                <p:oleObj spid="_x0000_s28703" name="公式" r:id="rId5" imgW="888840" imgH="317160" progId="Equation.3">
                  <p:embed/>
                </p:oleObj>
              </mc:Choice>
              <mc:Fallback>
                <p:oleObj name="公式" r:id="rId5" imgW="888840" imgH="317160" progId="Equation.3">
                  <p:embed/>
                  <p:pic>
                    <p:nvPicPr>
                      <p:cNvPr id="410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4788" y="3159125"/>
                        <a:ext cx="2227262" cy="790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8"/>
          <p:cNvSpPr txBox="1">
            <a:spLocks noChangeArrowheads="1"/>
          </p:cNvSpPr>
          <p:nvPr/>
        </p:nvSpPr>
        <p:spPr bwMode="auto">
          <a:xfrm>
            <a:off x="1180419" y="3400137"/>
            <a:ext cx="1576388" cy="5847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solidFill>
                  <a:srgbClr val="996633"/>
                </a:solidFill>
                <a:effectLst>
                  <a:outerShdw blurRad="38100" dist="38100" dir="2700000" algn="tl">
                    <a:srgbClr val="C0C0C0"/>
                  </a:outerShdw>
                </a:effectLst>
                <a:latin typeface="宋体" panose="02010600030101010101" pitchFamily="2" charset="-122"/>
              </a:rPr>
              <a:t>(</a:t>
            </a:r>
            <a:r>
              <a:rPr lang="zh-CN" altLang="en-US" sz="3200" b="1" dirty="0">
                <a:solidFill>
                  <a:srgbClr val="996633"/>
                </a:solidFill>
                <a:effectLst>
                  <a:outerShdw blurRad="38100" dist="38100" dir="2700000" algn="tl">
                    <a:srgbClr val="C0C0C0"/>
                  </a:outerShdw>
                </a:effectLst>
              </a:rPr>
              <a:t>同步</a:t>
            </a:r>
            <a:r>
              <a:rPr lang="en-US" altLang="zh-CN" sz="3200" b="1" dirty="0">
                <a:solidFill>
                  <a:srgbClr val="996633"/>
                </a:solidFill>
                <a:effectLst>
                  <a:outerShdw blurRad="38100" dist="38100" dir="2700000" algn="tl">
                    <a:srgbClr val="C0C0C0"/>
                  </a:outerShdw>
                </a:effectLst>
                <a:latin typeface="宋体" panose="02010600030101010101" pitchFamily="2" charset="-122"/>
              </a:rPr>
              <a:t>)</a:t>
            </a:r>
          </a:p>
        </p:txBody>
      </p:sp>
      <p:sp>
        <p:nvSpPr>
          <p:cNvPr id="4105" name="Text Box 9"/>
          <p:cNvSpPr txBox="1">
            <a:spLocks noChangeArrowheads="1"/>
          </p:cNvSpPr>
          <p:nvPr/>
        </p:nvSpPr>
        <p:spPr bwMode="auto">
          <a:xfrm>
            <a:off x="889000" y="3965575"/>
            <a:ext cx="1612900"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驱动方程</a:t>
            </a:r>
          </a:p>
        </p:txBody>
      </p:sp>
      <p:sp>
        <p:nvSpPr>
          <p:cNvPr id="4106" name="AutoShape 10"/>
          <p:cNvSpPr>
            <a:spLocks/>
          </p:cNvSpPr>
          <p:nvPr/>
        </p:nvSpPr>
        <p:spPr bwMode="auto">
          <a:xfrm>
            <a:off x="784225" y="4641850"/>
            <a:ext cx="114300" cy="1809750"/>
          </a:xfrm>
          <a:prstGeom prst="leftBrace">
            <a:avLst>
              <a:gd name="adj1" fmla="val 131944"/>
              <a:gd name="adj2" fmla="val 47894"/>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07" name="Object 11"/>
          <p:cNvGraphicFramePr>
            <a:graphicFrameLocks noChangeAspect="1"/>
          </p:cNvGraphicFramePr>
          <p:nvPr/>
        </p:nvGraphicFramePr>
        <p:xfrm>
          <a:off x="1031875" y="4489450"/>
          <a:ext cx="2854325" cy="682625"/>
        </p:xfrm>
        <a:graphic>
          <a:graphicData uri="http://schemas.openxmlformats.org/presentationml/2006/ole">
            <mc:AlternateContent xmlns:mc="http://schemas.openxmlformats.org/markup-compatibility/2006">
              <mc:Choice xmlns:v="urn:schemas-microsoft-com:vml" Requires="v">
                <p:oleObj spid="_x0000_s28704" name="公式" r:id="rId7" imgW="1168200" imgH="279360" progId="Equation.3">
                  <p:embed/>
                </p:oleObj>
              </mc:Choice>
              <mc:Fallback>
                <p:oleObj name="公式" r:id="rId7" imgW="1168200" imgH="279360" progId="Equation.3">
                  <p:embed/>
                  <p:pic>
                    <p:nvPicPr>
                      <p:cNvPr id="410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875" y="4489450"/>
                        <a:ext cx="2854325" cy="682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12"/>
          <p:cNvGraphicFramePr>
            <a:graphicFrameLocks noChangeAspect="1"/>
          </p:cNvGraphicFramePr>
          <p:nvPr/>
        </p:nvGraphicFramePr>
        <p:xfrm>
          <a:off x="1031875" y="5156200"/>
          <a:ext cx="2860675" cy="684213"/>
        </p:xfrm>
        <a:graphic>
          <a:graphicData uri="http://schemas.openxmlformats.org/presentationml/2006/ole">
            <mc:AlternateContent xmlns:mc="http://schemas.openxmlformats.org/markup-compatibility/2006">
              <mc:Choice xmlns:v="urn:schemas-microsoft-com:vml" Requires="v">
                <p:oleObj spid="_x0000_s28705" name="公式" r:id="rId9" imgW="1168200" imgH="279360" progId="Equation.3">
                  <p:embed/>
                </p:oleObj>
              </mc:Choice>
              <mc:Fallback>
                <p:oleObj name="公式" r:id="rId9" imgW="1168200" imgH="279360" progId="Equation.3">
                  <p:embed/>
                  <p:pic>
                    <p:nvPicPr>
                      <p:cNvPr id="410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75" y="5156200"/>
                        <a:ext cx="2860675" cy="684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3"/>
          <p:cNvGraphicFramePr>
            <a:graphicFrameLocks noChangeAspect="1"/>
          </p:cNvGraphicFramePr>
          <p:nvPr/>
        </p:nvGraphicFramePr>
        <p:xfrm>
          <a:off x="1050925" y="5753100"/>
          <a:ext cx="2936875" cy="652463"/>
        </p:xfrm>
        <a:graphic>
          <a:graphicData uri="http://schemas.openxmlformats.org/presentationml/2006/ole">
            <mc:AlternateContent xmlns:mc="http://schemas.openxmlformats.org/markup-compatibility/2006">
              <mc:Choice xmlns:v="urn:schemas-microsoft-com:vml" Requires="v">
                <p:oleObj spid="_x0000_s28706" name="公式" r:id="rId11" imgW="1193760" imgH="266400" progId="Equation.3">
                  <p:embed/>
                </p:oleObj>
              </mc:Choice>
              <mc:Fallback>
                <p:oleObj name="公式" r:id="rId11" imgW="1193760" imgH="266400" progId="Equation.3">
                  <p:embed/>
                  <p:pic>
                    <p:nvPicPr>
                      <p:cNvPr id="410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0925" y="5753100"/>
                        <a:ext cx="2936875" cy="652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Text Box 14"/>
          <p:cNvSpPr txBox="1">
            <a:spLocks noChangeArrowheads="1"/>
          </p:cNvSpPr>
          <p:nvPr/>
        </p:nvSpPr>
        <p:spPr bwMode="auto">
          <a:xfrm>
            <a:off x="4149725" y="4006850"/>
            <a:ext cx="1793875"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状态方程</a:t>
            </a:r>
          </a:p>
        </p:txBody>
      </p:sp>
      <p:sp>
        <p:nvSpPr>
          <p:cNvPr id="4111" name="AutoShape 15"/>
          <p:cNvSpPr>
            <a:spLocks/>
          </p:cNvSpPr>
          <p:nvPr/>
        </p:nvSpPr>
        <p:spPr bwMode="auto">
          <a:xfrm>
            <a:off x="4232275" y="4673600"/>
            <a:ext cx="209550" cy="1752600"/>
          </a:xfrm>
          <a:prstGeom prst="leftBrace">
            <a:avLst>
              <a:gd name="adj1" fmla="val 69697"/>
              <a:gd name="adj2" fmla="val 51088"/>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AutoShape 16"/>
          <p:cNvSpPr>
            <a:spLocks noChangeArrowheads="1"/>
          </p:cNvSpPr>
          <p:nvPr/>
        </p:nvSpPr>
        <p:spPr bwMode="auto">
          <a:xfrm>
            <a:off x="2695575" y="4270375"/>
            <a:ext cx="1287463" cy="95250"/>
          </a:xfrm>
          <a:prstGeom prst="rightArrow">
            <a:avLst>
              <a:gd name="adj1" fmla="val 50000"/>
              <a:gd name="adj2" fmla="val 337917"/>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Text Box 17"/>
          <p:cNvSpPr txBox="1">
            <a:spLocks noChangeArrowheads="1"/>
          </p:cNvSpPr>
          <p:nvPr/>
        </p:nvSpPr>
        <p:spPr bwMode="auto">
          <a:xfrm>
            <a:off x="2574925" y="3806825"/>
            <a:ext cx="161925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66"/>
                </a:solidFill>
              </a:rPr>
              <a:t>特性方程</a:t>
            </a:r>
          </a:p>
        </p:txBody>
      </p:sp>
      <p:graphicFrame>
        <p:nvGraphicFramePr>
          <p:cNvPr id="4114" name="Object 18"/>
          <p:cNvGraphicFramePr>
            <a:graphicFrameLocks noChangeAspect="1"/>
          </p:cNvGraphicFramePr>
          <p:nvPr/>
        </p:nvGraphicFramePr>
        <p:xfrm>
          <a:off x="4518025" y="4473575"/>
          <a:ext cx="4371975" cy="690563"/>
        </p:xfrm>
        <a:graphic>
          <a:graphicData uri="http://schemas.openxmlformats.org/presentationml/2006/ole">
            <mc:AlternateContent xmlns:mc="http://schemas.openxmlformats.org/markup-compatibility/2006">
              <mc:Choice xmlns:v="urn:schemas-microsoft-com:vml" Requires="v">
                <p:oleObj spid="_x0000_s28707" name="Equation" r:id="rId13" imgW="1930320" imgH="304560" progId="Equation.3">
                  <p:embed/>
                </p:oleObj>
              </mc:Choice>
              <mc:Fallback>
                <p:oleObj name="Equation" r:id="rId13" imgW="1930320" imgH="304560" progId="Equation.3">
                  <p:embed/>
                  <p:pic>
                    <p:nvPicPr>
                      <p:cNvPr id="4114"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8025" y="4473575"/>
                        <a:ext cx="4371975" cy="6905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5" name="Object 19"/>
          <p:cNvGraphicFramePr>
            <a:graphicFrameLocks noChangeAspect="1"/>
          </p:cNvGraphicFramePr>
          <p:nvPr/>
        </p:nvGraphicFramePr>
        <p:xfrm>
          <a:off x="4537075" y="5099050"/>
          <a:ext cx="4181475" cy="762000"/>
        </p:xfrm>
        <a:graphic>
          <a:graphicData uri="http://schemas.openxmlformats.org/presentationml/2006/ole">
            <mc:AlternateContent xmlns:mc="http://schemas.openxmlformats.org/markup-compatibility/2006">
              <mc:Choice xmlns:v="urn:schemas-microsoft-com:vml" Requires="v">
                <p:oleObj spid="_x0000_s28708" name="公式" r:id="rId15" imgW="1739880" imgH="317160" progId="Equation.3">
                  <p:embed/>
                </p:oleObj>
              </mc:Choice>
              <mc:Fallback>
                <p:oleObj name="公式" r:id="rId15" imgW="1739880" imgH="317160" progId="Equation.3">
                  <p:embed/>
                  <p:pic>
                    <p:nvPicPr>
                      <p:cNvPr id="4115"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7075" y="5099050"/>
                        <a:ext cx="4181475" cy="76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 name="Object 20"/>
          <p:cNvGraphicFramePr>
            <a:graphicFrameLocks noChangeAspect="1"/>
          </p:cNvGraphicFramePr>
          <p:nvPr/>
        </p:nvGraphicFramePr>
        <p:xfrm>
          <a:off x="4575175" y="5791200"/>
          <a:ext cx="4181475" cy="728663"/>
        </p:xfrm>
        <a:graphic>
          <a:graphicData uri="http://schemas.openxmlformats.org/presentationml/2006/ole">
            <mc:AlternateContent xmlns:mc="http://schemas.openxmlformats.org/markup-compatibility/2006">
              <mc:Choice xmlns:v="urn:schemas-microsoft-com:vml" Requires="v">
                <p:oleObj spid="_x0000_s28709" name="公式" r:id="rId17" imgW="1739880" imgH="304560" progId="Equation.3">
                  <p:embed/>
                </p:oleObj>
              </mc:Choice>
              <mc:Fallback>
                <p:oleObj name="公式" r:id="rId17" imgW="1739880" imgH="304560" progId="Equation.3">
                  <p:embed/>
                  <p:pic>
                    <p:nvPicPr>
                      <p:cNvPr id="4116"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5175" y="5791200"/>
                        <a:ext cx="4181475" cy="7286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7" name="Text Box 21"/>
          <p:cNvSpPr txBox="1">
            <a:spLocks noChangeArrowheads="1"/>
          </p:cNvSpPr>
          <p:nvPr/>
        </p:nvSpPr>
        <p:spPr bwMode="auto">
          <a:xfrm>
            <a:off x="4365625" y="3349625"/>
            <a:ext cx="2133600"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996633"/>
                </a:solidFill>
                <a:effectLst>
                  <a:outerShdw blurRad="38100" dist="38100" dir="2700000" algn="tl">
                    <a:srgbClr val="C0C0C0"/>
                  </a:outerShdw>
                </a:effectLst>
                <a:latin typeface="宋体" panose="02010600030101010101" pitchFamily="2" charset="-122"/>
              </a:rPr>
              <a:t>(</a:t>
            </a:r>
            <a:r>
              <a:rPr lang="en-US" altLang="zh-CN" sz="2800" b="1">
                <a:solidFill>
                  <a:srgbClr val="996633"/>
                </a:solidFill>
                <a:effectLst>
                  <a:outerShdw blurRad="38100" dist="38100" dir="2700000" algn="tl">
                    <a:srgbClr val="C0C0C0"/>
                  </a:outerShdw>
                </a:effectLst>
              </a:rPr>
              <a:t>Moore </a:t>
            </a:r>
            <a:r>
              <a:rPr lang="zh-CN" altLang="en-US" sz="2800" b="1">
                <a:solidFill>
                  <a:srgbClr val="996633"/>
                </a:solidFill>
                <a:effectLst>
                  <a:outerShdw blurRad="38100" dist="38100" dir="2700000" algn="tl">
                    <a:srgbClr val="C0C0C0"/>
                  </a:outerShdw>
                </a:effectLst>
              </a:rPr>
              <a:t>型</a:t>
            </a:r>
            <a:r>
              <a:rPr lang="en-US" altLang="zh-CN" sz="2800" b="1">
                <a:solidFill>
                  <a:srgbClr val="996633"/>
                </a:solidFill>
                <a:effectLst>
                  <a:outerShdw blurRad="38100" dist="38100" dir="2700000" algn="tl">
                    <a:srgbClr val="C0C0C0"/>
                  </a:outerShdw>
                </a:effectLst>
                <a:latin typeface="宋体" panose="02010600030101010101" pitchFamily="2" charset="-122"/>
              </a:rPr>
              <a:t>)</a:t>
            </a:r>
          </a:p>
        </p:txBody>
      </p:sp>
      <p:sp>
        <p:nvSpPr>
          <p:cNvPr id="4119" name="Text Box 23"/>
          <p:cNvSpPr txBox="1">
            <a:spLocks noChangeArrowheads="1"/>
          </p:cNvSpPr>
          <p:nvPr/>
        </p:nvSpPr>
        <p:spPr bwMode="auto">
          <a:xfrm>
            <a:off x="6569075" y="987425"/>
            <a:ext cx="1031875"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latin typeface="宋体" panose="02010600030101010101" pitchFamily="2" charset="-122"/>
              </a:rPr>
              <a:t>[</a:t>
            </a:r>
            <a:r>
              <a:rPr lang="zh-CN" altLang="en-US" sz="2800" b="1">
                <a:solidFill>
                  <a:srgbClr val="FF0066"/>
                </a:solidFill>
              </a:rPr>
              <a:t>解</a:t>
            </a:r>
            <a:r>
              <a:rPr lang="en-US" altLang="zh-CN" sz="2800" b="1">
                <a:solidFill>
                  <a:srgbClr val="FF0066"/>
                </a:solidFill>
                <a:latin typeface="宋体" panose="02010600030101010101" pitchFamily="2" charset="-122"/>
              </a:rPr>
              <a:t>]</a:t>
            </a:r>
            <a:endParaRPr lang="en-US" altLang="zh-CN" sz="2800" b="1">
              <a:solidFill>
                <a:schemeClr val="bg1"/>
              </a:solidFill>
              <a:latin typeface="宋体" panose="02010600030101010101" pitchFamily="2" charset="-122"/>
            </a:endParaRPr>
          </a:p>
        </p:txBody>
      </p:sp>
      <p:grpSp>
        <p:nvGrpSpPr>
          <p:cNvPr id="4120" name="Group 24"/>
          <p:cNvGrpSpPr>
            <a:grpSpLocks/>
          </p:cNvGrpSpPr>
          <p:nvPr/>
        </p:nvGrpSpPr>
        <p:grpSpPr bwMode="auto">
          <a:xfrm>
            <a:off x="596900" y="755650"/>
            <a:ext cx="6227763" cy="3082925"/>
            <a:chOff x="376" y="476"/>
            <a:chExt cx="3923" cy="1942"/>
          </a:xfrm>
        </p:grpSpPr>
        <p:grpSp>
          <p:nvGrpSpPr>
            <p:cNvPr id="4121" name="Group 25"/>
            <p:cNvGrpSpPr>
              <a:grpSpLocks/>
            </p:cNvGrpSpPr>
            <p:nvPr/>
          </p:nvGrpSpPr>
          <p:grpSpPr bwMode="auto">
            <a:xfrm>
              <a:off x="376" y="476"/>
              <a:ext cx="3923" cy="1942"/>
              <a:chOff x="376" y="476"/>
              <a:chExt cx="3923" cy="1942"/>
            </a:xfrm>
          </p:grpSpPr>
          <p:grpSp>
            <p:nvGrpSpPr>
              <p:cNvPr id="4122" name="Group 26"/>
              <p:cNvGrpSpPr>
                <a:grpSpLocks/>
              </p:cNvGrpSpPr>
              <p:nvPr/>
            </p:nvGrpSpPr>
            <p:grpSpPr bwMode="auto">
              <a:xfrm flipH="1">
                <a:off x="3461" y="1721"/>
                <a:ext cx="148" cy="324"/>
                <a:chOff x="312" y="2751"/>
                <a:chExt cx="492" cy="600"/>
              </a:xfrm>
            </p:grpSpPr>
            <p:sp>
              <p:nvSpPr>
                <p:cNvPr id="4123" name="Line 27"/>
                <p:cNvSpPr>
                  <a:spLocks noChangeShapeType="1"/>
                </p:cNvSpPr>
                <p:nvPr/>
              </p:nvSpPr>
              <p:spPr bwMode="auto">
                <a:xfrm>
                  <a:off x="312" y="2760"/>
                  <a:ext cx="4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4" name="Line 28"/>
                <p:cNvSpPr>
                  <a:spLocks noChangeShapeType="1"/>
                </p:cNvSpPr>
                <p:nvPr/>
              </p:nvSpPr>
              <p:spPr bwMode="auto">
                <a:xfrm>
                  <a:off x="312" y="2751"/>
                  <a:ext cx="0" cy="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25" name="Line 29"/>
              <p:cNvSpPr>
                <a:spLocks noChangeShapeType="1"/>
              </p:cNvSpPr>
              <p:nvPr/>
            </p:nvSpPr>
            <p:spPr bwMode="auto">
              <a:xfrm>
                <a:off x="3900" y="834"/>
                <a:ext cx="18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26" name="Group 30"/>
              <p:cNvGrpSpPr>
                <a:grpSpLocks/>
              </p:cNvGrpSpPr>
              <p:nvPr/>
            </p:nvGrpSpPr>
            <p:grpSpPr bwMode="auto">
              <a:xfrm>
                <a:off x="1338" y="1316"/>
                <a:ext cx="576" cy="438"/>
                <a:chOff x="1284" y="2784"/>
                <a:chExt cx="492" cy="372"/>
              </a:xfrm>
            </p:grpSpPr>
            <p:sp>
              <p:nvSpPr>
                <p:cNvPr id="4127" name="Line 31"/>
                <p:cNvSpPr>
                  <a:spLocks noChangeShapeType="1"/>
                </p:cNvSpPr>
                <p:nvPr/>
              </p:nvSpPr>
              <p:spPr bwMode="auto">
                <a:xfrm>
                  <a:off x="1284" y="2784"/>
                  <a:ext cx="4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8" name="Line 32"/>
                <p:cNvSpPr>
                  <a:spLocks noChangeShapeType="1"/>
                </p:cNvSpPr>
                <p:nvPr/>
              </p:nvSpPr>
              <p:spPr bwMode="auto">
                <a:xfrm>
                  <a:off x="1284" y="3156"/>
                  <a:ext cx="4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29" name="Group 33"/>
              <p:cNvGrpSpPr>
                <a:grpSpLocks/>
              </p:cNvGrpSpPr>
              <p:nvPr/>
            </p:nvGrpSpPr>
            <p:grpSpPr bwMode="auto">
              <a:xfrm>
                <a:off x="617" y="1325"/>
                <a:ext cx="271" cy="734"/>
                <a:chOff x="473" y="2751"/>
                <a:chExt cx="331" cy="744"/>
              </a:xfrm>
            </p:grpSpPr>
            <p:sp>
              <p:nvSpPr>
                <p:cNvPr id="4130" name="Line 34"/>
                <p:cNvSpPr>
                  <a:spLocks noChangeShapeType="1"/>
                </p:cNvSpPr>
                <p:nvPr/>
              </p:nvSpPr>
              <p:spPr bwMode="auto">
                <a:xfrm>
                  <a:off x="473" y="2756"/>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1" name="Line 35"/>
                <p:cNvSpPr>
                  <a:spLocks noChangeShapeType="1"/>
                </p:cNvSpPr>
                <p:nvPr/>
              </p:nvSpPr>
              <p:spPr bwMode="auto">
                <a:xfrm>
                  <a:off x="473" y="2751"/>
                  <a:ext cx="0" cy="7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32" name="Group 36"/>
              <p:cNvGrpSpPr>
                <a:grpSpLocks/>
              </p:cNvGrpSpPr>
              <p:nvPr/>
            </p:nvGrpSpPr>
            <p:grpSpPr bwMode="auto">
              <a:xfrm>
                <a:off x="521" y="935"/>
                <a:ext cx="344" cy="845"/>
                <a:chOff x="301" y="705"/>
                <a:chExt cx="344" cy="845"/>
              </a:xfrm>
            </p:grpSpPr>
            <p:sp>
              <p:nvSpPr>
                <p:cNvPr id="4133" name="Line 37"/>
                <p:cNvSpPr>
                  <a:spLocks noChangeShapeType="1"/>
                </p:cNvSpPr>
                <p:nvPr/>
              </p:nvSpPr>
              <p:spPr bwMode="auto">
                <a:xfrm flipV="1">
                  <a:off x="301" y="1544"/>
                  <a:ext cx="3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4" name="Line 38"/>
                <p:cNvSpPr>
                  <a:spLocks noChangeShapeType="1"/>
                </p:cNvSpPr>
                <p:nvPr/>
              </p:nvSpPr>
              <p:spPr bwMode="auto">
                <a:xfrm flipH="1" flipV="1">
                  <a:off x="307" y="705"/>
                  <a:ext cx="1" cy="84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35" name="Group 39"/>
              <p:cNvGrpSpPr>
                <a:grpSpLocks/>
              </p:cNvGrpSpPr>
              <p:nvPr/>
            </p:nvGrpSpPr>
            <p:grpSpPr bwMode="auto">
              <a:xfrm>
                <a:off x="671" y="1538"/>
                <a:ext cx="121" cy="600"/>
                <a:chOff x="312" y="2751"/>
                <a:chExt cx="492" cy="600"/>
              </a:xfrm>
            </p:grpSpPr>
            <p:sp>
              <p:nvSpPr>
                <p:cNvPr id="4136" name="Line 40"/>
                <p:cNvSpPr>
                  <a:spLocks noChangeShapeType="1"/>
                </p:cNvSpPr>
                <p:nvPr/>
              </p:nvSpPr>
              <p:spPr bwMode="auto">
                <a:xfrm>
                  <a:off x="312" y="2760"/>
                  <a:ext cx="49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 name="Line 41"/>
                <p:cNvSpPr>
                  <a:spLocks noChangeShapeType="1"/>
                </p:cNvSpPr>
                <p:nvPr/>
              </p:nvSpPr>
              <p:spPr bwMode="auto">
                <a:xfrm>
                  <a:off x="312" y="2751"/>
                  <a:ext cx="0" cy="60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8" name="Rectangle 42"/>
              <p:cNvSpPr>
                <a:spLocks noChangeArrowheads="1"/>
              </p:cNvSpPr>
              <p:nvPr/>
            </p:nvSpPr>
            <p:spPr bwMode="auto">
              <a:xfrm>
                <a:off x="852" y="1172"/>
                <a:ext cx="492" cy="6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9" name="AutoShape 43"/>
              <p:cNvSpPr>
                <a:spLocks noChangeArrowheads="1"/>
              </p:cNvSpPr>
              <p:nvPr/>
            </p:nvSpPr>
            <p:spPr bwMode="auto">
              <a:xfrm rot="5400000" flipH="1">
                <a:off x="832" y="1480"/>
                <a:ext cx="136" cy="91"/>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0" name="Text Box 44"/>
              <p:cNvSpPr txBox="1">
                <a:spLocks noChangeArrowheads="1"/>
              </p:cNvSpPr>
              <p:nvPr/>
            </p:nvSpPr>
            <p:spPr bwMode="auto">
              <a:xfrm>
                <a:off x="806" y="116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1J</a:t>
                </a:r>
              </a:p>
            </p:txBody>
          </p:sp>
          <p:sp>
            <p:nvSpPr>
              <p:cNvPr id="4141" name="Text Box 45"/>
              <p:cNvSpPr txBox="1">
                <a:spLocks noChangeArrowheads="1"/>
              </p:cNvSpPr>
              <p:nvPr/>
            </p:nvSpPr>
            <p:spPr bwMode="auto">
              <a:xfrm>
                <a:off x="818" y="158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1K</a:t>
                </a:r>
              </a:p>
            </p:txBody>
          </p:sp>
          <p:sp>
            <p:nvSpPr>
              <p:cNvPr id="4142" name="Oval 46"/>
              <p:cNvSpPr>
                <a:spLocks noChangeArrowheads="1"/>
              </p:cNvSpPr>
              <p:nvPr/>
            </p:nvSpPr>
            <p:spPr bwMode="auto">
              <a:xfrm>
                <a:off x="759" y="1490"/>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3" name="Text Box 47"/>
              <p:cNvSpPr txBox="1">
                <a:spLocks noChangeArrowheads="1"/>
              </p:cNvSpPr>
              <p:nvPr/>
            </p:nvSpPr>
            <p:spPr bwMode="auto">
              <a:xfrm>
                <a:off x="899" y="136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C1</a:t>
                </a:r>
              </a:p>
            </p:txBody>
          </p:sp>
          <p:sp>
            <p:nvSpPr>
              <p:cNvPr id="4144" name="Oval 48"/>
              <p:cNvSpPr>
                <a:spLocks noChangeArrowheads="1"/>
              </p:cNvSpPr>
              <p:nvPr/>
            </p:nvSpPr>
            <p:spPr bwMode="auto">
              <a:xfrm>
                <a:off x="1344" y="1676"/>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45" name="Object 49"/>
              <p:cNvGraphicFramePr>
                <a:graphicFrameLocks noChangeAspect="1"/>
              </p:cNvGraphicFramePr>
              <p:nvPr/>
            </p:nvGraphicFramePr>
            <p:xfrm>
              <a:off x="1388" y="1050"/>
              <a:ext cx="257" cy="289"/>
            </p:xfrm>
            <a:graphic>
              <a:graphicData uri="http://schemas.openxmlformats.org/presentationml/2006/ole">
                <mc:AlternateContent xmlns:mc="http://schemas.openxmlformats.org/markup-compatibility/2006">
                  <mc:Choice xmlns:v="urn:schemas-microsoft-com:vml" Requires="v">
                    <p:oleObj spid="_x0000_s28710" name="Equation" r:id="rId19" imgW="203040" imgH="228600" progId="Equation.3">
                      <p:embed/>
                    </p:oleObj>
                  </mc:Choice>
                  <mc:Fallback>
                    <p:oleObj name="Equation" r:id="rId19" imgW="203040" imgH="228600" progId="Equation.3">
                      <p:embed/>
                      <p:pic>
                        <p:nvPicPr>
                          <p:cNvPr id="4145" name="Object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88" y="1050"/>
                            <a:ext cx="25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46" name="Object 50"/>
              <p:cNvGraphicFramePr>
                <a:graphicFrameLocks noChangeAspect="1"/>
              </p:cNvGraphicFramePr>
              <p:nvPr/>
            </p:nvGraphicFramePr>
            <p:xfrm>
              <a:off x="1390" y="1744"/>
              <a:ext cx="273" cy="321"/>
            </p:xfrm>
            <a:graphic>
              <a:graphicData uri="http://schemas.openxmlformats.org/presentationml/2006/ole">
                <mc:AlternateContent xmlns:mc="http://schemas.openxmlformats.org/markup-compatibility/2006">
                  <mc:Choice xmlns:v="urn:schemas-microsoft-com:vml" Requires="v">
                    <p:oleObj spid="_x0000_s28711" name="Equation" r:id="rId21" imgW="215640" imgH="253800" progId="Equation.3">
                      <p:embed/>
                    </p:oleObj>
                  </mc:Choice>
                  <mc:Fallback>
                    <p:oleObj name="Equation" r:id="rId21" imgW="215640" imgH="253800" progId="Equation.3">
                      <p:embed/>
                      <p:pic>
                        <p:nvPicPr>
                          <p:cNvPr id="4146"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0" y="1744"/>
                            <a:ext cx="27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47" name="Group 51"/>
              <p:cNvGrpSpPr>
                <a:grpSpLocks/>
              </p:cNvGrpSpPr>
              <p:nvPr/>
            </p:nvGrpSpPr>
            <p:grpSpPr bwMode="auto">
              <a:xfrm>
                <a:off x="2394" y="1316"/>
                <a:ext cx="576" cy="438"/>
                <a:chOff x="1284" y="2784"/>
                <a:chExt cx="492" cy="372"/>
              </a:xfrm>
            </p:grpSpPr>
            <p:sp>
              <p:nvSpPr>
                <p:cNvPr id="4148" name="Line 52"/>
                <p:cNvSpPr>
                  <a:spLocks noChangeShapeType="1"/>
                </p:cNvSpPr>
                <p:nvPr/>
              </p:nvSpPr>
              <p:spPr bwMode="auto">
                <a:xfrm>
                  <a:off x="1284" y="2784"/>
                  <a:ext cx="4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49" name="Line 53"/>
                <p:cNvSpPr>
                  <a:spLocks noChangeShapeType="1"/>
                </p:cNvSpPr>
                <p:nvPr/>
              </p:nvSpPr>
              <p:spPr bwMode="auto">
                <a:xfrm>
                  <a:off x="1284" y="3156"/>
                  <a:ext cx="4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50" name="Group 54"/>
              <p:cNvGrpSpPr>
                <a:grpSpLocks/>
              </p:cNvGrpSpPr>
              <p:nvPr/>
            </p:nvGrpSpPr>
            <p:grpSpPr bwMode="auto">
              <a:xfrm>
                <a:off x="1739" y="1544"/>
                <a:ext cx="121" cy="600"/>
                <a:chOff x="312" y="2751"/>
                <a:chExt cx="492" cy="600"/>
              </a:xfrm>
            </p:grpSpPr>
            <p:sp>
              <p:nvSpPr>
                <p:cNvPr id="4151" name="Line 55"/>
                <p:cNvSpPr>
                  <a:spLocks noChangeShapeType="1"/>
                </p:cNvSpPr>
                <p:nvPr/>
              </p:nvSpPr>
              <p:spPr bwMode="auto">
                <a:xfrm>
                  <a:off x="312" y="2760"/>
                  <a:ext cx="49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2" name="Line 56"/>
                <p:cNvSpPr>
                  <a:spLocks noChangeShapeType="1"/>
                </p:cNvSpPr>
                <p:nvPr/>
              </p:nvSpPr>
              <p:spPr bwMode="auto">
                <a:xfrm>
                  <a:off x="312" y="2751"/>
                  <a:ext cx="0" cy="60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53" name="Rectangle 57"/>
              <p:cNvSpPr>
                <a:spLocks noChangeArrowheads="1"/>
              </p:cNvSpPr>
              <p:nvPr/>
            </p:nvSpPr>
            <p:spPr bwMode="auto">
              <a:xfrm>
                <a:off x="1920" y="1178"/>
                <a:ext cx="492" cy="6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4" name="AutoShape 58"/>
              <p:cNvSpPr>
                <a:spLocks noChangeArrowheads="1"/>
              </p:cNvSpPr>
              <p:nvPr/>
            </p:nvSpPr>
            <p:spPr bwMode="auto">
              <a:xfrm rot="5400000" flipH="1">
                <a:off x="1900" y="1486"/>
                <a:ext cx="136" cy="91"/>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5" name="Text Box 59"/>
              <p:cNvSpPr txBox="1">
                <a:spLocks noChangeArrowheads="1"/>
              </p:cNvSpPr>
              <p:nvPr/>
            </p:nvSpPr>
            <p:spPr bwMode="auto">
              <a:xfrm>
                <a:off x="1874" y="116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1J</a:t>
                </a:r>
              </a:p>
            </p:txBody>
          </p:sp>
          <p:sp>
            <p:nvSpPr>
              <p:cNvPr id="4156" name="Text Box 60"/>
              <p:cNvSpPr txBox="1">
                <a:spLocks noChangeArrowheads="1"/>
              </p:cNvSpPr>
              <p:nvPr/>
            </p:nvSpPr>
            <p:spPr bwMode="auto">
              <a:xfrm>
                <a:off x="1886" y="158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1K</a:t>
                </a:r>
              </a:p>
            </p:txBody>
          </p:sp>
          <p:sp>
            <p:nvSpPr>
              <p:cNvPr id="4157" name="Oval 61"/>
              <p:cNvSpPr>
                <a:spLocks noChangeArrowheads="1"/>
              </p:cNvSpPr>
              <p:nvPr/>
            </p:nvSpPr>
            <p:spPr bwMode="auto">
              <a:xfrm>
                <a:off x="1827" y="1496"/>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8" name="Text Box 62"/>
              <p:cNvSpPr txBox="1">
                <a:spLocks noChangeArrowheads="1"/>
              </p:cNvSpPr>
              <p:nvPr/>
            </p:nvSpPr>
            <p:spPr bwMode="auto">
              <a:xfrm>
                <a:off x="1967" y="137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C1</a:t>
                </a:r>
              </a:p>
            </p:txBody>
          </p:sp>
          <p:sp>
            <p:nvSpPr>
              <p:cNvPr id="4159" name="Oval 63"/>
              <p:cNvSpPr>
                <a:spLocks noChangeArrowheads="1"/>
              </p:cNvSpPr>
              <p:nvPr/>
            </p:nvSpPr>
            <p:spPr bwMode="auto">
              <a:xfrm>
                <a:off x="2412" y="1682"/>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60" name="Group 64"/>
              <p:cNvGrpSpPr>
                <a:grpSpLocks/>
              </p:cNvGrpSpPr>
              <p:nvPr/>
            </p:nvGrpSpPr>
            <p:grpSpPr bwMode="auto">
              <a:xfrm>
                <a:off x="2789" y="1550"/>
                <a:ext cx="115" cy="589"/>
                <a:chOff x="2741" y="3000"/>
                <a:chExt cx="121" cy="603"/>
              </a:xfrm>
            </p:grpSpPr>
            <p:sp>
              <p:nvSpPr>
                <p:cNvPr id="4161" name="Line 65"/>
                <p:cNvSpPr>
                  <a:spLocks noChangeShapeType="1"/>
                </p:cNvSpPr>
                <p:nvPr/>
              </p:nvSpPr>
              <p:spPr bwMode="auto">
                <a:xfrm>
                  <a:off x="2741" y="3000"/>
                  <a:ext cx="12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62" name="Line 66"/>
                <p:cNvSpPr>
                  <a:spLocks noChangeShapeType="1"/>
                </p:cNvSpPr>
                <p:nvPr/>
              </p:nvSpPr>
              <p:spPr bwMode="auto">
                <a:xfrm>
                  <a:off x="2741" y="3003"/>
                  <a:ext cx="0" cy="60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63" name="Rectangle 67"/>
              <p:cNvSpPr>
                <a:spLocks noChangeArrowheads="1"/>
              </p:cNvSpPr>
              <p:nvPr/>
            </p:nvSpPr>
            <p:spPr bwMode="auto">
              <a:xfrm>
                <a:off x="2970" y="1187"/>
                <a:ext cx="492" cy="69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4" name="AutoShape 68"/>
              <p:cNvSpPr>
                <a:spLocks noChangeArrowheads="1"/>
              </p:cNvSpPr>
              <p:nvPr/>
            </p:nvSpPr>
            <p:spPr bwMode="auto">
              <a:xfrm rot="5400000" flipH="1">
                <a:off x="2950" y="1495"/>
                <a:ext cx="136" cy="91"/>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5" name="Text Box 69"/>
              <p:cNvSpPr txBox="1">
                <a:spLocks noChangeArrowheads="1"/>
              </p:cNvSpPr>
              <p:nvPr/>
            </p:nvSpPr>
            <p:spPr bwMode="auto">
              <a:xfrm>
                <a:off x="2924" y="117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1J</a:t>
                </a:r>
              </a:p>
            </p:txBody>
          </p:sp>
          <p:sp>
            <p:nvSpPr>
              <p:cNvPr id="4166" name="Text Box 70"/>
              <p:cNvSpPr txBox="1">
                <a:spLocks noChangeArrowheads="1"/>
              </p:cNvSpPr>
              <p:nvPr/>
            </p:nvSpPr>
            <p:spPr bwMode="auto">
              <a:xfrm>
                <a:off x="2936" y="159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1K</a:t>
                </a:r>
              </a:p>
            </p:txBody>
          </p:sp>
          <p:sp>
            <p:nvSpPr>
              <p:cNvPr id="4167" name="Oval 71"/>
              <p:cNvSpPr>
                <a:spLocks noChangeArrowheads="1"/>
              </p:cNvSpPr>
              <p:nvPr/>
            </p:nvSpPr>
            <p:spPr bwMode="auto">
              <a:xfrm>
                <a:off x="2877" y="1505"/>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 name="Text Box 72"/>
              <p:cNvSpPr txBox="1">
                <a:spLocks noChangeArrowheads="1"/>
              </p:cNvSpPr>
              <p:nvPr/>
            </p:nvSpPr>
            <p:spPr bwMode="auto">
              <a:xfrm>
                <a:off x="3017" y="1382"/>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C1</a:t>
                </a:r>
              </a:p>
            </p:txBody>
          </p:sp>
          <p:sp>
            <p:nvSpPr>
              <p:cNvPr id="4169" name="Oval 73"/>
              <p:cNvSpPr>
                <a:spLocks noChangeArrowheads="1"/>
              </p:cNvSpPr>
              <p:nvPr/>
            </p:nvSpPr>
            <p:spPr bwMode="auto">
              <a:xfrm>
                <a:off x="3462" y="1691"/>
                <a:ext cx="91" cy="91"/>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0" name="Line 74"/>
              <p:cNvSpPr>
                <a:spLocks noChangeShapeType="1"/>
              </p:cNvSpPr>
              <p:nvPr/>
            </p:nvSpPr>
            <p:spPr bwMode="auto">
              <a:xfrm flipV="1">
                <a:off x="427" y="2134"/>
                <a:ext cx="2363"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71" name="Object 75"/>
              <p:cNvGraphicFramePr>
                <a:graphicFrameLocks noChangeAspect="1"/>
              </p:cNvGraphicFramePr>
              <p:nvPr/>
            </p:nvGraphicFramePr>
            <p:xfrm>
              <a:off x="2421" y="1032"/>
              <a:ext cx="241" cy="272"/>
            </p:xfrm>
            <a:graphic>
              <a:graphicData uri="http://schemas.openxmlformats.org/presentationml/2006/ole">
                <mc:AlternateContent xmlns:mc="http://schemas.openxmlformats.org/markup-compatibility/2006">
                  <mc:Choice xmlns:v="urn:schemas-microsoft-com:vml" Requires="v">
                    <p:oleObj spid="_x0000_s28712" name="Equation" r:id="rId23" imgW="190440" imgH="215640" progId="Equation.3">
                      <p:embed/>
                    </p:oleObj>
                  </mc:Choice>
                  <mc:Fallback>
                    <p:oleObj name="Equation" r:id="rId23" imgW="190440" imgH="215640" progId="Equation.3">
                      <p:embed/>
                      <p:pic>
                        <p:nvPicPr>
                          <p:cNvPr id="4171" name="Object 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21" y="1032"/>
                            <a:ext cx="24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2" name="Object 76"/>
              <p:cNvGraphicFramePr>
                <a:graphicFrameLocks noChangeAspect="1"/>
              </p:cNvGraphicFramePr>
              <p:nvPr/>
            </p:nvGraphicFramePr>
            <p:xfrm>
              <a:off x="3593" y="1066"/>
              <a:ext cx="257" cy="273"/>
            </p:xfrm>
            <a:graphic>
              <a:graphicData uri="http://schemas.openxmlformats.org/presentationml/2006/ole">
                <mc:AlternateContent xmlns:mc="http://schemas.openxmlformats.org/markup-compatibility/2006">
                  <mc:Choice xmlns:v="urn:schemas-microsoft-com:vml" Requires="v">
                    <p:oleObj spid="_x0000_s28713" name="Equation" r:id="rId25" imgW="203040" imgH="215640" progId="Equation.3">
                      <p:embed/>
                    </p:oleObj>
                  </mc:Choice>
                  <mc:Fallback>
                    <p:oleObj name="Equation" r:id="rId25" imgW="203040" imgH="215640" progId="Equation.3">
                      <p:embed/>
                      <p:pic>
                        <p:nvPicPr>
                          <p:cNvPr id="4172" name="Object 7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93" y="1066"/>
                            <a:ext cx="257"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3" name="Object 77"/>
              <p:cNvGraphicFramePr>
                <a:graphicFrameLocks noChangeAspect="1"/>
              </p:cNvGraphicFramePr>
              <p:nvPr/>
            </p:nvGraphicFramePr>
            <p:xfrm>
              <a:off x="2460" y="1745"/>
              <a:ext cx="257" cy="321"/>
            </p:xfrm>
            <a:graphic>
              <a:graphicData uri="http://schemas.openxmlformats.org/presentationml/2006/ole">
                <mc:AlternateContent xmlns:mc="http://schemas.openxmlformats.org/markup-compatibility/2006">
                  <mc:Choice xmlns:v="urn:schemas-microsoft-com:vml" Requires="v">
                    <p:oleObj spid="_x0000_s28714" name="Equation" r:id="rId27" imgW="203040" imgH="253800" progId="Equation.3">
                      <p:embed/>
                    </p:oleObj>
                  </mc:Choice>
                  <mc:Fallback>
                    <p:oleObj name="Equation" r:id="rId27" imgW="203040" imgH="253800" progId="Equation.3">
                      <p:embed/>
                      <p:pic>
                        <p:nvPicPr>
                          <p:cNvPr id="4173" name="Object 7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60" y="1745"/>
                            <a:ext cx="257"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4" name="Object 78"/>
              <p:cNvGraphicFramePr>
                <a:graphicFrameLocks noChangeAspect="1"/>
              </p:cNvGraphicFramePr>
              <p:nvPr/>
            </p:nvGraphicFramePr>
            <p:xfrm>
              <a:off x="3625" y="1687"/>
              <a:ext cx="273" cy="321"/>
            </p:xfrm>
            <a:graphic>
              <a:graphicData uri="http://schemas.openxmlformats.org/presentationml/2006/ole">
                <mc:AlternateContent xmlns:mc="http://schemas.openxmlformats.org/markup-compatibility/2006">
                  <mc:Choice xmlns:v="urn:schemas-microsoft-com:vml" Requires="v">
                    <p:oleObj spid="_x0000_s28715" name="Equation" r:id="rId29" imgW="215640" imgH="253800" progId="Equation.3">
                      <p:embed/>
                    </p:oleObj>
                  </mc:Choice>
                  <mc:Fallback>
                    <p:oleObj name="Equation" r:id="rId29" imgW="215640" imgH="253800" progId="Equation.3">
                      <p:embed/>
                      <p:pic>
                        <p:nvPicPr>
                          <p:cNvPr id="4174" name="Object 7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25" y="1687"/>
                            <a:ext cx="27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5" name="Line 79"/>
              <p:cNvSpPr>
                <a:spLocks noChangeShapeType="1"/>
              </p:cNvSpPr>
              <p:nvPr/>
            </p:nvSpPr>
            <p:spPr bwMode="auto">
              <a:xfrm flipV="1">
                <a:off x="625" y="2044"/>
                <a:ext cx="299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6" name="Line 80"/>
              <p:cNvSpPr>
                <a:spLocks noChangeShapeType="1"/>
              </p:cNvSpPr>
              <p:nvPr/>
            </p:nvSpPr>
            <p:spPr bwMode="auto">
              <a:xfrm>
                <a:off x="1625" y="840"/>
                <a:ext cx="223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7" name="Line 81"/>
              <p:cNvSpPr>
                <a:spLocks noChangeShapeType="1"/>
              </p:cNvSpPr>
              <p:nvPr/>
            </p:nvSpPr>
            <p:spPr bwMode="auto">
              <a:xfrm>
                <a:off x="1625" y="835"/>
                <a:ext cx="0" cy="92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 name="Line 82"/>
              <p:cNvSpPr>
                <a:spLocks noChangeShapeType="1"/>
              </p:cNvSpPr>
              <p:nvPr/>
            </p:nvSpPr>
            <p:spPr bwMode="auto">
              <a:xfrm>
                <a:off x="2669" y="722"/>
                <a:ext cx="120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9" name="Line 83"/>
              <p:cNvSpPr>
                <a:spLocks noChangeShapeType="1"/>
              </p:cNvSpPr>
              <p:nvPr/>
            </p:nvSpPr>
            <p:spPr bwMode="auto">
              <a:xfrm>
                <a:off x="2669" y="719"/>
                <a:ext cx="0" cy="103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0" name="Line 84"/>
              <p:cNvSpPr>
                <a:spLocks noChangeShapeType="1"/>
              </p:cNvSpPr>
              <p:nvPr/>
            </p:nvSpPr>
            <p:spPr bwMode="auto">
              <a:xfrm flipV="1">
                <a:off x="535" y="943"/>
                <a:ext cx="337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1" name="Rectangle 85"/>
              <p:cNvSpPr>
                <a:spLocks noChangeArrowheads="1"/>
              </p:cNvSpPr>
              <p:nvPr/>
            </p:nvSpPr>
            <p:spPr bwMode="auto">
              <a:xfrm>
                <a:off x="3636" y="647"/>
                <a:ext cx="264" cy="372"/>
              </a:xfrm>
              <a:prstGeom prst="rect">
                <a:avLst/>
              </a:prstGeom>
              <a:solidFill>
                <a:schemeClr val="bg1"/>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rgbClr val="FF0066"/>
                  </a:solidFill>
                </a:endParaRPr>
              </a:p>
            </p:txBody>
          </p:sp>
          <p:grpSp>
            <p:nvGrpSpPr>
              <p:cNvPr id="4182" name="Group 86"/>
              <p:cNvGrpSpPr>
                <a:grpSpLocks/>
              </p:cNvGrpSpPr>
              <p:nvPr/>
            </p:nvGrpSpPr>
            <p:grpSpPr bwMode="auto">
              <a:xfrm flipH="1" flipV="1">
                <a:off x="3473" y="946"/>
                <a:ext cx="73" cy="391"/>
                <a:chOff x="312" y="2751"/>
                <a:chExt cx="492" cy="600"/>
              </a:xfrm>
            </p:grpSpPr>
            <p:sp>
              <p:nvSpPr>
                <p:cNvPr id="4183" name="Line 87"/>
                <p:cNvSpPr>
                  <a:spLocks noChangeShapeType="1"/>
                </p:cNvSpPr>
                <p:nvPr/>
              </p:nvSpPr>
              <p:spPr bwMode="auto">
                <a:xfrm>
                  <a:off x="312" y="2760"/>
                  <a:ext cx="4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4" name="Line 88"/>
                <p:cNvSpPr>
                  <a:spLocks noChangeShapeType="1"/>
                </p:cNvSpPr>
                <p:nvPr/>
              </p:nvSpPr>
              <p:spPr bwMode="auto">
                <a:xfrm>
                  <a:off x="312" y="2751"/>
                  <a:ext cx="0" cy="60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85" name="Text Box 89"/>
              <p:cNvSpPr txBox="1">
                <a:spLocks noChangeArrowheads="1"/>
              </p:cNvSpPr>
              <p:nvPr/>
            </p:nvSpPr>
            <p:spPr bwMode="auto">
              <a:xfrm>
                <a:off x="3602" y="601"/>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&amp;</a:t>
                </a:r>
              </a:p>
            </p:txBody>
          </p:sp>
          <p:sp>
            <p:nvSpPr>
              <p:cNvPr id="4186" name="Oval 90"/>
              <p:cNvSpPr>
                <a:spLocks noChangeArrowheads="1"/>
              </p:cNvSpPr>
              <p:nvPr/>
            </p:nvSpPr>
            <p:spPr bwMode="auto">
              <a:xfrm>
                <a:off x="3900" y="791"/>
                <a:ext cx="96" cy="96"/>
              </a:xfrm>
              <a:prstGeom prst="ellipse">
                <a:avLst/>
              </a:prstGeom>
              <a:solidFill>
                <a:schemeClr val="bg1"/>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7" name="Text Box 91"/>
              <p:cNvSpPr txBox="1">
                <a:spLocks noChangeArrowheads="1"/>
              </p:cNvSpPr>
              <p:nvPr/>
            </p:nvSpPr>
            <p:spPr bwMode="auto">
              <a:xfrm>
                <a:off x="1994" y="922"/>
                <a:ext cx="4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FF</a:t>
                </a:r>
                <a:r>
                  <a:rPr lang="en-US" altLang="zh-CN" b="1" baseline="-25000">
                    <a:solidFill>
                      <a:srgbClr val="FF0066"/>
                    </a:solidFill>
                  </a:rPr>
                  <a:t>1</a:t>
                </a:r>
              </a:p>
            </p:txBody>
          </p:sp>
          <p:sp>
            <p:nvSpPr>
              <p:cNvPr id="4188" name="Text Box 92"/>
              <p:cNvSpPr txBox="1">
                <a:spLocks noChangeArrowheads="1"/>
              </p:cNvSpPr>
              <p:nvPr/>
            </p:nvSpPr>
            <p:spPr bwMode="auto">
              <a:xfrm>
                <a:off x="873" y="906"/>
                <a:ext cx="4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FF</a:t>
                </a:r>
                <a:r>
                  <a:rPr lang="en-US" altLang="zh-CN" b="1" baseline="-25000">
                    <a:solidFill>
                      <a:srgbClr val="FF0066"/>
                    </a:solidFill>
                  </a:rPr>
                  <a:t>0</a:t>
                </a:r>
              </a:p>
            </p:txBody>
          </p:sp>
          <p:sp>
            <p:nvSpPr>
              <p:cNvPr id="4189" name="Text Box 93"/>
              <p:cNvSpPr txBox="1">
                <a:spLocks noChangeArrowheads="1"/>
              </p:cNvSpPr>
              <p:nvPr/>
            </p:nvSpPr>
            <p:spPr bwMode="auto">
              <a:xfrm>
                <a:off x="3026" y="928"/>
                <a:ext cx="4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FF</a:t>
                </a:r>
                <a:r>
                  <a:rPr lang="en-US" altLang="zh-CN" b="1" baseline="-25000">
                    <a:solidFill>
                      <a:srgbClr val="FF0066"/>
                    </a:solidFill>
                  </a:rPr>
                  <a:t>2</a:t>
                </a:r>
              </a:p>
            </p:txBody>
          </p:sp>
          <p:sp>
            <p:nvSpPr>
              <p:cNvPr id="4190" name="Oval 94"/>
              <p:cNvSpPr>
                <a:spLocks noChangeArrowheads="1"/>
              </p:cNvSpPr>
              <p:nvPr/>
            </p:nvSpPr>
            <p:spPr bwMode="auto">
              <a:xfrm>
                <a:off x="2644" y="1725"/>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1" name="Oval 95"/>
              <p:cNvSpPr>
                <a:spLocks noChangeArrowheads="1"/>
              </p:cNvSpPr>
              <p:nvPr/>
            </p:nvSpPr>
            <p:spPr bwMode="auto">
              <a:xfrm>
                <a:off x="1601" y="1723"/>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2" name="Oval 96"/>
              <p:cNvSpPr>
                <a:spLocks noChangeArrowheads="1"/>
              </p:cNvSpPr>
              <p:nvPr/>
            </p:nvSpPr>
            <p:spPr bwMode="auto">
              <a:xfrm>
                <a:off x="645" y="2101"/>
                <a:ext cx="56" cy="56"/>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3" name="Oval 97"/>
              <p:cNvSpPr>
                <a:spLocks noChangeArrowheads="1"/>
              </p:cNvSpPr>
              <p:nvPr/>
            </p:nvSpPr>
            <p:spPr bwMode="auto">
              <a:xfrm>
                <a:off x="1707" y="2099"/>
                <a:ext cx="56" cy="56"/>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4" name="Text Box 98"/>
              <p:cNvSpPr txBox="1">
                <a:spLocks noChangeArrowheads="1"/>
              </p:cNvSpPr>
              <p:nvPr/>
            </p:nvSpPr>
            <p:spPr bwMode="auto">
              <a:xfrm>
                <a:off x="376" y="2130"/>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CP</a:t>
                </a:r>
              </a:p>
            </p:txBody>
          </p:sp>
          <p:sp>
            <p:nvSpPr>
              <p:cNvPr id="4195" name="Oval 99"/>
              <p:cNvSpPr>
                <a:spLocks noChangeArrowheads="1"/>
              </p:cNvSpPr>
              <p:nvPr/>
            </p:nvSpPr>
            <p:spPr bwMode="auto">
              <a:xfrm>
                <a:off x="433" y="2105"/>
                <a:ext cx="56" cy="56"/>
              </a:xfrm>
              <a:prstGeom prst="ellipse">
                <a:avLst/>
              </a:prstGeom>
              <a:solidFill>
                <a:schemeClr val="bg1"/>
              </a:solidFill>
              <a:ln w="1905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6" name="Oval 100"/>
              <p:cNvSpPr>
                <a:spLocks noChangeArrowheads="1"/>
              </p:cNvSpPr>
              <p:nvPr/>
            </p:nvSpPr>
            <p:spPr bwMode="auto">
              <a:xfrm>
                <a:off x="4051" y="812"/>
                <a:ext cx="56" cy="56"/>
              </a:xfrm>
              <a:prstGeom prst="ellipse">
                <a:avLst/>
              </a:prstGeom>
              <a:solidFill>
                <a:schemeClr val="bg1"/>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7" name="Text Box 101"/>
              <p:cNvSpPr txBox="1">
                <a:spLocks noChangeArrowheads="1"/>
              </p:cNvSpPr>
              <p:nvPr/>
            </p:nvSpPr>
            <p:spPr bwMode="auto">
              <a:xfrm>
                <a:off x="3890" y="476"/>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Y</a:t>
                </a:r>
              </a:p>
            </p:txBody>
          </p:sp>
        </p:grpSp>
        <p:sp>
          <p:nvSpPr>
            <p:cNvPr id="4198" name="Oval 102"/>
            <p:cNvSpPr>
              <a:spLocks noChangeArrowheads="1"/>
            </p:cNvSpPr>
            <p:nvPr/>
          </p:nvSpPr>
          <p:spPr bwMode="auto">
            <a:xfrm>
              <a:off x="3520" y="909"/>
              <a:ext cx="56" cy="5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a:xfrm>
            <a:off x="179512" y="-63897"/>
            <a:ext cx="8539038" cy="964505"/>
          </a:xfrm>
        </p:spPr>
        <p:txBody>
          <a:bodyPr>
            <a:normAutofit fontScale="90000"/>
          </a:bodyPr>
          <a:lstStyle/>
          <a:p>
            <a:r>
              <a:rPr lang="zh-CN" altLang="en-US" dirty="0" smtClean="0"/>
              <a:t>完整题目做法与</a:t>
            </a:r>
            <a:r>
              <a:rPr lang="zh-CN" altLang="en-US" dirty="0"/>
              <a:t>步骤</a:t>
            </a:r>
            <a:r>
              <a:rPr lang="zh-CN" altLang="en-US" dirty="0" smtClean="0"/>
              <a:t>示例</a:t>
            </a:r>
            <a:r>
              <a:rPr lang="zh-CN" altLang="en-US" dirty="0" smtClean="0"/>
              <a:t>：</a:t>
            </a:r>
            <a:r>
              <a:rPr lang="zh-CN" altLang="en-US" b="1" dirty="0" smtClean="0">
                <a:solidFill>
                  <a:srgbClr val="FFC000"/>
                </a:solidFill>
                <a:effectLst>
                  <a:outerShdw blurRad="38100" dist="38100" dir="2700000" algn="tl">
                    <a:srgbClr val="000000">
                      <a:alpha val="43137"/>
                    </a:srgbClr>
                  </a:outerShdw>
                </a:effectLst>
              </a:rPr>
              <a:t>计教不考</a:t>
            </a:r>
            <a:endParaRPr lang="zh-CN" altLang="en-US"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005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20"/>
                                        </p:tgtEl>
                                        <p:attrNameLst>
                                          <p:attrName>style.visibility</p:attrName>
                                        </p:attrNameLst>
                                      </p:cBhvr>
                                      <p:to>
                                        <p:strVal val="visible"/>
                                      </p:to>
                                    </p:set>
                                    <p:animEffect transition="in" filter="wipe(left)">
                                      <p:cBhvr>
                                        <p:cTn id="7" dur="500"/>
                                        <p:tgtEl>
                                          <p:spTgt spid="4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9"/>
                                        </p:tgtEl>
                                        <p:attrNameLst>
                                          <p:attrName>style.visibility</p:attrName>
                                        </p:attrNameLst>
                                      </p:cBhvr>
                                      <p:to>
                                        <p:strVal val="visible"/>
                                      </p:to>
                                    </p:set>
                                    <p:animEffect transition="in" filter="wipe(left)">
                                      <p:cBhvr>
                                        <p:cTn id="12" dur="500"/>
                                        <p:tgtEl>
                                          <p:spTgt spid="4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wipe(left)">
                                      <p:cBhvr>
                                        <p:cTn id="23" dur="500"/>
                                        <p:tgtEl>
                                          <p:spTgt spid="41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101"/>
                                        </p:tgtEl>
                                        <p:attrNameLst>
                                          <p:attrName>style.visibility</p:attrName>
                                        </p:attrNameLst>
                                      </p:cBhvr>
                                      <p:to>
                                        <p:strVal val="visible"/>
                                      </p:to>
                                    </p:set>
                                    <p:animEffect transition="in" filter="wipe(left)">
                                      <p:cBhvr>
                                        <p:cTn id="28" dur="500"/>
                                        <p:tgtEl>
                                          <p:spTgt spid="41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02"/>
                                        </p:tgtEl>
                                        <p:attrNameLst>
                                          <p:attrName>style.visibility</p:attrName>
                                        </p:attrNameLst>
                                      </p:cBhvr>
                                      <p:to>
                                        <p:strVal val="visible"/>
                                      </p:to>
                                    </p:set>
                                    <p:animEffect transition="in" filter="wipe(left)">
                                      <p:cBhvr>
                                        <p:cTn id="33" dur="500"/>
                                        <p:tgtEl>
                                          <p:spTgt spid="41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iterate type="wd">
                                    <p:tmPct val="100000"/>
                                  </p:iterate>
                                  <p:childTnLst>
                                    <p:set>
                                      <p:cBhvr>
                                        <p:cTn id="37" dur="1" fill="hold">
                                          <p:stCondLst>
                                            <p:cond delay="0"/>
                                          </p:stCondLst>
                                        </p:cTn>
                                        <p:tgtEl>
                                          <p:spTgt spid="4104"/>
                                        </p:tgtEl>
                                        <p:attrNameLst>
                                          <p:attrName>style.visibility</p:attrName>
                                        </p:attrNameLst>
                                      </p:cBhvr>
                                      <p:to>
                                        <p:strVal val="visible"/>
                                      </p:to>
                                    </p:set>
                                    <p:animEffect transition="in" filter="slide(fromLeft)">
                                      <p:cBhvr>
                                        <p:cTn id="38" dur="300"/>
                                        <p:tgtEl>
                                          <p:spTgt spid="41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103"/>
                                        </p:tgtEl>
                                        <p:attrNameLst>
                                          <p:attrName>style.visibility</p:attrName>
                                        </p:attrNameLst>
                                      </p:cBhvr>
                                      <p:to>
                                        <p:strVal val="visible"/>
                                      </p:to>
                                    </p:set>
                                    <p:animEffect transition="in" filter="wipe(left)">
                                      <p:cBhvr>
                                        <p:cTn id="43" dur="500"/>
                                        <p:tgtEl>
                                          <p:spTgt spid="410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4117"/>
                                        </p:tgtEl>
                                        <p:attrNameLst>
                                          <p:attrName>style.visibility</p:attrName>
                                        </p:attrNameLst>
                                      </p:cBhvr>
                                      <p:to>
                                        <p:strVal val="visible"/>
                                      </p:to>
                                    </p:set>
                                    <p:animEffect transition="in" filter="slide(fromLeft)">
                                      <p:cBhvr>
                                        <p:cTn id="48" dur="500"/>
                                        <p:tgtEl>
                                          <p:spTgt spid="41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105"/>
                                        </p:tgtEl>
                                        <p:attrNameLst>
                                          <p:attrName>style.visibility</p:attrName>
                                        </p:attrNameLst>
                                      </p:cBhvr>
                                      <p:to>
                                        <p:strVal val="visible"/>
                                      </p:to>
                                    </p:set>
                                    <p:animEffect transition="in" filter="wipe(left)">
                                      <p:cBhvr>
                                        <p:cTn id="53" dur="500"/>
                                        <p:tgtEl>
                                          <p:spTgt spid="410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106"/>
                                        </p:tgtEl>
                                        <p:attrNameLst>
                                          <p:attrName>style.visibility</p:attrName>
                                        </p:attrNameLst>
                                      </p:cBhvr>
                                      <p:to>
                                        <p:strVal val="visible"/>
                                      </p:to>
                                    </p:set>
                                    <p:animEffect transition="in" filter="wipe(left)">
                                      <p:cBhvr>
                                        <p:cTn id="58" dur="500"/>
                                        <p:tgtEl>
                                          <p:spTgt spid="410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107"/>
                                        </p:tgtEl>
                                        <p:attrNameLst>
                                          <p:attrName>style.visibility</p:attrName>
                                        </p:attrNameLst>
                                      </p:cBhvr>
                                      <p:to>
                                        <p:strVal val="visible"/>
                                      </p:to>
                                    </p:set>
                                    <p:animEffect transition="in" filter="wipe(left)">
                                      <p:cBhvr>
                                        <p:cTn id="63" dur="500"/>
                                        <p:tgtEl>
                                          <p:spTgt spid="410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4108"/>
                                        </p:tgtEl>
                                        <p:attrNameLst>
                                          <p:attrName>style.visibility</p:attrName>
                                        </p:attrNameLst>
                                      </p:cBhvr>
                                      <p:to>
                                        <p:strVal val="visible"/>
                                      </p:to>
                                    </p:set>
                                    <p:animEffect transition="in" filter="wipe(left)">
                                      <p:cBhvr>
                                        <p:cTn id="68" dur="500"/>
                                        <p:tgtEl>
                                          <p:spTgt spid="410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109"/>
                                        </p:tgtEl>
                                        <p:attrNameLst>
                                          <p:attrName>style.visibility</p:attrName>
                                        </p:attrNameLst>
                                      </p:cBhvr>
                                      <p:to>
                                        <p:strVal val="visible"/>
                                      </p:to>
                                    </p:set>
                                    <p:animEffect transition="in" filter="wipe(left)">
                                      <p:cBhvr>
                                        <p:cTn id="73" dur="500"/>
                                        <p:tgtEl>
                                          <p:spTgt spid="410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4112"/>
                                        </p:tgtEl>
                                        <p:attrNameLst>
                                          <p:attrName>style.visibility</p:attrName>
                                        </p:attrNameLst>
                                      </p:cBhvr>
                                      <p:to>
                                        <p:strVal val="visible"/>
                                      </p:to>
                                    </p:set>
                                    <p:animEffect transition="in" filter="wipe(left)">
                                      <p:cBhvr>
                                        <p:cTn id="78" dur="500"/>
                                        <p:tgtEl>
                                          <p:spTgt spid="4112"/>
                                        </p:tgtEl>
                                      </p:cBhvr>
                                    </p:animEffect>
                                  </p:childTnLst>
                                </p:cTn>
                              </p:par>
                            </p:childTnLst>
                          </p:cTn>
                        </p:par>
                        <p:par>
                          <p:cTn id="79" fill="hold" nodeType="afterGroup">
                            <p:stCondLst>
                              <p:cond delay="500"/>
                            </p:stCondLst>
                            <p:childTnLst>
                              <p:par>
                                <p:cTn id="80" presetID="12" presetClass="entr" presetSubtype="8" fill="hold" grpId="0" nodeType="afterEffect">
                                  <p:stCondLst>
                                    <p:cond delay="0"/>
                                  </p:stCondLst>
                                  <p:childTnLst>
                                    <p:set>
                                      <p:cBhvr>
                                        <p:cTn id="81" dur="1" fill="hold">
                                          <p:stCondLst>
                                            <p:cond delay="0"/>
                                          </p:stCondLst>
                                        </p:cTn>
                                        <p:tgtEl>
                                          <p:spTgt spid="4113"/>
                                        </p:tgtEl>
                                        <p:attrNameLst>
                                          <p:attrName>style.visibility</p:attrName>
                                        </p:attrNameLst>
                                      </p:cBhvr>
                                      <p:to>
                                        <p:strVal val="visible"/>
                                      </p:to>
                                    </p:set>
                                    <p:animEffect transition="in" filter="slide(fromLeft)">
                                      <p:cBhvr>
                                        <p:cTn id="82" dur="500"/>
                                        <p:tgtEl>
                                          <p:spTgt spid="41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110"/>
                                        </p:tgtEl>
                                        <p:attrNameLst>
                                          <p:attrName>style.visibility</p:attrName>
                                        </p:attrNameLst>
                                      </p:cBhvr>
                                      <p:to>
                                        <p:strVal val="visible"/>
                                      </p:to>
                                    </p:set>
                                    <p:animEffect transition="in" filter="wipe(left)">
                                      <p:cBhvr>
                                        <p:cTn id="87" dur="500"/>
                                        <p:tgtEl>
                                          <p:spTgt spid="411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111"/>
                                        </p:tgtEl>
                                        <p:attrNameLst>
                                          <p:attrName>style.visibility</p:attrName>
                                        </p:attrNameLst>
                                      </p:cBhvr>
                                      <p:to>
                                        <p:strVal val="visible"/>
                                      </p:to>
                                    </p:set>
                                    <p:animEffect transition="in" filter="wipe(left)">
                                      <p:cBhvr>
                                        <p:cTn id="92" dur="500"/>
                                        <p:tgtEl>
                                          <p:spTgt spid="411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114"/>
                                        </p:tgtEl>
                                        <p:attrNameLst>
                                          <p:attrName>style.visibility</p:attrName>
                                        </p:attrNameLst>
                                      </p:cBhvr>
                                      <p:to>
                                        <p:strVal val="visible"/>
                                      </p:to>
                                    </p:set>
                                    <p:animEffect transition="in" filter="wipe(left)">
                                      <p:cBhvr>
                                        <p:cTn id="97" dur="500"/>
                                        <p:tgtEl>
                                          <p:spTgt spid="411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115"/>
                                        </p:tgtEl>
                                        <p:attrNameLst>
                                          <p:attrName>style.visibility</p:attrName>
                                        </p:attrNameLst>
                                      </p:cBhvr>
                                      <p:to>
                                        <p:strVal val="visible"/>
                                      </p:to>
                                    </p:set>
                                    <p:animEffect transition="in" filter="wipe(left)">
                                      <p:cBhvr>
                                        <p:cTn id="102" dur="500"/>
                                        <p:tgtEl>
                                          <p:spTgt spid="411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116"/>
                                        </p:tgtEl>
                                        <p:attrNameLst>
                                          <p:attrName>style.visibility</p:attrName>
                                        </p:attrNameLst>
                                      </p:cBhvr>
                                      <p:to>
                                        <p:strVal val="visible"/>
                                      </p:to>
                                    </p:set>
                                    <p:animEffect transition="in" filter="wipe(left)">
                                      <p:cBhvr>
                                        <p:cTn id="107" dur="500"/>
                                        <p:tgtEl>
                                          <p:spTgt spid="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2" grpId="0" autoUpdateAnimBg="0"/>
      <p:bldP spid="4104" grpId="0" autoUpdateAnimBg="0"/>
      <p:bldP spid="4105" grpId="0" autoUpdateAnimBg="0"/>
      <p:bldP spid="4110" grpId="0" autoUpdateAnimBg="0"/>
      <p:bldP spid="4113" grpId="0" autoUpdateAnimBg="0"/>
      <p:bldP spid="4117" grpId="0" autoUpdateAnimBg="0"/>
      <p:bldP spid="411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nvPr>
        </p:nvGraphicFramePr>
        <p:xfrm>
          <a:off x="6398759" y="1937887"/>
          <a:ext cx="1735138" cy="695325"/>
        </p:xfrm>
        <a:graphic>
          <a:graphicData uri="http://schemas.openxmlformats.org/presentationml/2006/ole">
            <mc:AlternateContent xmlns:mc="http://schemas.openxmlformats.org/markup-compatibility/2006">
              <mc:Choice xmlns:v="urn:schemas-microsoft-com:vml" Requires="v">
                <p:oleObj spid="_x0000_s29710" name="公式" r:id="rId3" imgW="698400" imgH="279360" progId="Equation.3">
                  <p:embed/>
                </p:oleObj>
              </mc:Choice>
              <mc:Fallback>
                <p:oleObj name="公式" r:id="rId3" imgW="698400" imgH="27936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759" y="1937887"/>
                        <a:ext cx="1735138" cy="695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extLst/>
          </p:nvPr>
        </p:nvGraphicFramePr>
        <p:xfrm>
          <a:off x="6377669" y="1458237"/>
          <a:ext cx="1704975" cy="625475"/>
        </p:xfrm>
        <a:graphic>
          <a:graphicData uri="http://schemas.openxmlformats.org/presentationml/2006/ole">
            <mc:AlternateContent xmlns:mc="http://schemas.openxmlformats.org/markup-compatibility/2006">
              <mc:Choice xmlns:v="urn:schemas-microsoft-com:vml" Requires="v">
                <p:oleObj spid="_x0000_s29711" name="公式" r:id="rId5" imgW="685800" imgH="253800" progId="Equation.3">
                  <p:embed/>
                </p:oleObj>
              </mc:Choice>
              <mc:Fallback>
                <p:oleObj name="公式" r:id="rId5" imgW="685800" imgH="2538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7669" y="1458237"/>
                        <a:ext cx="1704975" cy="6254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extLst/>
          </p:nvPr>
        </p:nvGraphicFramePr>
        <p:xfrm>
          <a:off x="6337981" y="893312"/>
          <a:ext cx="1706563" cy="595313"/>
        </p:xfrm>
        <a:graphic>
          <a:graphicData uri="http://schemas.openxmlformats.org/presentationml/2006/ole">
            <mc:AlternateContent xmlns:mc="http://schemas.openxmlformats.org/markup-compatibility/2006">
              <mc:Choice xmlns:v="urn:schemas-microsoft-com:vml" Requires="v">
                <p:oleObj spid="_x0000_s29712" name="公式" r:id="rId7" imgW="685800" imgH="241200" progId="Equation.3">
                  <p:embed/>
                </p:oleObj>
              </mc:Choice>
              <mc:Fallback>
                <p:oleObj name="公式" r:id="rId7" imgW="685800" imgH="241200" progId="Equation.3">
                  <p:embed/>
                  <p:pic>
                    <p:nvPicPr>
                      <p:cNvPr id="51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7981" y="893312"/>
                        <a:ext cx="1706563" cy="5953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extLst/>
          </p:nvPr>
        </p:nvGraphicFramePr>
        <p:xfrm>
          <a:off x="6268243" y="2490788"/>
          <a:ext cx="2160588" cy="768350"/>
        </p:xfrm>
        <a:graphic>
          <a:graphicData uri="http://schemas.openxmlformats.org/presentationml/2006/ole">
            <mc:AlternateContent xmlns:mc="http://schemas.openxmlformats.org/markup-compatibility/2006">
              <mc:Choice xmlns:v="urn:schemas-microsoft-com:vml" Requires="v">
                <p:oleObj spid="_x0000_s29713" name="公式" r:id="rId9" imgW="888840" imgH="317160" progId="Equation.3">
                  <p:embed/>
                </p:oleObj>
              </mc:Choice>
              <mc:Fallback>
                <p:oleObj name="公式" r:id="rId9" imgW="888840" imgH="317160" progId="Equation.3">
                  <p:embed/>
                  <p:pic>
                    <p:nvPicPr>
                      <p:cNvPr id="512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8243" y="2490788"/>
                        <a:ext cx="2160588" cy="768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p:cNvSpPr txBox="1">
            <a:spLocks noChangeArrowheads="1"/>
          </p:cNvSpPr>
          <p:nvPr/>
        </p:nvSpPr>
        <p:spPr bwMode="auto">
          <a:xfrm>
            <a:off x="212158" y="845345"/>
            <a:ext cx="3475038" cy="519112"/>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u="sng" dirty="0">
                <a:solidFill>
                  <a:srgbClr val="0033CC"/>
                </a:solidFill>
                <a:effectLst>
                  <a:outerShdw blurRad="38100" dist="38100" dir="2700000" algn="tl">
                    <a:srgbClr val="C0C0C0"/>
                  </a:outerShdw>
                </a:effectLst>
              </a:rPr>
              <a:t>计算，列状态转换表</a:t>
            </a:r>
          </a:p>
        </p:txBody>
      </p:sp>
      <p:graphicFrame>
        <p:nvGraphicFramePr>
          <p:cNvPr id="5127" name="Group 7"/>
          <p:cNvGraphicFramePr>
            <a:graphicFrameLocks noGrp="1"/>
          </p:cNvGraphicFramePr>
          <p:nvPr>
            <p:extLst/>
          </p:nvPr>
        </p:nvGraphicFramePr>
        <p:xfrm>
          <a:off x="719362" y="1552575"/>
          <a:ext cx="2495550" cy="4953001"/>
        </p:xfrm>
        <a:graphic>
          <a:graphicData uri="http://schemas.openxmlformats.org/drawingml/2006/table">
            <a:tbl>
              <a:tblPr/>
              <a:tblGrid>
                <a:gridCol w="628650">
                  <a:extLst>
                    <a:ext uri="{9D8B030D-6E8A-4147-A177-3AD203B41FA5}">
                      <a16:colId xmlns:a16="http://schemas.microsoft.com/office/drawing/2014/main" val="3716029725"/>
                    </a:ext>
                  </a:extLst>
                </a:gridCol>
                <a:gridCol w="1333500">
                  <a:extLst>
                    <a:ext uri="{9D8B030D-6E8A-4147-A177-3AD203B41FA5}">
                      <a16:colId xmlns:a16="http://schemas.microsoft.com/office/drawing/2014/main" val="2868938544"/>
                    </a:ext>
                  </a:extLst>
                </a:gridCol>
                <a:gridCol w="533400">
                  <a:extLst>
                    <a:ext uri="{9D8B030D-6E8A-4147-A177-3AD203B41FA5}">
                      <a16:colId xmlns:a16="http://schemas.microsoft.com/office/drawing/2014/main" val="1066038747"/>
                    </a:ext>
                  </a:extLst>
                </a:gridCol>
              </a:tblGrid>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2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1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237738667"/>
                  </a:ext>
                </a:extLst>
              </a:tr>
              <a:tr h="468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97738649"/>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39840294"/>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604605657"/>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20492238"/>
                  </a:ext>
                </a:extLst>
              </a:tr>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47430185"/>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72744563"/>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50000"/>
                        </a:lnSpc>
                        <a:spcBef>
                          <a:spcPct val="0"/>
                        </a:spcBef>
                        <a:spcAft>
                          <a:spcPct val="0"/>
                        </a:spcAft>
                        <a:buClrTx/>
                        <a:buSzTx/>
                        <a:buFontTx/>
                        <a:buNone/>
                        <a:tabLst/>
                      </a:pPr>
                      <a:endParaRPr kumimoji="1" lang="zh-CN" altLang="zh-CN" sz="1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50000"/>
                        </a:lnSpc>
                        <a:spcBef>
                          <a:spcPct val="0"/>
                        </a:spcBef>
                        <a:spcAft>
                          <a:spcPct val="0"/>
                        </a:spcAft>
                        <a:buClrTx/>
                        <a:buSzTx/>
                        <a:buFontTx/>
                        <a:buNone/>
                        <a:tabLst/>
                      </a:pPr>
                      <a:endParaRPr kumimoji="1" lang="zh-CN" altLang="zh-CN" sz="1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50000"/>
                        </a:lnSpc>
                        <a:spcBef>
                          <a:spcPct val="0"/>
                        </a:spcBef>
                        <a:spcAft>
                          <a:spcPct val="0"/>
                        </a:spcAft>
                        <a:buClrTx/>
                        <a:buSzTx/>
                        <a:buFontTx/>
                        <a:buNone/>
                        <a:tabLst/>
                      </a:pPr>
                      <a:endParaRPr kumimoji="1" lang="zh-CN" altLang="zh-CN" sz="1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90316168"/>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136782628"/>
                  </a:ext>
                </a:extLst>
              </a:tr>
              <a:tr h="368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110064857"/>
                  </a:ext>
                </a:extLst>
              </a:tr>
              <a:tr h="369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433529024"/>
                  </a:ext>
                </a:extLst>
              </a:tr>
            </a:tbl>
          </a:graphicData>
        </a:graphic>
      </p:graphicFrame>
      <p:sp>
        <p:nvSpPr>
          <p:cNvPr id="5177" name="Text Box 57"/>
          <p:cNvSpPr txBox="1">
            <a:spLocks noChangeArrowheads="1"/>
          </p:cNvSpPr>
          <p:nvPr/>
        </p:nvSpPr>
        <p:spPr bwMode="auto">
          <a:xfrm>
            <a:off x="1443262" y="19716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0  0  0</a:t>
            </a:r>
          </a:p>
        </p:txBody>
      </p:sp>
      <p:sp>
        <p:nvSpPr>
          <p:cNvPr id="5178" name="Text Box 58"/>
          <p:cNvSpPr txBox="1">
            <a:spLocks noChangeArrowheads="1"/>
          </p:cNvSpPr>
          <p:nvPr/>
        </p:nvSpPr>
        <p:spPr bwMode="auto">
          <a:xfrm>
            <a:off x="2697387" y="1971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79" name="Text Box 59"/>
          <p:cNvSpPr txBox="1">
            <a:spLocks noChangeArrowheads="1"/>
          </p:cNvSpPr>
          <p:nvPr/>
        </p:nvSpPr>
        <p:spPr bwMode="auto">
          <a:xfrm>
            <a:off x="1443262" y="24288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0  0  1</a:t>
            </a:r>
          </a:p>
        </p:txBody>
      </p:sp>
      <p:sp>
        <p:nvSpPr>
          <p:cNvPr id="5180" name="Text Box 60"/>
          <p:cNvSpPr txBox="1">
            <a:spLocks noChangeArrowheads="1"/>
          </p:cNvSpPr>
          <p:nvPr/>
        </p:nvSpPr>
        <p:spPr bwMode="auto">
          <a:xfrm>
            <a:off x="2697387" y="24288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81" name="Text Box 61"/>
          <p:cNvSpPr txBox="1">
            <a:spLocks noChangeArrowheads="1"/>
          </p:cNvSpPr>
          <p:nvPr/>
        </p:nvSpPr>
        <p:spPr bwMode="auto">
          <a:xfrm>
            <a:off x="1443262" y="28860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0  1  1</a:t>
            </a:r>
          </a:p>
        </p:txBody>
      </p:sp>
      <p:sp>
        <p:nvSpPr>
          <p:cNvPr id="5182" name="Text Box 62"/>
          <p:cNvSpPr txBox="1">
            <a:spLocks noChangeArrowheads="1"/>
          </p:cNvSpPr>
          <p:nvPr/>
        </p:nvSpPr>
        <p:spPr bwMode="auto">
          <a:xfrm>
            <a:off x="2697387" y="28860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83" name="Text Box 63"/>
          <p:cNvSpPr txBox="1">
            <a:spLocks noChangeArrowheads="1"/>
          </p:cNvSpPr>
          <p:nvPr/>
        </p:nvSpPr>
        <p:spPr bwMode="auto">
          <a:xfrm>
            <a:off x="1443262" y="33432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1  1  1</a:t>
            </a:r>
          </a:p>
        </p:txBody>
      </p:sp>
      <p:sp>
        <p:nvSpPr>
          <p:cNvPr id="5184" name="Text Box 64"/>
          <p:cNvSpPr txBox="1">
            <a:spLocks noChangeArrowheads="1"/>
          </p:cNvSpPr>
          <p:nvPr/>
        </p:nvSpPr>
        <p:spPr bwMode="auto">
          <a:xfrm>
            <a:off x="2697387" y="3343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85" name="Text Box 65"/>
          <p:cNvSpPr txBox="1">
            <a:spLocks noChangeArrowheads="1"/>
          </p:cNvSpPr>
          <p:nvPr/>
        </p:nvSpPr>
        <p:spPr bwMode="auto">
          <a:xfrm>
            <a:off x="1443262" y="38004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1  1  0</a:t>
            </a:r>
          </a:p>
        </p:txBody>
      </p:sp>
      <p:sp>
        <p:nvSpPr>
          <p:cNvPr id="5186" name="Text Box 66"/>
          <p:cNvSpPr txBox="1">
            <a:spLocks noChangeArrowheads="1"/>
          </p:cNvSpPr>
          <p:nvPr/>
        </p:nvSpPr>
        <p:spPr bwMode="auto">
          <a:xfrm>
            <a:off x="2697387" y="38004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87" name="Text Box 67"/>
          <p:cNvSpPr txBox="1">
            <a:spLocks noChangeArrowheads="1"/>
          </p:cNvSpPr>
          <p:nvPr/>
        </p:nvSpPr>
        <p:spPr bwMode="auto">
          <a:xfrm>
            <a:off x="2738662" y="42386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a:t>
            </a:r>
          </a:p>
        </p:txBody>
      </p:sp>
      <p:sp>
        <p:nvSpPr>
          <p:cNvPr id="5188" name="Text Box 68"/>
          <p:cNvSpPr txBox="1">
            <a:spLocks noChangeArrowheads="1"/>
          </p:cNvSpPr>
          <p:nvPr/>
        </p:nvSpPr>
        <p:spPr bwMode="auto">
          <a:xfrm>
            <a:off x="1443262" y="425767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1  0  0</a:t>
            </a:r>
          </a:p>
        </p:txBody>
      </p:sp>
      <p:sp>
        <p:nvSpPr>
          <p:cNvPr id="5189" name="Text Box 69"/>
          <p:cNvSpPr txBox="1">
            <a:spLocks noChangeArrowheads="1"/>
          </p:cNvSpPr>
          <p:nvPr/>
        </p:nvSpPr>
        <p:spPr bwMode="auto">
          <a:xfrm>
            <a:off x="1465487" y="51054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0  1  0</a:t>
            </a:r>
          </a:p>
        </p:txBody>
      </p:sp>
      <p:sp>
        <p:nvSpPr>
          <p:cNvPr id="5190" name="Text Box 70"/>
          <p:cNvSpPr txBox="1">
            <a:spLocks noChangeArrowheads="1"/>
          </p:cNvSpPr>
          <p:nvPr/>
        </p:nvSpPr>
        <p:spPr bwMode="auto">
          <a:xfrm>
            <a:off x="2700562" y="50768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91" name="Text Box 71"/>
          <p:cNvSpPr txBox="1">
            <a:spLocks noChangeArrowheads="1"/>
          </p:cNvSpPr>
          <p:nvPr/>
        </p:nvSpPr>
        <p:spPr bwMode="auto">
          <a:xfrm>
            <a:off x="1446437" y="55245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1  0  1</a:t>
            </a:r>
          </a:p>
        </p:txBody>
      </p:sp>
      <p:sp>
        <p:nvSpPr>
          <p:cNvPr id="5192" name="Text Box 72"/>
          <p:cNvSpPr txBox="1">
            <a:spLocks noChangeArrowheads="1"/>
          </p:cNvSpPr>
          <p:nvPr/>
        </p:nvSpPr>
        <p:spPr bwMode="auto">
          <a:xfrm>
            <a:off x="2716437" y="5543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sp>
        <p:nvSpPr>
          <p:cNvPr id="5193" name="Text Box 73"/>
          <p:cNvSpPr txBox="1">
            <a:spLocks noChangeArrowheads="1"/>
          </p:cNvSpPr>
          <p:nvPr/>
        </p:nvSpPr>
        <p:spPr bwMode="auto">
          <a:xfrm>
            <a:off x="1462312" y="5981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0  1  0</a:t>
            </a:r>
          </a:p>
        </p:txBody>
      </p:sp>
      <p:sp>
        <p:nvSpPr>
          <p:cNvPr id="5194" name="Text Box 74"/>
          <p:cNvSpPr txBox="1">
            <a:spLocks noChangeArrowheads="1"/>
          </p:cNvSpPr>
          <p:nvPr/>
        </p:nvSpPr>
        <p:spPr bwMode="auto">
          <a:xfrm>
            <a:off x="2716437" y="5991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p>
        </p:txBody>
      </p:sp>
      <p:grpSp>
        <p:nvGrpSpPr>
          <p:cNvPr id="5195" name="Group 75"/>
          <p:cNvGrpSpPr>
            <a:grpSpLocks/>
          </p:cNvGrpSpPr>
          <p:nvPr/>
        </p:nvGrpSpPr>
        <p:grpSpPr bwMode="auto">
          <a:xfrm>
            <a:off x="3176812" y="5381625"/>
            <a:ext cx="247650" cy="438150"/>
            <a:chOff x="1836" y="3372"/>
            <a:chExt cx="180" cy="528"/>
          </a:xfrm>
        </p:grpSpPr>
        <p:sp>
          <p:nvSpPr>
            <p:cNvPr id="5196" name="Line 76"/>
            <p:cNvSpPr>
              <a:spLocks noChangeShapeType="1"/>
            </p:cNvSpPr>
            <p:nvPr/>
          </p:nvSpPr>
          <p:spPr bwMode="auto">
            <a:xfrm>
              <a:off x="1872" y="3900"/>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Line 77"/>
            <p:cNvSpPr>
              <a:spLocks noChangeShapeType="1"/>
            </p:cNvSpPr>
            <p:nvPr/>
          </p:nvSpPr>
          <p:spPr bwMode="auto">
            <a:xfrm flipH="1" flipV="1">
              <a:off x="2004" y="3372"/>
              <a:ext cx="3" cy="52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Line 78"/>
            <p:cNvSpPr>
              <a:spLocks noChangeShapeType="1"/>
            </p:cNvSpPr>
            <p:nvPr/>
          </p:nvSpPr>
          <p:spPr bwMode="auto">
            <a:xfrm flipH="1">
              <a:off x="1836" y="3372"/>
              <a:ext cx="180" cy="0"/>
            </a:xfrm>
            <a:prstGeom prst="line">
              <a:avLst/>
            </a:prstGeom>
            <a:noFill/>
            <a:ln w="38100">
              <a:solidFill>
                <a:srgbClr val="FF0066"/>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99" name="Text Box 79"/>
          <p:cNvSpPr txBox="1">
            <a:spLocks noChangeArrowheads="1"/>
          </p:cNvSpPr>
          <p:nvPr/>
        </p:nvSpPr>
        <p:spPr bwMode="auto">
          <a:xfrm>
            <a:off x="3436937" y="2994596"/>
            <a:ext cx="2670175" cy="519112"/>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rgbClr val="0033CC"/>
                </a:solidFill>
                <a:effectLst>
                  <a:outerShdw blurRad="38100" dist="38100" dir="2700000" algn="tl">
                    <a:srgbClr val="C0C0C0"/>
                  </a:outerShdw>
                </a:effectLst>
              </a:rPr>
              <a:t>画状态转换图</a:t>
            </a:r>
          </a:p>
        </p:txBody>
      </p:sp>
      <p:sp>
        <p:nvSpPr>
          <p:cNvPr id="5200" name="Text Box 80"/>
          <p:cNvSpPr txBox="1">
            <a:spLocks noChangeArrowheads="1"/>
          </p:cNvSpPr>
          <p:nvPr/>
        </p:nvSpPr>
        <p:spPr bwMode="auto">
          <a:xfrm>
            <a:off x="3308350" y="366213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000</a:t>
            </a:r>
          </a:p>
        </p:txBody>
      </p:sp>
      <p:sp>
        <p:nvSpPr>
          <p:cNvPr id="5201" name="Line 81"/>
          <p:cNvSpPr>
            <a:spLocks noChangeShapeType="1"/>
          </p:cNvSpPr>
          <p:nvPr/>
        </p:nvSpPr>
        <p:spPr bwMode="auto">
          <a:xfrm>
            <a:off x="4003675" y="3928837"/>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 name="Text Box 82"/>
          <p:cNvSpPr txBox="1">
            <a:spLocks noChangeArrowheads="1"/>
          </p:cNvSpPr>
          <p:nvPr/>
        </p:nvSpPr>
        <p:spPr bwMode="auto">
          <a:xfrm>
            <a:off x="4267200" y="366213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001</a:t>
            </a:r>
          </a:p>
        </p:txBody>
      </p:sp>
      <p:sp>
        <p:nvSpPr>
          <p:cNvPr id="5203" name="Text Box 83"/>
          <p:cNvSpPr txBox="1">
            <a:spLocks noChangeArrowheads="1"/>
          </p:cNvSpPr>
          <p:nvPr/>
        </p:nvSpPr>
        <p:spPr bwMode="auto">
          <a:xfrm>
            <a:off x="4051300" y="3414487"/>
            <a:ext cx="522288"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5204" name="Line 84"/>
          <p:cNvSpPr>
            <a:spLocks noChangeShapeType="1"/>
          </p:cNvSpPr>
          <p:nvPr/>
        </p:nvSpPr>
        <p:spPr bwMode="auto">
          <a:xfrm>
            <a:off x="4960938" y="3928837"/>
            <a:ext cx="287337"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5" name="Text Box 85"/>
          <p:cNvSpPr txBox="1">
            <a:spLocks noChangeArrowheads="1"/>
          </p:cNvSpPr>
          <p:nvPr/>
        </p:nvSpPr>
        <p:spPr bwMode="auto">
          <a:xfrm>
            <a:off x="5224463" y="366213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011</a:t>
            </a:r>
          </a:p>
        </p:txBody>
      </p:sp>
      <p:sp>
        <p:nvSpPr>
          <p:cNvPr id="5206" name="Text Box 86"/>
          <p:cNvSpPr txBox="1">
            <a:spLocks noChangeArrowheads="1"/>
          </p:cNvSpPr>
          <p:nvPr/>
        </p:nvSpPr>
        <p:spPr bwMode="auto">
          <a:xfrm>
            <a:off x="5060950" y="3414487"/>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5207" name="Line 87"/>
          <p:cNvSpPr>
            <a:spLocks noChangeShapeType="1"/>
          </p:cNvSpPr>
          <p:nvPr/>
        </p:nvSpPr>
        <p:spPr bwMode="auto">
          <a:xfrm>
            <a:off x="5918200" y="3928837"/>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8" name="Text Box 88"/>
          <p:cNvSpPr txBox="1">
            <a:spLocks noChangeArrowheads="1"/>
          </p:cNvSpPr>
          <p:nvPr/>
        </p:nvSpPr>
        <p:spPr bwMode="auto">
          <a:xfrm>
            <a:off x="6181725" y="364308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111</a:t>
            </a:r>
          </a:p>
        </p:txBody>
      </p:sp>
      <p:sp>
        <p:nvSpPr>
          <p:cNvPr id="5209" name="Text Box 89"/>
          <p:cNvSpPr txBox="1">
            <a:spLocks noChangeArrowheads="1"/>
          </p:cNvSpPr>
          <p:nvPr/>
        </p:nvSpPr>
        <p:spPr bwMode="auto">
          <a:xfrm>
            <a:off x="5848350" y="3429228"/>
            <a:ext cx="5429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5210" name="Line 90"/>
          <p:cNvSpPr>
            <a:spLocks noChangeShapeType="1"/>
          </p:cNvSpPr>
          <p:nvPr/>
        </p:nvSpPr>
        <p:spPr bwMode="auto">
          <a:xfrm>
            <a:off x="6875463" y="3928837"/>
            <a:ext cx="287337"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1" name="Text Box 91"/>
          <p:cNvSpPr txBox="1">
            <a:spLocks noChangeArrowheads="1"/>
          </p:cNvSpPr>
          <p:nvPr/>
        </p:nvSpPr>
        <p:spPr bwMode="auto">
          <a:xfrm>
            <a:off x="7138988" y="364308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110</a:t>
            </a:r>
          </a:p>
        </p:txBody>
      </p:sp>
      <p:sp>
        <p:nvSpPr>
          <p:cNvPr id="5212" name="Text Box 92"/>
          <p:cNvSpPr txBox="1">
            <a:spLocks noChangeArrowheads="1"/>
          </p:cNvSpPr>
          <p:nvPr/>
        </p:nvSpPr>
        <p:spPr bwMode="auto">
          <a:xfrm>
            <a:off x="6855731" y="3414486"/>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33CC"/>
                </a:solidFill>
              </a:rPr>
              <a:t>/1</a:t>
            </a:r>
          </a:p>
        </p:txBody>
      </p:sp>
      <p:sp>
        <p:nvSpPr>
          <p:cNvPr id="5213" name="Line 93"/>
          <p:cNvSpPr>
            <a:spLocks noChangeShapeType="1"/>
          </p:cNvSpPr>
          <p:nvPr/>
        </p:nvSpPr>
        <p:spPr bwMode="auto">
          <a:xfrm>
            <a:off x="7832725" y="3928837"/>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4" name="Text Box 94"/>
          <p:cNvSpPr txBox="1">
            <a:spLocks noChangeArrowheads="1"/>
          </p:cNvSpPr>
          <p:nvPr/>
        </p:nvSpPr>
        <p:spPr bwMode="auto">
          <a:xfrm>
            <a:off x="8096250" y="3662137"/>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100</a:t>
            </a:r>
          </a:p>
        </p:txBody>
      </p:sp>
      <p:sp>
        <p:nvSpPr>
          <p:cNvPr id="5215" name="Text Box 95"/>
          <p:cNvSpPr txBox="1">
            <a:spLocks noChangeArrowheads="1"/>
          </p:cNvSpPr>
          <p:nvPr/>
        </p:nvSpPr>
        <p:spPr bwMode="auto">
          <a:xfrm>
            <a:off x="7780563" y="3387727"/>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33CC"/>
                </a:solidFill>
              </a:rPr>
              <a:t>/1</a:t>
            </a:r>
          </a:p>
        </p:txBody>
      </p:sp>
      <p:sp>
        <p:nvSpPr>
          <p:cNvPr id="5216" name="Line 96"/>
          <p:cNvSpPr>
            <a:spLocks noChangeShapeType="1"/>
          </p:cNvSpPr>
          <p:nvPr/>
        </p:nvSpPr>
        <p:spPr bwMode="auto">
          <a:xfrm>
            <a:off x="8451850" y="4052662"/>
            <a:ext cx="0" cy="3619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7" name="Line 97"/>
          <p:cNvSpPr>
            <a:spLocks noChangeShapeType="1"/>
          </p:cNvSpPr>
          <p:nvPr/>
        </p:nvSpPr>
        <p:spPr bwMode="auto">
          <a:xfrm flipH="1">
            <a:off x="3698875" y="4413025"/>
            <a:ext cx="4748213"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8" name="Line 98"/>
          <p:cNvSpPr>
            <a:spLocks noChangeShapeType="1"/>
          </p:cNvSpPr>
          <p:nvPr/>
        </p:nvSpPr>
        <p:spPr bwMode="auto">
          <a:xfrm flipH="1" flipV="1">
            <a:off x="3708400" y="4059012"/>
            <a:ext cx="0" cy="3429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19" name="Group 99"/>
          <p:cNvGrpSpPr>
            <a:grpSpLocks/>
          </p:cNvGrpSpPr>
          <p:nvPr/>
        </p:nvGrpSpPr>
        <p:grpSpPr bwMode="auto">
          <a:xfrm>
            <a:off x="3062512" y="2238375"/>
            <a:ext cx="285750" cy="2305050"/>
            <a:chOff x="1824" y="1356"/>
            <a:chExt cx="192" cy="1452"/>
          </a:xfrm>
        </p:grpSpPr>
        <p:sp>
          <p:nvSpPr>
            <p:cNvPr id="5220" name="Line 100"/>
            <p:cNvSpPr>
              <a:spLocks noChangeShapeType="1"/>
            </p:cNvSpPr>
            <p:nvPr/>
          </p:nvSpPr>
          <p:spPr bwMode="auto">
            <a:xfrm flipV="1">
              <a:off x="2016" y="1356"/>
              <a:ext cx="0" cy="145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1" name="Line 101"/>
            <p:cNvSpPr>
              <a:spLocks noChangeShapeType="1"/>
            </p:cNvSpPr>
            <p:nvPr/>
          </p:nvSpPr>
          <p:spPr bwMode="auto">
            <a:xfrm flipH="1">
              <a:off x="1824" y="1368"/>
              <a:ext cx="192" cy="0"/>
            </a:xfrm>
            <a:prstGeom prst="line">
              <a:avLst/>
            </a:prstGeom>
            <a:noFill/>
            <a:ln w="38100">
              <a:solidFill>
                <a:srgbClr val="FF0066"/>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 name="Line 102"/>
            <p:cNvSpPr>
              <a:spLocks noChangeShapeType="1"/>
            </p:cNvSpPr>
            <p:nvPr/>
          </p:nvSpPr>
          <p:spPr bwMode="auto">
            <a:xfrm>
              <a:off x="1872" y="2802"/>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3" name="Text Box 103"/>
          <p:cNvSpPr txBox="1">
            <a:spLocks noChangeArrowheads="1"/>
          </p:cNvSpPr>
          <p:nvPr/>
        </p:nvSpPr>
        <p:spPr bwMode="auto">
          <a:xfrm>
            <a:off x="4775200" y="4382862"/>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a:t>
            </a:r>
          </a:p>
        </p:txBody>
      </p:sp>
      <p:sp>
        <p:nvSpPr>
          <p:cNvPr id="5224" name="Text Box 104"/>
          <p:cNvSpPr txBox="1">
            <a:spLocks noChangeArrowheads="1"/>
          </p:cNvSpPr>
          <p:nvPr/>
        </p:nvSpPr>
        <p:spPr bwMode="auto">
          <a:xfrm>
            <a:off x="5400675" y="4354287"/>
            <a:ext cx="377507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有效状态和有效循环</a:t>
            </a:r>
          </a:p>
        </p:txBody>
      </p:sp>
      <p:sp>
        <p:nvSpPr>
          <p:cNvPr id="5225" name="Text Box 105"/>
          <p:cNvSpPr txBox="1">
            <a:spLocks noChangeArrowheads="1"/>
          </p:cNvSpPr>
          <p:nvPr/>
        </p:nvSpPr>
        <p:spPr bwMode="auto">
          <a:xfrm>
            <a:off x="3460750" y="5367566"/>
            <a:ext cx="717550"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rPr>
              <a:t>010</a:t>
            </a:r>
          </a:p>
        </p:txBody>
      </p:sp>
      <p:sp>
        <p:nvSpPr>
          <p:cNvPr id="5226" name="Line 106"/>
          <p:cNvSpPr>
            <a:spLocks noChangeShapeType="1"/>
          </p:cNvSpPr>
          <p:nvPr/>
        </p:nvSpPr>
        <p:spPr bwMode="auto">
          <a:xfrm>
            <a:off x="4222750" y="5608866"/>
            <a:ext cx="638175" cy="158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 name="Text Box 107"/>
          <p:cNvSpPr txBox="1">
            <a:spLocks noChangeArrowheads="1"/>
          </p:cNvSpPr>
          <p:nvPr/>
        </p:nvSpPr>
        <p:spPr bwMode="auto">
          <a:xfrm>
            <a:off x="4870450" y="5348516"/>
            <a:ext cx="717550"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rPr>
              <a:t>101</a:t>
            </a:r>
          </a:p>
        </p:txBody>
      </p:sp>
      <p:sp>
        <p:nvSpPr>
          <p:cNvPr id="5228" name="Text Box 108"/>
          <p:cNvSpPr txBox="1">
            <a:spLocks noChangeArrowheads="1"/>
          </p:cNvSpPr>
          <p:nvPr/>
        </p:nvSpPr>
        <p:spPr bwMode="auto">
          <a:xfrm>
            <a:off x="4351338" y="5121504"/>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grpSp>
        <p:nvGrpSpPr>
          <p:cNvPr id="5229" name="Group 109"/>
          <p:cNvGrpSpPr>
            <a:grpSpLocks/>
          </p:cNvGrpSpPr>
          <p:nvPr/>
        </p:nvGrpSpPr>
        <p:grpSpPr bwMode="auto">
          <a:xfrm>
            <a:off x="3816350" y="5785079"/>
            <a:ext cx="1435100" cy="420687"/>
            <a:chOff x="2384" y="2375"/>
            <a:chExt cx="904" cy="265"/>
          </a:xfrm>
        </p:grpSpPr>
        <p:sp>
          <p:nvSpPr>
            <p:cNvPr id="5230" name="Line 110"/>
            <p:cNvSpPr>
              <a:spLocks noChangeShapeType="1"/>
            </p:cNvSpPr>
            <p:nvPr/>
          </p:nvSpPr>
          <p:spPr bwMode="auto">
            <a:xfrm flipH="1">
              <a:off x="3288" y="2391"/>
              <a:ext cx="0" cy="2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 name="Line 111"/>
            <p:cNvSpPr>
              <a:spLocks noChangeShapeType="1"/>
            </p:cNvSpPr>
            <p:nvPr/>
          </p:nvSpPr>
          <p:spPr bwMode="auto">
            <a:xfrm flipH="1">
              <a:off x="2384" y="2625"/>
              <a:ext cx="904"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 name="Line 112"/>
            <p:cNvSpPr>
              <a:spLocks noChangeShapeType="1"/>
            </p:cNvSpPr>
            <p:nvPr/>
          </p:nvSpPr>
          <p:spPr bwMode="auto">
            <a:xfrm flipV="1">
              <a:off x="2390" y="2375"/>
              <a:ext cx="1" cy="25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33" name="Text Box 113"/>
          <p:cNvSpPr txBox="1">
            <a:spLocks noChangeArrowheads="1"/>
          </p:cNvSpPr>
          <p:nvPr/>
        </p:nvSpPr>
        <p:spPr bwMode="auto">
          <a:xfrm>
            <a:off x="4375150" y="6072416"/>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5234" name="Text Box 114"/>
          <p:cNvSpPr txBox="1">
            <a:spLocks noChangeArrowheads="1"/>
          </p:cNvSpPr>
          <p:nvPr/>
        </p:nvSpPr>
        <p:spPr bwMode="auto">
          <a:xfrm>
            <a:off x="5495925" y="5697766"/>
            <a:ext cx="3679825"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无效状态和无效循环</a:t>
            </a:r>
          </a:p>
        </p:txBody>
      </p:sp>
      <p:graphicFrame>
        <p:nvGraphicFramePr>
          <p:cNvPr id="75" name="Object 4"/>
          <p:cNvGraphicFramePr>
            <a:graphicFrameLocks noChangeAspect="1"/>
          </p:cNvGraphicFramePr>
          <p:nvPr>
            <p:extLst/>
          </p:nvPr>
        </p:nvGraphicFramePr>
        <p:xfrm>
          <a:off x="242887" y="2061711"/>
          <a:ext cx="522737" cy="2755917"/>
        </p:xfrm>
        <a:graphic>
          <a:graphicData uri="http://schemas.openxmlformats.org/presentationml/2006/ole">
            <mc:AlternateContent xmlns:mc="http://schemas.openxmlformats.org/markup-compatibility/2006">
              <mc:Choice xmlns:v="urn:schemas-microsoft-com:vml" Requires="v">
                <p:oleObj spid="_x0000_s29714" name="公式" r:id="rId11" imgW="228600" imgH="1612800" progId="Equation.3">
                  <p:embed/>
                </p:oleObj>
              </mc:Choice>
              <mc:Fallback>
                <p:oleObj name="公式" r:id="rId11" imgW="228600" imgH="1612800" progId="Equation.3">
                  <p:embed/>
                  <p:pic>
                    <p:nvPicPr>
                      <p:cNvPr id="75" name="Object 4"/>
                      <p:cNvPicPr>
                        <a:picLocks noChangeAspect="1" noChangeArrowheads="1"/>
                      </p:cNvPicPr>
                      <p:nvPr/>
                    </p:nvPicPr>
                    <p:blipFill>
                      <a:blip r:embed="rId12"/>
                      <a:srcRect/>
                      <a:stretch>
                        <a:fillRect/>
                      </a:stretch>
                    </p:blipFill>
                    <p:spPr bwMode="auto">
                      <a:xfrm>
                        <a:off x="242887" y="2061711"/>
                        <a:ext cx="522737" cy="2755917"/>
                      </a:xfrm>
                      <a:prstGeom prst="rect">
                        <a:avLst/>
                      </a:prstGeom>
                      <a:noFill/>
                      <a:ln>
                        <a:noFill/>
                      </a:ln>
                      <a:effectLst/>
                    </p:spPr>
                  </p:pic>
                </p:oleObj>
              </mc:Fallback>
            </mc:AlternateContent>
          </a:graphicData>
        </a:graphic>
      </p:graphicFrame>
      <p:sp>
        <p:nvSpPr>
          <p:cNvPr id="76" name="Text Box 6"/>
          <p:cNvSpPr txBox="1">
            <a:spLocks noChangeArrowheads="1"/>
          </p:cNvSpPr>
          <p:nvPr/>
        </p:nvSpPr>
        <p:spPr bwMode="auto">
          <a:xfrm>
            <a:off x="-148320" y="1437381"/>
            <a:ext cx="1073377" cy="73866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u="sng" dirty="0" smtClean="0">
                <a:solidFill>
                  <a:srgbClr val="0033CC"/>
                </a:solidFill>
                <a:effectLst>
                  <a:outerShdw blurRad="38100" dist="38100" dir="2700000" algn="tl">
                    <a:srgbClr val="C0C0C0"/>
                  </a:outerShdw>
                </a:effectLst>
              </a:rPr>
              <a:t>由现态</a:t>
            </a:r>
            <a:r>
              <a:rPr lang="en-US" altLang="zh-CN" sz="2400" b="1" u="sng" dirty="0" smtClean="0">
                <a:solidFill>
                  <a:srgbClr val="0033CC"/>
                </a:solidFill>
                <a:effectLst>
                  <a:outerShdw blurRad="38100" dist="38100" dir="2700000" algn="tl">
                    <a:srgbClr val="C0C0C0"/>
                  </a:outerShdw>
                </a:effectLst>
              </a:rPr>
              <a:t>A</a:t>
            </a:r>
            <a:r>
              <a:rPr lang="zh-CN" altLang="en-US" b="1" u="sng" dirty="0" smtClean="0">
                <a:solidFill>
                  <a:srgbClr val="0033CC"/>
                </a:solidFill>
                <a:effectLst>
                  <a:outerShdw blurRad="38100" dist="38100" dir="2700000" algn="tl">
                    <a:srgbClr val="C0C0C0"/>
                  </a:outerShdw>
                </a:effectLst>
              </a:rPr>
              <a:t>到次态</a:t>
            </a:r>
            <a:endParaRPr lang="zh-CN" altLang="en-US" b="1" u="sng" dirty="0">
              <a:solidFill>
                <a:srgbClr val="0033CC"/>
              </a:solidFill>
              <a:effectLst>
                <a:outerShdw blurRad="38100" dist="38100" dir="2700000" algn="tl">
                  <a:srgbClr val="C0C0C0"/>
                </a:outerShdw>
              </a:effectLst>
            </a:endParaRPr>
          </a:p>
        </p:txBody>
      </p:sp>
      <p:graphicFrame>
        <p:nvGraphicFramePr>
          <p:cNvPr id="77" name="Object 4"/>
          <p:cNvGraphicFramePr>
            <a:graphicFrameLocks noChangeAspect="1"/>
          </p:cNvGraphicFramePr>
          <p:nvPr>
            <p:extLst/>
          </p:nvPr>
        </p:nvGraphicFramePr>
        <p:xfrm>
          <a:off x="231315" y="5306787"/>
          <a:ext cx="522971" cy="1444024"/>
        </p:xfrm>
        <a:graphic>
          <a:graphicData uri="http://schemas.openxmlformats.org/presentationml/2006/ole">
            <mc:AlternateContent xmlns:mc="http://schemas.openxmlformats.org/markup-compatibility/2006">
              <mc:Choice xmlns:v="urn:schemas-microsoft-com:vml" Requires="v">
                <p:oleObj spid="_x0000_s29715" name="公式" r:id="rId13" imgW="215640" imgH="799920" progId="Equation.3">
                  <p:embed/>
                </p:oleObj>
              </mc:Choice>
              <mc:Fallback>
                <p:oleObj name="公式" r:id="rId13" imgW="215640" imgH="799920" progId="Equation.3">
                  <p:embed/>
                  <p:pic>
                    <p:nvPicPr>
                      <p:cNvPr id="77" name="Object 4"/>
                      <p:cNvPicPr>
                        <a:picLocks noChangeAspect="1" noChangeArrowheads="1"/>
                      </p:cNvPicPr>
                      <p:nvPr/>
                    </p:nvPicPr>
                    <p:blipFill>
                      <a:blip r:embed="rId14"/>
                      <a:srcRect/>
                      <a:stretch>
                        <a:fillRect/>
                      </a:stretch>
                    </p:blipFill>
                    <p:spPr bwMode="auto">
                      <a:xfrm>
                        <a:off x="231315" y="5306787"/>
                        <a:ext cx="522971" cy="1444024"/>
                      </a:xfrm>
                      <a:prstGeom prst="rect">
                        <a:avLst/>
                      </a:prstGeom>
                      <a:noFill/>
                      <a:ln>
                        <a:noFill/>
                      </a:ln>
                      <a:effectLst/>
                    </p:spPr>
                  </p:pic>
                </p:oleObj>
              </mc:Fallback>
            </mc:AlternateContent>
          </a:graphicData>
        </a:graphic>
      </p:graphicFrame>
      <p:sp>
        <p:nvSpPr>
          <p:cNvPr id="78" name="Text Box 6"/>
          <p:cNvSpPr txBox="1">
            <a:spLocks noChangeArrowheads="1"/>
          </p:cNvSpPr>
          <p:nvPr/>
        </p:nvSpPr>
        <p:spPr bwMode="auto">
          <a:xfrm>
            <a:off x="-127000" y="4691521"/>
            <a:ext cx="1073377" cy="73866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u="sng" dirty="0" smtClean="0">
                <a:solidFill>
                  <a:srgbClr val="0033CC"/>
                </a:solidFill>
                <a:effectLst>
                  <a:outerShdw blurRad="38100" dist="38100" dir="2700000" algn="tl">
                    <a:srgbClr val="C0C0C0"/>
                  </a:outerShdw>
                </a:effectLst>
              </a:rPr>
              <a:t>由现态</a:t>
            </a:r>
            <a:r>
              <a:rPr lang="en-US" altLang="zh-CN" sz="2400" b="1" u="sng" dirty="0" smtClean="0">
                <a:solidFill>
                  <a:srgbClr val="0033CC"/>
                </a:solidFill>
                <a:effectLst>
                  <a:outerShdw blurRad="38100" dist="38100" dir="2700000" algn="tl">
                    <a:srgbClr val="C0C0C0"/>
                  </a:outerShdw>
                </a:effectLst>
              </a:rPr>
              <a:t>B</a:t>
            </a:r>
            <a:r>
              <a:rPr lang="zh-CN" altLang="en-US" b="1" u="sng" dirty="0" smtClean="0">
                <a:solidFill>
                  <a:srgbClr val="0033CC"/>
                </a:solidFill>
                <a:effectLst>
                  <a:outerShdw blurRad="38100" dist="38100" dir="2700000" algn="tl">
                    <a:srgbClr val="C0C0C0"/>
                  </a:outerShdw>
                </a:effectLst>
              </a:rPr>
              <a:t>到次态</a:t>
            </a:r>
            <a:endParaRPr lang="zh-CN" altLang="en-US" b="1" u="sng" dirty="0">
              <a:solidFill>
                <a:srgbClr val="0033CC"/>
              </a:solidFill>
              <a:effectLst>
                <a:outerShdw blurRad="38100" dist="38100" dir="2700000" algn="tl">
                  <a:srgbClr val="C0C0C0"/>
                </a:outerShdw>
              </a:effectLst>
            </a:endParaRPr>
          </a:p>
        </p:txBody>
      </p:sp>
    </p:spTree>
    <p:extLst>
      <p:ext uri="{BB962C8B-B14F-4D97-AF65-F5344CB8AC3E}">
        <p14:creationId xmlns:p14="http://schemas.microsoft.com/office/powerpoint/2010/main" val="736705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left)">
                                      <p:cBhvr>
                                        <p:cTn id="7" dur="5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127"/>
                                        </p:tgtEl>
                                        <p:attrNameLst>
                                          <p:attrName>style.visibility</p:attrName>
                                        </p:attrNameLst>
                                      </p:cBhvr>
                                      <p:to>
                                        <p:strVal val="visible"/>
                                      </p:to>
                                    </p:set>
                                    <p:animEffect transition="in" filter="barn(outVertical)">
                                      <p:cBhvr>
                                        <p:cTn id="12" dur="500"/>
                                        <p:tgtEl>
                                          <p:spTgt spid="5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left)">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left)">
                                      <p:cBhvr>
                                        <p:cTn id="22" dur="500"/>
                                        <p:tgtEl>
                                          <p:spTgt spid="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77">
                                            <p:txEl>
                                              <p:pRg st="0" end="0"/>
                                            </p:txEl>
                                          </p:spTgt>
                                        </p:tgtEl>
                                        <p:attrNameLst>
                                          <p:attrName>style.visibility</p:attrName>
                                        </p:attrNameLst>
                                      </p:cBhvr>
                                      <p:to>
                                        <p:strVal val="visible"/>
                                      </p:to>
                                    </p:set>
                                    <p:animEffect transition="in" filter="wipe(left)">
                                      <p:cBhvr>
                                        <p:cTn id="27" dur="500"/>
                                        <p:tgtEl>
                                          <p:spTgt spid="5177">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178">
                                            <p:txEl>
                                              <p:pRg st="0" end="0"/>
                                            </p:txEl>
                                          </p:spTgt>
                                        </p:tgtEl>
                                        <p:attrNameLst>
                                          <p:attrName>style.visibility</p:attrName>
                                        </p:attrNameLst>
                                      </p:cBhvr>
                                      <p:to>
                                        <p:strVal val="visible"/>
                                      </p:to>
                                    </p:set>
                                    <p:animEffect transition="in" filter="wipe(left)">
                                      <p:cBhvr>
                                        <p:cTn id="31" dur="500"/>
                                        <p:tgtEl>
                                          <p:spTgt spid="517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79">
                                            <p:txEl>
                                              <p:pRg st="0" end="0"/>
                                            </p:txEl>
                                          </p:spTgt>
                                        </p:tgtEl>
                                        <p:attrNameLst>
                                          <p:attrName>style.visibility</p:attrName>
                                        </p:attrNameLst>
                                      </p:cBhvr>
                                      <p:to>
                                        <p:strVal val="visible"/>
                                      </p:to>
                                    </p:set>
                                    <p:animEffect transition="in" filter="wipe(left)">
                                      <p:cBhvr>
                                        <p:cTn id="36" dur="500"/>
                                        <p:tgtEl>
                                          <p:spTgt spid="517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180">
                                            <p:txEl>
                                              <p:pRg st="0" end="0"/>
                                            </p:txEl>
                                          </p:spTgt>
                                        </p:tgtEl>
                                        <p:attrNameLst>
                                          <p:attrName>style.visibility</p:attrName>
                                        </p:attrNameLst>
                                      </p:cBhvr>
                                      <p:to>
                                        <p:strVal val="visible"/>
                                      </p:to>
                                    </p:set>
                                    <p:animEffect transition="in" filter="wipe(left)">
                                      <p:cBhvr>
                                        <p:cTn id="41" dur="500"/>
                                        <p:tgtEl>
                                          <p:spTgt spid="518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81">
                                            <p:txEl>
                                              <p:pRg st="0" end="0"/>
                                            </p:txEl>
                                          </p:spTgt>
                                        </p:tgtEl>
                                        <p:attrNameLst>
                                          <p:attrName>style.visibility</p:attrName>
                                        </p:attrNameLst>
                                      </p:cBhvr>
                                      <p:to>
                                        <p:strVal val="visible"/>
                                      </p:to>
                                    </p:set>
                                    <p:animEffect transition="in" filter="wipe(left)">
                                      <p:cBhvr>
                                        <p:cTn id="46" dur="500"/>
                                        <p:tgtEl>
                                          <p:spTgt spid="5181">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82">
                                            <p:txEl>
                                              <p:pRg st="0" end="0"/>
                                            </p:txEl>
                                          </p:spTgt>
                                        </p:tgtEl>
                                        <p:attrNameLst>
                                          <p:attrName>style.visibility</p:attrName>
                                        </p:attrNameLst>
                                      </p:cBhvr>
                                      <p:to>
                                        <p:strVal val="visible"/>
                                      </p:to>
                                    </p:set>
                                    <p:animEffect transition="in" filter="wipe(left)">
                                      <p:cBhvr>
                                        <p:cTn id="51" dur="500"/>
                                        <p:tgtEl>
                                          <p:spTgt spid="5182">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83">
                                            <p:txEl>
                                              <p:pRg st="0" end="0"/>
                                            </p:txEl>
                                          </p:spTgt>
                                        </p:tgtEl>
                                        <p:attrNameLst>
                                          <p:attrName>style.visibility</p:attrName>
                                        </p:attrNameLst>
                                      </p:cBhvr>
                                      <p:to>
                                        <p:strVal val="visible"/>
                                      </p:to>
                                    </p:set>
                                    <p:animEffect transition="in" filter="wipe(left)">
                                      <p:cBhvr>
                                        <p:cTn id="56" dur="500"/>
                                        <p:tgtEl>
                                          <p:spTgt spid="5183">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184">
                                            <p:txEl>
                                              <p:pRg st="0" end="0"/>
                                            </p:txEl>
                                          </p:spTgt>
                                        </p:tgtEl>
                                        <p:attrNameLst>
                                          <p:attrName>style.visibility</p:attrName>
                                        </p:attrNameLst>
                                      </p:cBhvr>
                                      <p:to>
                                        <p:strVal val="visible"/>
                                      </p:to>
                                    </p:set>
                                    <p:animEffect transition="in" filter="wipe(left)">
                                      <p:cBhvr>
                                        <p:cTn id="61" dur="500"/>
                                        <p:tgtEl>
                                          <p:spTgt spid="5184">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185">
                                            <p:txEl>
                                              <p:pRg st="0" end="0"/>
                                            </p:txEl>
                                          </p:spTgt>
                                        </p:tgtEl>
                                        <p:attrNameLst>
                                          <p:attrName>style.visibility</p:attrName>
                                        </p:attrNameLst>
                                      </p:cBhvr>
                                      <p:to>
                                        <p:strVal val="visible"/>
                                      </p:to>
                                    </p:set>
                                    <p:animEffect transition="in" filter="wipe(left)">
                                      <p:cBhvr>
                                        <p:cTn id="66" dur="500"/>
                                        <p:tgtEl>
                                          <p:spTgt spid="5185">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186">
                                            <p:txEl>
                                              <p:pRg st="0" end="0"/>
                                            </p:txEl>
                                          </p:spTgt>
                                        </p:tgtEl>
                                        <p:attrNameLst>
                                          <p:attrName>style.visibility</p:attrName>
                                        </p:attrNameLst>
                                      </p:cBhvr>
                                      <p:to>
                                        <p:strVal val="visible"/>
                                      </p:to>
                                    </p:set>
                                    <p:animEffect transition="in" filter="wipe(left)">
                                      <p:cBhvr>
                                        <p:cTn id="71" dur="500"/>
                                        <p:tgtEl>
                                          <p:spTgt spid="5186">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188">
                                            <p:txEl>
                                              <p:pRg st="0" end="0"/>
                                            </p:txEl>
                                          </p:spTgt>
                                        </p:tgtEl>
                                        <p:attrNameLst>
                                          <p:attrName>style.visibility</p:attrName>
                                        </p:attrNameLst>
                                      </p:cBhvr>
                                      <p:to>
                                        <p:strVal val="visible"/>
                                      </p:to>
                                    </p:set>
                                    <p:animEffect transition="in" filter="wipe(left)">
                                      <p:cBhvr>
                                        <p:cTn id="76" dur="500"/>
                                        <p:tgtEl>
                                          <p:spTgt spid="5188">
                                            <p:txEl>
                                              <p:pRg st="0" end="0"/>
                                            </p:txEl>
                                          </p:spTgt>
                                        </p:tgtEl>
                                      </p:cBhvr>
                                    </p:animEffect>
                                  </p:childTnLst>
                                </p:cTn>
                              </p:par>
                            </p:childTnLst>
                          </p:cTn>
                        </p:par>
                        <p:par>
                          <p:cTn id="77" fill="hold" nodeType="afterGroup">
                            <p:stCondLst>
                              <p:cond delay="500"/>
                            </p:stCondLst>
                            <p:childTnLst>
                              <p:par>
                                <p:cTn id="78" presetID="22" presetClass="entr" presetSubtype="8" fill="hold" grpId="0" nodeType="afterEffect">
                                  <p:stCondLst>
                                    <p:cond delay="1000"/>
                                  </p:stCondLst>
                                  <p:childTnLst>
                                    <p:set>
                                      <p:cBhvr>
                                        <p:cTn id="79" dur="1" fill="hold">
                                          <p:stCondLst>
                                            <p:cond delay="0"/>
                                          </p:stCondLst>
                                        </p:cTn>
                                        <p:tgtEl>
                                          <p:spTgt spid="5187">
                                            <p:txEl>
                                              <p:pRg st="0" end="0"/>
                                            </p:txEl>
                                          </p:spTgt>
                                        </p:tgtEl>
                                        <p:attrNameLst>
                                          <p:attrName>style.visibility</p:attrName>
                                        </p:attrNameLst>
                                      </p:cBhvr>
                                      <p:to>
                                        <p:strVal val="visible"/>
                                      </p:to>
                                    </p:set>
                                    <p:animEffect transition="in" filter="wipe(left)">
                                      <p:cBhvr>
                                        <p:cTn id="80" dur="500"/>
                                        <p:tgtEl>
                                          <p:spTgt spid="5187">
                                            <p:txEl>
                                              <p:pRg st="0" end="0"/>
                                            </p:txEl>
                                          </p:spTgt>
                                        </p:tgtEl>
                                      </p:cBhvr>
                                    </p:animEffect>
                                  </p:childTnLst>
                                </p:cTn>
                              </p:par>
                            </p:childTnLst>
                          </p:cTn>
                        </p:par>
                        <p:par>
                          <p:cTn id="81" fill="hold" nodeType="afterGroup">
                            <p:stCondLst>
                              <p:cond delay="2000"/>
                            </p:stCondLst>
                            <p:childTnLst>
                              <p:par>
                                <p:cTn id="82" presetID="22" presetClass="entr" presetSubtype="4" fill="hold" nodeType="afterEffect">
                                  <p:stCondLst>
                                    <p:cond delay="1000"/>
                                  </p:stCondLst>
                                  <p:childTnLst>
                                    <p:set>
                                      <p:cBhvr>
                                        <p:cTn id="83" dur="1" fill="hold">
                                          <p:stCondLst>
                                            <p:cond delay="0"/>
                                          </p:stCondLst>
                                        </p:cTn>
                                        <p:tgtEl>
                                          <p:spTgt spid="5219"/>
                                        </p:tgtEl>
                                        <p:attrNameLst>
                                          <p:attrName>style.visibility</p:attrName>
                                        </p:attrNameLst>
                                      </p:cBhvr>
                                      <p:to>
                                        <p:strVal val="visible"/>
                                      </p:to>
                                    </p:set>
                                    <p:animEffect transition="in" filter="wipe(down)">
                                      <p:cBhvr>
                                        <p:cTn id="84" dur="500"/>
                                        <p:tgtEl>
                                          <p:spTgt spid="521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189">
                                            <p:txEl>
                                              <p:pRg st="0" end="0"/>
                                            </p:txEl>
                                          </p:spTgt>
                                        </p:tgtEl>
                                        <p:attrNameLst>
                                          <p:attrName>style.visibility</p:attrName>
                                        </p:attrNameLst>
                                      </p:cBhvr>
                                      <p:to>
                                        <p:strVal val="visible"/>
                                      </p:to>
                                    </p:set>
                                    <p:animEffect transition="in" filter="wipe(left)">
                                      <p:cBhvr>
                                        <p:cTn id="89" dur="500"/>
                                        <p:tgtEl>
                                          <p:spTgt spid="5189">
                                            <p:txEl>
                                              <p:pRg st="0" end="0"/>
                                            </p:txEl>
                                          </p:spTgt>
                                        </p:tgtEl>
                                      </p:cBhvr>
                                    </p:animEffect>
                                  </p:childTnLst>
                                </p:cTn>
                              </p:par>
                            </p:childTnLst>
                          </p:cTn>
                        </p:par>
                        <p:par>
                          <p:cTn id="90" fill="hold" nodeType="afterGroup">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5190">
                                            <p:txEl>
                                              <p:pRg st="0" end="0"/>
                                            </p:txEl>
                                          </p:spTgt>
                                        </p:tgtEl>
                                        <p:attrNameLst>
                                          <p:attrName>style.visibility</p:attrName>
                                        </p:attrNameLst>
                                      </p:cBhvr>
                                      <p:to>
                                        <p:strVal val="visible"/>
                                      </p:to>
                                    </p:set>
                                    <p:animEffect transition="in" filter="wipe(left)">
                                      <p:cBhvr>
                                        <p:cTn id="93" dur="500"/>
                                        <p:tgtEl>
                                          <p:spTgt spid="5190">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191">
                                            <p:txEl>
                                              <p:pRg st="0" end="0"/>
                                            </p:txEl>
                                          </p:spTgt>
                                        </p:tgtEl>
                                        <p:attrNameLst>
                                          <p:attrName>style.visibility</p:attrName>
                                        </p:attrNameLst>
                                      </p:cBhvr>
                                      <p:to>
                                        <p:strVal val="visible"/>
                                      </p:to>
                                    </p:set>
                                    <p:animEffect transition="in" filter="wipe(left)">
                                      <p:cBhvr>
                                        <p:cTn id="98" dur="500"/>
                                        <p:tgtEl>
                                          <p:spTgt spid="5191">
                                            <p:txEl>
                                              <p:pRg st="0" end="0"/>
                                            </p:txEl>
                                          </p:spTgt>
                                        </p:tgtEl>
                                      </p:cBhvr>
                                    </p:animEffect>
                                  </p:childTnLst>
                                </p:cTn>
                              </p:par>
                            </p:childTnLst>
                          </p:cTn>
                        </p:par>
                        <p:par>
                          <p:cTn id="99" fill="hold" nodeType="afterGroup">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192">
                                            <p:txEl>
                                              <p:pRg st="0" end="0"/>
                                            </p:txEl>
                                          </p:spTgt>
                                        </p:tgtEl>
                                        <p:attrNameLst>
                                          <p:attrName>style.visibility</p:attrName>
                                        </p:attrNameLst>
                                      </p:cBhvr>
                                      <p:to>
                                        <p:strVal val="visible"/>
                                      </p:to>
                                    </p:set>
                                    <p:animEffect transition="in" filter="wipe(left)">
                                      <p:cBhvr>
                                        <p:cTn id="102" dur="500"/>
                                        <p:tgtEl>
                                          <p:spTgt spid="5192">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193">
                                            <p:txEl>
                                              <p:pRg st="0" end="0"/>
                                            </p:txEl>
                                          </p:spTgt>
                                        </p:tgtEl>
                                        <p:attrNameLst>
                                          <p:attrName>style.visibility</p:attrName>
                                        </p:attrNameLst>
                                      </p:cBhvr>
                                      <p:to>
                                        <p:strVal val="visible"/>
                                      </p:to>
                                    </p:set>
                                    <p:animEffect transition="in" filter="wipe(left)">
                                      <p:cBhvr>
                                        <p:cTn id="107" dur="500"/>
                                        <p:tgtEl>
                                          <p:spTgt spid="5193">
                                            <p:txEl>
                                              <p:pRg st="0" end="0"/>
                                            </p:txEl>
                                          </p:spTgt>
                                        </p:tgtEl>
                                      </p:cBhvr>
                                    </p:animEffect>
                                  </p:childTnLst>
                                </p:cTn>
                              </p:par>
                            </p:childTnLst>
                          </p:cTn>
                        </p:par>
                        <p:par>
                          <p:cTn id="108" fill="hold" nodeType="afterGroup">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5194">
                                            <p:txEl>
                                              <p:pRg st="0" end="0"/>
                                            </p:txEl>
                                          </p:spTgt>
                                        </p:tgtEl>
                                        <p:attrNameLst>
                                          <p:attrName>style.visibility</p:attrName>
                                        </p:attrNameLst>
                                      </p:cBhvr>
                                      <p:to>
                                        <p:strVal val="visible"/>
                                      </p:to>
                                    </p:set>
                                    <p:animEffect transition="in" filter="wipe(left)">
                                      <p:cBhvr>
                                        <p:cTn id="111" dur="500"/>
                                        <p:tgtEl>
                                          <p:spTgt spid="5194">
                                            <p:txEl>
                                              <p:pRg st="0" end="0"/>
                                            </p:txEl>
                                          </p:spTgt>
                                        </p:tgtEl>
                                      </p:cBhvr>
                                    </p:animEffect>
                                  </p:childTnLst>
                                </p:cTn>
                              </p:par>
                            </p:childTnLst>
                          </p:cTn>
                        </p:par>
                        <p:par>
                          <p:cTn id="112" fill="hold" nodeType="afterGroup">
                            <p:stCondLst>
                              <p:cond delay="1000"/>
                            </p:stCondLst>
                            <p:childTnLst>
                              <p:par>
                                <p:cTn id="113" presetID="22" presetClass="entr" presetSubtype="4" fill="hold" nodeType="afterEffect">
                                  <p:stCondLst>
                                    <p:cond delay="0"/>
                                  </p:stCondLst>
                                  <p:childTnLst>
                                    <p:set>
                                      <p:cBhvr>
                                        <p:cTn id="114" dur="1" fill="hold">
                                          <p:stCondLst>
                                            <p:cond delay="0"/>
                                          </p:stCondLst>
                                        </p:cTn>
                                        <p:tgtEl>
                                          <p:spTgt spid="5195"/>
                                        </p:tgtEl>
                                        <p:attrNameLst>
                                          <p:attrName>style.visibility</p:attrName>
                                        </p:attrNameLst>
                                      </p:cBhvr>
                                      <p:to>
                                        <p:strVal val="visible"/>
                                      </p:to>
                                    </p:set>
                                    <p:animEffect transition="in" filter="wipe(down)">
                                      <p:cBhvr>
                                        <p:cTn id="115" dur="500"/>
                                        <p:tgtEl>
                                          <p:spTgt spid="519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5199"/>
                                        </p:tgtEl>
                                        <p:attrNameLst>
                                          <p:attrName>style.visibility</p:attrName>
                                        </p:attrNameLst>
                                      </p:cBhvr>
                                      <p:to>
                                        <p:strVal val="visible"/>
                                      </p:to>
                                    </p:set>
                                    <p:animEffect transition="in" filter="wipe(left)">
                                      <p:cBhvr>
                                        <p:cTn id="120" dur="500"/>
                                        <p:tgtEl>
                                          <p:spTgt spid="519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200">
                                            <p:txEl>
                                              <p:pRg st="0" end="0"/>
                                            </p:txEl>
                                          </p:spTgt>
                                        </p:tgtEl>
                                        <p:attrNameLst>
                                          <p:attrName>style.visibility</p:attrName>
                                        </p:attrNameLst>
                                      </p:cBhvr>
                                      <p:to>
                                        <p:strVal val="visible"/>
                                      </p:to>
                                    </p:set>
                                    <p:animEffect transition="in" filter="wipe(left)">
                                      <p:cBhvr>
                                        <p:cTn id="125" dur="500"/>
                                        <p:tgtEl>
                                          <p:spTgt spid="5200">
                                            <p:txEl>
                                              <p:pRg st="0" end="0"/>
                                            </p:txEl>
                                          </p:spTgt>
                                        </p:tgtEl>
                                      </p:cBhvr>
                                    </p:animEffect>
                                  </p:childTnLst>
                                </p:cTn>
                              </p:par>
                            </p:childTnLst>
                          </p:cTn>
                        </p:par>
                        <p:par>
                          <p:cTn id="126" fill="hold" nodeType="afterGroup">
                            <p:stCondLst>
                              <p:cond delay="500"/>
                            </p:stCondLst>
                            <p:childTnLst>
                              <p:par>
                                <p:cTn id="127" presetID="22" presetClass="entr" presetSubtype="8" fill="hold" nodeType="afterEffect">
                                  <p:stCondLst>
                                    <p:cond delay="0"/>
                                  </p:stCondLst>
                                  <p:childTnLst>
                                    <p:set>
                                      <p:cBhvr>
                                        <p:cTn id="128" dur="1" fill="hold">
                                          <p:stCondLst>
                                            <p:cond delay="0"/>
                                          </p:stCondLst>
                                        </p:cTn>
                                        <p:tgtEl>
                                          <p:spTgt spid="5201"/>
                                        </p:tgtEl>
                                        <p:attrNameLst>
                                          <p:attrName>style.visibility</p:attrName>
                                        </p:attrNameLst>
                                      </p:cBhvr>
                                      <p:to>
                                        <p:strVal val="visible"/>
                                      </p:to>
                                    </p:set>
                                    <p:animEffect transition="in" filter="wipe(left)">
                                      <p:cBhvr>
                                        <p:cTn id="129" dur="500"/>
                                        <p:tgtEl>
                                          <p:spTgt spid="5201"/>
                                        </p:tgtEl>
                                      </p:cBhvr>
                                    </p:animEffect>
                                  </p:childTnLst>
                                </p:cTn>
                              </p:par>
                            </p:childTnLst>
                          </p:cTn>
                        </p:par>
                        <p:par>
                          <p:cTn id="130" fill="hold" nodeType="afterGroup">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5202">
                                            <p:txEl>
                                              <p:pRg st="0" end="0"/>
                                            </p:txEl>
                                          </p:spTgt>
                                        </p:tgtEl>
                                        <p:attrNameLst>
                                          <p:attrName>style.visibility</p:attrName>
                                        </p:attrNameLst>
                                      </p:cBhvr>
                                      <p:to>
                                        <p:strVal val="visible"/>
                                      </p:to>
                                    </p:set>
                                    <p:animEffect transition="in" filter="wipe(left)">
                                      <p:cBhvr>
                                        <p:cTn id="133" dur="500"/>
                                        <p:tgtEl>
                                          <p:spTgt spid="5202">
                                            <p:txEl>
                                              <p:pRg st="0" end="0"/>
                                            </p:txEl>
                                          </p:spTgt>
                                        </p:tgtEl>
                                      </p:cBhvr>
                                    </p:animEffect>
                                  </p:childTnLst>
                                </p:cTn>
                              </p:par>
                            </p:childTnLst>
                          </p:cTn>
                        </p:par>
                        <p:par>
                          <p:cTn id="134" fill="hold" nodeType="afterGroup">
                            <p:stCondLst>
                              <p:cond delay="1500"/>
                            </p:stCondLst>
                            <p:childTnLst>
                              <p:par>
                                <p:cTn id="135" presetID="22" presetClass="entr" presetSubtype="8" fill="hold" grpId="0" nodeType="afterEffect">
                                  <p:stCondLst>
                                    <p:cond delay="0"/>
                                  </p:stCondLst>
                                  <p:childTnLst>
                                    <p:set>
                                      <p:cBhvr>
                                        <p:cTn id="136" dur="1" fill="hold">
                                          <p:stCondLst>
                                            <p:cond delay="0"/>
                                          </p:stCondLst>
                                        </p:cTn>
                                        <p:tgtEl>
                                          <p:spTgt spid="5203">
                                            <p:txEl>
                                              <p:pRg st="0" end="0"/>
                                            </p:txEl>
                                          </p:spTgt>
                                        </p:tgtEl>
                                        <p:attrNameLst>
                                          <p:attrName>style.visibility</p:attrName>
                                        </p:attrNameLst>
                                      </p:cBhvr>
                                      <p:to>
                                        <p:strVal val="visible"/>
                                      </p:to>
                                    </p:set>
                                    <p:animEffect transition="in" filter="wipe(left)">
                                      <p:cBhvr>
                                        <p:cTn id="137" dur="500"/>
                                        <p:tgtEl>
                                          <p:spTgt spid="5203">
                                            <p:txEl>
                                              <p:pRg st="0" end="0"/>
                                            </p:txEl>
                                          </p:spTgt>
                                        </p:tgtEl>
                                      </p:cBhvr>
                                    </p:animEffect>
                                  </p:childTnLst>
                                </p:cTn>
                              </p:par>
                            </p:childTnLst>
                          </p:cTn>
                        </p:par>
                        <p:par>
                          <p:cTn id="138" fill="hold" nodeType="afterGroup">
                            <p:stCondLst>
                              <p:cond delay="2000"/>
                            </p:stCondLst>
                            <p:childTnLst>
                              <p:par>
                                <p:cTn id="139" presetID="22" presetClass="entr" presetSubtype="8" fill="hold" nodeType="afterEffect">
                                  <p:stCondLst>
                                    <p:cond delay="0"/>
                                  </p:stCondLst>
                                  <p:childTnLst>
                                    <p:set>
                                      <p:cBhvr>
                                        <p:cTn id="140" dur="1" fill="hold">
                                          <p:stCondLst>
                                            <p:cond delay="0"/>
                                          </p:stCondLst>
                                        </p:cTn>
                                        <p:tgtEl>
                                          <p:spTgt spid="5204"/>
                                        </p:tgtEl>
                                        <p:attrNameLst>
                                          <p:attrName>style.visibility</p:attrName>
                                        </p:attrNameLst>
                                      </p:cBhvr>
                                      <p:to>
                                        <p:strVal val="visible"/>
                                      </p:to>
                                    </p:set>
                                    <p:animEffect transition="in" filter="wipe(left)">
                                      <p:cBhvr>
                                        <p:cTn id="141" dur="500"/>
                                        <p:tgtEl>
                                          <p:spTgt spid="5204"/>
                                        </p:tgtEl>
                                      </p:cBhvr>
                                    </p:animEffect>
                                  </p:childTnLst>
                                </p:cTn>
                              </p:par>
                            </p:childTnLst>
                          </p:cTn>
                        </p:par>
                        <p:par>
                          <p:cTn id="142" fill="hold" nodeType="afterGroup">
                            <p:stCondLst>
                              <p:cond delay="2500"/>
                            </p:stCondLst>
                            <p:childTnLst>
                              <p:par>
                                <p:cTn id="143" presetID="22" presetClass="entr" presetSubtype="8" fill="hold" grpId="0" nodeType="afterEffect">
                                  <p:stCondLst>
                                    <p:cond delay="0"/>
                                  </p:stCondLst>
                                  <p:childTnLst>
                                    <p:set>
                                      <p:cBhvr>
                                        <p:cTn id="144" dur="1" fill="hold">
                                          <p:stCondLst>
                                            <p:cond delay="0"/>
                                          </p:stCondLst>
                                        </p:cTn>
                                        <p:tgtEl>
                                          <p:spTgt spid="5205">
                                            <p:txEl>
                                              <p:pRg st="0" end="0"/>
                                            </p:txEl>
                                          </p:spTgt>
                                        </p:tgtEl>
                                        <p:attrNameLst>
                                          <p:attrName>style.visibility</p:attrName>
                                        </p:attrNameLst>
                                      </p:cBhvr>
                                      <p:to>
                                        <p:strVal val="visible"/>
                                      </p:to>
                                    </p:set>
                                    <p:animEffect transition="in" filter="wipe(left)">
                                      <p:cBhvr>
                                        <p:cTn id="145" dur="500"/>
                                        <p:tgtEl>
                                          <p:spTgt spid="5205">
                                            <p:txEl>
                                              <p:pRg st="0" end="0"/>
                                            </p:txEl>
                                          </p:spTgt>
                                        </p:tgtEl>
                                      </p:cBhvr>
                                    </p:animEffect>
                                  </p:childTnLst>
                                </p:cTn>
                              </p:par>
                            </p:childTnLst>
                          </p:cTn>
                        </p:par>
                        <p:par>
                          <p:cTn id="146" fill="hold" nodeType="afterGroup">
                            <p:stCondLst>
                              <p:cond delay="3000"/>
                            </p:stCondLst>
                            <p:childTnLst>
                              <p:par>
                                <p:cTn id="147" presetID="22" presetClass="entr" presetSubtype="8" fill="hold" grpId="0" nodeType="afterEffect">
                                  <p:stCondLst>
                                    <p:cond delay="0"/>
                                  </p:stCondLst>
                                  <p:childTnLst>
                                    <p:set>
                                      <p:cBhvr>
                                        <p:cTn id="148" dur="1" fill="hold">
                                          <p:stCondLst>
                                            <p:cond delay="0"/>
                                          </p:stCondLst>
                                        </p:cTn>
                                        <p:tgtEl>
                                          <p:spTgt spid="5206">
                                            <p:txEl>
                                              <p:pRg st="0" end="0"/>
                                            </p:txEl>
                                          </p:spTgt>
                                        </p:tgtEl>
                                        <p:attrNameLst>
                                          <p:attrName>style.visibility</p:attrName>
                                        </p:attrNameLst>
                                      </p:cBhvr>
                                      <p:to>
                                        <p:strVal val="visible"/>
                                      </p:to>
                                    </p:set>
                                    <p:animEffect transition="in" filter="wipe(left)">
                                      <p:cBhvr>
                                        <p:cTn id="149" dur="500"/>
                                        <p:tgtEl>
                                          <p:spTgt spid="5206">
                                            <p:txEl>
                                              <p:pRg st="0" end="0"/>
                                            </p:txEl>
                                          </p:spTgt>
                                        </p:tgtEl>
                                      </p:cBhvr>
                                    </p:animEffect>
                                  </p:childTnLst>
                                </p:cTn>
                              </p:par>
                            </p:childTnLst>
                          </p:cTn>
                        </p:par>
                        <p:par>
                          <p:cTn id="150" fill="hold" nodeType="afterGroup">
                            <p:stCondLst>
                              <p:cond delay="3500"/>
                            </p:stCondLst>
                            <p:childTnLst>
                              <p:par>
                                <p:cTn id="151" presetID="22" presetClass="entr" presetSubtype="8" fill="hold" nodeType="afterEffect">
                                  <p:stCondLst>
                                    <p:cond delay="0"/>
                                  </p:stCondLst>
                                  <p:childTnLst>
                                    <p:set>
                                      <p:cBhvr>
                                        <p:cTn id="152" dur="1" fill="hold">
                                          <p:stCondLst>
                                            <p:cond delay="0"/>
                                          </p:stCondLst>
                                        </p:cTn>
                                        <p:tgtEl>
                                          <p:spTgt spid="5207"/>
                                        </p:tgtEl>
                                        <p:attrNameLst>
                                          <p:attrName>style.visibility</p:attrName>
                                        </p:attrNameLst>
                                      </p:cBhvr>
                                      <p:to>
                                        <p:strVal val="visible"/>
                                      </p:to>
                                    </p:set>
                                    <p:animEffect transition="in" filter="wipe(left)">
                                      <p:cBhvr>
                                        <p:cTn id="153" dur="500"/>
                                        <p:tgtEl>
                                          <p:spTgt spid="5207"/>
                                        </p:tgtEl>
                                      </p:cBhvr>
                                    </p:animEffect>
                                  </p:childTnLst>
                                </p:cTn>
                              </p:par>
                            </p:childTnLst>
                          </p:cTn>
                        </p:par>
                        <p:par>
                          <p:cTn id="154" fill="hold" nodeType="afterGroup">
                            <p:stCondLst>
                              <p:cond delay="4000"/>
                            </p:stCondLst>
                            <p:childTnLst>
                              <p:par>
                                <p:cTn id="155" presetID="22" presetClass="entr" presetSubtype="8" fill="hold" grpId="0" nodeType="afterEffect">
                                  <p:stCondLst>
                                    <p:cond delay="0"/>
                                  </p:stCondLst>
                                  <p:childTnLst>
                                    <p:set>
                                      <p:cBhvr>
                                        <p:cTn id="156" dur="1" fill="hold">
                                          <p:stCondLst>
                                            <p:cond delay="0"/>
                                          </p:stCondLst>
                                        </p:cTn>
                                        <p:tgtEl>
                                          <p:spTgt spid="5208">
                                            <p:txEl>
                                              <p:pRg st="0" end="0"/>
                                            </p:txEl>
                                          </p:spTgt>
                                        </p:tgtEl>
                                        <p:attrNameLst>
                                          <p:attrName>style.visibility</p:attrName>
                                        </p:attrNameLst>
                                      </p:cBhvr>
                                      <p:to>
                                        <p:strVal val="visible"/>
                                      </p:to>
                                    </p:set>
                                    <p:animEffect transition="in" filter="wipe(left)">
                                      <p:cBhvr>
                                        <p:cTn id="157" dur="500"/>
                                        <p:tgtEl>
                                          <p:spTgt spid="5208">
                                            <p:txEl>
                                              <p:pRg st="0" end="0"/>
                                            </p:txEl>
                                          </p:spTgt>
                                        </p:tgtEl>
                                      </p:cBhvr>
                                    </p:animEffect>
                                  </p:childTnLst>
                                </p:cTn>
                              </p:par>
                            </p:childTnLst>
                          </p:cTn>
                        </p:par>
                        <p:par>
                          <p:cTn id="158" fill="hold" nodeType="afterGroup">
                            <p:stCondLst>
                              <p:cond delay="4500"/>
                            </p:stCondLst>
                            <p:childTnLst>
                              <p:par>
                                <p:cTn id="159" presetID="22" presetClass="entr" presetSubtype="8" fill="hold" grpId="0" nodeType="afterEffect">
                                  <p:stCondLst>
                                    <p:cond delay="0"/>
                                  </p:stCondLst>
                                  <p:childTnLst>
                                    <p:set>
                                      <p:cBhvr>
                                        <p:cTn id="160" dur="1" fill="hold">
                                          <p:stCondLst>
                                            <p:cond delay="0"/>
                                          </p:stCondLst>
                                        </p:cTn>
                                        <p:tgtEl>
                                          <p:spTgt spid="5209">
                                            <p:txEl>
                                              <p:pRg st="0" end="0"/>
                                            </p:txEl>
                                          </p:spTgt>
                                        </p:tgtEl>
                                        <p:attrNameLst>
                                          <p:attrName>style.visibility</p:attrName>
                                        </p:attrNameLst>
                                      </p:cBhvr>
                                      <p:to>
                                        <p:strVal val="visible"/>
                                      </p:to>
                                    </p:set>
                                    <p:animEffect transition="in" filter="wipe(left)">
                                      <p:cBhvr>
                                        <p:cTn id="161" dur="500"/>
                                        <p:tgtEl>
                                          <p:spTgt spid="5209">
                                            <p:txEl>
                                              <p:pRg st="0" end="0"/>
                                            </p:txEl>
                                          </p:spTgt>
                                        </p:tgtEl>
                                      </p:cBhvr>
                                    </p:animEffect>
                                  </p:childTnLst>
                                </p:cTn>
                              </p:par>
                            </p:childTnLst>
                          </p:cTn>
                        </p:par>
                        <p:par>
                          <p:cTn id="162" fill="hold" nodeType="afterGroup">
                            <p:stCondLst>
                              <p:cond delay="5000"/>
                            </p:stCondLst>
                            <p:childTnLst>
                              <p:par>
                                <p:cTn id="163" presetID="22" presetClass="entr" presetSubtype="8" fill="hold" nodeType="afterEffect">
                                  <p:stCondLst>
                                    <p:cond delay="0"/>
                                  </p:stCondLst>
                                  <p:childTnLst>
                                    <p:set>
                                      <p:cBhvr>
                                        <p:cTn id="164" dur="1" fill="hold">
                                          <p:stCondLst>
                                            <p:cond delay="0"/>
                                          </p:stCondLst>
                                        </p:cTn>
                                        <p:tgtEl>
                                          <p:spTgt spid="5210"/>
                                        </p:tgtEl>
                                        <p:attrNameLst>
                                          <p:attrName>style.visibility</p:attrName>
                                        </p:attrNameLst>
                                      </p:cBhvr>
                                      <p:to>
                                        <p:strVal val="visible"/>
                                      </p:to>
                                    </p:set>
                                    <p:animEffect transition="in" filter="wipe(left)">
                                      <p:cBhvr>
                                        <p:cTn id="165" dur="500"/>
                                        <p:tgtEl>
                                          <p:spTgt spid="5210"/>
                                        </p:tgtEl>
                                      </p:cBhvr>
                                    </p:animEffect>
                                  </p:childTnLst>
                                </p:cTn>
                              </p:par>
                            </p:childTnLst>
                          </p:cTn>
                        </p:par>
                        <p:par>
                          <p:cTn id="166" fill="hold" nodeType="afterGroup">
                            <p:stCondLst>
                              <p:cond delay="5500"/>
                            </p:stCondLst>
                            <p:childTnLst>
                              <p:par>
                                <p:cTn id="167" presetID="22" presetClass="entr" presetSubtype="8" fill="hold" grpId="0" nodeType="afterEffect">
                                  <p:stCondLst>
                                    <p:cond delay="0"/>
                                  </p:stCondLst>
                                  <p:childTnLst>
                                    <p:set>
                                      <p:cBhvr>
                                        <p:cTn id="168" dur="1" fill="hold">
                                          <p:stCondLst>
                                            <p:cond delay="0"/>
                                          </p:stCondLst>
                                        </p:cTn>
                                        <p:tgtEl>
                                          <p:spTgt spid="5211">
                                            <p:txEl>
                                              <p:pRg st="0" end="0"/>
                                            </p:txEl>
                                          </p:spTgt>
                                        </p:tgtEl>
                                        <p:attrNameLst>
                                          <p:attrName>style.visibility</p:attrName>
                                        </p:attrNameLst>
                                      </p:cBhvr>
                                      <p:to>
                                        <p:strVal val="visible"/>
                                      </p:to>
                                    </p:set>
                                    <p:animEffect transition="in" filter="wipe(left)">
                                      <p:cBhvr>
                                        <p:cTn id="169" dur="500"/>
                                        <p:tgtEl>
                                          <p:spTgt spid="5211">
                                            <p:txEl>
                                              <p:pRg st="0" end="0"/>
                                            </p:txEl>
                                          </p:spTgt>
                                        </p:tgtEl>
                                      </p:cBhvr>
                                    </p:animEffect>
                                  </p:childTnLst>
                                </p:cTn>
                              </p:par>
                            </p:childTnLst>
                          </p:cTn>
                        </p:par>
                        <p:par>
                          <p:cTn id="170" fill="hold" nodeType="afterGroup">
                            <p:stCondLst>
                              <p:cond delay="6000"/>
                            </p:stCondLst>
                            <p:childTnLst>
                              <p:par>
                                <p:cTn id="171" presetID="22" presetClass="entr" presetSubtype="8" fill="hold" grpId="0" nodeType="afterEffect">
                                  <p:stCondLst>
                                    <p:cond delay="0"/>
                                  </p:stCondLst>
                                  <p:childTnLst>
                                    <p:set>
                                      <p:cBhvr>
                                        <p:cTn id="172" dur="1" fill="hold">
                                          <p:stCondLst>
                                            <p:cond delay="0"/>
                                          </p:stCondLst>
                                        </p:cTn>
                                        <p:tgtEl>
                                          <p:spTgt spid="5212">
                                            <p:txEl>
                                              <p:pRg st="0" end="0"/>
                                            </p:txEl>
                                          </p:spTgt>
                                        </p:tgtEl>
                                        <p:attrNameLst>
                                          <p:attrName>style.visibility</p:attrName>
                                        </p:attrNameLst>
                                      </p:cBhvr>
                                      <p:to>
                                        <p:strVal val="visible"/>
                                      </p:to>
                                    </p:set>
                                    <p:animEffect transition="in" filter="wipe(left)">
                                      <p:cBhvr>
                                        <p:cTn id="173" dur="500"/>
                                        <p:tgtEl>
                                          <p:spTgt spid="5212">
                                            <p:txEl>
                                              <p:pRg st="0" end="0"/>
                                            </p:txEl>
                                          </p:spTgt>
                                        </p:tgtEl>
                                      </p:cBhvr>
                                    </p:animEffect>
                                  </p:childTnLst>
                                </p:cTn>
                              </p:par>
                            </p:childTnLst>
                          </p:cTn>
                        </p:par>
                        <p:par>
                          <p:cTn id="174" fill="hold" nodeType="afterGroup">
                            <p:stCondLst>
                              <p:cond delay="6500"/>
                            </p:stCondLst>
                            <p:childTnLst>
                              <p:par>
                                <p:cTn id="175" presetID="22" presetClass="entr" presetSubtype="8" fill="hold" nodeType="afterEffect">
                                  <p:stCondLst>
                                    <p:cond delay="0"/>
                                  </p:stCondLst>
                                  <p:childTnLst>
                                    <p:set>
                                      <p:cBhvr>
                                        <p:cTn id="176" dur="1" fill="hold">
                                          <p:stCondLst>
                                            <p:cond delay="0"/>
                                          </p:stCondLst>
                                        </p:cTn>
                                        <p:tgtEl>
                                          <p:spTgt spid="5213"/>
                                        </p:tgtEl>
                                        <p:attrNameLst>
                                          <p:attrName>style.visibility</p:attrName>
                                        </p:attrNameLst>
                                      </p:cBhvr>
                                      <p:to>
                                        <p:strVal val="visible"/>
                                      </p:to>
                                    </p:set>
                                    <p:animEffect transition="in" filter="wipe(left)">
                                      <p:cBhvr>
                                        <p:cTn id="177" dur="500"/>
                                        <p:tgtEl>
                                          <p:spTgt spid="5213"/>
                                        </p:tgtEl>
                                      </p:cBhvr>
                                    </p:animEffect>
                                  </p:childTnLst>
                                </p:cTn>
                              </p:par>
                            </p:childTnLst>
                          </p:cTn>
                        </p:par>
                        <p:par>
                          <p:cTn id="178" fill="hold" nodeType="afterGroup">
                            <p:stCondLst>
                              <p:cond delay="7000"/>
                            </p:stCondLst>
                            <p:childTnLst>
                              <p:par>
                                <p:cTn id="179" presetID="22" presetClass="entr" presetSubtype="8" fill="hold" grpId="0" nodeType="afterEffect">
                                  <p:stCondLst>
                                    <p:cond delay="0"/>
                                  </p:stCondLst>
                                  <p:childTnLst>
                                    <p:set>
                                      <p:cBhvr>
                                        <p:cTn id="180" dur="1" fill="hold">
                                          <p:stCondLst>
                                            <p:cond delay="0"/>
                                          </p:stCondLst>
                                        </p:cTn>
                                        <p:tgtEl>
                                          <p:spTgt spid="5214">
                                            <p:txEl>
                                              <p:pRg st="0" end="0"/>
                                            </p:txEl>
                                          </p:spTgt>
                                        </p:tgtEl>
                                        <p:attrNameLst>
                                          <p:attrName>style.visibility</p:attrName>
                                        </p:attrNameLst>
                                      </p:cBhvr>
                                      <p:to>
                                        <p:strVal val="visible"/>
                                      </p:to>
                                    </p:set>
                                    <p:animEffect transition="in" filter="wipe(left)">
                                      <p:cBhvr>
                                        <p:cTn id="181" dur="500"/>
                                        <p:tgtEl>
                                          <p:spTgt spid="5214">
                                            <p:txEl>
                                              <p:pRg st="0" end="0"/>
                                            </p:txEl>
                                          </p:spTgt>
                                        </p:tgtEl>
                                      </p:cBhvr>
                                    </p:animEffect>
                                  </p:childTnLst>
                                </p:cTn>
                              </p:par>
                            </p:childTnLst>
                          </p:cTn>
                        </p:par>
                        <p:par>
                          <p:cTn id="182" fill="hold" nodeType="afterGroup">
                            <p:stCondLst>
                              <p:cond delay="7500"/>
                            </p:stCondLst>
                            <p:childTnLst>
                              <p:par>
                                <p:cTn id="183" presetID="2" presetClass="entr" presetSubtype="8" fill="hold" grpId="0" nodeType="afterEffect">
                                  <p:stCondLst>
                                    <p:cond delay="0"/>
                                  </p:stCondLst>
                                  <p:childTnLst>
                                    <p:set>
                                      <p:cBhvr>
                                        <p:cTn id="184" dur="1" fill="hold">
                                          <p:stCondLst>
                                            <p:cond delay="0"/>
                                          </p:stCondLst>
                                        </p:cTn>
                                        <p:tgtEl>
                                          <p:spTgt spid="5215"/>
                                        </p:tgtEl>
                                        <p:attrNameLst>
                                          <p:attrName>style.visibility</p:attrName>
                                        </p:attrNameLst>
                                      </p:cBhvr>
                                      <p:to>
                                        <p:strVal val="visible"/>
                                      </p:to>
                                    </p:set>
                                    <p:anim calcmode="lin" valueType="num">
                                      <p:cBhvr additive="base">
                                        <p:cTn id="185" dur="500" fill="hold"/>
                                        <p:tgtEl>
                                          <p:spTgt spid="5215"/>
                                        </p:tgtEl>
                                        <p:attrNameLst>
                                          <p:attrName>ppt_x</p:attrName>
                                        </p:attrNameLst>
                                      </p:cBhvr>
                                      <p:tavLst>
                                        <p:tav tm="0">
                                          <p:val>
                                            <p:strVal val="0-#ppt_w/2"/>
                                          </p:val>
                                        </p:tav>
                                        <p:tav tm="100000">
                                          <p:val>
                                            <p:strVal val="#ppt_x"/>
                                          </p:val>
                                        </p:tav>
                                      </p:tavLst>
                                    </p:anim>
                                    <p:anim calcmode="lin" valueType="num">
                                      <p:cBhvr additive="base">
                                        <p:cTn id="186" dur="500" fill="hold"/>
                                        <p:tgtEl>
                                          <p:spTgt spid="5215"/>
                                        </p:tgtEl>
                                        <p:attrNameLst>
                                          <p:attrName>ppt_y</p:attrName>
                                        </p:attrNameLst>
                                      </p:cBhvr>
                                      <p:tavLst>
                                        <p:tav tm="0">
                                          <p:val>
                                            <p:strVal val="#ppt_y"/>
                                          </p:val>
                                        </p:tav>
                                        <p:tav tm="100000">
                                          <p:val>
                                            <p:strVal val="#ppt_y"/>
                                          </p:val>
                                        </p:tav>
                                      </p:tavLst>
                                    </p:anim>
                                  </p:childTnLst>
                                </p:cTn>
                              </p:par>
                            </p:childTnLst>
                          </p:cTn>
                        </p:par>
                        <p:par>
                          <p:cTn id="187" fill="hold" nodeType="afterGroup">
                            <p:stCondLst>
                              <p:cond delay="8000"/>
                            </p:stCondLst>
                            <p:childTnLst>
                              <p:par>
                                <p:cTn id="188" presetID="22" presetClass="entr" presetSubtype="1" fill="hold" nodeType="afterEffect">
                                  <p:stCondLst>
                                    <p:cond delay="0"/>
                                  </p:stCondLst>
                                  <p:childTnLst>
                                    <p:set>
                                      <p:cBhvr>
                                        <p:cTn id="189" dur="1" fill="hold">
                                          <p:stCondLst>
                                            <p:cond delay="0"/>
                                          </p:stCondLst>
                                        </p:cTn>
                                        <p:tgtEl>
                                          <p:spTgt spid="5216"/>
                                        </p:tgtEl>
                                        <p:attrNameLst>
                                          <p:attrName>style.visibility</p:attrName>
                                        </p:attrNameLst>
                                      </p:cBhvr>
                                      <p:to>
                                        <p:strVal val="visible"/>
                                      </p:to>
                                    </p:set>
                                    <p:animEffect transition="in" filter="wipe(up)">
                                      <p:cBhvr>
                                        <p:cTn id="190" dur="500"/>
                                        <p:tgtEl>
                                          <p:spTgt spid="5216"/>
                                        </p:tgtEl>
                                      </p:cBhvr>
                                    </p:animEffect>
                                  </p:childTnLst>
                                </p:cTn>
                              </p:par>
                            </p:childTnLst>
                          </p:cTn>
                        </p:par>
                        <p:par>
                          <p:cTn id="191" fill="hold" nodeType="afterGroup">
                            <p:stCondLst>
                              <p:cond delay="8500"/>
                            </p:stCondLst>
                            <p:childTnLst>
                              <p:par>
                                <p:cTn id="192" presetID="22" presetClass="entr" presetSubtype="2" fill="hold" nodeType="afterEffect">
                                  <p:stCondLst>
                                    <p:cond delay="0"/>
                                  </p:stCondLst>
                                  <p:childTnLst>
                                    <p:set>
                                      <p:cBhvr>
                                        <p:cTn id="193" dur="1" fill="hold">
                                          <p:stCondLst>
                                            <p:cond delay="0"/>
                                          </p:stCondLst>
                                        </p:cTn>
                                        <p:tgtEl>
                                          <p:spTgt spid="5217"/>
                                        </p:tgtEl>
                                        <p:attrNameLst>
                                          <p:attrName>style.visibility</p:attrName>
                                        </p:attrNameLst>
                                      </p:cBhvr>
                                      <p:to>
                                        <p:strVal val="visible"/>
                                      </p:to>
                                    </p:set>
                                    <p:animEffect transition="in" filter="wipe(right)">
                                      <p:cBhvr>
                                        <p:cTn id="194" dur="500"/>
                                        <p:tgtEl>
                                          <p:spTgt spid="5217"/>
                                        </p:tgtEl>
                                      </p:cBhvr>
                                    </p:animEffect>
                                  </p:childTnLst>
                                </p:cTn>
                              </p:par>
                            </p:childTnLst>
                          </p:cTn>
                        </p:par>
                        <p:par>
                          <p:cTn id="195" fill="hold" nodeType="afterGroup">
                            <p:stCondLst>
                              <p:cond delay="9000"/>
                            </p:stCondLst>
                            <p:childTnLst>
                              <p:par>
                                <p:cTn id="196" presetID="22" presetClass="entr" presetSubtype="4" fill="hold" nodeType="afterEffect">
                                  <p:stCondLst>
                                    <p:cond delay="0"/>
                                  </p:stCondLst>
                                  <p:childTnLst>
                                    <p:set>
                                      <p:cBhvr>
                                        <p:cTn id="197" dur="1" fill="hold">
                                          <p:stCondLst>
                                            <p:cond delay="0"/>
                                          </p:stCondLst>
                                        </p:cTn>
                                        <p:tgtEl>
                                          <p:spTgt spid="5218"/>
                                        </p:tgtEl>
                                        <p:attrNameLst>
                                          <p:attrName>style.visibility</p:attrName>
                                        </p:attrNameLst>
                                      </p:cBhvr>
                                      <p:to>
                                        <p:strVal val="visible"/>
                                      </p:to>
                                    </p:set>
                                    <p:animEffect transition="in" filter="wipe(down)">
                                      <p:cBhvr>
                                        <p:cTn id="198" dur="500"/>
                                        <p:tgtEl>
                                          <p:spTgt spid="5218"/>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5223">
                                            <p:txEl>
                                              <p:pRg st="0" end="0"/>
                                            </p:txEl>
                                          </p:spTgt>
                                        </p:tgtEl>
                                        <p:attrNameLst>
                                          <p:attrName>style.visibility</p:attrName>
                                        </p:attrNameLst>
                                      </p:cBhvr>
                                      <p:to>
                                        <p:strVal val="visible"/>
                                      </p:to>
                                    </p:set>
                                    <p:animEffect transition="in" filter="wipe(left)">
                                      <p:cBhvr>
                                        <p:cTn id="203" dur="500"/>
                                        <p:tgtEl>
                                          <p:spTgt spid="5223">
                                            <p:txEl>
                                              <p:pRg st="0" end="0"/>
                                            </p:txEl>
                                          </p:spTgt>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5224">
                                            <p:txEl>
                                              <p:pRg st="0" end="0"/>
                                            </p:txEl>
                                          </p:spTgt>
                                        </p:tgtEl>
                                        <p:attrNameLst>
                                          <p:attrName>style.visibility</p:attrName>
                                        </p:attrNameLst>
                                      </p:cBhvr>
                                      <p:to>
                                        <p:strVal val="visible"/>
                                      </p:to>
                                    </p:set>
                                    <p:animEffect transition="in" filter="wipe(left)">
                                      <p:cBhvr>
                                        <p:cTn id="208" dur="500"/>
                                        <p:tgtEl>
                                          <p:spTgt spid="5224">
                                            <p:txEl>
                                              <p:pRg st="0" end="0"/>
                                            </p:txEl>
                                          </p:spTgt>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5225">
                                            <p:txEl>
                                              <p:pRg st="0" end="0"/>
                                            </p:txEl>
                                          </p:spTgt>
                                        </p:tgtEl>
                                        <p:attrNameLst>
                                          <p:attrName>style.visibility</p:attrName>
                                        </p:attrNameLst>
                                      </p:cBhvr>
                                      <p:to>
                                        <p:strVal val="visible"/>
                                      </p:to>
                                    </p:set>
                                    <p:animEffect transition="in" filter="wipe(left)">
                                      <p:cBhvr>
                                        <p:cTn id="213" dur="500"/>
                                        <p:tgtEl>
                                          <p:spTgt spid="5225">
                                            <p:txEl>
                                              <p:pRg st="0" end="0"/>
                                            </p:txEl>
                                          </p:spTgt>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nodeType="clickEffect">
                                  <p:stCondLst>
                                    <p:cond delay="0"/>
                                  </p:stCondLst>
                                  <p:childTnLst>
                                    <p:set>
                                      <p:cBhvr>
                                        <p:cTn id="217" dur="1" fill="hold">
                                          <p:stCondLst>
                                            <p:cond delay="0"/>
                                          </p:stCondLst>
                                        </p:cTn>
                                        <p:tgtEl>
                                          <p:spTgt spid="5226"/>
                                        </p:tgtEl>
                                        <p:attrNameLst>
                                          <p:attrName>style.visibility</p:attrName>
                                        </p:attrNameLst>
                                      </p:cBhvr>
                                      <p:to>
                                        <p:strVal val="visible"/>
                                      </p:to>
                                    </p:set>
                                    <p:animEffect transition="in" filter="wipe(left)">
                                      <p:cBhvr>
                                        <p:cTn id="218" dur="500"/>
                                        <p:tgtEl>
                                          <p:spTgt spid="5226"/>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5227">
                                            <p:txEl>
                                              <p:pRg st="0" end="0"/>
                                            </p:txEl>
                                          </p:spTgt>
                                        </p:tgtEl>
                                        <p:attrNameLst>
                                          <p:attrName>style.visibility</p:attrName>
                                        </p:attrNameLst>
                                      </p:cBhvr>
                                      <p:to>
                                        <p:strVal val="visible"/>
                                      </p:to>
                                    </p:set>
                                    <p:animEffect transition="in" filter="wipe(left)">
                                      <p:cBhvr>
                                        <p:cTn id="223" dur="500"/>
                                        <p:tgtEl>
                                          <p:spTgt spid="5227">
                                            <p:txEl>
                                              <p:pRg st="0" end="0"/>
                                            </p:txEl>
                                          </p:spTgt>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5228">
                                            <p:txEl>
                                              <p:pRg st="0" end="0"/>
                                            </p:txEl>
                                          </p:spTgt>
                                        </p:tgtEl>
                                        <p:attrNameLst>
                                          <p:attrName>style.visibility</p:attrName>
                                        </p:attrNameLst>
                                      </p:cBhvr>
                                      <p:to>
                                        <p:strVal val="visible"/>
                                      </p:to>
                                    </p:set>
                                    <p:animEffect transition="in" filter="wipe(left)">
                                      <p:cBhvr>
                                        <p:cTn id="228" dur="500"/>
                                        <p:tgtEl>
                                          <p:spTgt spid="5228">
                                            <p:txEl>
                                              <p:pRg st="0" end="0"/>
                                            </p:txEl>
                                          </p:spTgt>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2" fill="hold" nodeType="clickEffect">
                                  <p:stCondLst>
                                    <p:cond delay="0"/>
                                  </p:stCondLst>
                                  <p:childTnLst>
                                    <p:set>
                                      <p:cBhvr>
                                        <p:cTn id="232" dur="1" fill="hold">
                                          <p:stCondLst>
                                            <p:cond delay="0"/>
                                          </p:stCondLst>
                                        </p:cTn>
                                        <p:tgtEl>
                                          <p:spTgt spid="5229"/>
                                        </p:tgtEl>
                                        <p:attrNameLst>
                                          <p:attrName>style.visibility</p:attrName>
                                        </p:attrNameLst>
                                      </p:cBhvr>
                                      <p:to>
                                        <p:strVal val="visible"/>
                                      </p:to>
                                    </p:set>
                                    <p:animEffect transition="in" filter="wipe(right)">
                                      <p:cBhvr>
                                        <p:cTn id="233" dur="500"/>
                                        <p:tgtEl>
                                          <p:spTgt spid="5229"/>
                                        </p:tgtEl>
                                      </p:cBhvr>
                                    </p:animEffect>
                                  </p:childTnLst>
                                </p:cTn>
                              </p:par>
                            </p:childTnLst>
                          </p:cTn>
                        </p:par>
                        <p:par>
                          <p:cTn id="234" fill="hold" nodeType="afterGroup">
                            <p:stCondLst>
                              <p:cond delay="500"/>
                            </p:stCondLst>
                            <p:childTnLst>
                              <p:par>
                                <p:cTn id="235" presetID="22" presetClass="entr" presetSubtype="8" fill="hold" grpId="0" nodeType="afterEffect">
                                  <p:stCondLst>
                                    <p:cond delay="0"/>
                                  </p:stCondLst>
                                  <p:childTnLst>
                                    <p:set>
                                      <p:cBhvr>
                                        <p:cTn id="236" dur="1" fill="hold">
                                          <p:stCondLst>
                                            <p:cond delay="0"/>
                                          </p:stCondLst>
                                        </p:cTn>
                                        <p:tgtEl>
                                          <p:spTgt spid="5233">
                                            <p:txEl>
                                              <p:pRg st="0" end="0"/>
                                            </p:txEl>
                                          </p:spTgt>
                                        </p:tgtEl>
                                        <p:attrNameLst>
                                          <p:attrName>style.visibility</p:attrName>
                                        </p:attrNameLst>
                                      </p:cBhvr>
                                      <p:to>
                                        <p:strVal val="visible"/>
                                      </p:to>
                                    </p:set>
                                    <p:animEffect transition="in" filter="wipe(left)">
                                      <p:cBhvr>
                                        <p:cTn id="237" dur="500"/>
                                        <p:tgtEl>
                                          <p:spTgt spid="5233">
                                            <p:txEl>
                                              <p:pRg st="0" end="0"/>
                                            </p:txEl>
                                          </p:spTgt>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iterate type="wd">
                                    <p:tmPct val="100000"/>
                                  </p:iterate>
                                  <p:childTnLst>
                                    <p:set>
                                      <p:cBhvr>
                                        <p:cTn id="241" dur="1" fill="hold">
                                          <p:stCondLst>
                                            <p:cond delay="0"/>
                                          </p:stCondLst>
                                        </p:cTn>
                                        <p:tgtEl>
                                          <p:spTgt spid="5234">
                                            <p:txEl>
                                              <p:pRg st="0" end="0"/>
                                            </p:txEl>
                                          </p:spTgt>
                                        </p:tgtEl>
                                        <p:attrNameLst>
                                          <p:attrName>style.visibility</p:attrName>
                                        </p:attrNameLst>
                                      </p:cBhvr>
                                      <p:to>
                                        <p:strVal val="visible"/>
                                      </p:to>
                                    </p:set>
                                    <p:animEffect transition="in" filter="wipe(left)">
                                      <p:cBhvr>
                                        <p:cTn id="242" dur="300"/>
                                        <p:tgtEl>
                                          <p:spTgt spid="5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P spid="5177" grpId="0" build="p" autoUpdateAnimBg="0"/>
      <p:bldP spid="5178" grpId="0" build="p" autoUpdateAnimBg="0" advAuto="0"/>
      <p:bldP spid="5179" grpId="0" build="p" autoUpdateAnimBg="0"/>
      <p:bldP spid="5180" grpId="0" build="p" autoUpdateAnimBg="0"/>
      <p:bldP spid="5181" grpId="0" build="p" autoUpdateAnimBg="0"/>
      <p:bldP spid="5182" grpId="0" build="p" autoUpdateAnimBg="0"/>
      <p:bldP spid="5183" grpId="0" build="p" autoUpdateAnimBg="0"/>
      <p:bldP spid="5184" grpId="0" build="p" autoUpdateAnimBg="0"/>
      <p:bldP spid="5185" grpId="0" build="p" autoUpdateAnimBg="0"/>
      <p:bldP spid="5186" grpId="0" build="p" autoUpdateAnimBg="0"/>
      <p:bldP spid="5187" grpId="0" build="p" autoUpdateAnimBg="0" advAuto="1000"/>
      <p:bldP spid="5188" grpId="0" build="p" autoUpdateAnimBg="0"/>
      <p:bldP spid="5189" grpId="0" build="p" autoUpdateAnimBg="0"/>
      <p:bldP spid="5190" grpId="0" build="p" autoUpdateAnimBg="0" advAuto="0"/>
      <p:bldP spid="5191" grpId="0" build="p" autoUpdateAnimBg="0"/>
      <p:bldP spid="5192" grpId="0" build="p" autoUpdateAnimBg="0" advAuto="0"/>
      <p:bldP spid="5193" grpId="0" build="p" autoUpdateAnimBg="0"/>
      <p:bldP spid="5194" grpId="0" build="p" autoUpdateAnimBg="0" advAuto="0"/>
      <p:bldP spid="5199" grpId="0" autoUpdateAnimBg="0"/>
      <p:bldP spid="5200" grpId="0" build="p" autoUpdateAnimBg="0"/>
      <p:bldP spid="5202" grpId="0" build="p" autoUpdateAnimBg="0" advAuto="0"/>
      <p:bldP spid="5203" grpId="0" build="p" autoUpdateAnimBg="0" advAuto="0"/>
      <p:bldP spid="5205" grpId="0" build="p" autoUpdateAnimBg="0" advAuto="0"/>
      <p:bldP spid="5206" grpId="0" build="p" autoUpdateAnimBg="0" advAuto="0"/>
      <p:bldP spid="5208" grpId="0" build="p" autoUpdateAnimBg="0" advAuto="0"/>
      <p:bldP spid="5209" grpId="0" build="p" autoUpdateAnimBg="0" advAuto="0"/>
      <p:bldP spid="5211" grpId="0" build="p" autoUpdateAnimBg="0" advAuto="0"/>
      <p:bldP spid="5212" grpId="0" build="p" autoUpdateAnimBg="0" advAuto="0"/>
      <p:bldP spid="5214" grpId="0" build="p" autoUpdateAnimBg="0" advAuto="0"/>
      <p:bldP spid="5215" grpId="0" autoUpdateAnimBg="0"/>
      <p:bldP spid="5223" grpId="0" build="p" autoUpdateAnimBg="0"/>
      <p:bldP spid="5224" grpId="0" build="p" autoUpdateAnimBg="0"/>
      <p:bldP spid="5225" grpId="0" build="p" autoUpdateAnimBg="0"/>
      <p:bldP spid="5227" grpId="0" build="p" autoUpdateAnimBg="0"/>
      <p:bldP spid="5228" grpId="0" build="p" autoUpdateAnimBg="0"/>
      <p:bldP spid="5233" grpId="0" build="p" autoUpdateAnimBg="0" advAuto="0"/>
      <p:bldP spid="5234" grpId="0" build="p" autoUpdateAnimBg="0"/>
      <p:bldP spid="76" grpId="0" autoUpdateAnimBg="0"/>
      <p:bldP spid="7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3965" y="339234"/>
            <a:ext cx="5009524" cy="3685714"/>
          </a:xfrm>
          <a:prstGeom prst="rect">
            <a:avLst/>
          </a:prstGeom>
        </p:spPr>
      </p:pic>
      <p:pic>
        <p:nvPicPr>
          <p:cNvPr id="3" name="图片 2"/>
          <p:cNvPicPr>
            <a:picLocks noChangeAspect="1"/>
          </p:cNvPicPr>
          <p:nvPr/>
        </p:nvPicPr>
        <p:blipFill>
          <a:blip r:embed="rId3"/>
          <a:stretch>
            <a:fillRect/>
          </a:stretch>
        </p:blipFill>
        <p:spPr>
          <a:xfrm>
            <a:off x="5732503" y="1122906"/>
            <a:ext cx="2971429" cy="4085714"/>
          </a:xfrm>
          <a:prstGeom prst="rect">
            <a:avLst/>
          </a:prstGeom>
        </p:spPr>
      </p:pic>
      <p:pic>
        <p:nvPicPr>
          <p:cNvPr id="4" name="图片 3"/>
          <p:cNvPicPr>
            <a:picLocks noChangeAspect="1"/>
          </p:cNvPicPr>
          <p:nvPr/>
        </p:nvPicPr>
        <p:blipFill>
          <a:blip r:embed="rId4"/>
          <a:stretch>
            <a:fillRect/>
          </a:stretch>
        </p:blipFill>
        <p:spPr>
          <a:xfrm>
            <a:off x="475360" y="4584254"/>
            <a:ext cx="5257143" cy="2095238"/>
          </a:xfrm>
          <a:prstGeom prst="rect">
            <a:avLst/>
          </a:prstGeom>
        </p:spPr>
      </p:pic>
    </p:spTree>
    <p:extLst>
      <p:ext uri="{BB962C8B-B14F-4D97-AF65-F5344CB8AC3E}">
        <p14:creationId xmlns:p14="http://schemas.microsoft.com/office/powerpoint/2010/main" val="245893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39083" y="1203212"/>
            <a:ext cx="5816600" cy="1900238"/>
            <a:chOff x="3425825" y="4410869"/>
            <a:chExt cx="5816600" cy="1900238"/>
          </a:xfrm>
        </p:grpSpPr>
        <p:sp>
          <p:nvSpPr>
            <p:cNvPr id="2" name="Text Box 115"/>
            <p:cNvSpPr txBox="1">
              <a:spLocks noChangeArrowheads="1"/>
            </p:cNvSpPr>
            <p:nvPr/>
          </p:nvSpPr>
          <p:spPr bwMode="auto">
            <a:xfrm>
              <a:off x="3425825" y="4410869"/>
              <a:ext cx="5467350" cy="19002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能否自启动</a:t>
              </a:r>
              <a:r>
                <a:rPr lang="en-US" altLang="zh-CN" sz="2800" b="1">
                  <a:solidFill>
                    <a:srgbClr val="FF0066"/>
                  </a:solidFill>
                </a:rPr>
                <a:t>?</a:t>
              </a:r>
            </a:p>
            <a:p>
              <a:endParaRPr lang="en-US" altLang="zh-CN" sz="2800" b="1">
                <a:solidFill>
                  <a:srgbClr val="FF0066"/>
                </a:solidFill>
              </a:endParaRPr>
            </a:p>
            <a:p>
              <a:endParaRPr lang="en-US" altLang="zh-CN" sz="2000" b="1">
                <a:solidFill>
                  <a:srgbClr val="FF0066"/>
                </a:solidFill>
              </a:endParaRPr>
            </a:p>
            <a:p>
              <a:endParaRPr lang="en-US" altLang="zh-CN" sz="1400" b="1">
                <a:solidFill>
                  <a:srgbClr val="FF0066"/>
                </a:solidFill>
              </a:endParaRPr>
            </a:p>
            <a:p>
              <a:endParaRPr lang="en-US" altLang="zh-CN" sz="2800" b="1">
                <a:solidFill>
                  <a:srgbClr val="FF0066"/>
                </a:solidFill>
              </a:endParaRPr>
            </a:p>
          </p:txBody>
        </p:sp>
        <p:sp>
          <p:nvSpPr>
            <p:cNvPr id="3" name="Text Box 116"/>
            <p:cNvSpPr txBox="1">
              <a:spLocks noChangeArrowheads="1"/>
            </p:cNvSpPr>
            <p:nvPr/>
          </p:nvSpPr>
          <p:spPr bwMode="auto">
            <a:xfrm>
              <a:off x="3565525" y="4841875"/>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能自启动：</a:t>
              </a:r>
            </a:p>
          </p:txBody>
        </p:sp>
        <p:sp>
          <p:nvSpPr>
            <p:cNvPr id="4" name="Text Box 117"/>
            <p:cNvSpPr txBox="1">
              <a:spLocks noChangeArrowheads="1"/>
            </p:cNvSpPr>
            <p:nvPr/>
          </p:nvSpPr>
          <p:spPr bwMode="auto">
            <a:xfrm>
              <a:off x="5222875" y="4822825"/>
              <a:ext cx="3832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存在无效状态，但没有</a:t>
              </a:r>
            </a:p>
            <a:p>
              <a:r>
                <a:rPr lang="zh-CN" altLang="en-US" sz="2800" b="1" dirty="0"/>
                <a:t>形成循环。</a:t>
              </a:r>
            </a:p>
          </p:txBody>
        </p:sp>
        <p:sp>
          <p:nvSpPr>
            <p:cNvPr id="5" name="Text Box 118"/>
            <p:cNvSpPr txBox="1">
              <a:spLocks noChangeArrowheads="1"/>
            </p:cNvSpPr>
            <p:nvPr/>
          </p:nvSpPr>
          <p:spPr bwMode="auto">
            <a:xfrm>
              <a:off x="3527425" y="573722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不能自启动：</a:t>
              </a:r>
            </a:p>
          </p:txBody>
        </p:sp>
        <p:sp>
          <p:nvSpPr>
            <p:cNvPr id="6" name="Text Box 119"/>
            <p:cNvSpPr txBox="1">
              <a:spLocks noChangeArrowheads="1"/>
            </p:cNvSpPr>
            <p:nvPr/>
          </p:nvSpPr>
          <p:spPr bwMode="auto">
            <a:xfrm>
              <a:off x="5584825" y="573722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无效状态形成循环。</a:t>
              </a:r>
            </a:p>
          </p:txBody>
        </p:sp>
      </p:grpSp>
      <p:sp>
        <p:nvSpPr>
          <p:cNvPr id="12" name="Text Box 80"/>
          <p:cNvSpPr txBox="1">
            <a:spLocks noChangeArrowheads="1"/>
          </p:cNvSpPr>
          <p:nvPr/>
        </p:nvSpPr>
        <p:spPr bwMode="auto">
          <a:xfrm>
            <a:off x="1377950" y="367256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000</a:t>
            </a:r>
          </a:p>
        </p:txBody>
      </p:sp>
      <p:sp>
        <p:nvSpPr>
          <p:cNvPr id="13" name="Line 81"/>
          <p:cNvSpPr>
            <a:spLocks noChangeShapeType="1"/>
          </p:cNvSpPr>
          <p:nvPr/>
        </p:nvSpPr>
        <p:spPr bwMode="auto">
          <a:xfrm>
            <a:off x="2073275" y="3939269"/>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82"/>
          <p:cNvSpPr txBox="1">
            <a:spLocks noChangeArrowheads="1"/>
          </p:cNvSpPr>
          <p:nvPr/>
        </p:nvSpPr>
        <p:spPr bwMode="auto">
          <a:xfrm>
            <a:off x="2336800" y="367256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001</a:t>
            </a:r>
          </a:p>
        </p:txBody>
      </p:sp>
      <p:sp>
        <p:nvSpPr>
          <p:cNvPr id="15" name="Text Box 83"/>
          <p:cNvSpPr txBox="1">
            <a:spLocks noChangeArrowheads="1"/>
          </p:cNvSpPr>
          <p:nvPr/>
        </p:nvSpPr>
        <p:spPr bwMode="auto">
          <a:xfrm>
            <a:off x="2120900" y="3424919"/>
            <a:ext cx="522288"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16" name="Line 84"/>
          <p:cNvSpPr>
            <a:spLocks noChangeShapeType="1"/>
          </p:cNvSpPr>
          <p:nvPr/>
        </p:nvSpPr>
        <p:spPr bwMode="auto">
          <a:xfrm>
            <a:off x="3030538" y="3939269"/>
            <a:ext cx="287337"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85"/>
          <p:cNvSpPr txBox="1">
            <a:spLocks noChangeArrowheads="1"/>
          </p:cNvSpPr>
          <p:nvPr/>
        </p:nvSpPr>
        <p:spPr bwMode="auto">
          <a:xfrm>
            <a:off x="3294063" y="367256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011</a:t>
            </a:r>
          </a:p>
        </p:txBody>
      </p:sp>
      <p:sp>
        <p:nvSpPr>
          <p:cNvPr id="18" name="Text Box 86"/>
          <p:cNvSpPr txBox="1">
            <a:spLocks noChangeArrowheads="1"/>
          </p:cNvSpPr>
          <p:nvPr/>
        </p:nvSpPr>
        <p:spPr bwMode="auto">
          <a:xfrm>
            <a:off x="3130550" y="3424919"/>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19" name="Line 87"/>
          <p:cNvSpPr>
            <a:spLocks noChangeShapeType="1"/>
          </p:cNvSpPr>
          <p:nvPr/>
        </p:nvSpPr>
        <p:spPr bwMode="auto">
          <a:xfrm>
            <a:off x="3987800" y="3939269"/>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88"/>
          <p:cNvSpPr txBox="1">
            <a:spLocks noChangeArrowheads="1"/>
          </p:cNvSpPr>
          <p:nvPr/>
        </p:nvSpPr>
        <p:spPr bwMode="auto">
          <a:xfrm>
            <a:off x="4251325" y="365351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111</a:t>
            </a:r>
          </a:p>
        </p:txBody>
      </p:sp>
      <p:sp>
        <p:nvSpPr>
          <p:cNvPr id="21" name="Text Box 89"/>
          <p:cNvSpPr txBox="1">
            <a:spLocks noChangeArrowheads="1"/>
          </p:cNvSpPr>
          <p:nvPr/>
        </p:nvSpPr>
        <p:spPr bwMode="auto">
          <a:xfrm>
            <a:off x="3917950" y="3439660"/>
            <a:ext cx="54292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22" name="Line 90"/>
          <p:cNvSpPr>
            <a:spLocks noChangeShapeType="1"/>
          </p:cNvSpPr>
          <p:nvPr/>
        </p:nvSpPr>
        <p:spPr bwMode="auto">
          <a:xfrm>
            <a:off x="4945063" y="3939269"/>
            <a:ext cx="287337"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91"/>
          <p:cNvSpPr txBox="1">
            <a:spLocks noChangeArrowheads="1"/>
          </p:cNvSpPr>
          <p:nvPr/>
        </p:nvSpPr>
        <p:spPr bwMode="auto">
          <a:xfrm>
            <a:off x="5208588" y="365351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110</a:t>
            </a:r>
          </a:p>
        </p:txBody>
      </p:sp>
      <p:sp>
        <p:nvSpPr>
          <p:cNvPr id="24" name="Text Box 92"/>
          <p:cNvSpPr txBox="1">
            <a:spLocks noChangeArrowheads="1"/>
          </p:cNvSpPr>
          <p:nvPr/>
        </p:nvSpPr>
        <p:spPr bwMode="auto">
          <a:xfrm>
            <a:off x="4925331" y="3424918"/>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33CC"/>
                </a:solidFill>
              </a:rPr>
              <a:t>/1</a:t>
            </a:r>
          </a:p>
        </p:txBody>
      </p:sp>
      <p:sp>
        <p:nvSpPr>
          <p:cNvPr id="25" name="Line 93"/>
          <p:cNvSpPr>
            <a:spLocks noChangeShapeType="1"/>
          </p:cNvSpPr>
          <p:nvPr/>
        </p:nvSpPr>
        <p:spPr bwMode="auto">
          <a:xfrm>
            <a:off x="5902325" y="3939269"/>
            <a:ext cx="28733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94"/>
          <p:cNvSpPr txBox="1">
            <a:spLocks noChangeArrowheads="1"/>
          </p:cNvSpPr>
          <p:nvPr/>
        </p:nvSpPr>
        <p:spPr bwMode="auto">
          <a:xfrm>
            <a:off x="6165850" y="3672569"/>
            <a:ext cx="7175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100</a:t>
            </a:r>
          </a:p>
        </p:txBody>
      </p:sp>
      <p:sp>
        <p:nvSpPr>
          <p:cNvPr id="27" name="Line 96"/>
          <p:cNvSpPr>
            <a:spLocks noChangeShapeType="1"/>
          </p:cNvSpPr>
          <p:nvPr/>
        </p:nvSpPr>
        <p:spPr bwMode="auto">
          <a:xfrm>
            <a:off x="6521450" y="4063094"/>
            <a:ext cx="0" cy="3619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7"/>
          <p:cNvSpPr>
            <a:spLocks noChangeShapeType="1"/>
          </p:cNvSpPr>
          <p:nvPr/>
        </p:nvSpPr>
        <p:spPr bwMode="auto">
          <a:xfrm flipH="1">
            <a:off x="1768475" y="4423457"/>
            <a:ext cx="4748213"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8"/>
          <p:cNvSpPr>
            <a:spLocks noChangeShapeType="1"/>
          </p:cNvSpPr>
          <p:nvPr/>
        </p:nvSpPr>
        <p:spPr bwMode="auto">
          <a:xfrm flipH="1" flipV="1">
            <a:off x="1778000" y="4069444"/>
            <a:ext cx="0" cy="3429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103"/>
          <p:cNvSpPr txBox="1">
            <a:spLocks noChangeArrowheads="1"/>
          </p:cNvSpPr>
          <p:nvPr/>
        </p:nvSpPr>
        <p:spPr bwMode="auto">
          <a:xfrm>
            <a:off x="2844800" y="4393294"/>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/0</a:t>
            </a:r>
          </a:p>
        </p:txBody>
      </p:sp>
      <p:sp>
        <p:nvSpPr>
          <p:cNvPr id="31" name="Text Box 104"/>
          <p:cNvSpPr txBox="1">
            <a:spLocks noChangeArrowheads="1"/>
          </p:cNvSpPr>
          <p:nvPr/>
        </p:nvSpPr>
        <p:spPr bwMode="auto">
          <a:xfrm>
            <a:off x="3470275" y="4364719"/>
            <a:ext cx="377507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有效状态和有效循环</a:t>
            </a:r>
          </a:p>
        </p:txBody>
      </p:sp>
      <p:sp>
        <p:nvSpPr>
          <p:cNvPr id="32" name="Text Box 105"/>
          <p:cNvSpPr txBox="1">
            <a:spLocks noChangeArrowheads="1"/>
          </p:cNvSpPr>
          <p:nvPr/>
        </p:nvSpPr>
        <p:spPr bwMode="auto">
          <a:xfrm>
            <a:off x="1530350" y="5377998"/>
            <a:ext cx="717550"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rPr>
              <a:t>010</a:t>
            </a:r>
          </a:p>
        </p:txBody>
      </p:sp>
      <p:sp>
        <p:nvSpPr>
          <p:cNvPr id="33" name="Line 106"/>
          <p:cNvSpPr>
            <a:spLocks noChangeShapeType="1"/>
          </p:cNvSpPr>
          <p:nvPr/>
        </p:nvSpPr>
        <p:spPr bwMode="auto">
          <a:xfrm>
            <a:off x="2292350" y="5619298"/>
            <a:ext cx="638175" cy="158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07"/>
          <p:cNvSpPr txBox="1">
            <a:spLocks noChangeArrowheads="1"/>
          </p:cNvSpPr>
          <p:nvPr/>
        </p:nvSpPr>
        <p:spPr bwMode="auto">
          <a:xfrm>
            <a:off x="2940050" y="5358948"/>
            <a:ext cx="717550" cy="5191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rPr>
              <a:t>101</a:t>
            </a:r>
          </a:p>
        </p:txBody>
      </p:sp>
      <p:sp>
        <p:nvSpPr>
          <p:cNvPr id="35" name="Text Box 108"/>
          <p:cNvSpPr txBox="1">
            <a:spLocks noChangeArrowheads="1"/>
          </p:cNvSpPr>
          <p:nvPr/>
        </p:nvSpPr>
        <p:spPr bwMode="auto">
          <a:xfrm>
            <a:off x="2420938" y="5131936"/>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grpSp>
        <p:nvGrpSpPr>
          <p:cNvPr id="36" name="Group 109"/>
          <p:cNvGrpSpPr>
            <a:grpSpLocks/>
          </p:cNvGrpSpPr>
          <p:nvPr/>
        </p:nvGrpSpPr>
        <p:grpSpPr bwMode="auto">
          <a:xfrm>
            <a:off x="1885950" y="5795511"/>
            <a:ext cx="1435100" cy="420687"/>
            <a:chOff x="2384" y="2375"/>
            <a:chExt cx="904" cy="265"/>
          </a:xfrm>
        </p:grpSpPr>
        <p:sp>
          <p:nvSpPr>
            <p:cNvPr id="37" name="Line 110"/>
            <p:cNvSpPr>
              <a:spLocks noChangeShapeType="1"/>
            </p:cNvSpPr>
            <p:nvPr/>
          </p:nvSpPr>
          <p:spPr bwMode="auto">
            <a:xfrm flipH="1">
              <a:off x="3288" y="2391"/>
              <a:ext cx="0" cy="2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11"/>
            <p:cNvSpPr>
              <a:spLocks noChangeShapeType="1"/>
            </p:cNvSpPr>
            <p:nvPr/>
          </p:nvSpPr>
          <p:spPr bwMode="auto">
            <a:xfrm flipH="1">
              <a:off x="2384" y="2625"/>
              <a:ext cx="904"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2"/>
            <p:cNvSpPr>
              <a:spLocks noChangeShapeType="1"/>
            </p:cNvSpPr>
            <p:nvPr/>
          </p:nvSpPr>
          <p:spPr bwMode="auto">
            <a:xfrm flipV="1">
              <a:off x="2390" y="2375"/>
              <a:ext cx="1" cy="25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Text Box 113"/>
          <p:cNvSpPr txBox="1">
            <a:spLocks noChangeArrowheads="1"/>
          </p:cNvSpPr>
          <p:nvPr/>
        </p:nvSpPr>
        <p:spPr bwMode="auto">
          <a:xfrm>
            <a:off x="2444750" y="6082848"/>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41" name="Text Box 114"/>
          <p:cNvSpPr txBox="1">
            <a:spLocks noChangeArrowheads="1"/>
          </p:cNvSpPr>
          <p:nvPr/>
        </p:nvSpPr>
        <p:spPr bwMode="auto">
          <a:xfrm>
            <a:off x="3565525" y="5708198"/>
            <a:ext cx="3679825"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无效状态和无效循环</a:t>
            </a:r>
          </a:p>
        </p:txBody>
      </p:sp>
    </p:spTree>
    <p:extLst>
      <p:ext uri="{BB962C8B-B14F-4D97-AF65-F5344CB8AC3E}">
        <p14:creationId xmlns:p14="http://schemas.microsoft.com/office/powerpoint/2010/main" val="3099186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20700" y="809626"/>
            <a:ext cx="18224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u="sng" dirty="0">
                <a:solidFill>
                  <a:srgbClr val="0033CC"/>
                </a:solidFill>
                <a:effectLst>
                  <a:outerShdw blurRad="38100" dist="38100" dir="2700000" algn="tl">
                    <a:srgbClr val="C0C0C0"/>
                  </a:outerShdw>
                </a:effectLst>
              </a:rPr>
              <a:t>画时序图</a:t>
            </a:r>
          </a:p>
        </p:txBody>
      </p:sp>
      <p:grpSp>
        <p:nvGrpSpPr>
          <p:cNvPr id="7171" name="Group 3"/>
          <p:cNvGrpSpPr>
            <a:grpSpLocks/>
          </p:cNvGrpSpPr>
          <p:nvPr/>
        </p:nvGrpSpPr>
        <p:grpSpPr bwMode="auto">
          <a:xfrm>
            <a:off x="962025" y="1228725"/>
            <a:ext cx="5505450" cy="1517650"/>
            <a:chOff x="636" y="444"/>
            <a:chExt cx="3468" cy="956"/>
          </a:xfrm>
        </p:grpSpPr>
        <p:grpSp>
          <p:nvGrpSpPr>
            <p:cNvPr id="7172" name="Group 4"/>
            <p:cNvGrpSpPr>
              <a:grpSpLocks/>
            </p:cNvGrpSpPr>
            <p:nvPr/>
          </p:nvGrpSpPr>
          <p:grpSpPr bwMode="auto">
            <a:xfrm>
              <a:off x="636" y="444"/>
              <a:ext cx="3468" cy="708"/>
              <a:chOff x="792" y="408"/>
              <a:chExt cx="3468" cy="708"/>
            </a:xfrm>
          </p:grpSpPr>
          <p:sp>
            <p:nvSpPr>
              <p:cNvPr id="7173" name="Text Box 5"/>
              <p:cNvSpPr txBox="1">
                <a:spLocks noChangeArrowheads="1"/>
              </p:cNvSpPr>
              <p:nvPr/>
            </p:nvSpPr>
            <p:spPr bwMode="auto">
              <a:xfrm>
                <a:off x="792" y="600"/>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0</a:t>
                </a:r>
                <a:r>
                  <a:rPr lang="en-US" altLang="zh-CN" sz="2800" b="1">
                    <a:solidFill>
                      <a:srgbClr val="FF0066"/>
                    </a:solidFill>
                  </a:rPr>
                  <a:t>0</a:t>
                </a:r>
                <a:r>
                  <a:rPr lang="en-US" altLang="zh-CN" sz="2800" b="1">
                    <a:solidFill>
                      <a:srgbClr val="0033CC"/>
                    </a:solidFill>
                  </a:rPr>
                  <a:t>0</a:t>
                </a:r>
              </a:p>
            </p:txBody>
          </p:sp>
          <p:sp>
            <p:nvSpPr>
              <p:cNvPr id="7174" name="Line 6"/>
              <p:cNvSpPr>
                <a:spLocks noChangeShapeType="1"/>
              </p:cNvSpPr>
              <p:nvPr/>
            </p:nvSpPr>
            <p:spPr bwMode="auto">
              <a:xfrm>
                <a:off x="1230" y="768"/>
                <a:ext cx="181"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Text Box 7"/>
              <p:cNvSpPr txBox="1">
                <a:spLocks noChangeArrowheads="1"/>
              </p:cNvSpPr>
              <p:nvPr/>
            </p:nvSpPr>
            <p:spPr bwMode="auto">
              <a:xfrm>
                <a:off x="1396" y="600"/>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0</a:t>
                </a:r>
                <a:r>
                  <a:rPr lang="en-US" altLang="zh-CN" sz="2800" b="1">
                    <a:solidFill>
                      <a:srgbClr val="FF0066"/>
                    </a:solidFill>
                  </a:rPr>
                  <a:t>0</a:t>
                </a:r>
                <a:r>
                  <a:rPr lang="en-US" altLang="zh-CN" sz="2800" b="1">
                    <a:solidFill>
                      <a:srgbClr val="0033CC"/>
                    </a:solidFill>
                  </a:rPr>
                  <a:t>1</a:t>
                </a:r>
              </a:p>
            </p:txBody>
          </p:sp>
          <p:sp>
            <p:nvSpPr>
              <p:cNvPr id="7176" name="Text Box 8"/>
              <p:cNvSpPr txBox="1">
                <a:spLocks noChangeArrowheads="1"/>
              </p:cNvSpPr>
              <p:nvPr/>
            </p:nvSpPr>
            <p:spPr bwMode="auto">
              <a:xfrm>
                <a:off x="1194" y="414"/>
                <a:ext cx="330"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7177" name="Line 9"/>
              <p:cNvSpPr>
                <a:spLocks noChangeShapeType="1"/>
              </p:cNvSpPr>
              <p:nvPr/>
            </p:nvSpPr>
            <p:spPr bwMode="auto">
              <a:xfrm>
                <a:off x="1833" y="768"/>
                <a:ext cx="181"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 name="Text Box 10"/>
              <p:cNvSpPr txBox="1">
                <a:spLocks noChangeArrowheads="1"/>
              </p:cNvSpPr>
              <p:nvPr/>
            </p:nvSpPr>
            <p:spPr bwMode="auto">
              <a:xfrm>
                <a:off x="1999" y="600"/>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0</a:t>
                </a:r>
                <a:r>
                  <a:rPr lang="en-US" altLang="zh-CN" sz="2800" b="1">
                    <a:solidFill>
                      <a:srgbClr val="FF0066"/>
                    </a:solidFill>
                  </a:rPr>
                  <a:t>1</a:t>
                </a:r>
                <a:r>
                  <a:rPr lang="en-US" altLang="zh-CN" sz="2800" b="1">
                    <a:solidFill>
                      <a:srgbClr val="0033CC"/>
                    </a:solidFill>
                  </a:rPr>
                  <a:t>1</a:t>
                </a:r>
              </a:p>
            </p:txBody>
          </p:sp>
          <p:sp>
            <p:nvSpPr>
              <p:cNvPr id="7179" name="Text Box 11"/>
              <p:cNvSpPr txBox="1">
                <a:spLocks noChangeArrowheads="1"/>
              </p:cNvSpPr>
              <p:nvPr/>
            </p:nvSpPr>
            <p:spPr bwMode="auto">
              <a:xfrm>
                <a:off x="1800" y="408"/>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7180" name="Line 12"/>
              <p:cNvSpPr>
                <a:spLocks noChangeShapeType="1"/>
              </p:cNvSpPr>
              <p:nvPr/>
            </p:nvSpPr>
            <p:spPr bwMode="auto">
              <a:xfrm>
                <a:off x="2436" y="768"/>
                <a:ext cx="181"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Text Box 13"/>
              <p:cNvSpPr txBox="1">
                <a:spLocks noChangeArrowheads="1"/>
              </p:cNvSpPr>
              <p:nvPr/>
            </p:nvSpPr>
            <p:spPr bwMode="auto">
              <a:xfrm>
                <a:off x="2602" y="588"/>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r>
                  <a:rPr lang="en-US" altLang="zh-CN" sz="2800" b="1">
                    <a:solidFill>
                      <a:srgbClr val="FF0066"/>
                    </a:solidFill>
                  </a:rPr>
                  <a:t>1</a:t>
                </a:r>
                <a:r>
                  <a:rPr lang="en-US" altLang="zh-CN" sz="2800" b="1">
                    <a:solidFill>
                      <a:srgbClr val="0033CC"/>
                    </a:solidFill>
                  </a:rPr>
                  <a:t>1</a:t>
                </a:r>
              </a:p>
            </p:txBody>
          </p:sp>
          <p:sp>
            <p:nvSpPr>
              <p:cNvPr id="7182" name="Text Box 14"/>
              <p:cNvSpPr txBox="1">
                <a:spLocks noChangeArrowheads="1"/>
              </p:cNvSpPr>
              <p:nvPr/>
            </p:nvSpPr>
            <p:spPr bwMode="auto">
              <a:xfrm>
                <a:off x="2412" y="408"/>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a:t>
                </a:r>
              </a:p>
            </p:txBody>
          </p:sp>
          <p:sp>
            <p:nvSpPr>
              <p:cNvPr id="7183" name="Line 15"/>
              <p:cNvSpPr>
                <a:spLocks noChangeShapeType="1"/>
              </p:cNvSpPr>
              <p:nvPr/>
            </p:nvSpPr>
            <p:spPr bwMode="auto">
              <a:xfrm>
                <a:off x="3039" y="768"/>
                <a:ext cx="181"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Text Box 16"/>
              <p:cNvSpPr txBox="1">
                <a:spLocks noChangeArrowheads="1"/>
              </p:cNvSpPr>
              <p:nvPr/>
            </p:nvSpPr>
            <p:spPr bwMode="auto">
              <a:xfrm>
                <a:off x="3205" y="588"/>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r>
                  <a:rPr lang="en-US" altLang="zh-CN" sz="2800" b="1">
                    <a:solidFill>
                      <a:srgbClr val="FF0066"/>
                    </a:solidFill>
                  </a:rPr>
                  <a:t>1</a:t>
                </a:r>
                <a:r>
                  <a:rPr lang="en-US" altLang="zh-CN" sz="2800" b="1">
                    <a:solidFill>
                      <a:srgbClr val="0033CC"/>
                    </a:solidFill>
                  </a:rPr>
                  <a:t>0</a:t>
                </a:r>
              </a:p>
            </p:txBody>
          </p:sp>
          <p:sp>
            <p:nvSpPr>
              <p:cNvPr id="7185" name="Text Box 17"/>
              <p:cNvSpPr txBox="1">
                <a:spLocks noChangeArrowheads="1"/>
              </p:cNvSpPr>
              <p:nvPr/>
            </p:nvSpPr>
            <p:spPr bwMode="auto">
              <a:xfrm>
                <a:off x="2982" y="408"/>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7186" name="Line 18"/>
              <p:cNvSpPr>
                <a:spLocks noChangeShapeType="1"/>
              </p:cNvSpPr>
              <p:nvPr/>
            </p:nvSpPr>
            <p:spPr bwMode="auto">
              <a:xfrm>
                <a:off x="3642" y="768"/>
                <a:ext cx="181"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Text Box 19"/>
              <p:cNvSpPr txBox="1">
                <a:spLocks noChangeArrowheads="1"/>
              </p:cNvSpPr>
              <p:nvPr/>
            </p:nvSpPr>
            <p:spPr bwMode="auto">
              <a:xfrm>
                <a:off x="3808" y="600"/>
                <a:ext cx="45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1</a:t>
                </a:r>
                <a:r>
                  <a:rPr lang="en-US" altLang="zh-CN" sz="2800" b="1">
                    <a:solidFill>
                      <a:srgbClr val="FF0066"/>
                    </a:solidFill>
                  </a:rPr>
                  <a:t>0</a:t>
                </a:r>
                <a:r>
                  <a:rPr lang="en-US" altLang="zh-CN" sz="2800" b="1">
                    <a:solidFill>
                      <a:srgbClr val="0033CC"/>
                    </a:solidFill>
                  </a:rPr>
                  <a:t>0</a:t>
                </a:r>
              </a:p>
            </p:txBody>
          </p:sp>
          <p:sp>
            <p:nvSpPr>
              <p:cNvPr id="7188" name="Text Box 20"/>
              <p:cNvSpPr txBox="1">
                <a:spLocks noChangeArrowheads="1"/>
              </p:cNvSpPr>
              <p:nvPr/>
            </p:nvSpPr>
            <p:spPr bwMode="auto">
              <a:xfrm>
                <a:off x="3618" y="41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rPr>
                  <a:t>/1</a:t>
                </a:r>
              </a:p>
            </p:txBody>
          </p:sp>
          <p:sp>
            <p:nvSpPr>
              <p:cNvPr id="7189" name="Line 21"/>
              <p:cNvSpPr>
                <a:spLocks noChangeShapeType="1"/>
              </p:cNvSpPr>
              <p:nvPr/>
            </p:nvSpPr>
            <p:spPr bwMode="auto">
              <a:xfrm>
                <a:off x="4032" y="876"/>
                <a:ext cx="0" cy="2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Line 22"/>
              <p:cNvSpPr>
                <a:spLocks noChangeShapeType="1"/>
              </p:cNvSpPr>
              <p:nvPr/>
            </p:nvSpPr>
            <p:spPr bwMode="auto">
              <a:xfrm flipH="1">
                <a:off x="1044" y="1101"/>
                <a:ext cx="2991"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Line 23"/>
              <p:cNvSpPr>
                <a:spLocks noChangeShapeType="1"/>
              </p:cNvSpPr>
              <p:nvPr/>
            </p:nvSpPr>
            <p:spPr bwMode="auto">
              <a:xfrm flipH="1" flipV="1">
                <a:off x="1044" y="900"/>
                <a:ext cx="0" cy="216"/>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92" name="Rectangle 24"/>
            <p:cNvSpPr>
              <a:spLocks noChangeArrowheads="1"/>
            </p:cNvSpPr>
            <p:nvPr/>
          </p:nvSpPr>
          <p:spPr bwMode="auto">
            <a:xfrm>
              <a:off x="2375" y="1073"/>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b="1" dirty="0">
                  <a:solidFill>
                    <a:srgbClr val="0033CC"/>
                  </a:solidFill>
                  <a:ea typeface="楷体_GB2312" panose="02010609030101010101" pitchFamily="49" charset="-122"/>
                </a:rPr>
                <a:t>/0</a:t>
              </a:r>
            </a:p>
          </p:txBody>
        </p:sp>
      </p:grpSp>
      <p:grpSp>
        <p:nvGrpSpPr>
          <p:cNvPr id="7193" name="Group 25"/>
          <p:cNvGrpSpPr>
            <a:grpSpLocks/>
          </p:cNvGrpSpPr>
          <p:nvPr/>
        </p:nvGrpSpPr>
        <p:grpSpPr bwMode="auto">
          <a:xfrm>
            <a:off x="1023938" y="2876550"/>
            <a:ext cx="6357937" cy="574675"/>
            <a:chOff x="675" y="1482"/>
            <a:chExt cx="4005" cy="362"/>
          </a:xfrm>
        </p:grpSpPr>
        <p:grpSp>
          <p:nvGrpSpPr>
            <p:cNvPr id="7194" name="Group 26"/>
            <p:cNvGrpSpPr>
              <a:grpSpLocks/>
            </p:cNvGrpSpPr>
            <p:nvPr/>
          </p:nvGrpSpPr>
          <p:grpSpPr bwMode="auto">
            <a:xfrm>
              <a:off x="1068" y="1500"/>
              <a:ext cx="564" cy="288"/>
              <a:chOff x="1068" y="1728"/>
              <a:chExt cx="564" cy="288"/>
            </a:xfrm>
          </p:grpSpPr>
          <p:sp>
            <p:nvSpPr>
              <p:cNvPr id="7195" name="Line 27"/>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Line 28"/>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7" name="Line 29"/>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8" name="Line 30"/>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99" name="Group 31"/>
            <p:cNvGrpSpPr>
              <a:grpSpLocks/>
            </p:cNvGrpSpPr>
            <p:nvPr/>
          </p:nvGrpSpPr>
          <p:grpSpPr bwMode="auto">
            <a:xfrm>
              <a:off x="1623" y="1506"/>
              <a:ext cx="564" cy="288"/>
              <a:chOff x="1068" y="1728"/>
              <a:chExt cx="564" cy="288"/>
            </a:xfrm>
          </p:grpSpPr>
          <p:sp>
            <p:nvSpPr>
              <p:cNvPr id="7200" name="Line 32"/>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1" name="Line 33"/>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2" name="Line 34"/>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3" name="Line 35"/>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04" name="Group 36"/>
            <p:cNvGrpSpPr>
              <a:grpSpLocks/>
            </p:cNvGrpSpPr>
            <p:nvPr/>
          </p:nvGrpSpPr>
          <p:grpSpPr bwMode="auto">
            <a:xfrm>
              <a:off x="2175" y="1506"/>
              <a:ext cx="564" cy="288"/>
              <a:chOff x="1068" y="1728"/>
              <a:chExt cx="564" cy="288"/>
            </a:xfrm>
          </p:grpSpPr>
          <p:sp>
            <p:nvSpPr>
              <p:cNvPr id="7205" name="Line 37"/>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6" name="Line 38"/>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7" name="Line 39"/>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8" name="Line 40"/>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09" name="Group 41"/>
            <p:cNvGrpSpPr>
              <a:grpSpLocks/>
            </p:cNvGrpSpPr>
            <p:nvPr/>
          </p:nvGrpSpPr>
          <p:grpSpPr bwMode="auto">
            <a:xfrm>
              <a:off x="2730" y="1506"/>
              <a:ext cx="564" cy="288"/>
              <a:chOff x="1068" y="1728"/>
              <a:chExt cx="564" cy="288"/>
            </a:xfrm>
          </p:grpSpPr>
          <p:sp>
            <p:nvSpPr>
              <p:cNvPr id="7210" name="Line 42"/>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1" name="Line 43"/>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2" name="Line 44"/>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3" name="Line 45"/>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14" name="Group 46"/>
            <p:cNvGrpSpPr>
              <a:grpSpLocks/>
            </p:cNvGrpSpPr>
            <p:nvPr/>
          </p:nvGrpSpPr>
          <p:grpSpPr bwMode="auto">
            <a:xfrm>
              <a:off x="3282" y="1518"/>
              <a:ext cx="564" cy="288"/>
              <a:chOff x="1068" y="1728"/>
              <a:chExt cx="564" cy="288"/>
            </a:xfrm>
          </p:grpSpPr>
          <p:sp>
            <p:nvSpPr>
              <p:cNvPr id="7215" name="Line 47"/>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6" name="Line 48"/>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7" name="Line 49"/>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8" name="Line 50"/>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19" name="Group 51"/>
            <p:cNvGrpSpPr>
              <a:grpSpLocks/>
            </p:cNvGrpSpPr>
            <p:nvPr/>
          </p:nvGrpSpPr>
          <p:grpSpPr bwMode="auto">
            <a:xfrm>
              <a:off x="3837" y="1524"/>
              <a:ext cx="564" cy="288"/>
              <a:chOff x="1068" y="1728"/>
              <a:chExt cx="564" cy="288"/>
            </a:xfrm>
          </p:grpSpPr>
          <p:sp>
            <p:nvSpPr>
              <p:cNvPr id="7220" name="Line 52"/>
              <p:cNvSpPr>
                <a:spLocks noChangeShapeType="1"/>
              </p:cNvSpPr>
              <p:nvPr/>
            </p:nvSpPr>
            <p:spPr bwMode="auto">
              <a:xfrm>
                <a:off x="1068" y="2004"/>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1" name="Line 53"/>
              <p:cNvSpPr>
                <a:spLocks noChangeShapeType="1"/>
              </p:cNvSpPr>
              <p:nvPr/>
            </p:nvSpPr>
            <p:spPr bwMode="auto">
              <a:xfrm>
                <a:off x="1344" y="17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2" name="Line 54"/>
              <p:cNvSpPr>
                <a:spLocks noChangeShapeType="1"/>
              </p:cNvSpPr>
              <p:nvPr/>
            </p:nvSpPr>
            <p:spPr bwMode="auto">
              <a:xfrm rot="-5400000">
                <a:off x="1212"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3" name="Line 55"/>
              <p:cNvSpPr>
                <a:spLocks noChangeShapeType="1"/>
              </p:cNvSpPr>
              <p:nvPr/>
            </p:nvSpPr>
            <p:spPr bwMode="auto">
              <a:xfrm rot="-5400000">
                <a:off x="1488" y="1872"/>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24" name="Text Box 56"/>
            <p:cNvSpPr txBox="1">
              <a:spLocks noChangeArrowheads="1"/>
            </p:cNvSpPr>
            <p:nvPr/>
          </p:nvSpPr>
          <p:spPr bwMode="auto">
            <a:xfrm>
              <a:off x="1358" y="1482"/>
              <a:ext cx="30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ea typeface="楷体_GB2312" panose="02010609030101010101" pitchFamily="49" charset="-122"/>
                </a:rPr>
                <a:t>1        2        3        4        5        6</a:t>
              </a:r>
            </a:p>
          </p:txBody>
        </p:sp>
        <p:sp>
          <p:nvSpPr>
            <p:cNvPr id="7225" name="Line 57"/>
            <p:cNvSpPr>
              <a:spLocks noChangeShapeType="1"/>
            </p:cNvSpPr>
            <p:nvPr/>
          </p:nvSpPr>
          <p:spPr bwMode="auto">
            <a:xfrm>
              <a:off x="4392" y="180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6" name="Rectangle 58"/>
            <p:cNvSpPr>
              <a:spLocks noChangeArrowheads="1"/>
            </p:cNvSpPr>
            <p:nvPr/>
          </p:nvSpPr>
          <p:spPr bwMode="auto">
            <a:xfrm>
              <a:off x="675" y="1517"/>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a:solidFill>
                    <a:srgbClr val="0033CC"/>
                  </a:solidFill>
                </a:rPr>
                <a:t>CP</a:t>
              </a:r>
            </a:p>
          </p:txBody>
        </p:sp>
      </p:grpSp>
      <p:sp>
        <p:nvSpPr>
          <p:cNvPr id="7227" name="Text Box 59"/>
          <p:cNvSpPr txBox="1">
            <a:spLocks noChangeArrowheads="1"/>
          </p:cNvSpPr>
          <p:nvPr/>
        </p:nvSpPr>
        <p:spPr bwMode="auto">
          <a:xfrm>
            <a:off x="6327775" y="1857375"/>
            <a:ext cx="2768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CP</a:t>
            </a:r>
            <a:r>
              <a:rPr lang="zh-CN" altLang="en-US" sz="2800" b="1">
                <a:solidFill>
                  <a:srgbClr val="0033CC"/>
                </a:solidFill>
              </a:rPr>
              <a:t>下降沿触发</a:t>
            </a:r>
          </a:p>
        </p:txBody>
      </p:sp>
      <p:grpSp>
        <p:nvGrpSpPr>
          <p:cNvPr id="7228" name="Group 60"/>
          <p:cNvGrpSpPr>
            <a:grpSpLocks/>
          </p:cNvGrpSpPr>
          <p:nvPr/>
        </p:nvGrpSpPr>
        <p:grpSpPr bwMode="auto">
          <a:xfrm>
            <a:off x="2533650" y="3324225"/>
            <a:ext cx="4391025" cy="2543175"/>
            <a:chOff x="1626" y="1764"/>
            <a:chExt cx="2766" cy="2094"/>
          </a:xfrm>
        </p:grpSpPr>
        <p:sp>
          <p:nvSpPr>
            <p:cNvPr id="7229" name="Line 61"/>
            <p:cNvSpPr>
              <a:spLocks noChangeShapeType="1"/>
            </p:cNvSpPr>
            <p:nvPr/>
          </p:nvSpPr>
          <p:spPr bwMode="auto">
            <a:xfrm>
              <a:off x="1626" y="1764"/>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0" name="Line 62"/>
            <p:cNvSpPr>
              <a:spLocks noChangeShapeType="1"/>
            </p:cNvSpPr>
            <p:nvPr/>
          </p:nvSpPr>
          <p:spPr bwMode="auto">
            <a:xfrm>
              <a:off x="2172" y="1800"/>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1" name="Line 63"/>
            <p:cNvSpPr>
              <a:spLocks noChangeShapeType="1"/>
            </p:cNvSpPr>
            <p:nvPr/>
          </p:nvSpPr>
          <p:spPr bwMode="auto">
            <a:xfrm>
              <a:off x="2724" y="1794"/>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2" name="Line 64"/>
            <p:cNvSpPr>
              <a:spLocks noChangeShapeType="1"/>
            </p:cNvSpPr>
            <p:nvPr/>
          </p:nvSpPr>
          <p:spPr bwMode="auto">
            <a:xfrm>
              <a:off x="3294" y="1818"/>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3" name="Line 65"/>
            <p:cNvSpPr>
              <a:spLocks noChangeShapeType="1"/>
            </p:cNvSpPr>
            <p:nvPr/>
          </p:nvSpPr>
          <p:spPr bwMode="auto">
            <a:xfrm>
              <a:off x="3846" y="1806"/>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4" name="Line 66"/>
            <p:cNvSpPr>
              <a:spLocks noChangeShapeType="1"/>
            </p:cNvSpPr>
            <p:nvPr/>
          </p:nvSpPr>
          <p:spPr bwMode="auto">
            <a:xfrm>
              <a:off x="4392" y="1818"/>
              <a:ext cx="0" cy="204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35" name="Text Box 67"/>
          <p:cNvSpPr txBox="1">
            <a:spLocks noChangeArrowheads="1"/>
          </p:cNvSpPr>
          <p:nvPr/>
        </p:nvSpPr>
        <p:spPr bwMode="auto">
          <a:xfrm>
            <a:off x="1042988" y="36576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i="1">
                <a:ea typeface="楷体_GB2312" panose="02010609030101010101" pitchFamily="49" charset="-122"/>
              </a:rPr>
              <a:t>Q</a:t>
            </a:r>
            <a:r>
              <a:rPr lang="en-US" altLang="zh-CN" sz="2800" b="1" baseline="-25000">
                <a:ea typeface="楷体_GB2312" panose="02010609030101010101" pitchFamily="49" charset="-122"/>
              </a:rPr>
              <a:t>2</a:t>
            </a:r>
          </a:p>
        </p:txBody>
      </p:sp>
      <p:grpSp>
        <p:nvGrpSpPr>
          <p:cNvPr id="7236" name="Group 68"/>
          <p:cNvGrpSpPr>
            <a:grpSpLocks/>
          </p:cNvGrpSpPr>
          <p:nvPr/>
        </p:nvGrpSpPr>
        <p:grpSpPr bwMode="auto">
          <a:xfrm>
            <a:off x="1609725" y="3705225"/>
            <a:ext cx="5853113" cy="485775"/>
            <a:chOff x="1032" y="2868"/>
            <a:chExt cx="3687" cy="306"/>
          </a:xfrm>
        </p:grpSpPr>
        <p:sp>
          <p:nvSpPr>
            <p:cNvPr id="7237" name="Line 69"/>
            <p:cNvSpPr>
              <a:spLocks noChangeShapeType="1"/>
            </p:cNvSpPr>
            <p:nvPr/>
          </p:nvSpPr>
          <p:spPr bwMode="auto">
            <a:xfrm>
              <a:off x="1032" y="3115"/>
              <a:ext cx="1693"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8" name="Line 70"/>
            <p:cNvSpPr>
              <a:spLocks noChangeShapeType="1"/>
            </p:cNvSpPr>
            <p:nvPr/>
          </p:nvSpPr>
          <p:spPr bwMode="auto">
            <a:xfrm>
              <a:off x="2725" y="2879"/>
              <a:ext cx="167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39" name="Line 71"/>
            <p:cNvSpPr>
              <a:spLocks noChangeShapeType="1"/>
            </p:cNvSpPr>
            <p:nvPr/>
          </p:nvSpPr>
          <p:spPr bwMode="auto">
            <a:xfrm rot="-5400000">
              <a:off x="2593" y="3000"/>
              <a:ext cx="2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40" name="Group 72"/>
            <p:cNvGrpSpPr>
              <a:grpSpLocks/>
            </p:cNvGrpSpPr>
            <p:nvPr/>
          </p:nvGrpSpPr>
          <p:grpSpPr bwMode="auto">
            <a:xfrm flipH="1">
              <a:off x="4395" y="2886"/>
              <a:ext cx="324" cy="288"/>
              <a:chOff x="435" y="3054"/>
              <a:chExt cx="288" cy="288"/>
            </a:xfrm>
          </p:grpSpPr>
          <p:sp>
            <p:nvSpPr>
              <p:cNvPr id="7241" name="Line 73"/>
              <p:cNvSpPr>
                <a:spLocks noChangeShapeType="1"/>
              </p:cNvSpPr>
              <p:nvPr/>
            </p:nvSpPr>
            <p:spPr bwMode="auto">
              <a:xfrm>
                <a:off x="435" y="333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2" name="Line 74"/>
              <p:cNvSpPr>
                <a:spLocks noChangeShapeType="1"/>
              </p:cNvSpPr>
              <p:nvPr/>
            </p:nvSpPr>
            <p:spPr bwMode="auto">
              <a:xfrm rot="-5400000">
                <a:off x="579" y="319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43" name="Text Box 75"/>
          <p:cNvSpPr txBox="1">
            <a:spLocks noChangeArrowheads="1"/>
          </p:cNvSpPr>
          <p:nvPr/>
        </p:nvSpPr>
        <p:spPr bwMode="auto">
          <a:xfrm>
            <a:off x="1081088" y="436245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i="1">
                <a:solidFill>
                  <a:srgbClr val="FF0066"/>
                </a:solidFill>
                <a:ea typeface="楷体_GB2312" panose="02010609030101010101" pitchFamily="49" charset="-122"/>
              </a:rPr>
              <a:t>Q</a:t>
            </a:r>
            <a:r>
              <a:rPr lang="en-US" altLang="zh-CN" sz="2800" b="1" baseline="-25000">
                <a:solidFill>
                  <a:srgbClr val="FF0066"/>
                </a:solidFill>
                <a:ea typeface="楷体_GB2312" panose="02010609030101010101" pitchFamily="49" charset="-122"/>
              </a:rPr>
              <a:t>1</a:t>
            </a:r>
          </a:p>
        </p:txBody>
      </p:sp>
      <p:grpSp>
        <p:nvGrpSpPr>
          <p:cNvPr id="7244" name="Group 76"/>
          <p:cNvGrpSpPr>
            <a:grpSpLocks/>
          </p:cNvGrpSpPr>
          <p:nvPr/>
        </p:nvGrpSpPr>
        <p:grpSpPr bwMode="auto">
          <a:xfrm>
            <a:off x="1609725" y="4352925"/>
            <a:ext cx="5815013" cy="485775"/>
            <a:chOff x="1044" y="2412"/>
            <a:chExt cx="3663" cy="306"/>
          </a:xfrm>
        </p:grpSpPr>
        <p:sp>
          <p:nvSpPr>
            <p:cNvPr id="7245" name="Line 77"/>
            <p:cNvSpPr>
              <a:spLocks noChangeShapeType="1"/>
            </p:cNvSpPr>
            <p:nvPr/>
          </p:nvSpPr>
          <p:spPr bwMode="auto">
            <a:xfrm>
              <a:off x="1044" y="2665"/>
              <a:ext cx="1141"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6" name="Line 78"/>
            <p:cNvSpPr>
              <a:spLocks noChangeShapeType="1"/>
            </p:cNvSpPr>
            <p:nvPr/>
          </p:nvSpPr>
          <p:spPr bwMode="auto">
            <a:xfrm flipV="1">
              <a:off x="2185" y="2423"/>
              <a:ext cx="167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7" name="Line 79"/>
            <p:cNvSpPr>
              <a:spLocks noChangeShapeType="1"/>
            </p:cNvSpPr>
            <p:nvPr/>
          </p:nvSpPr>
          <p:spPr bwMode="auto">
            <a:xfrm rot="-5400000">
              <a:off x="2047" y="2544"/>
              <a:ext cx="2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48" name="Group 80"/>
            <p:cNvGrpSpPr>
              <a:grpSpLocks/>
            </p:cNvGrpSpPr>
            <p:nvPr/>
          </p:nvGrpSpPr>
          <p:grpSpPr bwMode="auto">
            <a:xfrm flipH="1">
              <a:off x="3843" y="2430"/>
              <a:ext cx="864" cy="288"/>
              <a:chOff x="435" y="3054"/>
              <a:chExt cx="288" cy="288"/>
            </a:xfrm>
          </p:grpSpPr>
          <p:sp>
            <p:nvSpPr>
              <p:cNvPr id="7249" name="Line 81"/>
              <p:cNvSpPr>
                <a:spLocks noChangeShapeType="1"/>
              </p:cNvSpPr>
              <p:nvPr/>
            </p:nvSpPr>
            <p:spPr bwMode="auto">
              <a:xfrm>
                <a:off x="435" y="3330"/>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 name="Line 82"/>
              <p:cNvSpPr>
                <a:spLocks noChangeShapeType="1"/>
              </p:cNvSpPr>
              <p:nvPr/>
            </p:nvSpPr>
            <p:spPr bwMode="auto">
              <a:xfrm rot="-5400000">
                <a:off x="579" y="3198"/>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51" name="Text Box 83"/>
          <p:cNvSpPr txBox="1">
            <a:spLocks noChangeArrowheads="1"/>
          </p:cNvSpPr>
          <p:nvPr/>
        </p:nvSpPr>
        <p:spPr bwMode="auto">
          <a:xfrm>
            <a:off x="1023938" y="51054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i="1">
                <a:solidFill>
                  <a:srgbClr val="0033CC"/>
                </a:solidFill>
                <a:ea typeface="楷体_GB2312" panose="02010609030101010101" pitchFamily="49" charset="-122"/>
              </a:rPr>
              <a:t>Q</a:t>
            </a:r>
            <a:r>
              <a:rPr lang="en-US" altLang="zh-CN" sz="2800" b="1" baseline="-25000">
                <a:solidFill>
                  <a:srgbClr val="0033CC"/>
                </a:solidFill>
                <a:ea typeface="楷体_GB2312" panose="02010609030101010101" pitchFamily="49" charset="-122"/>
              </a:rPr>
              <a:t>0</a:t>
            </a:r>
          </a:p>
        </p:txBody>
      </p:sp>
      <p:grpSp>
        <p:nvGrpSpPr>
          <p:cNvPr id="7252" name="Group 84"/>
          <p:cNvGrpSpPr>
            <a:grpSpLocks/>
          </p:cNvGrpSpPr>
          <p:nvPr/>
        </p:nvGrpSpPr>
        <p:grpSpPr bwMode="auto">
          <a:xfrm>
            <a:off x="1571625" y="5095875"/>
            <a:ext cx="5853113" cy="466725"/>
            <a:chOff x="1020" y="1956"/>
            <a:chExt cx="3687" cy="294"/>
          </a:xfrm>
        </p:grpSpPr>
        <p:sp>
          <p:nvSpPr>
            <p:cNvPr id="7253" name="Line 85"/>
            <p:cNvSpPr>
              <a:spLocks noChangeShapeType="1"/>
            </p:cNvSpPr>
            <p:nvPr/>
          </p:nvSpPr>
          <p:spPr bwMode="auto">
            <a:xfrm flipV="1">
              <a:off x="1020" y="2222"/>
              <a:ext cx="6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54" name="Group 86"/>
            <p:cNvGrpSpPr>
              <a:grpSpLocks/>
            </p:cNvGrpSpPr>
            <p:nvPr/>
          </p:nvGrpSpPr>
          <p:grpSpPr bwMode="auto">
            <a:xfrm>
              <a:off x="1620" y="1956"/>
              <a:ext cx="1668" cy="276"/>
              <a:chOff x="2172" y="2424"/>
              <a:chExt cx="1128" cy="240"/>
            </a:xfrm>
          </p:grpSpPr>
          <p:sp>
            <p:nvSpPr>
              <p:cNvPr id="7255" name="Line 87"/>
              <p:cNvSpPr>
                <a:spLocks noChangeShapeType="1"/>
              </p:cNvSpPr>
              <p:nvPr/>
            </p:nvSpPr>
            <p:spPr bwMode="auto">
              <a:xfrm>
                <a:off x="2172" y="2434"/>
                <a:ext cx="112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6" name="Line 88"/>
              <p:cNvSpPr>
                <a:spLocks noChangeShapeType="1"/>
              </p:cNvSpPr>
              <p:nvPr/>
            </p:nvSpPr>
            <p:spPr bwMode="auto">
              <a:xfrm rot="-5400000">
                <a:off x="2052" y="2544"/>
                <a:ext cx="24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57" name="Group 89"/>
            <p:cNvGrpSpPr>
              <a:grpSpLocks/>
            </p:cNvGrpSpPr>
            <p:nvPr/>
          </p:nvGrpSpPr>
          <p:grpSpPr bwMode="auto">
            <a:xfrm flipH="1">
              <a:off x="3291" y="1962"/>
              <a:ext cx="1416" cy="288"/>
              <a:chOff x="435" y="3054"/>
              <a:chExt cx="288" cy="288"/>
            </a:xfrm>
          </p:grpSpPr>
          <p:sp>
            <p:nvSpPr>
              <p:cNvPr id="7258" name="Line 90"/>
              <p:cNvSpPr>
                <a:spLocks noChangeShapeType="1"/>
              </p:cNvSpPr>
              <p:nvPr/>
            </p:nvSpPr>
            <p:spPr bwMode="auto">
              <a:xfrm>
                <a:off x="435" y="3330"/>
                <a:ext cx="28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9" name="Line 91"/>
              <p:cNvSpPr>
                <a:spLocks noChangeShapeType="1"/>
              </p:cNvSpPr>
              <p:nvPr/>
            </p:nvSpPr>
            <p:spPr bwMode="auto">
              <a:xfrm rot="-5400000">
                <a:off x="579" y="3198"/>
                <a:ext cx="28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60" name="Rectangle 92"/>
          <p:cNvSpPr>
            <a:spLocks noChangeArrowheads="1"/>
          </p:cNvSpPr>
          <p:nvPr/>
        </p:nvSpPr>
        <p:spPr bwMode="auto">
          <a:xfrm>
            <a:off x="1809750"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0</a:t>
            </a:r>
          </a:p>
          <a:p>
            <a:pPr algn="ctr">
              <a:lnSpc>
                <a:spcPct val="85000"/>
              </a:lnSpc>
            </a:pPr>
            <a:endParaRPr lang="en-US" altLang="zh-CN" sz="2800" b="1"/>
          </a:p>
          <a:p>
            <a:pPr algn="ctr">
              <a:lnSpc>
                <a:spcPct val="85000"/>
              </a:lnSpc>
            </a:pPr>
            <a:r>
              <a:rPr lang="en-US" altLang="zh-CN" sz="2800" b="1">
                <a:solidFill>
                  <a:srgbClr val="FF0066"/>
                </a:solidFill>
              </a:rPr>
              <a:t>0</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0</a:t>
            </a:r>
          </a:p>
        </p:txBody>
      </p:sp>
      <p:sp>
        <p:nvSpPr>
          <p:cNvPr id="7261" name="Rectangle 93"/>
          <p:cNvSpPr>
            <a:spLocks noChangeArrowheads="1"/>
          </p:cNvSpPr>
          <p:nvPr/>
        </p:nvSpPr>
        <p:spPr bwMode="auto">
          <a:xfrm>
            <a:off x="2676525"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0</a:t>
            </a:r>
          </a:p>
          <a:p>
            <a:pPr algn="ctr">
              <a:lnSpc>
                <a:spcPct val="85000"/>
              </a:lnSpc>
            </a:pPr>
            <a:endParaRPr lang="en-US" altLang="zh-CN" sz="2800" b="1"/>
          </a:p>
          <a:p>
            <a:pPr algn="ctr">
              <a:lnSpc>
                <a:spcPct val="85000"/>
              </a:lnSpc>
            </a:pPr>
            <a:r>
              <a:rPr lang="en-US" altLang="zh-CN" sz="2800" b="1">
                <a:solidFill>
                  <a:srgbClr val="FF0066"/>
                </a:solidFill>
              </a:rPr>
              <a:t>0</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1</a:t>
            </a:r>
          </a:p>
        </p:txBody>
      </p:sp>
      <p:sp>
        <p:nvSpPr>
          <p:cNvPr id="7262" name="Rectangle 94"/>
          <p:cNvSpPr>
            <a:spLocks noChangeArrowheads="1"/>
          </p:cNvSpPr>
          <p:nvPr/>
        </p:nvSpPr>
        <p:spPr bwMode="auto">
          <a:xfrm>
            <a:off x="3543300"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0</a:t>
            </a:r>
          </a:p>
          <a:p>
            <a:pPr algn="ctr">
              <a:lnSpc>
                <a:spcPct val="85000"/>
              </a:lnSpc>
            </a:pPr>
            <a:endParaRPr lang="en-US" altLang="zh-CN" sz="2800" b="1"/>
          </a:p>
          <a:p>
            <a:pPr algn="ctr">
              <a:lnSpc>
                <a:spcPct val="85000"/>
              </a:lnSpc>
            </a:pPr>
            <a:r>
              <a:rPr lang="en-US" altLang="zh-CN" sz="2800" b="1">
                <a:solidFill>
                  <a:srgbClr val="FF0066"/>
                </a:solidFill>
              </a:rPr>
              <a:t>1</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1</a:t>
            </a:r>
          </a:p>
        </p:txBody>
      </p:sp>
      <p:sp>
        <p:nvSpPr>
          <p:cNvPr id="7263" name="Rectangle 95"/>
          <p:cNvSpPr>
            <a:spLocks noChangeArrowheads="1"/>
          </p:cNvSpPr>
          <p:nvPr/>
        </p:nvSpPr>
        <p:spPr bwMode="auto">
          <a:xfrm>
            <a:off x="4410075"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1</a:t>
            </a:r>
          </a:p>
          <a:p>
            <a:pPr algn="ctr">
              <a:lnSpc>
                <a:spcPct val="85000"/>
              </a:lnSpc>
            </a:pPr>
            <a:endParaRPr lang="en-US" altLang="zh-CN" sz="2800" b="1"/>
          </a:p>
          <a:p>
            <a:pPr algn="ctr">
              <a:lnSpc>
                <a:spcPct val="85000"/>
              </a:lnSpc>
            </a:pPr>
            <a:r>
              <a:rPr lang="en-US" altLang="zh-CN" sz="2800" b="1">
                <a:solidFill>
                  <a:srgbClr val="FF0066"/>
                </a:solidFill>
              </a:rPr>
              <a:t>1</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1</a:t>
            </a:r>
          </a:p>
        </p:txBody>
      </p:sp>
      <p:sp>
        <p:nvSpPr>
          <p:cNvPr id="7264" name="Rectangle 96"/>
          <p:cNvSpPr>
            <a:spLocks noChangeArrowheads="1"/>
          </p:cNvSpPr>
          <p:nvPr/>
        </p:nvSpPr>
        <p:spPr bwMode="auto">
          <a:xfrm>
            <a:off x="5276850"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1</a:t>
            </a:r>
          </a:p>
          <a:p>
            <a:pPr algn="ctr">
              <a:lnSpc>
                <a:spcPct val="85000"/>
              </a:lnSpc>
            </a:pPr>
            <a:endParaRPr lang="en-US" altLang="zh-CN" sz="2800" b="1"/>
          </a:p>
          <a:p>
            <a:pPr algn="ctr">
              <a:lnSpc>
                <a:spcPct val="85000"/>
              </a:lnSpc>
            </a:pPr>
            <a:r>
              <a:rPr lang="en-US" altLang="zh-CN" sz="2800" b="1">
                <a:solidFill>
                  <a:srgbClr val="FF0066"/>
                </a:solidFill>
              </a:rPr>
              <a:t>1</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0</a:t>
            </a:r>
          </a:p>
        </p:txBody>
      </p:sp>
      <p:sp>
        <p:nvSpPr>
          <p:cNvPr id="7265" name="Rectangle 97"/>
          <p:cNvSpPr>
            <a:spLocks noChangeArrowheads="1"/>
          </p:cNvSpPr>
          <p:nvPr/>
        </p:nvSpPr>
        <p:spPr bwMode="auto">
          <a:xfrm>
            <a:off x="6143625"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1</a:t>
            </a:r>
          </a:p>
          <a:p>
            <a:pPr algn="ctr">
              <a:lnSpc>
                <a:spcPct val="85000"/>
              </a:lnSpc>
            </a:pPr>
            <a:endParaRPr lang="en-US" altLang="zh-CN" sz="2800" b="1"/>
          </a:p>
          <a:p>
            <a:pPr algn="ctr">
              <a:lnSpc>
                <a:spcPct val="85000"/>
              </a:lnSpc>
            </a:pPr>
            <a:r>
              <a:rPr lang="en-US" altLang="zh-CN" sz="2800" b="1">
                <a:solidFill>
                  <a:srgbClr val="FF0066"/>
                </a:solidFill>
              </a:rPr>
              <a:t>0</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0</a:t>
            </a:r>
          </a:p>
        </p:txBody>
      </p:sp>
      <p:sp>
        <p:nvSpPr>
          <p:cNvPr id="7266" name="Rectangle 98"/>
          <p:cNvSpPr>
            <a:spLocks noChangeArrowheads="1"/>
          </p:cNvSpPr>
          <p:nvPr/>
        </p:nvSpPr>
        <p:spPr bwMode="auto">
          <a:xfrm>
            <a:off x="7010400" y="3689350"/>
            <a:ext cx="36195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US" altLang="zh-CN" sz="2800" b="1"/>
              <a:t>0</a:t>
            </a:r>
          </a:p>
          <a:p>
            <a:pPr algn="ctr">
              <a:lnSpc>
                <a:spcPct val="85000"/>
              </a:lnSpc>
            </a:pPr>
            <a:endParaRPr lang="en-US" altLang="zh-CN" sz="2800" b="1"/>
          </a:p>
          <a:p>
            <a:pPr algn="ctr">
              <a:lnSpc>
                <a:spcPct val="85000"/>
              </a:lnSpc>
            </a:pPr>
            <a:r>
              <a:rPr lang="en-US" altLang="zh-CN" sz="2800" b="1">
                <a:solidFill>
                  <a:srgbClr val="FF0066"/>
                </a:solidFill>
              </a:rPr>
              <a:t>0</a:t>
            </a:r>
          </a:p>
          <a:p>
            <a:pPr algn="ctr">
              <a:lnSpc>
                <a:spcPct val="85000"/>
              </a:lnSpc>
            </a:pPr>
            <a:endParaRPr lang="en-US" altLang="zh-CN" sz="2800" b="1">
              <a:solidFill>
                <a:srgbClr val="FF0066"/>
              </a:solidFill>
            </a:endParaRPr>
          </a:p>
          <a:p>
            <a:pPr algn="ctr">
              <a:lnSpc>
                <a:spcPct val="85000"/>
              </a:lnSpc>
            </a:pPr>
            <a:r>
              <a:rPr lang="en-US" altLang="zh-CN" sz="2800" b="1">
                <a:solidFill>
                  <a:srgbClr val="0033CC"/>
                </a:solidFill>
              </a:rPr>
              <a:t>0</a:t>
            </a:r>
          </a:p>
        </p:txBody>
      </p:sp>
      <p:sp>
        <p:nvSpPr>
          <p:cNvPr id="7267" name="Text Box 99"/>
          <p:cNvSpPr txBox="1">
            <a:spLocks noChangeArrowheads="1"/>
          </p:cNvSpPr>
          <p:nvPr/>
        </p:nvSpPr>
        <p:spPr bwMode="auto">
          <a:xfrm>
            <a:off x="1062038" y="569595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i="1">
                <a:solidFill>
                  <a:srgbClr val="FF0066"/>
                </a:solidFill>
                <a:ea typeface="楷体_GB2312" panose="02010609030101010101" pitchFamily="49" charset="-122"/>
              </a:rPr>
              <a:t>Y</a:t>
            </a:r>
            <a:endParaRPr lang="en-US" altLang="zh-CN" sz="2800" b="1" baseline="-25000">
              <a:solidFill>
                <a:srgbClr val="FF0066"/>
              </a:solidFill>
              <a:ea typeface="楷体_GB2312" panose="02010609030101010101" pitchFamily="49" charset="-122"/>
            </a:endParaRPr>
          </a:p>
        </p:txBody>
      </p:sp>
      <p:grpSp>
        <p:nvGrpSpPr>
          <p:cNvPr id="7268" name="Group 100"/>
          <p:cNvGrpSpPr>
            <a:grpSpLocks/>
          </p:cNvGrpSpPr>
          <p:nvPr/>
        </p:nvGrpSpPr>
        <p:grpSpPr bwMode="auto">
          <a:xfrm>
            <a:off x="1576388" y="5829300"/>
            <a:ext cx="5886450" cy="476250"/>
            <a:chOff x="1023" y="3342"/>
            <a:chExt cx="3708" cy="300"/>
          </a:xfrm>
        </p:grpSpPr>
        <p:sp>
          <p:nvSpPr>
            <p:cNvPr id="7269" name="Line 101"/>
            <p:cNvSpPr>
              <a:spLocks noChangeShapeType="1"/>
            </p:cNvSpPr>
            <p:nvPr/>
          </p:nvSpPr>
          <p:spPr bwMode="auto">
            <a:xfrm flipV="1">
              <a:off x="1023" y="3366"/>
              <a:ext cx="282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70" name="Group 102"/>
            <p:cNvGrpSpPr>
              <a:grpSpLocks/>
            </p:cNvGrpSpPr>
            <p:nvPr/>
          </p:nvGrpSpPr>
          <p:grpSpPr bwMode="auto">
            <a:xfrm flipH="1">
              <a:off x="3843" y="3354"/>
              <a:ext cx="564" cy="288"/>
              <a:chOff x="435" y="3054"/>
              <a:chExt cx="288" cy="288"/>
            </a:xfrm>
          </p:grpSpPr>
          <p:sp>
            <p:nvSpPr>
              <p:cNvPr id="7271" name="Line 103"/>
              <p:cNvSpPr>
                <a:spLocks noChangeShapeType="1"/>
              </p:cNvSpPr>
              <p:nvPr/>
            </p:nvSpPr>
            <p:spPr bwMode="auto">
              <a:xfrm>
                <a:off x="435" y="3330"/>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 name="Line 104"/>
              <p:cNvSpPr>
                <a:spLocks noChangeShapeType="1"/>
              </p:cNvSpPr>
              <p:nvPr/>
            </p:nvSpPr>
            <p:spPr bwMode="auto">
              <a:xfrm rot="-5400000">
                <a:off x="579" y="3198"/>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3" name="Group 105"/>
            <p:cNvGrpSpPr>
              <a:grpSpLocks/>
            </p:cNvGrpSpPr>
            <p:nvPr/>
          </p:nvGrpSpPr>
          <p:grpSpPr bwMode="auto">
            <a:xfrm flipH="1" flipV="1">
              <a:off x="4395" y="3342"/>
              <a:ext cx="336" cy="288"/>
              <a:chOff x="435" y="3054"/>
              <a:chExt cx="288" cy="288"/>
            </a:xfrm>
          </p:grpSpPr>
          <p:sp>
            <p:nvSpPr>
              <p:cNvPr id="7274" name="Line 106"/>
              <p:cNvSpPr>
                <a:spLocks noChangeShapeType="1"/>
              </p:cNvSpPr>
              <p:nvPr/>
            </p:nvSpPr>
            <p:spPr bwMode="auto">
              <a:xfrm>
                <a:off x="435" y="3330"/>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5" name="Line 107"/>
              <p:cNvSpPr>
                <a:spLocks noChangeShapeType="1"/>
              </p:cNvSpPr>
              <p:nvPr/>
            </p:nvSpPr>
            <p:spPr bwMode="auto">
              <a:xfrm rot="-5400000">
                <a:off x="579" y="3198"/>
                <a:ext cx="28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179822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93"/>
                                        </p:tgtEl>
                                        <p:attrNameLst>
                                          <p:attrName>style.visibility</p:attrName>
                                        </p:attrNameLst>
                                      </p:cBhvr>
                                      <p:to>
                                        <p:strVal val="visible"/>
                                      </p:to>
                                    </p:set>
                                    <p:animEffect transition="in" filter="wipe(left)">
                                      <p:cBhvr>
                                        <p:cTn id="12" dur="500"/>
                                        <p:tgtEl>
                                          <p:spTgt spid="7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27">
                                            <p:txEl>
                                              <p:pRg st="0" end="0"/>
                                            </p:txEl>
                                          </p:spTgt>
                                        </p:tgtEl>
                                        <p:attrNameLst>
                                          <p:attrName>style.visibility</p:attrName>
                                        </p:attrNameLst>
                                      </p:cBhvr>
                                      <p:to>
                                        <p:strVal val="visible"/>
                                      </p:to>
                                    </p:set>
                                    <p:animEffect transition="in" filter="wipe(left)">
                                      <p:cBhvr>
                                        <p:cTn id="17" dur="500"/>
                                        <p:tgtEl>
                                          <p:spTgt spid="72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28"/>
                                        </p:tgtEl>
                                        <p:attrNameLst>
                                          <p:attrName>style.visibility</p:attrName>
                                        </p:attrNameLst>
                                      </p:cBhvr>
                                      <p:to>
                                        <p:strVal val="visible"/>
                                      </p:to>
                                    </p:set>
                                    <p:animEffect transition="in" filter="wipe(left)">
                                      <p:cBhvr>
                                        <p:cTn id="22" dur="500"/>
                                        <p:tgtEl>
                                          <p:spTgt spid="7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35">
                                            <p:txEl>
                                              <p:pRg st="0" end="0"/>
                                            </p:txEl>
                                          </p:spTgt>
                                        </p:tgtEl>
                                        <p:attrNameLst>
                                          <p:attrName>style.visibility</p:attrName>
                                        </p:attrNameLst>
                                      </p:cBhvr>
                                      <p:to>
                                        <p:strVal val="visible"/>
                                      </p:to>
                                    </p:set>
                                    <p:animEffect transition="in" filter="wipe(left)">
                                      <p:cBhvr>
                                        <p:cTn id="27" dur="500"/>
                                        <p:tgtEl>
                                          <p:spTgt spid="7235">
                                            <p:txEl>
                                              <p:pRg st="0" end="0"/>
                                            </p:txEl>
                                          </p:spTgt>
                                        </p:tgtEl>
                                      </p:cBhvr>
                                    </p:animEffect>
                                  </p:childTnLst>
                                </p:cTn>
                              </p:par>
                            </p:childTnLst>
                          </p:cTn>
                        </p:par>
                        <p:par>
                          <p:cTn id="28" fill="hold" nodeType="afterGroup">
                            <p:stCondLst>
                              <p:cond delay="500"/>
                            </p:stCondLst>
                            <p:childTnLst>
                              <p:par>
                                <p:cTn id="29" presetID="17" presetClass="entr" presetSubtype="8" fill="hold" nodeType="afterEffect">
                                  <p:stCondLst>
                                    <p:cond delay="0"/>
                                  </p:stCondLst>
                                  <p:childTnLst>
                                    <p:set>
                                      <p:cBhvr>
                                        <p:cTn id="30" dur="1" fill="hold">
                                          <p:stCondLst>
                                            <p:cond delay="0"/>
                                          </p:stCondLst>
                                        </p:cTn>
                                        <p:tgtEl>
                                          <p:spTgt spid="7236"/>
                                        </p:tgtEl>
                                        <p:attrNameLst>
                                          <p:attrName>style.visibility</p:attrName>
                                        </p:attrNameLst>
                                      </p:cBhvr>
                                      <p:to>
                                        <p:strVal val="visible"/>
                                      </p:to>
                                    </p:set>
                                    <p:anim calcmode="lin" valueType="num">
                                      <p:cBhvr>
                                        <p:cTn id="31" dur="500" fill="hold"/>
                                        <p:tgtEl>
                                          <p:spTgt spid="7236"/>
                                        </p:tgtEl>
                                        <p:attrNameLst>
                                          <p:attrName>ppt_x</p:attrName>
                                        </p:attrNameLst>
                                      </p:cBhvr>
                                      <p:tavLst>
                                        <p:tav tm="0">
                                          <p:val>
                                            <p:strVal val="#ppt_x-#ppt_w/2"/>
                                          </p:val>
                                        </p:tav>
                                        <p:tav tm="100000">
                                          <p:val>
                                            <p:strVal val="#ppt_x"/>
                                          </p:val>
                                        </p:tav>
                                      </p:tavLst>
                                    </p:anim>
                                    <p:anim calcmode="lin" valueType="num">
                                      <p:cBhvr>
                                        <p:cTn id="32" dur="500" fill="hold"/>
                                        <p:tgtEl>
                                          <p:spTgt spid="7236"/>
                                        </p:tgtEl>
                                        <p:attrNameLst>
                                          <p:attrName>ppt_y</p:attrName>
                                        </p:attrNameLst>
                                      </p:cBhvr>
                                      <p:tavLst>
                                        <p:tav tm="0">
                                          <p:val>
                                            <p:strVal val="#ppt_y"/>
                                          </p:val>
                                        </p:tav>
                                        <p:tav tm="100000">
                                          <p:val>
                                            <p:strVal val="#ppt_y"/>
                                          </p:val>
                                        </p:tav>
                                      </p:tavLst>
                                    </p:anim>
                                    <p:anim calcmode="lin" valueType="num">
                                      <p:cBhvr>
                                        <p:cTn id="33" dur="500" fill="hold"/>
                                        <p:tgtEl>
                                          <p:spTgt spid="7236"/>
                                        </p:tgtEl>
                                        <p:attrNameLst>
                                          <p:attrName>ppt_w</p:attrName>
                                        </p:attrNameLst>
                                      </p:cBhvr>
                                      <p:tavLst>
                                        <p:tav tm="0">
                                          <p:val>
                                            <p:fltVal val="0"/>
                                          </p:val>
                                        </p:tav>
                                        <p:tav tm="100000">
                                          <p:val>
                                            <p:strVal val="#ppt_w"/>
                                          </p:val>
                                        </p:tav>
                                      </p:tavLst>
                                    </p:anim>
                                    <p:anim calcmode="lin" valueType="num">
                                      <p:cBhvr>
                                        <p:cTn id="34" dur="500" fill="hold"/>
                                        <p:tgtEl>
                                          <p:spTgt spid="7236"/>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243">
                                            <p:txEl>
                                              <p:pRg st="0" end="0"/>
                                            </p:txEl>
                                          </p:spTgt>
                                        </p:tgtEl>
                                        <p:attrNameLst>
                                          <p:attrName>style.visibility</p:attrName>
                                        </p:attrNameLst>
                                      </p:cBhvr>
                                      <p:to>
                                        <p:strVal val="visible"/>
                                      </p:to>
                                    </p:set>
                                    <p:animEffect transition="in" filter="wipe(left)">
                                      <p:cBhvr>
                                        <p:cTn id="39" dur="500"/>
                                        <p:tgtEl>
                                          <p:spTgt spid="7243">
                                            <p:txEl>
                                              <p:pRg st="0" end="0"/>
                                            </p:txEl>
                                          </p:spTgt>
                                        </p:tgtEl>
                                      </p:cBhvr>
                                    </p:animEffect>
                                  </p:childTnLst>
                                </p:cTn>
                              </p:par>
                            </p:childTnLst>
                          </p:cTn>
                        </p:par>
                        <p:par>
                          <p:cTn id="40" fill="hold" nodeType="afterGroup">
                            <p:stCondLst>
                              <p:cond delay="500"/>
                            </p:stCondLst>
                            <p:childTnLst>
                              <p:par>
                                <p:cTn id="41" presetID="17" presetClass="entr" presetSubtype="8" fill="hold" nodeType="afterEffect">
                                  <p:stCondLst>
                                    <p:cond delay="0"/>
                                  </p:stCondLst>
                                  <p:childTnLst>
                                    <p:set>
                                      <p:cBhvr>
                                        <p:cTn id="42" dur="1" fill="hold">
                                          <p:stCondLst>
                                            <p:cond delay="0"/>
                                          </p:stCondLst>
                                        </p:cTn>
                                        <p:tgtEl>
                                          <p:spTgt spid="7244"/>
                                        </p:tgtEl>
                                        <p:attrNameLst>
                                          <p:attrName>style.visibility</p:attrName>
                                        </p:attrNameLst>
                                      </p:cBhvr>
                                      <p:to>
                                        <p:strVal val="visible"/>
                                      </p:to>
                                    </p:set>
                                    <p:anim calcmode="lin" valueType="num">
                                      <p:cBhvr>
                                        <p:cTn id="43" dur="500" fill="hold"/>
                                        <p:tgtEl>
                                          <p:spTgt spid="7244"/>
                                        </p:tgtEl>
                                        <p:attrNameLst>
                                          <p:attrName>ppt_x</p:attrName>
                                        </p:attrNameLst>
                                      </p:cBhvr>
                                      <p:tavLst>
                                        <p:tav tm="0">
                                          <p:val>
                                            <p:strVal val="#ppt_x-#ppt_w/2"/>
                                          </p:val>
                                        </p:tav>
                                        <p:tav tm="100000">
                                          <p:val>
                                            <p:strVal val="#ppt_x"/>
                                          </p:val>
                                        </p:tav>
                                      </p:tavLst>
                                    </p:anim>
                                    <p:anim calcmode="lin" valueType="num">
                                      <p:cBhvr>
                                        <p:cTn id="44" dur="500" fill="hold"/>
                                        <p:tgtEl>
                                          <p:spTgt spid="7244"/>
                                        </p:tgtEl>
                                        <p:attrNameLst>
                                          <p:attrName>ppt_y</p:attrName>
                                        </p:attrNameLst>
                                      </p:cBhvr>
                                      <p:tavLst>
                                        <p:tav tm="0">
                                          <p:val>
                                            <p:strVal val="#ppt_y"/>
                                          </p:val>
                                        </p:tav>
                                        <p:tav tm="100000">
                                          <p:val>
                                            <p:strVal val="#ppt_y"/>
                                          </p:val>
                                        </p:tav>
                                      </p:tavLst>
                                    </p:anim>
                                    <p:anim calcmode="lin" valueType="num">
                                      <p:cBhvr>
                                        <p:cTn id="45" dur="500" fill="hold"/>
                                        <p:tgtEl>
                                          <p:spTgt spid="7244"/>
                                        </p:tgtEl>
                                        <p:attrNameLst>
                                          <p:attrName>ppt_w</p:attrName>
                                        </p:attrNameLst>
                                      </p:cBhvr>
                                      <p:tavLst>
                                        <p:tav tm="0">
                                          <p:val>
                                            <p:fltVal val="0"/>
                                          </p:val>
                                        </p:tav>
                                        <p:tav tm="100000">
                                          <p:val>
                                            <p:strVal val="#ppt_w"/>
                                          </p:val>
                                        </p:tav>
                                      </p:tavLst>
                                    </p:anim>
                                    <p:anim calcmode="lin" valueType="num">
                                      <p:cBhvr>
                                        <p:cTn id="46" dur="500" fill="hold"/>
                                        <p:tgtEl>
                                          <p:spTgt spid="7244"/>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251">
                                            <p:txEl>
                                              <p:pRg st="0" end="0"/>
                                            </p:txEl>
                                          </p:spTgt>
                                        </p:tgtEl>
                                        <p:attrNameLst>
                                          <p:attrName>style.visibility</p:attrName>
                                        </p:attrNameLst>
                                      </p:cBhvr>
                                      <p:to>
                                        <p:strVal val="visible"/>
                                      </p:to>
                                    </p:set>
                                    <p:animEffect transition="in" filter="wipe(left)">
                                      <p:cBhvr>
                                        <p:cTn id="51" dur="500"/>
                                        <p:tgtEl>
                                          <p:spTgt spid="7251">
                                            <p:txEl>
                                              <p:pRg st="0" end="0"/>
                                            </p:txEl>
                                          </p:spTgt>
                                        </p:tgtEl>
                                      </p:cBhvr>
                                    </p:animEffect>
                                  </p:childTnLst>
                                </p:cTn>
                              </p:par>
                            </p:childTnLst>
                          </p:cTn>
                        </p:par>
                        <p:par>
                          <p:cTn id="52" fill="hold" nodeType="afterGroup">
                            <p:stCondLst>
                              <p:cond delay="500"/>
                            </p:stCondLst>
                            <p:childTnLst>
                              <p:par>
                                <p:cTn id="53" presetID="17" presetClass="entr" presetSubtype="8" fill="hold" nodeType="afterEffect">
                                  <p:stCondLst>
                                    <p:cond delay="0"/>
                                  </p:stCondLst>
                                  <p:childTnLst>
                                    <p:set>
                                      <p:cBhvr>
                                        <p:cTn id="54" dur="1" fill="hold">
                                          <p:stCondLst>
                                            <p:cond delay="0"/>
                                          </p:stCondLst>
                                        </p:cTn>
                                        <p:tgtEl>
                                          <p:spTgt spid="7252"/>
                                        </p:tgtEl>
                                        <p:attrNameLst>
                                          <p:attrName>style.visibility</p:attrName>
                                        </p:attrNameLst>
                                      </p:cBhvr>
                                      <p:to>
                                        <p:strVal val="visible"/>
                                      </p:to>
                                    </p:set>
                                    <p:anim calcmode="lin" valueType="num">
                                      <p:cBhvr>
                                        <p:cTn id="55" dur="500" fill="hold"/>
                                        <p:tgtEl>
                                          <p:spTgt spid="7252"/>
                                        </p:tgtEl>
                                        <p:attrNameLst>
                                          <p:attrName>ppt_x</p:attrName>
                                        </p:attrNameLst>
                                      </p:cBhvr>
                                      <p:tavLst>
                                        <p:tav tm="0">
                                          <p:val>
                                            <p:strVal val="#ppt_x-#ppt_w/2"/>
                                          </p:val>
                                        </p:tav>
                                        <p:tav tm="100000">
                                          <p:val>
                                            <p:strVal val="#ppt_x"/>
                                          </p:val>
                                        </p:tav>
                                      </p:tavLst>
                                    </p:anim>
                                    <p:anim calcmode="lin" valueType="num">
                                      <p:cBhvr>
                                        <p:cTn id="56" dur="500" fill="hold"/>
                                        <p:tgtEl>
                                          <p:spTgt spid="7252"/>
                                        </p:tgtEl>
                                        <p:attrNameLst>
                                          <p:attrName>ppt_y</p:attrName>
                                        </p:attrNameLst>
                                      </p:cBhvr>
                                      <p:tavLst>
                                        <p:tav tm="0">
                                          <p:val>
                                            <p:strVal val="#ppt_y"/>
                                          </p:val>
                                        </p:tav>
                                        <p:tav tm="100000">
                                          <p:val>
                                            <p:strVal val="#ppt_y"/>
                                          </p:val>
                                        </p:tav>
                                      </p:tavLst>
                                    </p:anim>
                                    <p:anim calcmode="lin" valueType="num">
                                      <p:cBhvr>
                                        <p:cTn id="57" dur="500" fill="hold"/>
                                        <p:tgtEl>
                                          <p:spTgt spid="7252"/>
                                        </p:tgtEl>
                                        <p:attrNameLst>
                                          <p:attrName>ppt_w</p:attrName>
                                        </p:attrNameLst>
                                      </p:cBhvr>
                                      <p:tavLst>
                                        <p:tav tm="0">
                                          <p:val>
                                            <p:fltVal val="0"/>
                                          </p:val>
                                        </p:tav>
                                        <p:tav tm="100000">
                                          <p:val>
                                            <p:strVal val="#ppt_w"/>
                                          </p:val>
                                        </p:tav>
                                      </p:tavLst>
                                    </p:anim>
                                    <p:anim calcmode="lin" valueType="num">
                                      <p:cBhvr>
                                        <p:cTn id="58" dur="500" fill="hold"/>
                                        <p:tgtEl>
                                          <p:spTgt spid="7252"/>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260"/>
                                        </p:tgtEl>
                                        <p:attrNameLst>
                                          <p:attrName>style.visibility</p:attrName>
                                        </p:attrNameLst>
                                      </p:cBhvr>
                                      <p:to>
                                        <p:strVal val="visible"/>
                                      </p:to>
                                    </p:set>
                                    <p:animEffect transition="in" filter="wipe(left)">
                                      <p:cBhvr>
                                        <p:cTn id="63" dur="500"/>
                                        <p:tgtEl>
                                          <p:spTgt spid="7260"/>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261"/>
                                        </p:tgtEl>
                                        <p:attrNameLst>
                                          <p:attrName>style.visibility</p:attrName>
                                        </p:attrNameLst>
                                      </p:cBhvr>
                                      <p:to>
                                        <p:strVal val="visible"/>
                                      </p:to>
                                    </p:set>
                                    <p:animEffect transition="in" filter="wipe(left)">
                                      <p:cBhvr>
                                        <p:cTn id="67" dur="500"/>
                                        <p:tgtEl>
                                          <p:spTgt spid="7261"/>
                                        </p:tgtEl>
                                      </p:cBhvr>
                                    </p:animEffect>
                                  </p:childTnLst>
                                </p:cTn>
                              </p:par>
                            </p:childTnLst>
                          </p:cTn>
                        </p:par>
                        <p:par>
                          <p:cTn id="68" fill="hold" nodeType="afterGroup">
                            <p:stCondLst>
                              <p:cond delay="1000"/>
                            </p:stCondLst>
                            <p:childTnLst>
                              <p:par>
                                <p:cTn id="69" presetID="22" presetClass="entr" presetSubtype="8" fill="hold" grpId="0" nodeType="afterEffect">
                                  <p:stCondLst>
                                    <p:cond delay="1000"/>
                                  </p:stCondLst>
                                  <p:childTnLst>
                                    <p:set>
                                      <p:cBhvr>
                                        <p:cTn id="70" dur="1" fill="hold">
                                          <p:stCondLst>
                                            <p:cond delay="0"/>
                                          </p:stCondLst>
                                        </p:cTn>
                                        <p:tgtEl>
                                          <p:spTgt spid="7262"/>
                                        </p:tgtEl>
                                        <p:attrNameLst>
                                          <p:attrName>style.visibility</p:attrName>
                                        </p:attrNameLst>
                                      </p:cBhvr>
                                      <p:to>
                                        <p:strVal val="visible"/>
                                      </p:to>
                                    </p:set>
                                    <p:animEffect transition="in" filter="wipe(left)">
                                      <p:cBhvr>
                                        <p:cTn id="71" dur="500"/>
                                        <p:tgtEl>
                                          <p:spTgt spid="7262"/>
                                        </p:tgtEl>
                                      </p:cBhvr>
                                    </p:animEffect>
                                  </p:childTnLst>
                                </p:cTn>
                              </p:par>
                            </p:childTnLst>
                          </p:cTn>
                        </p:par>
                        <p:par>
                          <p:cTn id="72" fill="hold" nodeType="afterGroup">
                            <p:stCondLst>
                              <p:cond delay="2500"/>
                            </p:stCondLst>
                            <p:childTnLst>
                              <p:par>
                                <p:cTn id="73" presetID="22" presetClass="entr" presetSubtype="8" fill="hold" grpId="0" nodeType="afterEffect">
                                  <p:stCondLst>
                                    <p:cond delay="1000"/>
                                  </p:stCondLst>
                                  <p:childTnLst>
                                    <p:set>
                                      <p:cBhvr>
                                        <p:cTn id="74" dur="1" fill="hold">
                                          <p:stCondLst>
                                            <p:cond delay="0"/>
                                          </p:stCondLst>
                                        </p:cTn>
                                        <p:tgtEl>
                                          <p:spTgt spid="7263"/>
                                        </p:tgtEl>
                                        <p:attrNameLst>
                                          <p:attrName>style.visibility</p:attrName>
                                        </p:attrNameLst>
                                      </p:cBhvr>
                                      <p:to>
                                        <p:strVal val="visible"/>
                                      </p:to>
                                    </p:set>
                                    <p:animEffect transition="in" filter="wipe(left)">
                                      <p:cBhvr>
                                        <p:cTn id="75" dur="500"/>
                                        <p:tgtEl>
                                          <p:spTgt spid="7263"/>
                                        </p:tgtEl>
                                      </p:cBhvr>
                                    </p:animEffect>
                                  </p:childTnLst>
                                </p:cTn>
                              </p:par>
                            </p:childTnLst>
                          </p:cTn>
                        </p:par>
                        <p:par>
                          <p:cTn id="76" fill="hold" nodeType="afterGroup">
                            <p:stCondLst>
                              <p:cond delay="4000"/>
                            </p:stCondLst>
                            <p:childTnLst>
                              <p:par>
                                <p:cTn id="77" presetID="22" presetClass="entr" presetSubtype="8" fill="hold" grpId="0" nodeType="afterEffect">
                                  <p:stCondLst>
                                    <p:cond delay="1000"/>
                                  </p:stCondLst>
                                  <p:childTnLst>
                                    <p:set>
                                      <p:cBhvr>
                                        <p:cTn id="78" dur="1" fill="hold">
                                          <p:stCondLst>
                                            <p:cond delay="0"/>
                                          </p:stCondLst>
                                        </p:cTn>
                                        <p:tgtEl>
                                          <p:spTgt spid="7264"/>
                                        </p:tgtEl>
                                        <p:attrNameLst>
                                          <p:attrName>style.visibility</p:attrName>
                                        </p:attrNameLst>
                                      </p:cBhvr>
                                      <p:to>
                                        <p:strVal val="visible"/>
                                      </p:to>
                                    </p:set>
                                    <p:animEffect transition="in" filter="wipe(left)">
                                      <p:cBhvr>
                                        <p:cTn id="79" dur="500"/>
                                        <p:tgtEl>
                                          <p:spTgt spid="7264"/>
                                        </p:tgtEl>
                                      </p:cBhvr>
                                    </p:animEffect>
                                  </p:childTnLst>
                                </p:cTn>
                              </p:par>
                            </p:childTnLst>
                          </p:cTn>
                        </p:par>
                        <p:par>
                          <p:cTn id="80" fill="hold" nodeType="afterGroup">
                            <p:stCondLst>
                              <p:cond delay="5500"/>
                            </p:stCondLst>
                            <p:childTnLst>
                              <p:par>
                                <p:cTn id="81" presetID="22" presetClass="entr" presetSubtype="8" fill="hold" grpId="0" nodeType="afterEffect">
                                  <p:stCondLst>
                                    <p:cond delay="1000"/>
                                  </p:stCondLst>
                                  <p:childTnLst>
                                    <p:set>
                                      <p:cBhvr>
                                        <p:cTn id="82" dur="1" fill="hold">
                                          <p:stCondLst>
                                            <p:cond delay="0"/>
                                          </p:stCondLst>
                                        </p:cTn>
                                        <p:tgtEl>
                                          <p:spTgt spid="7265"/>
                                        </p:tgtEl>
                                        <p:attrNameLst>
                                          <p:attrName>style.visibility</p:attrName>
                                        </p:attrNameLst>
                                      </p:cBhvr>
                                      <p:to>
                                        <p:strVal val="visible"/>
                                      </p:to>
                                    </p:set>
                                    <p:animEffect transition="in" filter="wipe(left)">
                                      <p:cBhvr>
                                        <p:cTn id="83" dur="500"/>
                                        <p:tgtEl>
                                          <p:spTgt spid="7265"/>
                                        </p:tgtEl>
                                      </p:cBhvr>
                                    </p:animEffect>
                                  </p:childTnLst>
                                </p:cTn>
                              </p:par>
                            </p:childTnLst>
                          </p:cTn>
                        </p:par>
                        <p:par>
                          <p:cTn id="84" fill="hold" nodeType="afterGroup">
                            <p:stCondLst>
                              <p:cond delay="7000"/>
                            </p:stCondLst>
                            <p:childTnLst>
                              <p:par>
                                <p:cTn id="85" presetID="22" presetClass="entr" presetSubtype="8" fill="hold" grpId="0" nodeType="afterEffect">
                                  <p:stCondLst>
                                    <p:cond delay="1000"/>
                                  </p:stCondLst>
                                  <p:childTnLst>
                                    <p:set>
                                      <p:cBhvr>
                                        <p:cTn id="86" dur="1" fill="hold">
                                          <p:stCondLst>
                                            <p:cond delay="0"/>
                                          </p:stCondLst>
                                        </p:cTn>
                                        <p:tgtEl>
                                          <p:spTgt spid="7266"/>
                                        </p:tgtEl>
                                        <p:attrNameLst>
                                          <p:attrName>style.visibility</p:attrName>
                                        </p:attrNameLst>
                                      </p:cBhvr>
                                      <p:to>
                                        <p:strVal val="visible"/>
                                      </p:to>
                                    </p:set>
                                    <p:animEffect transition="in" filter="wipe(left)">
                                      <p:cBhvr>
                                        <p:cTn id="87" dur="500"/>
                                        <p:tgtEl>
                                          <p:spTgt spid="726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267">
                                            <p:txEl>
                                              <p:pRg st="0" end="0"/>
                                            </p:txEl>
                                          </p:spTgt>
                                        </p:tgtEl>
                                        <p:attrNameLst>
                                          <p:attrName>style.visibility</p:attrName>
                                        </p:attrNameLst>
                                      </p:cBhvr>
                                      <p:to>
                                        <p:strVal val="visible"/>
                                      </p:to>
                                    </p:set>
                                    <p:animEffect transition="in" filter="wipe(left)">
                                      <p:cBhvr>
                                        <p:cTn id="92" dur="500"/>
                                        <p:tgtEl>
                                          <p:spTgt spid="7267">
                                            <p:txEl>
                                              <p:pRg st="0" end="0"/>
                                            </p:txEl>
                                          </p:spTgt>
                                        </p:tgtEl>
                                      </p:cBhvr>
                                    </p:animEffect>
                                  </p:childTnLst>
                                </p:cTn>
                              </p:par>
                            </p:childTnLst>
                          </p:cTn>
                        </p:par>
                        <p:par>
                          <p:cTn id="93" fill="hold" nodeType="afterGroup">
                            <p:stCondLst>
                              <p:cond delay="500"/>
                            </p:stCondLst>
                            <p:childTnLst>
                              <p:par>
                                <p:cTn id="94" presetID="17" presetClass="entr" presetSubtype="8" fill="hold" nodeType="afterEffect">
                                  <p:stCondLst>
                                    <p:cond delay="0"/>
                                  </p:stCondLst>
                                  <p:childTnLst>
                                    <p:set>
                                      <p:cBhvr>
                                        <p:cTn id="95" dur="1" fill="hold">
                                          <p:stCondLst>
                                            <p:cond delay="0"/>
                                          </p:stCondLst>
                                        </p:cTn>
                                        <p:tgtEl>
                                          <p:spTgt spid="7268"/>
                                        </p:tgtEl>
                                        <p:attrNameLst>
                                          <p:attrName>style.visibility</p:attrName>
                                        </p:attrNameLst>
                                      </p:cBhvr>
                                      <p:to>
                                        <p:strVal val="visible"/>
                                      </p:to>
                                    </p:set>
                                    <p:anim calcmode="lin" valueType="num">
                                      <p:cBhvr>
                                        <p:cTn id="96" dur="500" fill="hold"/>
                                        <p:tgtEl>
                                          <p:spTgt spid="7268"/>
                                        </p:tgtEl>
                                        <p:attrNameLst>
                                          <p:attrName>ppt_x</p:attrName>
                                        </p:attrNameLst>
                                      </p:cBhvr>
                                      <p:tavLst>
                                        <p:tav tm="0">
                                          <p:val>
                                            <p:strVal val="#ppt_x-#ppt_w/2"/>
                                          </p:val>
                                        </p:tav>
                                        <p:tav tm="100000">
                                          <p:val>
                                            <p:strVal val="#ppt_x"/>
                                          </p:val>
                                        </p:tav>
                                      </p:tavLst>
                                    </p:anim>
                                    <p:anim calcmode="lin" valueType="num">
                                      <p:cBhvr>
                                        <p:cTn id="97" dur="500" fill="hold"/>
                                        <p:tgtEl>
                                          <p:spTgt spid="7268"/>
                                        </p:tgtEl>
                                        <p:attrNameLst>
                                          <p:attrName>ppt_y</p:attrName>
                                        </p:attrNameLst>
                                      </p:cBhvr>
                                      <p:tavLst>
                                        <p:tav tm="0">
                                          <p:val>
                                            <p:strVal val="#ppt_y"/>
                                          </p:val>
                                        </p:tav>
                                        <p:tav tm="100000">
                                          <p:val>
                                            <p:strVal val="#ppt_y"/>
                                          </p:val>
                                        </p:tav>
                                      </p:tavLst>
                                    </p:anim>
                                    <p:anim calcmode="lin" valueType="num">
                                      <p:cBhvr>
                                        <p:cTn id="98" dur="500" fill="hold"/>
                                        <p:tgtEl>
                                          <p:spTgt spid="7268"/>
                                        </p:tgtEl>
                                        <p:attrNameLst>
                                          <p:attrName>ppt_w</p:attrName>
                                        </p:attrNameLst>
                                      </p:cBhvr>
                                      <p:tavLst>
                                        <p:tav tm="0">
                                          <p:val>
                                            <p:fltVal val="0"/>
                                          </p:val>
                                        </p:tav>
                                        <p:tav tm="100000">
                                          <p:val>
                                            <p:strVal val="#ppt_w"/>
                                          </p:val>
                                        </p:tav>
                                      </p:tavLst>
                                    </p:anim>
                                    <p:anim calcmode="lin" valueType="num">
                                      <p:cBhvr>
                                        <p:cTn id="99" dur="500" fill="hold"/>
                                        <p:tgtEl>
                                          <p:spTgt spid="72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7" grpId="0" build="p" autoUpdateAnimBg="0"/>
      <p:bldP spid="7235" grpId="0" build="p" autoUpdateAnimBg="0"/>
      <p:bldP spid="7243" grpId="0" build="p" autoUpdateAnimBg="0"/>
      <p:bldP spid="7251" grpId="0" build="p" autoUpdateAnimBg="0"/>
      <p:bldP spid="7260" grpId="0" autoUpdateAnimBg="0"/>
      <p:bldP spid="7261" grpId="0" autoUpdateAnimBg="0"/>
      <p:bldP spid="7262" grpId="0" autoUpdateAnimBg="0"/>
      <p:bldP spid="7263" grpId="0" autoUpdateAnimBg="0"/>
      <p:bldP spid="7264" grpId="0" autoUpdateAnimBg="0"/>
      <p:bldP spid="7265" grpId="0" autoUpdateAnimBg="0"/>
      <p:bldP spid="7266" grpId="0" autoUpdateAnimBg="0"/>
      <p:bldP spid="72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720725" y="990600"/>
            <a:ext cx="61531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rgbClr val="0033CC"/>
                </a:solidFill>
              </a:rPr>
              <a:t>集成 </a:t>
            </a:r>
            <a:r>
              <a:rPr lang="en-US" altLang="zh-CN" sz="2800" b="1" dirty="0">
                <a:solidFill>
                  <a:srgbClr val="0033CC"/>
                </a:solidFill>
              </a:rPr>
              <a:t>4 </a:t>
            </a:r>
            <a:r>
              <a:rPr lang="zh-CN" altLang="en-US" sz="2800" b="1" dirty="0">
                <a:solidFill>
                  <a:srgbClr val="0033CC"/>
                </a:solidFill>
              </a:rPr>
              <a:t>位二进制同步加法计数器</a:t>
            </a:r>
          </a:p>
        </p:txBody>
      </p:sp>
      <p:grpSp>
        <p:nvGrpSpPr>
          <p:cNvPr id="11268" name="Group 4"/>
          <p:cNvGrpSpPr>
            <a:grpSpLocks/>
          </p:cNvGrpSpPr>
          <p:nvPr/>
        </p:nvGrpSpPr>
        <p:grpSpPr bwMode="auto">
          <a:xfrm>
            <a:off x="822143" y="2341562"/>
            <a:ext cx="4184656" cy="2957513"/>
            <a:chOff x="302" y="1394"/>
            <a:chExt cx="2636" cy="1863"/>
          </a:xfrm>
        </p:grpSpPr>
        <p:grpSp>
          <p:nvGrpSpPr>
            <p:cNvPr id="11269" name="Group 5"/>
            <p:cNvGrpSpPr>
              <a:grpSpLocks/>
            </p:cNvGrpSpPr>
            <p:nvPr/>
          </p:nvGrpSpPr>
          <p:grpSpPr bwMode="auto">
            <a:xfrm>
              <a:off x="302" y="1394"/>
              <a:ext cx="2636" cy="1863"/>
              <a:chOff x="302" y="1394"/>
              <a:chExt cx="2636" cy="1863"/>
            </a:xfrm>
          </p:grpSpPr>
          <p:sp>
            <p:nvSpPr>
              <p:cNvPr id="11270" name="Rectangle 6"/>
              <p:cNvSpPr>
                <a:spLocks noChangeArrowheads="1"/>
              </p:cNvSpPr>
              <p:nvPr/>
            </p:nvSpPr>
            <p:spPr bwMode="auto">
              <a:xfrm>
                <a:off x="468" y="1872"/>
                <a:ext cx="2124" cy="888"/>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71" name="Group 7"/>
              <p:cNvGrpSpPr>
                <a:grpSpLocks/>
              </p:cNvGrpSpPr>
              <p:nvPr/>
            </p:nvGrpSpPr>
            <p:grpSpPr bwMode="auto">
              <a:xfrm>
                <a:off x="552" y="1662"/>
                <a:ext cx="1952" cy="204"/>
                <a:chOff x="2832" y="1266"/>
                <a:chExt cx="1952" cy="204"/>
              </a:xfrm>
            </p:grpSpPr>
            <p:grpSp>
              <p:nvGrpSpPr>
                <p:cNvPr id="11272" name="Group 8"/>
                <p:cNvGrpSpPr>
                  <a:grpSpLocks/>
                </p:cNvGrpSpPr>
                <p:nvPr/>
              </p:nvGrpSpPr>
              <p:grpSpPr bwMode="auto">
                <a:xfrm>
                  <a:off x="2832" y="1266"/>
                  <a:ext cx="68" cy="204"/>
                  <a:chOff x="2904" y="1272"/>
                  <a:chExt cx="68" cy="204"/>
                </a:xfrm>
              </p:grpSpPr>
              <p:sp>
                <p:nvSpPr>
                  <p:cNvPr id="11273" name="Line 9"/>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Oval 10"/>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1"/>
                <p:cNvGrpSpPr>
                  <a:grpSpLocks/>
                </p:cNvGrpSpPr>
                <p:nvPr/>
              </p:nvGrpSpPr>
              <p:grpSpPr bwMode="auto">
                <a:xfrm>
                  <a:off x="3101" y="1266"/>
                  <a:ext cx="68" cy="204"/>
                  <a:chOff x="2904" y="1272"/>
                  <a:chExt cx="68" cy="204"/>
                </a:xfrm>
              </p:grpSpPr>
              <p:sp>
                <p:nvSpPr>
                  <p:cNvPr id="11276" name="Line 12"/>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Oval 13"/>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14"/>
                <p:cNvGrpSpPr>
                  <a:grpSpLocks/>
                </p:cNvGrpSpPr>
                <p:nvPr/>
              </p:nvGrpSpPr>
              <p:grpSpPr bwMode="auto">
                <a:xfrm>
                  <a:off x="3370" y="1266"/>
                  <a:ext cx="68" cy="204"/>
                  <a:chOff x="2904" y="1272"/>
                  <a:chExt cx="68" cy="204"/>
                </a:xfrm>
              </p:grpSpPr>
              <p:sp>
                <p:nvSpPr>
                  <p:cNvPr id="11279" name="Line 15"/>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Oval 16"/>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17"/>
                <p:cNvGrpSpPr>
                  <a:grpSpLocks/>
                </p:cNvGrpSpPr>
                <p:nvPr/>
              </p:nvGrpSpPr>
              <p:grpSpPr bwMode="auto">
                <a:xfrm>
                  <a:off x="3639" y="1266"/>
                  <a:ext cx="68" cy="204"/>
                  <a:chOff x="2904" y="1272"/>
                  <a:chExt cx="68" cy="204"/>
                </a:xfrm>
              </p:grpSpPr>
              <p:sp>
                <p:nvSpPr>
                  <p:cNvPr id="11282" name="Line 18"/>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Oval 19"/>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20"/>
                <p:cNvGrpSpPr>
                  <a:grpSpLocks/>
                </p:cNvGrpSpPr>
                <p:nvPr/>
              </p:nvGrpSpPr>
              <p:grpSpPr bwMode="auto">
                <a:xfrm>
                  <a:off x="3908" y="1266"/>
                  <a:ext cx="68" cy="204"/>
                  <a:chOff x="2904" y="1272"/>
                  <a:chExt cx="68" cy="204"/>
                </a:xfrm>
              </p:grpSpPr>
              <p:sp>
                <p:nvSpPr>
                  <p:cNvPr id="11285" name="Line 2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Oval 2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7" name="Group 23"/>
                <p:cNvGrpSpPr>
                  <a:grpSpLocks/>
                </p:cNvGrpSpPr>
                <p:nvPr/>
              </p:nvGrpSpPr>
              <p:grpSpPr bwMode="auto">
                <a:xfrm>
                  <a:off x="4177" y="1266"/>
                  <a:ext cx="68" cy="204"/>
                  <a:chOff x="2904" y="1272"/>
                  <a:chExt cx="68" cy="204"/>
                </a:xfrm>
              </p:grpSpPr>
              <p:sp>
                <p:nvSpPr>
                  <p:cNvPr id="11288" name="Line 24"/>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Oval 25"/>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90" name="Group 26"/>
                <p:cNvGrpSpPr>
                  <a:grpSpLocks/>
                </p:cNvGrpSpPr>
                <p:nvPr/>
              </p:nvGrpSpPr>
              <p:grpSpPr bwMode="auto">
                <a:xfrm>
                  <a:off x="4446" y="1266"/>
                  <a:ext cx="68" cy="204"/>
                  <a:chOff x="2904" y="1272"/>
                  <a:chExt cx="68" cy="204"/>
                </a:xfrm>
              </p:grpSpPr>
              <p:sp>
                <p:nvSpPr>
                  <p:cNvPr id="11291" name="Line 27"/>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Oval 28"/>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93" name="Group 29"/>
                <p:cNvGrpSpPr>
                  <a:grpSpLocks/>
                </p:cNvGrpSpPr>
                <p:nvPr/>
              </p:nvGrpSpPr>
              <p:grpSpPr bwMode="auto">
                <a:xfrm>
                  <a:off x="4716" y="1266"/>
                  <a:ext cx="68" cy="204"/>
                  <a:chOff x="2904" y="1272"/>
                  <a:chExt cx="68" cy="204"/>
                </a:xfrm>
              </p:grpSpPr>
              <p:sp>
                <p:nvSpPr>
                  <p:cNvPr id="11294" name="Line 30"/>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Oval 31"/>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296" name="Group 32"/>
              <p:cNvGrpSpPr>
                <a:grpSpLocks/>
              </p:cNvGrpSpPr>
              <p:nvPr/>
            </p:nvGrpSpPr>
            <p:grpSpPr bwMode="auto">
              <a:xfrm flipV="1">
                <a:off x="558" y="2766"/>
                <a:ext cx="1952" cy="204"/>
                <a:chOff x="2832" y="1266"/>
                <a:chExt cx="1952" cy="204"/>
              </a:xfrm>
            </p:grpSpPr>
            <p:grpSp>
              <p:nvGrpSpPr>
                <p:cNvPr id="11297" name="Group 33"/>
                <p:cNvGrpSpPr>
                  <a:grpSpLocks/>
                </p:cNvGrpSpPr>
                <p:nvPr/>
              </p:nvGrpSpPr>
              <p:grpSpPr bwMode="auto">
                <a:xfrm>
                  <a:off x="2832" y="1266"/>
                  <a:ext cx="68" cy="204"/>
                  <a:chOff x="2904" y="1272"/>
                  <a:chExt cx="68" cy="204"/>
                </a:xfrm>
              </p:grpSpPr>
              <p:sp>
                <p:nvSpPr>
                  <p:cNvPr id="11298" name="Line 34"/>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9" name="Oval 35"/>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00" name="Group 36"/>
                <p:cNvGrpSpPr>
                  <a:grpSpLocks/>
                </p:cNvGrpSpPr>
                <p:nvPr/>
              </p:nvGrpSpPr>
              <p:grpSpPr bwMode="auto">
                <a:xfrm>
                  <a:off x="3101" y="1266"/>
                  <a:ext cx="68" cy="204"/>
                  <a:chOff x="2904" y="1272"/>
                  <a:chExt cx="68" cy="204"/>
                </a:xfrm>
              </p:grpSpPr>
              <p:sp>
                <p:nvSpPr>
                  <p:cNvPr id="11301" name="Line 37"/>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2" name="Oval 38"/>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03" name="Group 39"/>
                <p:cNvGrpSpPr>
                  <a:grpSpLocks/>
                </p:cNvGrpSpPr>
                <p:nvPr/>
              </p:nvGrpSpPr>
              <p:grpSpPr bwMode="auto">
                <a:xfrm>
                  <a:off x="3370" y="1266"/>
                  <a:ext cx="68" cy="204"/>
                  <a:chOff x="2904" y="1272"/>
                  <a:chExt cx="68" cy="204"/>
                </a:xfrm>
              </p:grpSpPr>
              <p:sp>
                <p:nvSpPr>
                  <p:cNvPr id="11304" name="Line 40"/>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5" name="Oval 41"/>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06" name="Group 42"/>
                <p:cNvGrpSpPr>
                  <a:grpSpLocks/>
                </p:cNvGrpSpPr>
                <p:nvPr/>
              </p:nvGrpSpPr>
              <p:grpSpPr bwMode="auto">
                <a:xfrm>
                  <a:off x="3639" y="1266"/>
                  <a:ext cx="68" cy="204"/>
                  <a:chOff x="2904" y="1272"/>
                  <a:chExt cx="68" cy="204"/>
                </a:xfrm>
              </p:grpSpPr>
              <p:sp>
                <p:nvSpPr>
                  <p:cNvPr id="11307" name="Line 43"/>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8" name="Oval 44"/>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09" name="Group 45"/>
                <p:cNvGrpSpPr>
                  <a:grpSpLocks/>
                </p:cNvGrpSpPr>
                <p:nvPr/>
              </p:nvGrpSpPr>
              <p:grpSpPr bwMode="auto">
                <a:xfrm>
                  <a:off x="3908" y="1266"/>
                  <a:ext cx="68" cy="204"/>
                  <a:chOff x="2904" y="1272"/>
                  <a:chExt cx="68" cy="204"/>
                </a:xfrm>
              </p:grpSpPr>
              <p:sp>
                <p:nvSpPr>
                  <p:cNvPr id="11310" name="Line 46"/>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Oval 47"/>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12" name="Group 48"/>
                <p:cNvGrpSpPr>
                  <a:grpSpLocks/>
                </p:cNvGrpSpPr>
                <p:nvPr/>
              </p:nvGrpSpPr>
              <p:grpSpPr bwMode="auto">
                <a:xfrm>
                  <a:off x="4177" y="1266"/>
                  <a:ext cx="68" cy="204"/>
                  <a:chOff x="2904" y="1272"/>
                  <a:chExt cx="68" cy="204"/>
                </a:xfrm>
              </p:grpSpPr>
              <p:sp>
                <p:nvSpPr>
                  <p:cNvPr id="11313" name="Line 49"/>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Oval 50"/>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15" name="Group 51"/>
                <p:cNvGrpSpPr>
                  <a:grpSpLocks/>
                </p:cNvGrpSpPr>
                <p:nvPr/>
              </p:nvGrpSpPr>
              <p:grpSpPr bwMode="auto">
                <a:xfrm>
                  <a:off x="4446" y="1266"/>
                  <a:ext cx="68" cy="204"/>
                  <a:chOff x="2904" y="1272"/>
                  <a:chExt cx="68" cy="204"/>
                </a:xfrm>
              </p:grpSpPr>
              <p:sp>
                <p:nvSpPr>
                  <p:cNvPr id="11316" name="Line 52"/>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Oval 53"/>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18" name="Group 54"/>
                <p:cNvGrpSpPr>
                  <a:grpSpLocks/>
                </p:cNvGrpSpPr>
                <p:nvPr/>
              </p:nvGrpSpPr>
              <p:grpSpPr bwMode="auto">
                <a:xfrm>
                  <a:off x="4716" y="1266"/>
                  <a:ext cx="68" cy="204"/>
                  <a:chOff x="2904" y="1272"/>
                  <a:chExt cx="68" cy="204"/>
                </a:xfrm>
              </p:grpSpPr>
              <p:sp>
                <p:nvSpPr>
                  <p:cNvPr id="11319" name="Line 55"/>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0" name="Oval 56"/>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321" name="Arc 57"/>
              <p:cNvSpPr>
                <a:spLocks/>
              </p:cNvSpPr>
              <p:nvPr/>
            </p:nvSpPr>
            <p:spPr bwMode="auto">
              <a:xfrm>
                <a:off x="468" y="2141"/>
                <a:ext cx="178" cy="305"/>
              </a:xfrm>
              <a:custGeom>
                <a:avLst/>
                <a:gdLst>
                  <a:gd name="G0" fmla="+- 0 0 0"/>
                  <a:gd name="G1" fmla="+- 21600 0 0"/>
                  <a:gd name="G2" fmla="+- 21600 0 0"/>
                  <a:gd name="T0" fmla="*/ 0 w 21600"/>
                  <a:gd name="T1" fmla="*/ 0 h 43181"/>
                  <a:gd name="T2" fmla="*/ 91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4"/>
                      <a:pt x="12476" y="42691"/>
                      <a:pt x="912" y="43180"/>
                    </a:cubicBezTo>
                  </a:path>
                  <a:path w="21600" h="43181" stroke="0" extrusionOk="0">
                    <a:moveTo>
                      <a:pt x="0" y="0"/>
                    </a:moveTo>
                    <a:cubicBezTo>
                      <a:pt x="11929" y="0"/>
                      <a:pt x="21600" y="9670"/>
                      <a:pt x="21600" y="21600"/>
                    </a:cubicBezTo>
                    <a:cubicBezTo>
                      <a:pt x="21600" y="33174"/>
                      <a:pt x="12476" y="42691"/>
                      <a:pt x="912" y="4318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Text Box 58"/>
              <p:cNvSpPr txBox="1">
                <a:spLocks noChangeArrowheads="1"/>
              </p:cNvSpPr>
              <p:nvPr/>
            </p:nvSpPr>
            <p:spPr bwMode="auto">
              <a:xfrm>
                <a:off x="494" y="2517"/>
                <a:ext cx="2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ea typeface="楷体_GB2312" panose="02010609030101010101" pitchFamily="49" charset="-122"/>
                  </a:rPr>
                  <a:t>1     2     3     4     5    6     7     8</a:t>
                </a:r>
              </a:p>
            </p:txBody>
          </p:sp>
          <p:sp>
            <p:nvSpPr>
              <p:cNvPr id="11323" name="Text Box 59"/>
              <p:cNvSpPr txBox="1">
                <a:spLocks noChangeArrowheads="1"/>
              </p:cNvSpPr>
              <p:nvPr/>
            </p:nvSpPr>
            <p:spPr bwMode="auto">
              <a:xfrm>
                <a:off x="458" y="1857"/>
                <a:ext cx="2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ea typeface="楷体_GB2312" panose="02010609030101010101" pitchFamily="49" charset="-122"/>
                  </a:rPr>
                  <a:t>16  15   14   13   12   11   10   9</a:t>
                </a:r>
              </a:p>
            </p:txBody>
          </p:sp>
          <p:sp>
            <p:nvSpPr>
              <p:cNvPr id="11324" name="Text Box 60"/>
              <p:cNvSpPr txBox="1">
                <a:spLocks noChangeArrowheads="1"/>
              </p:cNvSpPr>
              <p:nvPr/>
            </p:nvSpPr>
            <p:spPr bwMode="auto">
              <a:xfrm>
                <a:off x="986" y="2118"/>
                <a:ext cx="1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FF0066"/>
                    </a:solidFill>
                    <a:effectLst>
                      <a:outerShdw blurRad="38100" dist="38100" dir="2700000" algn="tl">
                        <a:srgbClr val="C0C0C0"/>
                      </a:outerShdw>
                    </a:effectLst>
                    <a:ea typeface="楷体_GB2312" panose="02010609030101010101" pitchFamily="49" charset="-122"/>
                  </a:rPr>
                  <a:t>74161/3</a:t>
                </a:r>
                <a:endParaRPr lang="en-US" altLang="zh-CN" sz="2800" b="1" dirty="0">
                  <a:solidFill>
                    <a:srgbClr val="FF0066"/>
                  </a:solidFill>
                  <a:effectLst>
                    <a:outerShdw blurRad="38100" dist="38100" dir="2700000" algn="tl">
                      <a:srgbClr val="C0C0C0"/>
                    </a:outerShdw>
                  </a:effectLst>
                  <a:ea typeface="楷体_GB2312" panose="02010609030101010101" pitchFamily="49" charset="-122"/>
                </a:endParaRPr>
              </a:p>
            </p:txBody>
          </p:sp>
          <p:grpSp>
            <p:nvGrpSpPr>
              <p:cNvPr id="11325" name="Group 61"/>
              <p:cNvGrpSpPr>
                <a:grpSpLocks/>
              </p:cNvGrpSpPr>
              <p:nvPr/>
            </p:nvGrpSpPr>
            <p:grpSpPr bwMode="auto">
              <a:xfrm>
                <a:off x="302" y="1394"/>
                <a:ext cx="2492" cy="330"/>
                <a:chOff x="2582" y="998"/>
                <a:chExt cx="2492" cy="330"/>
              </a:xfrm>
            </p:grpSpPr>
            <p:sp>
              <p:nvSpPr>
                <p:cNvPr id="11326" name="Text Box 62"/>
                <p:cNvSpPr txBox="1">
                  <a:spLocks noChangeArrowheads="1"/>
                </p:cNvSpPr>
                <p:nvPr/>
              </p:nvSpPr>
              <p:spPr bwMode="auto">
                <a:xfrm>
                  <a:off x="2582" y="998"/>
                  <a:ext cx="24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ea typeface="楷体_GB2312" panose="02010609030101010101" pitchFamily="49" charset="-122"/>
                    </a:rPr>
                    <a:t>V</a:t>
                  </a:r>
                  <a:r>
                    <a:rPr lang="en-US" altLang="zh-CN" sz="2800" b="1" baseline="-25000" dirty="0">
                      <a:ea typeface="楷体_GB2312" panose="02010609030101010101" pitchFamily="49" charset="-122"/>
                    </a:rPr>
                    <a:t>CC </a:t>
                  </a:r>
                  <a:r>
                    <a:rPr lang="en-US" altLang="zh-CN" sz="2800" b="1" i="1" dirty="0">
                      <a:solidFill>
                        <a:srgbClr val="FF0066"/>
                      </a:solidFill>
                      <a:ea typeface="楷体_GB2312" panose="02010609030101010101" pitchFamily="49" charset="-122"/>
                    </a:rPr>
                    <a:t>CO Q</a:t>
                  </a:r>
                  <a:r>
                    <a:rPr lang="en-US" altLang="zh-CN" sz="2800" b="1" baseline="-25000" dirty="0">
                      <a:solidFill>
                        <a:srgbClr val="FF0066"/>
                      </a:solidFill>
                      <a:ea typeface="楷体_GB2312" panose="02010609030101010101" pitchFamily="49" charset="-122"/>
                    </a:rPr>
                    <a:t>0  </a:t>
                  </a:r>
                  <a:r>
                    <a:rPr lang="en-US" altLang="zh-CN" sz="2800" b="1" i="1" dirty="0">
                      <a:solidFill>
                        <a:srgbClr val="FF0066"/>
                      </a:solidFill>
                      <a:ea typeface="楷体_GB2312" panose="02010609030101010101" pitchFamily="49" charset="-122"/>
                    </a:rPr>
                    <a:t>Q</a:t>
                  </a:r>
                  <a:r>
                    <a:rPr lang="en-US" altLang="zh-CN" sz="2800" b="1" baseline="-25000" dirty="0">
                      <a:solidFill>
                        <a:srgbClr val="FF0066"/>
                      </a:solidFill>
                      <a:ea typeface="楷体_GB2312" panose="02010609030101010101" pitchFamily="49" charset="-122"/>
                    </a:rPr>
                    <a:t>1  </a:t>
                  </a:r>
                  <a:r>
                    <a:rPr lang="en-US" altLang="zh-CN" sz="2800" b="1" i="1" dirty="0">
                      <a:solidFill>
                        <a:srgbClr val="FF0066"/>
                      </a:solidFill>
                      <a:ea typeface="楷体_GB2312" panose="02010609030101010101" pitchFamily="49" charset="-122"/>
                    </a:rPr>
                    <a:t>Q</a:t>
                  </a:r>
                  <a:r>
                    <a:rPr lang="en-US" altLang="zh-CN" sz="2800" b="1" baseline="-25000" dirty="0">
                      <a:solidFill>
                        <a:srgbClr val="FF0066"/>
                      </a:solidFill>
                      <a:ea typeface="楷体_GB2312" panose="02010609030101010101" pitchFamily="49" charset="-122"/>
                    </a:rPr>
                    <a:t>2  </a:t>
                  </a:r>
                  <a:r>
                    <a:rPr lang="en-US" altLang="zh-CN" sz="2800" b="1" i="1" dirty="0">
                      <a:solidFill>
                        <a:srgbClr val="FF0066"/>
                      </a:solidFill>
                      <a:ea typeface="楷体_GB2312" panose="02010609030101010101" pitchFamily="49" charset="-122"/>
                    </a:rPr>
                    <a:t>Q</a:t>
                  </a:r>
                  <a:r>
                    <a:rPr lang="en-US" altLang="zh-CN" sz="2800" b="1" baseline="-25000" dirty="0">
                      <a:solidFill>
                        <a:srgbClr val="FF0066"/>
                      </a:solidFill>
                      <a:ea typeface="楷体_GB2312" panose="02010609030101010101" pitchFamily="49" charset="-122"/>
                    </a:rPr>
                    <a:t>3 </a:t>
                  </a:r>
                  <a:r>
                    <a:rPr lang="en-US" altLang="zh-CN" sz="2800" b="1" i="1" dirty="0">
                      <a:solidFill>
                        <a:srgbClr val="0033CC"/>
                      </a:solidFill>
                      <a:ea typeface="楷体_GB2312" panose="02010609030101010101" pitchFamily="49" charset="-122"/>
                    </a:rPr>
                    <a:t>CT</a:t>
                  </a:r>
                  <a:r>
                    <a:rPr lang="en-US" altLang="zh-CN" sz="2800" b="1" baseline="-25000" dirty="0">
                      <a:solidFill>
                        <a:srgbClr val="0033CC"/>
                      </a:solidFill>
                      <a:ea typeface="楷体_GB2312" panose="02010609030101010101" pitchFamily="49" charset="-122"/>
                    </a:rPr>
                    <a:t>T </a:t>
                  </a:r>
                  <a:r>
                    <a:rPr lang="en-US" altLang="zh-CN" sz="2800" b="1" i="1" dirty="0">
                      <a:solidFill>
                        <a:srgbClr val="0033CC"/>
                      </a:solidFill>
                      <a:ea typeface="楷体_GB2312" panose="02010609030101010101" pitchFamily="49" charset="-122"/>
                    </a:rPr>
                    <a:t>LD</a:t>
                  </a:r>
                </a:p>
              </p:txBody>
            </p:sp>
            <p:sp>
              <p:nvSpPr>
                <p:cNvPr id="11327" name="Line 63"/>
                <p:cNvSpPr>
                  <a:spLocks noChangeShapeType="1"/>
                </p:cNvSpPr>
                <p:nvPr/>
              </p:nvSpPr>
              <p:spPr bwMode="auto">
                <a:xfrm>
                  <a:off x="4740" y="1032"/>
                  <a:ext cx="2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28" name="Text Box 64"/>
              <p:cNvSpPr txBox="1">
                <a:spLocks noChangeArrowheads="1"/>
              </p:cNvSpPr>
              <p:nvPr/>
            </p:nvSpPr>
            <p:spPr bwMode="auto">
              <a:xfrm>
                <a:off x="446" y="2966"/>
                <a:ext cx="24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rgbClr val="0033CC"/>
                    </a:solidFill>
                    <a:ea typeface="楷体_GB2312" panose="02010609030101010101" pitchFamily="49" charset="-122"/>
                  </a:rPr>
                  <a:t>CR</a:t>
                </a:r>
                <a:r>
                  <a:rPr lang="en-US" altLang="zh-CN" sz="2400" b="1" baseline="-25000" dirty="0">
                    <a:ea typeface="楷体_GB2312" panose="02010609030101010101" pitchFamily="49" charset="-122"/>
                  </a:rPr>
                  <a:t>   </a:t>
                </a:r>
                <a:r>
                  <a:rPr lang="en-US" altLang="zh-CN" sz="2400" b="1" i="1" dirty="0">
                    <a:solidFill>
                      <a:srgbClr val="0033CC"/>
                    </a:solidFill>
                    <a:ea typeface="楷体_GB2312" panose="02010609030101010101" pitchFamily="49" charset="-122"/>
                  </a:rPr>
                  <a:t>CP </a:t>
                </a:r>
                <a:r>
                  <a:rPr lang="en-US" altLang="zh-CN" sz="1100" b="1" i="1" dirty="0">
                    <a:solidFill>
                      <a:srgbClr val="0033CC"/>
                    </a:solidFill>
                    <a:ea typeface="楷体_GB2312" panose="02010609030101010101" pitchFamily="49" charset="-122"/>
                  </a:rPr>
                  <a:t>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0</a:t>
                </a:r>
                <a:r>
                  <a:rPr lang="en-US" altLang="zh-CN" sz="1100" b="1" baseline="-25000" dirty="0">
                    <a:solidFill>
                      <a:srgbClr val="0033CC"/>
                    </a:solidFill>
                    <a:ea typeface="楷体_GB2312" panose="02010609030101010101" pitchFamily="49" charset="-122"/>
                  </a:rPr>
                  <a:t>  </a:t>
                </a:r>
                <a:r>
                  <a:rPr lang="en-US" altLang="zh-CN" sz="2400" b="1" baseline="-25000" dirty="0">
                    <a:solidFill>
                      <a:srgbClr val="0033CC"/>
                    </a:solidFill>
                    <a:ea typeface="楷体_GB2312" panose="02010609030101010101" pitchFamily="49" charset="-122"/>
                  </a:rPr>
                  <a:t>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1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2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3</a:t>
                </a:r>
                <a:r>
                  <a:rPr lang="en-US" altLang="zh-CN" sz="2400" b="1" baseline="-25000" dirty="0">
                    <a:solidFill>
                      <a:srgbClr val="FF0066"/>
                    </a:solidFill>
                    <a:ea typeface="楷体_GB2312" panose="02010609030101010101" pitchFamily="49" charset="-122"/>
                  </a:rPr>
                  <a:t> </a:t>
                </a:r>
                <a:r>
                  <a:rPr lang="en-US" altLang="zh-CN" sz="2400" b="1" i="1" dirty="0">
                    <a:solidFill>
                      <a:srgbClr val="0033CC"/>
                    </a:solidFill>
                    <a:ea typeface="楷体_GB2312" panose="02010609030101010101" pitchFamily="49" charset="-122"/>
                  </a:rPr>
                  <a:t>CT</a:t>
                </a:r>
                <a:r>
                  <a:rPr lang="en-US" altLang="zh-CN" sz="2400" b="1" baseline="-25000" dirty="0">
                    <a:solidFill>
                      <a:srgbClr val="0033CC"/>
                    </a:solidFill>
                    <a:ea typeface="楷体_GB2312" panose="02010609030101010101" pitchFamily="49" charset="-122"/>
                  </a:rPr>
                  <a:t>P  </a:t>
                </a:r>
                <a:r>
                  <a:rPr lang="zh-CN" altLang="en-US" sz="2400" b="1" dirty="0">
                    <a:ea typeface="隶书" panose="02010509060101010101" pitchFamily="49" charset="-122"/>
                  </a:rPr>
                  <a:t>地</a:t>
                </a:r>
              </a:p>
            </p:txBody>
          </p:sp>
          <p:sp>
            <p:nvSpPr>
              <p:cNvPr id="11329" name="Line 65"/>
              <p:cNvSpPr>
                <a:spLocks noChangeShapeType="1"/>
              </p:cNvSpPr>
              <p:nvPr/>
            </p:nvSpPr>
            <p:spPr bwMode="auto">
              <a:xfrm>
                <a:off x="492" y="2994"/>
                <a:ext cx="2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30" name="Oval 66"/>
            <p:cNvSpPr>
              <a:spLocks noChangeArrowheads="1"/>
            </p:cNvSpPr>
            <p:nvPr/>
          </p:nvSpPr>
          <p:spPr bwMode="auto">
            <a:xfrm>
              <a:off x="2424" y="1764"/>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1" name="Oval 67"/>
            <p:cNvSpPr>
              <a:spLocks noChangeArrowheads="1"/>
            </p:cNvSpPr>
            <p:nvPr/>
          </p:nvSpPr>
          <p:spPr bwMode="auto">
            <a:xfrm>
              <a:off x="540" y="2760"/>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32" name="Text Box 68"/>
          <p:cNvSpPr txBox="1">
            <a:spLocks noChangeArrowheads="1"/>
          </p:cNvSpPr>
          <p:nvPr/>
        </p:nvSpPr>
        <p:spPr bwMode="auto">
          <a:xfrm>
            <a:off x="1543050" y="198120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33CC"/>
                </a:solidFill>
              </a:rPr>
              <a:t>引脚排列图</a:t>
            </a:r>
          </a:p>
        </p:txBody>
      </p:sp>
      <p:sp>
        <p:nvSpPr>
          <p:cNvPr id="11333" name="Text Box 69"/>
          <p:cNvSpPr txBox="1">
            <a:spLocks noChangeArrowheads="1"/>
          </p:cNvSpPr>
          <p:nvPr/>
        </p:nvSpPr>
        <p:spPr bwMode="auto">
          <a:xfrm>
            <a:off x="5981700" y="1784350"/>
            <a:ext cx="297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33CC"/>
                </a:solidFill>
              </a:rPr>
              <a:t>逻辑功能示意图</a:t>
            </a:r>
          </a:p>
        </p:txBody>
      </p:sp>
      <p:grpSp>
        <p:nvGrpSpPr>
          <p:cNvPr id="11334" name="Group 70"/>
          <p:cNvGrpSpPr>
            <a:grpSpLocks/>
          </p:cNvGrpSpPr>
          <p:nvPr/>
        </p:nvGrpSpPr>
        <p:grpSpPr bwMode="auto">
          <a:xfrm>
            <a:off x="5083175" y="2301875"/>
            <a:ext cx="4133850" cy="2990850"/>
            <a:chOff x="3012" y="1262"/>
            <a:chExt cx="2604" cy="1884"/>
          </a:xfrm>
        </p:grpSpPr>
        <p:sp>
          <p:nvSpPr>
            <p:cNvPr id="11335" name="Rectangle 71"/>
            <p:cNvSpPr>
              <a:spLocks noChangeArrowheads="1"/>
            </p:cNvSpPr>
            <p:nvPr/>
          </p:nvSpPr>
          <p:spPr bwMode="auto">
            <a:xfrm>
              <a:off x="3648" y="1752"/>
              <a:ext cx="1380" cy="888"/>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36" name="Group 72"/>
            <p:cNvGrpSpPr>
              <a:grpSpLocks/>
            </p:cNvGrpSpPr>
            <p:nvPr/>
          </p:nvGrpSpPr>
          <p:grpSpPr bwMode="auto">
            <a:xfrm>
              <a:off x="3910" y="1542"/>
              <a:ext cx="68" cy="204"/>
              <a:chOff x="2904" y="1272"/>
              <a:chExt cx="68" cy="204"/>
            </a:xfrm>
          </p:grpSpPr>
          <p:sp>
            <p:nvSpPr>
              <p:cNvPr id="11337" name="Line 73"/>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8" name="Oval 74"/>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39" name="Group 75"/>
            <p:cNvGrpSpPr>
              <a:grpSpLocks/>
            </p:cNvGrpSpPr>
            <p:nvPr/>
          </p:nvGrpSpPr>
          <p:grpSpPr bwMode="auto">
            <a:xfrm>
              <a:off x="4179" y="1542"/>
              <a:ext cx="68" cy="204"/>
              <a:chOff x="2904" y="1272"/>
              <a:chExt cx="68" cy="204"/>
            </a:xfrm>
          </p:grpSpPr>
          <p:sp>
            <p:nvSpPr>
              <p:cNvPr id="11340" name="Line 76"/>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1" name="Oval 77"/>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42" name="Group 78"/>
            <p:cNvGrpSpPr>
              <a:grpSpLocks/>
            </p:cNvGrpSpPr>
            <p:nvPr/>
          </p:nvGrpSpPr>
          <p:grpSpPr bwMode="auto">
            <a:xfrm>
              <a:off x="4448" y="1542"/>
              <a:ext cx="68" cy="204"/>
              <a:chOff x="2904" y="1272"/>
              <a:chExt cx="68" cy="204"/>
            </a:xfrm>
          </p:grpSpPr>
          <p:sp>
            <p:nvSpPr>
              <p:cNvPr id="11343" name="Line 79"/>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4" name="Oval 80"/>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45" name="Group 81"/>
            <p:cNvGrpSpPr>
              <a:grpSpLocks/>
            </p:cNvGrpSpPr>
            <p:nvPr/>
          </p:nvGrpSpPr>
          <p:grpSpPr bwMode="auto">
            <a:xfrm>
              <a:off x="4717" y="1542"/>
              <a:ext cx="68" cy="204"/>
              <a:chOff x="2904" y="1272"/>
              <a:chExt cx="68" cy="204"/>
            </a:xfrm>
          </p:grpSpPr>
          <p:sp>
            <p:nvSpPr>
              <p:cNvPr id="11346" name="Line 82"/>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7" name="Oval 83"/>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48" name="Group 84"/>
            <p:cNvGrpSpPr>
              <a:grpSpLocks/>
            </p:cNvGrpSpPr>
            <p:nvPr/>
          </p:nvGrpSpPr>
          <p:grpSpPr bwMode="auto">
            <a:xfrm flipV="1">
              <a:off x="3784" y="2646"/>
              <a:ext cx="68" cy="204"/>
              <a:chOff x="2904" y="1272"/>
              <a:chExt cx="68" cy="204"/>
            </a:xfrm>
          </p:grpSpPr>
          <p:sp>
            <p:nvSpPr>
              <p:cNvPr id="11349" name="Line 85"/>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0" name="Oval 86"/>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51" name="Group 87"/>
            <p:cNvGrpSpPr>
              <a:grpSpLocks/>
            </p:cNvGrpSpPr>
            <p:nvPr/>
          </p:nvGrpSpPr>
          <p:grpSpPr bwMode="auto">
            <a:xfrm flipV="1">
              <a:off x="4053" y="2646"/>
              <a:ext cx="68" cy="204"/>
              <a:chOff x="2904" y="1272"/>
              <a:chExt cx="68" cy="204"/>
            </a:xfrm>
          </p:grpSpPr>
          <p:sp>
            <p:nvSpPr>
              <p:cNvPr id="11352" name="Line 88"/>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3" name="Oval 89"/>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54" name="Group 90"/>
            <p:cNvGrpSpPr>
              <a:grpSpLocks/>
            </p:cNvGrpSpPr>
            <p:nvPr/>
          </p:nvGrpSpPr>
          <p:grpSpPr bwMode="auto">
            <a:xfrm flipV="1">
              <a:off x="4322" y="2646"/>
              <a:ext cx="68" cy="204"/>
              <a:chOff x="2904" y="1272"/>
              <a:chExt cx="68" cy="204"/>
            </a:xfrm>
          </p:grpSpPr>
          <p:sp>
            <p:nvSpPr>
              <p:cNvPr id="11355" name="Line 9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6" name="Oval 9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57" name="Group 93"/>
            <p:cNvGrpSpPr>
              <a:grpSpLocks/>
            </p:cNvGrpSpPr>
            <p:nvPr/>
          </p:nvGrpSpPr>
          <p:grpSpPr bwMode="auto">
            <a:xfrm flipV="1">
              <a:off x="4591" y="2646"/>
              <a:ext cx="68" cy="204"/>
              <a:chOff x="2904" y="1272"/>
              <a:chExt cx="68" cy="204"/>
            </a:xfrm>
          </p:grpSpPr>
          <p:sp>
            <p:nvSpPr>
              <p:cNvPr id="11358" name="Line 94"/>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9" name="Oval 95"/>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60" name="Group 96"/>
            <p:cNvGrpSpPr>
              <a:grpSpLocks/>
            </p:cNvGrpSpPr>
            <p:nvPr/>
          </p:nvGrpSpPr>
          <p:grpSpPr bwMode="auto">
            <a:xfrm flipV="1">
              <a:off x="4860" y="2646"/>
              <a:ext cx="68" cy="204"/>
              <a:chOff x="2904" y="1272"/>
              <a:chExt cx="68" cy="204"/>
            </a:xfrm>
          </p:grpSpPr>
          <p:sp>
            <p:nvSpPr>
              <p:cNvPr id="11361" name="Line 97"/>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2" name="Oval 98"/>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63" name="Text Box 99"/>
            <p:cNvSpPr txBox="1">
              <a:spLocks noChangeArrowheads="1"/>
            </p:cNvSpPr>
            <p:nvPr/>
          </p:nvSpPr>
          <p:spPr bwMode="auto">
            <a:xfrm>
              <a:off x="3974" y="2022"/>
              <a:ext cx="8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anose="02010609030101010101" pitchFamily="49" charset="-122"/>
                </a:rPr>
                <a:t>74161</a:t>
              </a:r>
            </a:p>
          </p:txBody>
        </p:sp>
        <p:sp>
          <p:nvSpPr>
            <p:cNvPr id="11364" name="Text Box 100"/>
            <p:cNvSpPr txBox="1">
              <a:spLocks noChangeArrowheads="1"/>
            </p:cNvSpPr>
            <p:nvPr/>
          </p:nvSpPr>
          <p:spPr bwMode="auto">
            <a:xfrm>
              <a:off x="3746" y="1262"/>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0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1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2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3</a:t>
              </a:r>
              <a:endParaRPr lang="en-US" altLang="zh-CN" b="1" i="1">
                <a:solidFill>
                  <a:srgbClr val="0033CC"/>
                </a:solidFill>
                <a:ea typeface="楷体_GB2312" panose="02010609030101010101" pitchFamily="49" charset="-122"/>
              </a:endParaRPr>
            </a:p>
          </p:txBody>
        </p:sp>
        <p:sp>
          <p:nvSpPr>
            <p:cNvPr id="11365" name="Line 101"/>
            <p:cNvSpPr>
              <a:spLocks noChangeShapeType="1"/>
            </p:cNvSpPr>
            <p:nvPr/>
          </p:nvSpPr>
          <p:spPr bwMode="auto">
            <a:xfrm>
              <a:off x="5244" y="225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6" name="Oval 102"/>
            <p:cNvSpPr>
              <a:spLocks noChangeArrowheads="1"/>
            </p:cNvSpPr>
            <p:nvPr/>
          </p:nvSpPr>
          <p:spPr bwMode="auto">
            <a:xfrm>
              <a:off x="3768" y="2628"/>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67" name="Group 103"/>
            <p:cNvGrpSpPr>
              <a:grpSpLocks/>
            </p:cNvGrpSpPr>
            <p:nvPr/>
          </p:nvGrpSpPr>
          <p:grpSpPr bwMode="auto">
            <a:xfrm>
              <a:off x="3442" y="1898"/>
              <a:ext cx="204" cy="584"/>
              <a:chOff x="3502" y="1622"/>
              <a:chExt cx="204" cy="584"/>
            </a:xfrm>
          </p:grpSpPr>
          <p:grpSp>
            <p:nvGrpSpPr>
              <p:cNvPr id="11368" name="Group 104"/>
              <p:cNvGrpSpPr>
                <a:grpSpLocks/>
              </p:cNvGrpSpPr>
              <p:nvPr/>
            </p:nvGrpSpPr>
            <p:grpSpPr bwMode="auto">
              <a:xfrm rot="5400000" flipV="1">
                <a:off x="3570" y="1554"/>
                <a:ext cx="68" cy="204"/>
                <a:chOff x="2904" y="1272"/>
                <a:chExt cx="68" cy="204"/>
              </a:xfrm>
            </p:grpSpPr>
            <p:sp>
              <p:nvSpPr>
                <p:cNvPr id="11369" name="Line 105"/>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 name="Oval 106"/>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1" name="Group 107"/>
              <p:cNvGrpSpPr>
                <a:grpSpLocks/>
              </p:cNvGrpSpPr>
              <p:nvPr/>
            </p:nvGrpSpPr>
            <p:grpSpPr bwMode="auto">
              <a:xfrm rot="5400000" flipV="1">
                <a:off x="3570" y="2070"/>
                <a:ext cx="68" cy="204"/>
                <a:chOff x="2904" y="1272"/>
                <a:chExt cx="68" cy="204"/>
              </a:xfrm>
            </p:grpSpPr>
            <p:sp>
              <p:nvSpPr>
                <p:cNvPr id="11372" name="Line 108"/>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3" name="Oval 109"/>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4" name="Group 110"/>
              <p:cNvGrpSpPr>
                <a:grpSpLocks/>
              </p:cNvGrpSpPr>
              <p:nvPr/>
            </p:nvGrpSpPr>
            <p:grpSpPr bwMode="auto">
              <a:xfrm rot="5400000" flipV="1">
                <a:off x="3570" y="1812"/>
                <a:ext cx="68" cy="204"/>
                <a:chOff x="2904" y="1272"/>
                <a:chExt cx="68" cy="204"/>
              </a:xfrm>
            </p:grpSpPr>
            <p:sp>
              <p:nvSpPr>
                <p:cNvPr id="11375" name="Line 11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6" name="Oval 11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377" name="Group 113"/>
            <p:cNvGrpSpPr>
              <a:grpSpLocks/>
            </p:cNvGrpSpPr>
            <p:nvPr/>
          </p:nvGrpSpPr>
          <p:grpSpPr bwMode="auto">
            <a:xfrm rot="-5400000" flipH="1" flipV="1">
              <a:off x="5082" y="1854"/>
              <a:ext cx="68" cy="204"/>
              <a:chOff x="2904" y="1272"/>
              <a:chExt cx="68" cy="204"/>
            </a:xfrm>
          </p:grpSpPr>
          <p:sp>
            <p:nvSpPr>
              <p:cNvPr id="11378" name="Line 114"/>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9" name="Oval 115"/>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80" name="Group 116"/>
            <p:cNvGrpSpPr>
              <a:grpSpLocks/>
            </p:cNvGrpSpPr>
            <p:nvPr/>
          </p:nvGrpSpPr>
          <p:grpSpPr bwMode="auto">
            <a:xfrm rot="-5400000" flipH="1" flipV="1">
              <a:off x="5082" y="2262"/>
              <a:ext cx="68" cy="204"/>
              <a:chOff x="2904" y="1272"/>
              <a:chExt cx="68" cy="204"/>
            </a:xfrm>
          </p:grpSpPr>
          <p:sp>
            <p:nvSpPr>
              <p:cNvPr id="11381" name="Line 117"/>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82" name="Oval 118"/>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83" name="Rectangle 119"/>
            <p:cNvSpPr>
              <a:spLocks noChangeArrowheads="1"/>
            </p:cNvSpPr>
            <p:nvPr/>
          </p:nvSpPr>
          <p:spPr bwMode="auto">
            <a:xfrm>
              <a:off x="3012" y="2028"/>
              <a:ext cx="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T</a:t>
              </a:r>
            </a:p>
          </p:txBody>
        </p:sp>
        <p:sp>
          <p:nvSpPr>
            <p:cNvPr id="11384" name="Rectangle 120"/>
            <p:cNvSpPr>
              <a:spLocks noChangeArrowheads="1"/>
            </p:cNvSpPr>
            <p:nvPr/>
          </p:nvSpPr>
          <p:spPr bwMode="auto">
            <a:xfrm>
              <a:off x="5172" y="222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LD</a:t>
              </a:r>
            </a:p>
          </p:txBody>
        </p:sp>
        <p:sp>
          <p:nvSpPr>
            <p:cNvPr id="11385" name="Rectangle 121"/>
            <p:cNvSpPr>
              <a:spLocks noChangeArrowheads="1"/>
            </p:cNvSpPr>
            <p:nvPr/>
          </p:nvSpPr>
          <p:spPr bwMode="auto">
            <a:xfrm>
              <a:off x="5197" y="1812"/>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CO</a:t>
              </a:r>
            </a:p>
          </p:txBody>
        </p:sp>
        <p:sp>
          <p:nvSpPr>
            <p:cNvPr id="11386" name="Rectangle 122"/>
            <p:cNvSpPr>
              <a:spLocks noChangeArrowheads="1"/>
            </p:cNvSpPr>
            <p:nvPr/>
          </p:nvSpPr>
          <p:spPr bwMode="auto">
            <a:xfrm>
              <a:off x="3030" y="2322"/>
              <a:ext cx="4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p>
          </p:txBody>
        </p:sp>
        <p:sp>
          <p:nvSpPr>
            <p:cNvPr id="11387" name="Rectangle 123"/>
            <p:cNvSpPr>
              <a:spLocks noChangeArrowheads="1"/>
            </p:cNvSpPr>
            <p:nvPr/>
          </p:nvSpPr>
          <p:spPr bwMode="auto">
            <a:xfrm>
              <a:off x="3012" y="1764"/>
              <a:ext cx="5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P</a:t>
              </a:r>
            </a:p>
          </p:txBody>
        </p:sp>
        <p:sp>
          <p:nvSpPr>
            <p:cNvPr id="11388" name="Oval 124"/>
            <p:cNvSpPr>
              <a:spLocks noChangeArrowheads="1"/>
            </p:cNvSpPr>
            <p:nvPr/>
          </p:nvSpPr>
          <p:spPr bwMode="auto">
            <a:xfrm>
              <a:off x="5028" y="2316"/>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89" name="Group 125"/>
            <p:cNvGrpSpPr>
              <a:grpSpLocks/>
            </p:cNvGrpSpPr>
            <p:nvPr/>
          </p:nvGrpSpPr>
          <p:grpSpPr bwMode="auto">
            <a:xfrm>
              <a:off x="3696" y="2855"/>
              <a:ext cx="1609" cy="291"/>
              <a:chOff x="3756" y="2579"/>
              <a:chExt cx="1609" cy="291"/>
            </a:xfrm>
          </p:grpSpPr>
          <p:sp>
            <p:nvSpPr>
              <p:cNvPr id="11390" name="Text Box 126"/>
              <p:cNvSpPr txBox="1">
                <a:spLocks noChangeArrowheads="1"/>
              </p:cNvSpPr>
              <p:nvPr/>
            </p:nvSpPr>
            <p:spPr bwMode="auto">
              <a:xfrm>
                <a:off x="3761" y="2579"/>
                <a:ext cx="1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rgbClr val="0033CC"/>
                    </a:solidFill>
                    <a:ea typeface="楷体_GB2312" panose="02010609030101010101" pitchFamily="49" charset="-122"/>
                  </a:rPr>
                  <a:t>CR </a:t>
                </a:r>
                <a:r>
                  <a:rPr lang="en-US" altLang="zh-CN" sz="2400" b="1" baseline="-25000" dirty="0">
                    <a:ea typeface="楷体_GB2312" panose="02010609030101010101" pitchFamily="49" charset="-122"/>
                  </a:rPr>
                  <a:t>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0</a:t>
                </a:r>
                <a:r>
                  <a:rPr lang="en-US" altLang="zh-CN" sz="1100" b="1" baseline="-25000" dirty="0">
                    <a:solidFill>
                      <a:srgbClr val="0033CC"/>
                    </a:solidFill>
                    <a:ea typeface="楷体_GB2312" panose="02010609030101010101" pitchFamily="49" charset="-122"/>
                  </a:rPr>
                  <a:t>  </a:t>
                </a:r>
                <a:r>
                  <a:rPr lang="en-US" altLang="zh-CN" sz="2400" b="1" baseline="-25000" dirty="0">
                    <a:solidFill>
                      <a:srgbClr val="0033CC"/>
                    </a:solidFill>
                    <a:ea typeface="楷体_GB2312" panose="02010609030101010101" pitchFamily="49" charset="-122"/>
                  </a:rPr>
                  <a:t>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1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2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3</a:t>
                </a:r>
                <a:endParaRPr lang="en-US" altLang="zh-CN" sz="2400" b="1" dirty="0">
                  <a:ea typeface="隶书" panose="02010509060101010101" pitchFamily="49" charset="-122"/>
                </a:endParaRPr>
              </a:p>
            </p:txBody>
          </p:sp>
          <p:sp>
            <p:nvSpPr>
              <p:cNvPr id="11391" name="Line 127"/>
              <p:cNvSpPr>
                <a:spLocks noChangeShapeType="1"/>
              </p:cNvSpPr>
              <p:nvPr/>
            </p:nvSpPr>
            <p:spPr bwMode="auto">
              <a:xfrm>
                <a:off x="3756" y="262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92" name="Group 128"/>
          <p:cNvGrpSpPr>
            <a:grpSpLocks/>
          </p:cNvGrpSpPr>
          <p:nvPr/>
        </p:nvGrpSpPr>
        <p:grpSpPr bwMode="auto">
          <a:xfrm>
            <a:off x="6083300" y="2232025"/>
            <a:ext cx="2127250" cy="2997200"/>
            <a:chOff x="3642" y="1218"/>
            <a:chExt cx="1340" cy="1888"/>
          </a:xfrm>
        </p:grpSpPr>
        <p:grpSp>
          <p:nvGrpSpPr>
            <p:cNvPr id="11393" name="Group 129"/>
            <p:cNvGrpSpPr>
              <a:grpSpLocks/>
            </p:cNvGrpSpPr>
            <p:nvPr/>
          </p:nvGrpSpPr>
          <p:grpSpPr bwMode="auto">
            <a:xfrm>
              <a:off x="3642" y="2730"/>
              <a:ext cx="336" cy="376"/>
              <a:chOff x="3642" y="2724"/>
              <a:chExt cx="336" cy="376"/>
            </a:xfrm>
          </p:grpSpPr>
          <p:sp>
            <p:nvSpPr>
              <p:cNvPr id="11394" name="Rectangle 130"/>
              <p:cNvSpPr>
                <a:spLocks noChangeArrowheads="1"/>
              </p:cNvSpPr>
              <p:nvPr/>
            </p:nvSpPr>
            <p:spPr bwMode="auto">
              <a:xfrm>
                <a:off x="3642" y="2734"/>
                <a:ext cx="336" cy="36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95" name="Line 131"/>
              <p:cNvSpPr>
                <a:spLocks noChangeShapeType="1"/>
              </p:cNvSpPr>
              <p:nvPr/>
            </p:nvSpPr>
            <p:spPr bwMode="auto">
              <a:xfrm>
                <a:off x="3819" y="2724"/>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96" name="Line 132"/>
              <p:cNvSpPr>
                <a:spLocks noChangeShapeType="1"/>
              </p:cNvSpPr>
              <p:nvPr/>
            </p:nvSpPr>
            <p:spPr bwMode="auto">
              <a:xfrm>
                <a:off x="3746" y="2892"/>
                <a:ext cx="1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97" name="Text Box 133"/>
            <p:cNvSpPr txBox="1">
              <a:spLocks noChangeArrowheads="1"/>
            </p:cNvSpPr>
            <p:nvPr/>
          </p:nvSpPr>
          <p:spPr bwMode="auto">
            <a:xfrm>
              <a:off x="3794" y="1218"/>
              <a:ext cx="1188"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ea typeface="楷体_GB2312" panose="02010609030101010101" pitchFamily="49" charset="-122"/>
                </a:rPr>
                <a:t>0   0   0   0</a:t>
              </a:r>
            </a:p>
          </p:txBody>
        </p:sp>
      </p:grpSp>
      <p:sp>
        <p:nvSpPr>
          <p:cNvPr id="11398" name="Rectangle 134" descr="浅色横线"/>
          <p:cNvSpPr>
            <a:spLocks noChangeArrowheads="1"/>
          </p:cNvSpPr>
          <p:nvPr/>
        </p:nvSpPr>
        <p:spPr bwMode="auto">
          <a:xfrm>
            <a:off x="6535964" y="4882697"/>
            <a:ext cx="1790700" cy="519112"/>
          </a:xfrm>
          <a:prstGeom prst="rect">
            <a:avLst/>
          </a:prstGeom>
          <a:solidFill>
            <a:schemeClr val="bg1"/>
          </a:solidFill>
          <a:ln>
            <a:noFill/>
          </a:ln>
          <a:effectLst/>
        </p:spPr>
        <p:txBody>
          <a:bodyPr>
            <a:spAutoFit/>
          </a:bodyPr>
          <a:lstStyle/>
          <a:p>
            <a:r>
              <a:rPr lang="en-US" altLang="zh-CN" sz="2800" b="1" dirty="0">
                <a:solidFill>
                  <a:srgbClr val="FF0066"/>
                </a:solidFill>
                <a:ea typeface="楷体_GB2312" panose="02010609030101010101" pitchFamily="49" charset="-122"/>
              </a:rPr>
              <a:t>0   0   1   1</a:t>
            </a:r>
          </a:p>
        </p:txBody>
      </p:sp>
      <p:grpSp>
        <p:nvGrpSpPr>
          <p:cNvPr id="11399" name="Group 135"/>
          <p:cNvGrpSpPr>
            <a:grpSpLocks/>
          </p:cNvGrpSpPr>
          <p:nvPr/>
        </p:nvGrpSpPr>
        <p:grpSpPr bwMode="auto">
          <a:xfrm>
            <a:off x="5673725" y="2230438"/>
            <a:ext cx="3367088" cy="2211387"/>
            <a:chOff x="3384" y="1361"/>
            <a:chExt cx="2121" cy="1393"/>
          </a:xfrm>
        </p:grpSpPr>
        <p:grpSp>
          <p:nvGrpSpPr>
            <p:cNvPr id="11400" name="Group 136"/>
            <p:cNvGrpSpPr>
              <a:grpSpLocks/>
            </p:cNvGrpSpPr>
            <p:nvPr/>
          </p:nvGrpSpPr>
          <p:grpSpPr bwMode="auto">
            <a:xfrm>
              <a:off x="5118" y="2328"/>
              <a:ext cx="387" cy="426"/>
              <a:chOff x="5127" y="2184"/>
              <a:chExt cx="366" cy="426"/>
            </a:xfrm>
          </p:grpSpPr>
          <p:sp>
            <p:nvSpPr>
              <p:cNvPr id="11401" name="Rectangle 137"/>
              <p:cNvSpPr>
                <a:spLocks noChangeArrowheads="1"/>
              </p:cNvSpPr>
              <p:nvPr/>
            </p:nvSpPr>
            <p:spPr bwMode="auto">
              <a:xfrm>
                <a:off x="5139" y="2184"/>
                <a:ext cx="354" cy="42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2" name="Line 138"/>
              <p:cNvSpPr>
                <a:spLocks noChangeShapeType="1"/>
              </p:cNvSpPr>
              <p:nvPr/>
            </p:nvSpPr>
            <p:spPr bwMode="auto">
              <a:xfrm>
                <a:off x="5127" y="2364"/>
                <a:ext cx="1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3" name="Line 139"/>
              <p:cNvSpPr>
                <a:spLocks noChangeShapeType="1"/>
              </p:cNvSpPr>
              <p:nvPr/>
            </p:nvSpPr>
            <p:spPr bwMode="auto">
              <a:xfrm>
                <a:off x="5230" y="2361"/>
                <a:ext cx="0" cy="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4" name="Line 140"/>
              <p:cNvSpPr>
                <a:spLocks noChangeShapeType="1"/>
              </p:cNvSpPr>
              <p:nvPr/>
            </p:nvSpPr>
            <p:spPr bwMode="auto">
              <a:xfrm flipV="1">
                <a:off x="5169" y="2560"/>
                <a:ext cx="138" cy="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405" name="Line 141"/>
            <p:cNvSpPr>
              <a:spLocks noChangeShapeType="1"/>
            </p:cNvSpPr>
            <p:nvPr/>
          </p:nvSpPr>
          <p:spPr bwMode="auto">
            <a:xfrm flipV="1">
              <a:off x="3384" y="2472"/>
              <a:ext cx="1" cy="264"/>
            </a:xfrm>
            <a:prstGeom prst="line">
              <a:avLst/>
            </a:prstGeom>
            <a:noFill/>
            <a:ln w="3810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06" name="Rectangle 142"/>
            <p:cNvSpPr>
              <a:spLocks noChangeArrowheads="1"/>
            </p:cNvSpPr>
            <p:nvPr/>
          </p:nvSpPr>
          <p:spPr bwMode="auto">
            <a:xfrm>
              <a:off x="3756" y="1361"/>
              <a:ext cx="1194"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a typeface="楷体_GB2312" panose="02010609030101010101" pitchFamily="49" charset="-122"/>
                </a:rPr>
                <a:t> 0   0   1   1</a:t>
              </a:r>
            </a:p>
          </p:txBody>
        </p:sp>
      </p:grpSp>
      <p:grpSp>
        <p:nvGrpSpPr>
          <p:cNvPr id="11407" name="Group 143"/>
          <p:cNvGrpSpPr>
            <a:grpSpLocks/>
          </p:cNvGrpSpPr>
          <p:nvPr/>
        </p:nvGrpSpPr>
        <p:grpSpPr bwMode="auto">
          <a:xfrm>
            <a:off x="2854325" y="5307013"/>
            <a:ext cx="1279525" cy="519112"/>
            <a:chOff x="1608" y="3299"/>
            <a:chExt cx="806" cy="327"/>
          </a:xfrm>
        </p:grpSpPr>
        <p:sp>
          <p:nvSpPr>
            <p:cNvPr id="11408" name="Text Box 144"/>
            <p:cNvSpPr txBox="1">
              <a:spLocks noChangeArrowheads="1"/>
            </p:cNvSpPr>
            <p:nvPr/>
          </p:nvSpPr>
          <p:spPr bwMode="auto">
            <a:xfrm>
              <a:off x="1608" y="3299"/>
              <a:ext cx="806"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CR = </a:t>
              </a:r>
              <a:r>
                <a:rPr lang="en-US" altLang="zh-CN" sz="2800" b="1"/>
                <a:t>0</a:t>
              </a:r>
            </a:p>
          </p:txBody>
        </p:sp>
        <p:sp>
          <p:nvSpPr>
            <p:cNvPr id="11409" name="Line 145"/>
            <p:cNvSpPr>
              <a:spLocks noChangeShapeType="1"/>
            </p:cNvSpPr>
            <p:nvPr/>
          </p:nvSpPr>
          <p:spPr bwMode="auto">
            <a:xfrm>
              <a:off x="1704" y="3333"/>
              <a:ext cx="227" cy="0"/>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410" name="Text Box 146"/>
          <p:cNvSpPr txBox="1">
            <a:spLocks noChangeArrowheads="1"/>
          </p:cNvSpPr>
          <p:nvPr/>
        </p:nvSpPr>
        <p:spPr bwMode="auto">
          <a:xfrm>
            <a:off x="4283075" y="5262563"/>
            <a:ext cx="2725738"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anose="02010609030101010101" pitchFamily="49" charset="-122"/>
              </a:rPr>
              <a:t>Q</a:t>
            </a:r>
            <a:r>
              <a:rPr lang="en-US" altLang="zh-CN" sz="2800" b="1" baseline="-25000">
                <a:solidFill>
                  <a:srgbClr val="0033CC"/>
                </a:solidFill>
                <a:ea typeface="楷体_GB2312" panose="02010609030101010101" pitchFamily="49" charset="-122"/>
              </a:rPr>
              <a:t>3 </a:t>
            </a:r>
            <a:r>
              <a:rPr lang="en-US" altLang="zh-CN" sz="2800" b="1">
                <a:solidFill>
                  <a:srgbClr val="0033CC"/>
                </a:solidFill>
                <a:ea typeface="楷体_GB2312" panose="02010609030101010101" pitchFamily="49" charset="-122"/>
                <a:sym typeface="Symbol" panose="05050102010706020507" pitchFamily="18" charset="2"/>
              </a:rPr>
              <a:t> </a:t>
            </a:r>
            <a:r>
              <a:rPr lang="en-US" altLang="zh-CN" sz="2800" b="1" i="1">
                <a:solidFill>
                  <a:srgbClr val="0033CC"/>
                </a:solidFill>
                <a:ea typeface="楷体_GB2312" panose="02010609030101010101" pitchFamily="49" charset="-122"/>
              </a:rPr>
              <a:t>Q</a:t>
            </a:r>
            <a:r>
              <a:rPr lang="en-US" altLang="zh-CN" sz="2800" b="1" baseline="-25000">
                <a:solidFill>
                  <a:srgbClr val="0033CC"/>
                </a:solidFill>
                <a:ea typeface="楷体_GB2312" panose="02010609030101010101" pitchFamily="49" charset="-122"/>
              </a:rPr>
              <a:t>0 </a:t>
            </a:r>
            <a:r>
              <a:rPr lang="en-US" altLang="zh-CN" sz="2800" b="1">
                <a:solidFill>
                  <a:srgbClr val="0033CC"/>
                </a:solidFill>
                <a:ea typeface="楷体_GB2312" panose="02010609030101010101" pitchFamily="49" charset="-122"/>
              </a:rPr>
              <a:t>= 0000</a:t>
            </a:r>
          </a:p>
        </p:txBody>
      </p:sp>
      <p:sp>
        <p:nvSpPr>
          <p:cNvPr id="11411" name="Text Box 147"/>
          <p:cNvSpPr txBox="1">
            <a:spLocks noChangeArrowheads="1"/>
          </p:cNvSpPr>
          <p:nvPr/>
        </p:nvSpPr>
        <p:spPr bwMode="auto">
          <a:xfrm>
            <a:off x="663575" y="5856288"/>
            <a:ext cx="2632075"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同步</a:t>
            </a:r>
            <a:r>
              <a:rPr lang="zh-CN" altLang="en-US" sz="2800" b="1" dirty="0">
                <a:solidFill>
                  <a:srgbClr val="0033CC"/>
                </a:solidFill>
              </a:rPr>
              <a:t>并行置数</a:t>
            </a:r>
          </a:p>
        </p:txBody>
      </p:sp>
      <p:grpSp>
        <p:nvGrpSpPr>
          <p:cNvPr id="11412" name="Group 148"/>
          <p:cNvGrpSpPr>
            <a:grpSpLocks/>
          </p:cNvGrpSpPr>
          <p:nvPr/>
        </p:nvGrpSpPr>
        <p:grpSpPr bwMode="auto">
          <a:xfrm>
            <a:off x="3044825" y="5891213"/>
            <a:ext cx="3276600" cy="519112"/>
            <a:chOff x="1728" y="3667"/>
            <a:chExt cx="2064" cy="327"/>
          </a:xfrm>
        </p:grpSpPr>
        <p:sp>
          <p:nvSpPr>
            <p:cNvPr id="11413" name="Text Box 149"/>
            <p:cNvSpPr txBox="1">
              <a:spLocks noChangeArrowheads="1"/>
            </p:cNvSpPr>
            <p:nvPr/>
          </p:nvSpPr>
          <p:spPr bwMode="auto">
            <a:xfrm>
              <a:off x="1728" y="3667"/>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ea typeface="楷体_GB2312" panose="02010609030101010101" pitchFamily="49" charset="-122"/>
                </a:rPr>
                <a:t>CR</a:t>
              </a:r>
              <a:r>
                <a:rPr lang="en-US" altLang="zh-CN" sz="2800" b="1">
                  <a:ea typeface="楷体_GB2312" panose="02010609030101010101" pitchFamily="49" charset="-122"/>
                </a:rPr>
                <a:t>=1</a:t>
              </a:r>
              <a:r>
                <a:rPr lang="zh-CN" altLang="en-US" sz="2800" b="1">
                  <a:ea typeface="楷体_GB2312" panose="02010609030101010101" pitchFamily="49" charset="-122"/>
                </a:rPr>
                <a:t>，</a:t>
              </a:r>
              <a:r>
                <a:rPr lang="en-US" altLang="zh-CN" sz="2800" b="1" i="1">
                  <a:ea typeface="楷体_GB2312" panose="02010609030101010101" pitchFamily="49" charset="-122"/>
                </a:rPr>
                <a:t>LD</a:t>
              </a:r>
              <a:r>
                <a:rPr lang="en-US" altLang="zh-CN" sz="2800" b="1">
                  <a:ea typeface="楷体_GB2312" panose="02010609030101010101" pitchFamily="49" charset="-122"/>
                </a:rPr>
                <a:t>=0</a:t>
              </a:r>
              <a:r>
                <a:rPr lang="zh-CN" altLang="en-US" sz="2800" b="1">
                  <a:ea typeface="楷体_GB2312" panose="02010609030101010101" pitchFamily="49" charset="-122"/>
                </a:rPr>
                <a:t>，</a:t>
              </a:r>
              <a:r>
                <a:rPr lang="en-US" altLang="zh-CN" sz="2800" b="1" i="1">
                  <a:ea typeface="楷体_GB2312" panose="02010609030101010101" pitchFamily="49" charset="-122"/>
                </a:rPr>
                <a:t>CP</a:t>
              </a:r>
              <a:r>
                <a:rPr lang="en-US" altLang="zh-CN" sz="2800" b="1">
                  <a:solidFill>
                    <a:srgbClr val="FF0066"/>
                  </a:solidFill>
                  <a:ea typeface="楷体_GB2312" panose="02010609030101010101" pitchFamily="49" charset="-122"/>
                  <a:sym typeface="Symbol" panose="05050102010706020507" pitchFamily="18" charset="2"/>
                </a:rPr>
                <a:t></a:t>
              </a:r>
              <a:endParaRPr lang="en-US" altLang="zh-CN" sz="2800" b="1">
                <a:solidFill>
                  <a:srgbClr val="FF0066"/>
                </a:solidFill>
                <a:ea typeface="楷体_GB2312" panose="02010609030101010101" pitchFamily="49" charset="-122"/>
              </a:endParaRPr>
            </a:p>
          </p:txBody>
        </p:sp>
        <p:sp>
          <p:nvSpPr>
            <p:cNvPr id="11414" name="Line 150"/>
            <p:cNvSpPr>
              <a:spLocks noChangeShapeType="1"/>
            </p:cNvSpPr>
            <p:nvPr/>
          </p:nvSpPr>
          <p:spPr bwMode="auto">
            <a:xfrm>
              <a:off x="1824" y="3719"/>
              <a:ext cx="208"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15" name="Line 151"/>
            <p:cNvSpPr>
              <a:spLocks noChangeShapeType="1"/>
            </p:cNvSpPr>
            <p:nvPr/>
          </p:nvSpPr>
          <p:spPr bwMode="auto">
            <a:xfrm>
              <a:off x="2592" y="3719"/>
              <a:ext cx="208"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416" name="Rectangle 152"/>
          <p:cNvSpPr>
            <a:spLocks noChangeArrowheads="1"/>
          </p:cNvSpPr>
          <p:nvPr/>
        </p:nvSpPr>
        <p:spPr bwMode="auto">
          <a:xfrm>
            <a:off x="682625" y="5326063"/>
            <a:ext cx="214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异步</a:t>
            </a:r>
            <a:r>
              <a:rPr lang="zh-CN" altLang="en-US" sz="2800" b="1" dirty="0">
                <a:solidFill>
                  <a:srgbClr val="0033CC"/>
                </a:solidFill>
              </a:rPr>
              <a:t>清零</a:t>
            </a:r>
          </a:p>
        </p:txBody>
      </p:sp>
      <p:sp>
        <p:nvSpPr>
          <p:cNvPr id="11417" name="Text Box 153"/>
          <p:cNvSpPr txBox="1">
            <a:spLocks noChangeArrowheads="1"/>
          </p:cNvSpPr>
          <p:nvPr/>
        </p:nvSpPr>
        <p:spPr bwMode="auto">
          <a:xfrm>
            <a:off x="6376988" y="5834063"/>
            <a:ext cx="3030537"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anose="02010609030101010101" pitchFamily="49" charset="-122"/>
              </a:rPr>
              <a:t>Q</a:t>
            </a:r>
            <a:r>
              <a:rPr lang="en-US" altLang="zh-CN" sz="2800" b="1" baseline="-25000">
                <a:solidFill>
                  <a:srgbClr val="FF0066"/>
                </a:solidFill>
                <a:ea typeface="楷体_GB2312" panose="02010609030101010101" pitchFamily="49" charset="-122"/>
              </a:rPr>
              <a:t>3 </a:t>
            </a:r>
            <a:r>
              <a:rPr lang="en-US" altLang="zh-CN" sz="2800" b="1">
                <a:solidFill>
                  <a:srgbClr val="FF0066"/>
                </a:solidFill>
                <a:ea typeface="楷体_GB2312" panose="02010609030101010101" pitchFamily="49" charset="-122"/>
                <a:sym typeface="Symbol" panose="05050102010706020507" pitchFamily="18" charset="2"/>
              </a:rPr>
              <a:t> </a:t>
            </a:r>
            <a:r>
              <a:rPr lang="en-US" altLang="zh-CN" sz="2800" b="1" i="1">
                <a:solidFill>
                  <a:srgbClr val="FF0066"/>
                </a:solidFill>
                <a:ea typeface="楷体_GB2312" panose="02010609030101010101" pitchFamily="49" charset="-122"/>
              </a:rPr>
              <a:t>Q</a:t>
            </a:r>
            <a:r>
              <a:rPr lang="en-US" altLang="zh-CN" sz="2800" b="1" baseline="-25000">
                <a:solidFill>
                  <a:srgbClr val="FF0066"/>
                </a:solidFill>
                <a:ea typeface="楷体_GB2312" panose="02010609030101010101" pitchFamily="49" charset="-122"/>
              </a:rPr>
              <a:t>0 </a:t>
            </a:r>
            <a:r>
              <a:rPr lang="en-US" altLang="zh-CN" sz="2800" b="1">
                <a:solidFill>
                  <a:srgbClr val="FF0066"/>
                </a:solidFill>
                <a:ea typeface="楷体_GB2312" panose="02010609030101010101" pitchFamily="49" charset="-122"/>
              </a:rPr>
              <a:t>= </a:t>
            </a:r>
            <a:r>
              <a:rPr lang="en-US" altLang="zh-CN" sz="2800" b="1" i="1">
                <a:solidFill>
                  <a:srgbClr val="FF0066"/>
                </a:solidFill>
                <a:ea typeface="楷体_GB2312" panose="02010609030101010101" pitchFamily="49" charset="-122"/>
              </a:rPr>
              <a:t>D</a:t>
            </a:r>
            <a:r>
              <a:rPr lang="en-US" altLang="zh-CN" sz="2800" b="1" baseline="-25000">
                <a:solidFill>
                  <a:srgbClr val="FF0066"/>
                </a:solidFill>
                <a:ea typeface="楷体_GB2312" panose="02010609030101010101" pitchFamily="49" charset="-122"/>
              </a:rPr>
              <a:t>3 </a:t>
            </a:r>
            <a:r>
              <a:rPr lang="en-US" altLang="zh-CN" sz="2800" b="1">
                <a:solidFill>
                  <a:srgbClr val="FF0066"/>
                </a:solidFill>
                <a:ea typeface="楷体_GB2312" panose="02010609030101010101" pitchFamily="49" charset="-122"/>
                <a:sym typeface="Symbol" panose="05050102010706020507" pitchFamily="18" charset="2"/>
              </a:rPr>
              <a:t> </a:t>
            </a:r>
            <a:r>
              <a:rPr lang="en-US" altLang="zh-CN" sz="2800" b="1" i="1">
                <a:solidFill>
                  <a:srgbClr val="FF0066"/>
                </a:solidFill>
                <a:ea typeface="楷体_GB2312" panose="02010609030101010101" pitchFamily="49" charset="-122"/>
              </a:rPr>
              <a:t>D</a:t>
            </a:r>
            <a:r>
              <a:rPr lang="en-US" altLang="zh-CN" sz="2800" b="1" baseline="-25000">
                <a:solidFill>
                  <a:srgbClr val="FF0066"/>
                </a:solidFill>
                <a:ea typeface="楷体_GB2312" panose="02010609030101010101" pitchFamily="49" charset="-122"/>
              </a:rPr>
              <a:t>0 </a:t>
            </a:r>
          </a:p>
        </p:txBody>
      </p:sp>
      <p:sp>
        <p:nvSpPr>
          <p:cNvPr id="11418" name="Text Box 154"/>
          <p:cNvSpPr txBox="1">
            <a:spLocks noChangeArrowheads="1"/>
          </p:cNvSpPr>
          <p:nvPr/>
        </p:nvSpPr>
        <p:spPr bwMode="auto">
          <a:xfrm>
            <a:off x="739775" y="1524000"/>
            <a:ext cx="42100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a:t>
            </a:r>
            <a:r>
              <a:rPr lang="en-US" altLang="zh-CN" sz="2800" b="1">
                <a:solidFill>
                  <a:srgbClr val="FF0066"/>
                </a:solidFill>
              </a:rPr>
              <a:t> 74LS161 </a:t>
            </a:r>
            <a:r>
              <a:rPr lang="zh-CN" altLang="en-US" sz="2800" b="1"/>
              <a:t>和 </a:t>
            </a:r>
            <a:r>
              <a:rPr lang="en-US" altLang="zh-CN" sz="2800" b="1">
                <a:solidFill>
                  <a:srgbClr val="FF0066"/>
                </a:solidFill>
              </a:rPr>
              <a:t>74LS163</a:t>
            </a:r>
          </a:p>
        </p:txBody>
      </p:sp>
    </p:spTree>
    <p:extLst>
      <p:ext uri="{BB962C8B-B14F-4D97-AF65-F5344CB8AC3E}">
        <p14:creationId xmlns:p14="http://schemas.microsoft.com/office/powerpoint/2010/main" val="2968058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18">
                                            <p:txEl>
                                              <p:pRg st="0" end="0"/>
                                            </p:txEl>
                                          </p:spTgt>
                                        </p:tgtEl>
                                        <p:attrNameLst>
                                          <p:attrName>style.visibility</p:attrName>
                                        </p:attrNameLst>
                                      </p:cBhvr>
                                      <p:to>
                                        <p:strVal val="visible"/>
                                      </p:to>
                                    </p:set>
                                    <p:animEffect transition="in" filter="wipe(left)">
                                      <p:cBhvr>
                                        <p:cTn id="12" dur="500"/>
                                        <p:tgtEl>
                                          <p:spTgt spid="11418">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332">
                                            <p:txEl>
                                              <p:pRg st="0" end="0"/>
                                            </p:txEl>
                                          </p:spTgt>
                                        </p:tgtEl>
                                        <p:attrNameLst>
                                          <p:attrName>style.visibility</p:attrName>
                                        </p:attrNameLst>
                                      </p:cBhvr>
                                      <p:to>
                                        <p:strVal val="visible"/>
                                      </p:to>
                                    </p:set>
                                    <p:animEffect transition="in" filter="wipe(left)">
                                      <p:cBhvr>
                                        <p:cTn id="15" dur="500"/>
                                        <p:tgtEl>
                                          <p:spTgt spid="11332">
                                            <p:txEl>
                                              <p:pRg st="0" end="0"/>
                                            </p:txEl>
                                          </p:spTgt>
                                        </p:tgtEl>
                                      </p:cBhvr>
                                    </p:animEffect>
                                  </p:childTnLst>
                                </p:cTn>
                              </p:par>
                            </p:childTnLst>
                          </p:cTn>
                        </p:par>
                        <p:par>
                          <p:cTn id="16" fill="hold" nodeType="afterGroup">
                            <p:stCondLst>
                              <p:cond delay="500"/>
                            </p:stCondLst>
                            <p:childTnLst>
                              <p:par>
                                <p:cTn id="17" presetID="23" presetClass="entr" presetSubtype="16" fill="hold" nodeType="after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p:cTn id="19" dur="500" fill="hold"/>
                                        <p:tgtEl>
                                          <p:spTgt spid="11268"/>
                                        </p:tgtEl>
                                        <p:attrNameLst>
                                          <p:attrName>ppt_w</p:attrName>
                                        </p:attrNameLst>
                                      </p:cBhvr>
                                      <p:tavLst>
                                        <p:tav tm="0">
                                          <p:val>
                                            <p:fltVal val="0"/>
                                          </p:val>
                                        </p:tav>
                                        <p:tav tm="100000">
                                          <p:val>
                                            <p:strVal val="#ppt_w"/>
                                          </p:val>
                                        </p:tav>
                                      </p:tavLst>
                                    </p:anim>
                                    <p:anim calcmode="lin" valueType="num">
                                      <p:cBhvr>
                                        <p:cTn id="20" dur="500" fill="hold"/>
                                        <p:tgtEl>
                                          <p:spTgt spid="11268"/>
                                        </p:tgtEl>
                                        <p:attrNameLst>
                                          <p:attrName>ppt_h</p:attrName>
                                        </p:attrNameLst>
                                      </p:cBhvr>
                                      <p:tavLst>
                                        <p:tav tm="0">
                                          <p:val>
                                            <p:fltVal val="0"/>
                                          </p:val>
                                        </p:tav>
                                        <p:tav tm="100000">
                                          <p:val>
                                            <p:strVal val="#ppt_h"/>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11333">
                                            <p:txEl>
                                              <p:pRg st="0" end="0"/>
                                            </p:txEl>
                                          </p:spTgt>
                                        </p:tgtEl>
                                        <p:attrNameLst>
                                          <p:attrName>style.visibility</p:attrName>
                                        </p:attrNameLst>
                                      </p:cBhvr>
                                      <p:to>
                                        <p:strVal val="visible"/>
                                      </p:to>
                                    </p:set>
                                    <p:animEffect transition="in" filter="wipe(left)">
                                      <p:cBhvr>
                                        <p:cTn id="23" dur="500"/>
                                        <p:tgtEl>
                                          <p:spTgt spid="11333">
                                            <p:txEl>
                                              <p:pRg st="0" end="0"/>
                                            </p:txEl>
                                          </p:spTgt>
                                        </p:tgtEl>
                                      </p:cBhvr>
                                    </p:animEffect>
                                  </p:childTnLst>
                                </p:cTn>
                              </p:par>
                            </p:childTnLst>
                          </p:cTn>
                        </p:par>
                        <p:par>
                          <p:cTn id="24" fill="hold" nodeType="afterGroup">
                            <p:stCondLst>
                              <p:cond delay="1000"/>
                            </p:stCondLst>
                            <p:childTnLst>
                              <p:par>
                                <p:cTn id="25" presetID="22" presetClass="entr" presetSubtype="8" fill="hold" nodeType="afterEffect">
                                  <p:stCondLst>
                                    <p:cond delay="0"/>
                                  </p:stCondLst>
                                  <p:childTnLst>
                                    <p:set>
                                      <p:cBhvr>
                                        <p:cTn id="26" dur="1" fill="hold">
                                          <p:stCondLst>
                                            <p:cond delay="0"/>
                                          </p:stCondLst>
                                        </p:cTn>
                                        <p:tgtEl>
                                          <p:spTgt spid="11334"/>
                                        </p:tgtEl>
                                        <p:attrNameLst>
                                          <p:attrName>style.visibility</p:attrName>
                                        </p:attrNameLst>
                                      </p:cBhvr>
                                      <p:to>
                                        <p:strVal val="visible"/>
                                      </p:to>
                                    </p:set>
                                    <p:animEffect transition="in" filter="wipe(left)">
                                      <p:cBhvr>
                                        <p:cTn id="27" dur="500"/>
                                        <p:tgtEl>
                                          <p:spTgt spid="11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6">
                                            <p:txEl>
                                              <p:pRg st="0" end="0"/>
                                            </p:txEl>
                                          </p:spTgt>
                                        </p:tgtEl>
                                        <p:attrNameLst>
                                          <p:attrName>style.visibility</p:attrName>
                                        </p:attrNameLst>
                                      </p:cBhvr>
                                      <p:to>
                                        <p:strVal val="visible"/>
                                      </p:to>
                                    </p:set>
                                    <p:animEffect transition="in" filter="wipe(up)">
                                      <p:cBhvr>
                                        <p:cTn id="32" dur="75"/>
                                        <p:tgtEl>
                                          <p:spTgt spid="1141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407"/>
                                        </p:tgtEl>
                                        <p:attrNameLst>
                                          <p:attrName>style.visibility</p:attrName>
                                        </p:attrNameLst>
                                      </p:cBhvr>
                                      <p:to>
                                        <p:strVal val="visible"/>
                                      </p:to>
                                    </p:set>
                                    <p:animEffect transition="in" filter="wipe(left)">
                                      <p:cBhvr>
                                        <p:cTn id="37" dur="500"/>
                                        <p:tgtEl>
                                          <p:spTgt spid="11407"/>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1410"/>
                                        </p:tgtEl>
                                        <p:attrNameLst>
                                          <p:attrName>style.visibility</p:attrName>
                                        </p:attrNameLst>
                                      </p:cBhvr>
                                      <p:to>
                                        <p:strVal val="visible"/>
                                      </p:to>
                                    </p:set>
                                    <p:animEffect transition="in" filter="wipe(left)">
                                      <p:cBhvr>
                                        <p:cTn id="41" dur="500"/>
                                        <p:tgtEl>
                                          <p:spTgt spid="114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11392"/>
                                        </p:tgtEl>
                                        <p:attrNameLst>
                                          <p:attrName>style.visibility</p:attrName>
                                        </p:attrNameLst>
                                      </p:cBhvr>
                                      <p:to>
                                        <p:strVal val="visible"/>
                                      </p:to>
                                    </p:set>
                                    <p:animEffect transition="in" filter="slide(fromBottom)">
                                      <p:cBhvr>
                                        <p:cTn id="46" dur="500"/>
                                        <p:tgtEl>
                                          <p:spTgt spid="11392"/>
                                        </p:tgtEl>
                                      </p:cBhvr>
                                    </p:animEffect>
                                  </p:childTnLst>
                                  <p:subTnLst>
                                    <p:set>
                                      <p:cBhvr override="childStyle">
                                        <p:cTn dur="1" fill="hold" display="0" masterRel="nextClick" afterEffect="1"/>
                                        <p:tgtEl>
                                          <p:spTgt spid="11392"/>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iterate type="lt">
                                    <p:tmPct val="100000"/>
                                  </p:iterate>
                                  <p:childTnLst>
                                    <p:set>
                                      <p:cBhvr>
                                        <p:cTn id="50" dur="1" fill="hold">
                                          <p:stCondLst>
                                            <p:cond delay="0"/>
                                          </p:stCondLst>
                                        </p:cTn>
                                        <p:tgtEl>
                                          <p:spTgt spid="11411">
                                            <p:txEl>
                                              <p:pRg st="0" end="0"/>
                                            </p:txEl>
                                          </p:spTgt>
                                        </p:tgtEl>
                                        <p:attrNameLst>
                                          <p:attrName>style.visibility</p:attrName>
                                        </p:attrNameLst>
                                      </p:cBhvr>
                                      <p:to>
                                        <p:strVal val="visible"/>
                                      </p:to>
                                    </p:set>
                                    <p:animEffect transition="in" filter="wipe(up)">
                                      <p:cBhvr>
                                        <p:cTn id="51" dur="75"/>
                                        <p:tgtEl>
                                          <p:spTgt spid="11411">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1412"/>
                                        </p:tgtEl>
                                        <p:attrNameLst>
                                          <p:attrName>style.visibility</p:attrName>
                                        </p:attrNameLst>
                                      </p:cBhvr>
                                      <p:to>
                                        <p:strVal val="visible"/>
                                      </p:to>
                                    </p:set>
                                    <p:animEffect transition="in" filter="wipe(left)">
                                      <p:cBhvr>
                                        <p:cTn id="56" dur="500"/>
                                        <p:tgtEl>
                                          <p:spTgt spid="11412"/>
                                        </p:tgtEl>
                                      </p:cBhvr>
                                    </p:animEffect>
                                  </p:childTnLst>
                                </p:cTn>
                              </p:par>
                            </p:childTnLst>
                          </p:cTn>
                        </p:par>
                        <p:par>
                          <p:cTn id="57" fill="hold" nodeType="afterGroup">
                            <p:stCondLst>
                              <p:cond delay="500"/>
                            </p:stCondLst>
                            <p:childTnLst>
                              <p:par>
                                <p:cTn id="58" presetID="22" presetClass="entr" presetSubtype="8" fill="hold" grpId="0" nodeType="afterEffect">
                                  <p:stCondLst>
                                    <p:cond delay="2000"/>
                                  </p:stCondLst>
                                  <p:childTnLst>
                                    <p:set>
                                      <p:cBhvr>
                                        <p:cTn id="59" dur="1" fill="hold">
                                          <p:stCondLst>
                                            <p:cond delay="0"/>
                                          </p:stCondLst>
                                        </p:cTn>
                                        <p:tgtEl>
                                          <p:spTgt spid="11417"/>
                                        </p:tgtEl>
                                        <p:attrNameLst>
                                          <p:attrName>style.visibility</p:attrName>
                                        </p:attrNameLst>
                                      </p:cBhvr>
                                      <p:to>
                                        <p:strVal val="visible"/>
                                      </p:to>
                                    </p:set>
                                    <p:animEffect transition="in" filter="wipe(left)">
                                      <p:cBhvr>
                                        <p:cTn id="60" dur="500"/>
                                        <p:tgtEl>
                                          <p:spTgt spid="114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398"/>
                                        </p:tgtEl>
                                        <p:attrNameLst>
                                          <p:attrName>style.visibility</p:attrName>
                                        </p:attrNameLst>
                                      </p:cBhvr>
                                      <p:to>
                                        <p:strVal val="visible"/>
                                      </p:to>
                                    </p:set>
                                    <p:animEffect transition="in" filter="wipe(left)">
                                      <p:cBhvr>
                                        <p:cTn id="65" dur="500"/>
                                        <p:tgtEl>
                                          <p:spTgt spid="1139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nodeType="clickEffect">
                                  <p:stCondLst>
                                    <p:cond delay="0"/>
                                  </p:stCondLst>
                                  <p:childTnLst>
                                    <p:set>
                                      <p:cBhvr>
                                        <p:cTn id="69" dur="1" fill="hold">
                                          <p:stCondLst>
                                            <p:cond delay="0"/>
                                          </p:stCondLst>
                                        </p:cTn>
                                        <p:tgtEl>
                                          <p:spTgt spid="11399"/>
                                        </p:tgtEl>
                                        <p:attrNameLst>
                                          <p:attrName>style.visibility</p:attrName>
                                        </p:attrNameLst>
                                      </p:cBhvr>
                                      <p:to>
                                        <p:strVal val="visible"/>
                                      </p:to>
                                    </p:set>
                                    <p:animEffect transition="in" filter="slide(fromBottom)">
                                      <p:cBhvr>
                                        <p:cTn id="70" dur="500"/>
                                        <p:tgtEl>
                                          <p:spTgt spid="1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332" grpId="0" build="p" autoUpdateAnimBg="0"/>
      <p:bldP spid="11333" grpId="0" build="p" autoUpdateAnimBg="0"/>
      <p:bldP spid="11398" grpId="0" animBg="1" autoUpdateAnimBg="0"/>
      <p:bldP spid="11410" grpId="0" autoUpdateAnimBg="0"/>
      <p:bldP spid="11411" grpId="0" build="p" autoUpdateAnimBg="0"/>
      <p:bldP spid="11416" grpId="0" build="p" autoUpdateAnimBg="0"/>
      <p:bldP spid="11417" grpId="0" autoUpdateAnimBg="0"/>
      <p:bldP spid="1141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165475" y="786488"/>
            <a:ext cx="284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ea typeface="楷体_GB2312" panose="02010609030101010101" pitchFamily="49" charset="-122"/>
              </a:rPr>
              <a:t>74161</a:t>
            </a:r>
            <a:r>
              <a:rPr lang="zh-CN" altLang="en-US" sz="2800" b="1">
                <a:solidFill>
                  <a:srgbClr val="0033CC"/>
                </a:solidFill>
              </a:rPr>
              <a:t>的状态表</a:t>
            </a:r>
          </a:p>
        </p:txBody>
      </p:sp>
      <p:graphicFrame>
        <p:nvGraphicFramePr>
          <p:cNvPr id="12291" name="Group 3"/>
          <p:cNvGraphicFramePr>
            <a:graphicFrameLocks noGrp="1"/>
          </p:cNvGraphicFramePr>
          <p:nvPr>
            <p:extLst/>
          </p:nvPr>
        </p:nvGraphicFramePr>
        <p:xfrm>
          <a:off x="285750" y="1256388"/>
          <a:ext cx="8686800" cy="3125724"/>
        </p:xfrm>
        <a:graphic>
          <a:graphicData uri="http://schemas.openxmlformats.org/drawingml/2006/table">
            <a:tbl>
              <a:tblPr/>
              <a:tblGrid>
                <a:gridCol w="4378325">
                  <a:extLst>
                    <a:ext uri="{9D8B030D-6E8A-4147-A177-3AD203B41FA5}">
                      <a16:colId xmlns:a16="http://schemas.microsoft.com/office/drawing/2014/main" val="2802455864"/>
                    </a:ext>
                  </a:extLst>
                </a:gridCol>
                <a:gridCol w="3384550">
                  <a:extLst>
                    <a:ext uri="{9D8B030D-6E8A-4147-A177-3AD203B41FA5}">
                      <a16:colId xmlns:a16="http://schemas.microsoft.com/office/drawing/2014/main" val="3458951154"/>
                    </a:ext>
                  </a:extLst>
                </a:gridCol>
                <a:gridCol w="923925">
                  <a:extLst>
                    <a:ext uri="{9D8B030D-6E8A-4147-A177-3AD203B41FA5}">
                      <a16:colId xmlns:a16="http://schemas.microsoft.com/office/drawing/2014/main" val="2119184797"/>
                    </a:ext>
                  </a:extLst>
                </a:gridCol>
              </a:tblGrid>
              <a:tr h="571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隶书" panose="02010509060101010101" pitchFamily="49" charset="-122"/>
                          <a:ea typeface="隶书" panose="02010509060101010101" pitchFamily="49" charset="-122"/>
                        </a:rPr>
                        <a:t>         </a:t>
                      </a:r>
                      <a:r>
                        <a:rPr kumimoji="1" lang="zh-CN" altLang="en-US" sz="2800" b="1" i="0" u="none" strike="noStrike" cap="none" normalizeH="0" baseline="0" smtClean="0">
                          <a:ln>
                            <a:noFill/>
                          </a:ln>
                          <a:solidFill>
                            <a:srgbClr val="0033CC"/>
                          </a:solidFill>
                          <a:effectLst/>
                          <a:latin typeface="隶书" panose="02010509060101010101" pitchFamily="49" charset="-122"/>
                          <a:ea typeface="隶书" panose="02010509060101010101" pitchFamily="49" charset="-122"/>
                        </a:rPr>
                        <a:t>输    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0033CC"/>
                          </a:solidFill>
                          <a:effectLst/>
                          <a:latin typeface="隶书" panose="02010509060101010101" pitchFamily="49" charset="-122"/>
                          <a:ea typeface="隶书" panose="02010509060101010101" pitchFamily="49" charset="-122"/>
                        </a:rPr>
                        <a:t> </a:t>
                      </a:r>
                      <a:r>
                        <a:rPr kumimoji="1" lang="zh-CN" altLang="en-US" sz="2800" b="1" i="0" u="none" strike="noStrike" cap="none" normalizeH="0" baseline="0" smtClean="0">
                          <a:ln>
                            <a:noFill/>
                          </a:ln>
                          <a:solidFill>
                            <a:srgbClr val="FF0066"/>
                          </a:solidFill>
                          <a:effectLst/>
                          <a:latin typeface="隶书" panose="02010509060101010101" pitchFamily="49" charset="-122"/>
                          <a:ea typeface="隶书" panose="02010509060101010101" pitchFamily="49" charset="-122"/>
                        </a:rPr>
                        <a:t>输    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8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205115932"/>
                  </a:ext>
                </a:extLst>
              </a:tr>
              <a:tr h="4143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CR LD CT</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P</a:t>
                      </a:r>
                      <a:r>
                        <a:rPr kumimoji="1" lang="en-US" altLang="zh-CN" sz="2400" b="1" i="1"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CT</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CP D</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3</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D</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2</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D</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1</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D</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3</a:t>
                      </a:r>
                      <a:r>
                        <a:rPr kumimoji="1" lang="en-US" altLang="zh-CN" sz="2400" b="1" i="1"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+1 </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2</a:t>
                      </a:r>
                      <a:r>
                        <a:rPr kumimoji="1" lang="en-US" altLang="zh-CN" sz="2400" b="1" i="1"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+1 </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400" b="1" i="1"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+1 </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0</a:t>
                      </a:r>
                      <a:r>
                        <a:rPr kumimoji="1" lang="en-US" altLang="zh-CN" sz="2400" b="1" i="1"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extLst>
                  <a:ext uri="{0D108BD9-81ED-4DB2-BD59-A6C34878D82A}">
                    <a16:rowId xmlns:a16="http://schemas.microsoft.com/office/drawing/2014/main" val="2015613014"/>
                  </a:ext>
                </a:extLst>
              </a:tr>
              <a:tr h="9921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         </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0               </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1     1     1     1     </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0                        </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     0             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0        0        0       0      </a:t>
                      </a: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cap="none" normalizeH="0" baseline="0" smtClean="0">
                          <a:ln>
                            <a:noFill/>
                          </a:ln>
                          <a:solidFill>
                            <a:srgbClr val="FF0066"/>
                          </a:solidFill>
                          <a:effectLst/>
                          <a:latin typeface="楷体_GB2312" panose="02010609030101010101" pitchFamily="49" charset="-122"/>
                          <a:ea typeface="楷体_GB2312" panose="02010609030101010101" pitchFamily="49" charset="-122"/>
                          <a:sym typeface="Symbol" panose="05050102010706020507" pitchFamily="18" charset="2"/>
                        </a:rPr>
                        <a:t>计      数</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sym typeface="Symbol" panose="05050102010706020507" pitchFamily="18" charset="2"/>
                        </a:rPr>
                        <a:t>保     持</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保</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持</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sym typeface="Symbol" panose="05050102010706020507" pitchFamily="18" charset="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rPr>
                        <a:t>清零</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rPr>
                        <a:t>置数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191147905"/>
                  </a:ext>
                </a:extLst>
              </a:tr>
            </a:tbl>
          </a:graphicData>
        </a:graphic>
      </p:graphicFrame>
      <p:grpSp>
        <p:nvGrpSpPr>
          <p:cNvPr id="12308" name="Group 20"/>
          <p:cNvGrpSpPr>
            <a:grpSpLocks/>
          </p:cNvGrpSpPr>
          <p:nvPr/>
        </p:nvGrpSpPr>
        <p:grpSpPr bwMode="auto">
          <a:xfrm>
            <a:off x="457200" y="1923138"/>
            <a:ext cx="800100" cy="0"/>
            <a:chOff x="168" y="2340"/>
            <a:chExt cx="504" cy="0"/>
          </a:xfrm>
        </p:grpSpPr>
        <p:sp>
          <p:nvSpPr>
            <p:cNvPr id="12309" name="Line 21"/>
            <p:cNvSpPr>
              <a:spLocks noChangeShapeType="1"/>
            </p:cNvSpPr>
            <p:nvPr/>
          </p:nvSpPr>
          <p:spPr bwMode="auto">
            <a:xfrm>
              <a:off x="168" y="2340"/>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0" name="Line 22"/>
            <p:cNvSpPr>
              <a:spLocks noChangeShapeType="1"/>
            </p:cNvSpPr>
            <p:nvPr/>
          </p:nvSpPr>
          <p:spPr bwMode="auto">
            <a:xfrm>
              <a:off x="480" y="2340"/>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11" name="Group 23"/>
          <p:cNvGrpSpPr>
            <a:grpSpLocks/>
          </p:cNvGrpSpPr>
          <p:nvPr/>
        </p:nvGrpSpPr>
        <p:grpSpPr bwMode="auto">
          <a:xfrm>
            <a:off x="152400" y="4532989"/>
            <a:ext cx="2871788" cy="523876"/>
            <a:chOff x="1536" y="908"/>
            <a:chExt cx="1809" cy="330"/>
          </a:xfrm>
        </p:grpSpPr>
        <p:sp>
          <p:nvSpPr>
            <p:cNvPr id="12312" name="Text Box 24"/>
            <p:cNvSpPr txBox="1">
              <a:spLocks noChangeArrowheads="1"/>
            </p:cNvSpPr>
            <p:nvPr/>
          </p:nvSpPr>
          <p:spPr bwMode="auto">
            <a:xfrm>
              <a:off x="1536" y="908"/>
              <a:ext cx="18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chemeClr val="accent2"/>
                  </a:solidFill>
                </a:rPr>
                <a:t>CR</a:t>
              </a:r>
              <a:r>
                <a:rPr lang="en-US" altLang="zh-CN" sz="1400" b="1" i="1" dirty="0">
                  <a:solidFill>
                    <a:schemeClr val="accent2"/>
                  </a:solidFill>
                </a:rPr>
                <a:t> </a:t>
              </a:r>
              <a:r>
                <a:rPr lang="en-US" altLang="zh-CN" sz="2800" b="1" dirty="0">
                  <a:solidFill>
                    <a:schemeClr val="accent2"/>
                  </a:solidFill>
                </a:rPr>
                <a:t>=</a:t>
              </a:r>
              <a:r>
                <a:rPr lang="en-US" altLang="zh-CN" sz="1400" b="1" dirty="0">
                  <a:solidFill>
                    <a:schemeClr val="accent2"/>
                  </a:solidFill>
                </a:rPr>
                <a:t> </a:t>
              </a:r>
              <a:r>
                <a:rPr lang="en-US" altLang="zh-CN" sz="2800" b="1" dirty="0">
                  <a:solidFill>
                    <a:schemeClr val="accent2"/>
                  </a:solidFill>
                </a:rPr>
                <a:t>1, </a:t>
              </a:r>
              <a:r>
                <a:rPr lang="en-US" altLang="zh-CN" sz="2800" b="1" i="1" dirty="0">
                  <a:solidFill>
                    <a:schemeClr val="accent2"/>
                  </a:solidFill>
                </a:rPr>
                <a:t>LD</a:t>
              </a:r>
              <a:r>
                <a:rPr lang="en-US" altLang="zh-CN" sz="1400" b="1" i="1" dirty="0">
                  <a:solidFill>
                    <a:schemeClr val="accent2"/>
                  </a:solidFill>
                </a:rPr>
                <a:t> </a:t>
              </a:r>
              <a:r>
                <a:rPr lang="en-US" altLang="zh-CN" sz="2800" b="1" dirty="0">
                  <a:solidFill>
                    <a:schemeClr val="accent2"/>
                  </a:solidFill>
                </a:rPr>
                <a:t>=</a:t>
              </a:r>
              <a:r>
                <a:rPr lang="en-US" altLang="zh-CN" sz="1400" b="1" dirty="0">
                  <a:solidFill>
                    <a:schemeClr val="accent2"/>
                  </a:solidFill>
                </a:rPr>
                <a:t> </a:t>
              </a:r>
              <a:r>
                <a:rPr lang="en-US" altLang="zh-CN" sz="2800" b="1" dirty="0">
                  <a:solidFill>
                    <a:schemeClr val="accent2"/>
                  </a:solidFill>
                </a:rPr>
                <a:t>1, </a:t>
              </a:r>
              <a:r>
                <a:rPr lang="en-US" altLang="zh-CN" sz="2800" b="1" i="1" dirty="0">
                  <a:solidFill>
                    <a:schemeClr val="accent2"/>
                  </a:solidFill>
                </a:rPr>
                <a:t>CP</a:t>
              </a:r>
              <a:r>
                <a:rPr lang="en-US" altLang="zh-CN" sz="2800" b="1" dirty="0" smtClean="0">
                  <a:solidFill>
                    <a:srgbClr val="FF0066"/>
                  </a:solidFill>
                  <a:sym typeface="Symbol" panose="05050102010706020507" pitchFamily="18" charset="2"/>
                </a:rPr>
                <a:t></a:t>
              </a:r>
              <a:endParaRPr lang="zh-CN" altLang="en-US" sz="2800" b="1" dirty="0">
                <a:solidFill>
                  <a:srgbClr val="0033CC"/>
                </a:solidFill>
              </a:endParaRPr>
            </a:p>
          </p:txBody>
        </p:sp>
        <p:sp>
          <p:nvSpPr>
            <p:cNvPr id="12313" name="Line 25"/>
            <p:cNvSpPr>
              <a:spLocks noChangeShapeType="1"/>
            </p:cNvSpPr>
            <p:nvPr/>
          </p:nvSpPr>
          <p:spPr bwMode="auto">
            <a:xfrm>
              <a:off x="1632" y="960"/>
              <a:ext cx="2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4" name="Line 26"/>
            <p:cNvSpPr>
              <a:spLocks noChangeShapeType="1"/>
            </p:cNvSpPr>
            <p:nvPr/>
          </p:nvSpPr>
          <p:spPr bwMode="auto">
            <a:xfrm>
              <a:off x="2400" y="960"/>
              <a:ext cx="2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15" name="Text Box 27"/>
          <p:cNvSpPr txBox="1">
            <a:spLocks noChangeArrowheads="1"/>
          </p:cNvSpPr>
          <p:nvPr/>
        </p:nvSpPr>
        <p:spPr bwMode="auto">
          <a:xfrm>
            <a:off x="3352800" y="4513938"/>
            <a:ext cx="254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CT</a:t>
            </a:r>
            <a:r>
              <a:rPr lang="en-US" altLang="zh-CN" sz="2800" b="1" baseline="-25000"/>
              <a:t>P </a:t>
            </a:r>
            <a:r>
              <a:rPr lang="en-US" altLang="zh-CN" sz="2800" b="1"/>
              <a:t>= </a:t>
            </a:r>
            <a:r>
              <a:rPr lang="en-US" altLang="zh-CN" sz="2800" b="1" i="1"/>
              <a:t>CT</a:t>
            </a:r>
            <a:r>
              <a:rPr lang="en-US" altLang="zh-CN" sz="2800" b="1" baseline="-25000"/>
              <a:t>T </a:t>
            </a:r>
            <a:r>
              <a:rPr lang="en-US" altLang="zh-CN" sz="2800" b="1"/>
              <a:t>=</a:t>
            </a:r>
            <a:r>
              <a:rPr lang="en-US" altLang="zh-CN" sz="1400" b="1"/>
              <a:t> </a:t>
            </a:r>
            <a:r>
              <a:rPr lang="en-US" altLang="zh-CN" sz="2800" b="1"/>
              <a:t>1</a:t>
            </a:r>
          </a:p>
        </p:txBody>
      </p:sp>
      <p:sp>
        <p:nvSpPr>
          <p:cNvPr id="12316" name="Text Box 28"/>
          <p:cNvSpPr txBox="1">
            <a:spLocks noChangeArrowheads="1"/>
          </p:cNvSpPr>
          <p:nvPr/>
        </p:nvSpPr>
        <p:spPr bwMode="auto">
          <a:xfrm>
            <a:off x="5637213" y="4513938"/>
            <a:ext cx="4046537" cy="51911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二进制同步加法计数</a:t>
            </a:r>
          </a:p>
        </p:txBody>
      </p:sp>
      <p:sp>
        <p:nvSpPr>
          <p:cNvPr id="12317" name="Text Box 29"/>
          <p:cNvSpPr txBox="1">
            <a:spLocks noChangeArrowheads="1"/>
          </p:cNvSpPr>
          <p:nvPr/>
        </p:nvSpPr>
        <p:spPr bwMode="auto">
          <a:xfrm>
            <a:off x="3363913" y="4971138"/>
            <a:ext cx="229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CT</a:t>
            </a:r>
            <a:r>
              <a:rPr lang="en-US" altLang="zh-CN" sz="2800" b="1" baseline="-25000"/>
              <a:t>P</a:t>
            </a:r>
            <a:r>
              <a:rPr lang="en-US" altLang="zh-CN" sz="2800" b="1" i="1"/>
              <a:t>CT</a:t>
            </a:r>
            <a:r>
              <a:rPr lang="en-US" altLang="zh-CN" sz="2800" b="1" baseline="-25000"/>
              <a:t>T </a:t>
            </a:r>
            <a:r>
              <a:rPr lang="en-US" altLang="zh-CN" sz="2800" b="1"/>
              <a:t>= 0</a:t>
            </a:r>
          </a:p>
        </p:txBody>
      </p:sp>
      <p:grpSp>
        <p:nvGrpSpPr>
          <p:cNvPr id="12318" name="Group 30"/>
          <p:cNvGrpSpPr>
            <a:grpSpLocks/>
          </p:cNvGrpSpPr>
          <p:nvPr/>
        </p:nvGrpSpPr>
        <p:grpSpPr bwMode="auto">
          <a:xfrm>
            <a:off x="190500" y="5028288"/>
            <a:ext cx="3097213" cy="519113"/>
            <a:chOff x="120" y="3012"/>
            <a:chExt cx="1951" cy="327"/>
          </a:xfrm>
        </p:grpSpPr>
        <p:sp>
          <p:nvSpPr>
            <p:cNvPr id="12319" name="Text Box 31"/>
            <p:cNvSpPr txBox="1">
              <a:spLocks noChangeArrowheads="1"/>
            </p:cNvSpPr>
            <p:nvPr/>
          </p:nvSpPr>
          <p:spPr bwMode="auto">
            <a:xfrm>
              <a:off x="120" y="3012"/>
              <a:ext cx="19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chemeClr val="accent2"/>
                  </a:solidFill>
                </a:rPr>
                <a:t>CR</a:t>
              </a:r>
              <a:r>
                <a:rPr lang="en-US" altLang="zh-CN" sz="1400" b="1" i="1" dirty="0">
                  <a:solidFill>
                    <a:schemeClr val="accent2"/>
                  </a:solidFill>
                </a:rPr>
                <a:t> </a:t>
              </a:r>
              <a:r>
                <a:rPr lang="en-US" altLang="zh-CN" sz="2800" b="1" dirty="0">
                  <a:solidFill>
                    <a:schemeClr val="accent2"/>
                  </a:solidFill>
                </a:rPr>
                <a:t>=</a:t>
              </a:r>
              <a:r>
                <a:rPr lang="en-US" altLang="zh-CN" sz="1400" b="1" dirty="0">
                  <a:solidFill>
                    <a:schemeClr val="accent2"/>
                  </a:solidFill>
                </a:rPr>
                <a:t> </a:t>
              </a:r>
              <a:r>
                <a:rPr lang="en-US" altLang="zh-CN" sz="2800" b="1" dirty="0">
                  <a:solidFill>
                    <a:schemeClr val="accent2"/>
                  </a:solidFill>
                </a:rPr>
                <a:t>1</a:t>
              </a:r>
              <a:r>
                <a:rPr lang="zh-CN" altLang="en-US" sz="2800" b="1" dirty="0">
                  <a:solidFill>
                    <a:schemeClr val="accent2"/>
                  </a:solidFill>
                </a:rPr>
                <a:t>，</a:t>
              </a:r>
              <a:r>
                <a:rPr lang="en-US" altLang="zh-CN" sz="2800" b="1" i="1" dirty="0">
                  <a:solidFill>
                    <a:schemeClr val="accent2"/>
                  </a:solidFill>
                </a:rPr>
                <a:t>LD </a:t>
              </a:r>
              <a:r>
                <a:rPr lang="en-US" altLang="zh-CN" sz="2800" b="1" dirty="0">
                  <a:solidFill>
                    <a:schemeClr val="accent2"/>
                  </a:solidFill>
                </a:rPr>
                <a:t>=</a:t>
              </a:r>
              <a:r>
                <a:rPr lang="en-US" altLang="zh-CN" sz="1400" b="1" dirty="0">
                  <a:solidFill>
                    <a:schemeClr val="accent2"/>
                  </a:solidFill>
                </a:rPr>
                <a:t> </a:t>
              </a:r>
              <a:r>
                <a:rPr lang="en-US" altLang="zh-CN" sz="2800" b="1" dirty="0" smtClean="0">
                  <a:solidFill>
                    <a:schemeClr val="accent2"/>
                  </a:solidFill>
                </a:rPr>
                <a:t>1</a:t>
              </a:r>
              <a:endParaRPr lang="zh-CN" altLang="en-US" sz="2800" b="1" dirty="0">
                <a:solidFill>
                  <a:schemeClr val="accent2"/>
                </a:solidFill>
              </a:endParaRPr>
            </a:p>
          </p:txBody>
        </p:sp>
        <p:sp>
          <p:nvSpPr>
            <p:cNvPr id="12320" name="Line 32"/>
            <p:cNvSpPr>
              <a:spLocks noChangeShapeType="1"/>
            </p:cNvSpPr>
            <p:nvPr/>
          </p:nvSpPr>
          <p:spPr bwMode="auto">
            <a:xfrm>
              <a:off x="216" y="3060"/>
              <a:ext cx="2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1" name="Line 33"/>
            <p:cNvSpPr>
              <a:spLocks noChangeShapeType="1"/>
            </p:cNvSpPr>
            <p:nvPr/>
          </p:nvSpPr>
          <p:spPr bwMode="auto">
            <a:xfrm>
              <a:off x="1020" y="3060"/>
              <a:ext cx="2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22" name="Text Box 34"/>
          <p:cNvSpPr txBox="1">
            <a:spLocks noChangeArrowheads="1"/>
          </p:cNvSpPr>
          <p:nvPr/>
        </p:nvSpPr>
        <p:spPr bwMode="auto">
          <a:xfrm>
            <a:off x="5638800" y="5028288"/>
            <a:ext cx="110807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保持</a:t>
            </a:r>
          </a:p>
        </p:txBody>
      </p:sp>
      <p:sp>
        <p:nvSpPr>
          <p:cNvPr id="12323" name="Text Box 35"/>
          <p:cNvSpPr txBox="1">
            <a:spLocks noChangeArrowheads="1"/>
          </p:cNvSpPr>
          <p:nvPr/>
        </p:nvSpPr>
        <p:spPr bwMode="auto">
          <a:xfrm>
            <a:off x="2152650" y="5556926"/>
            <a:ext cx="2687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accent2"/>
                </a:solidFill>
              </a:rPr>
              <a:t>若 </a:t>
            </a:r>
            <a:r>
              <a:rPr lang="en-US" altLang="zh-CN" sz="2800" b="1" i="1">
                <a:solidFill>
                  <a:schemeClr val="accent2"/>
                </a:solidFill>
              </a:rPr>
              <a:t>CT</a:t>
            </a:r>
            <a:r>
              <a:rPr lang="en-US" altLang="zh-CN" sz="2800" b="1" baseline="-25000">
                <a:solidFill>
                  <a:schemeClr val="accent2"/>
                </a:solidFill>
              </a:rPr>
              <a:t>T </a:t>
            </a:r>
            <a:r>
              <a:rPr lang="en-US" altLang="zh-CN" sz="2800" b="1">
                <a:solidFill>
                  <a:schemeClr val="accent2"/>
                </a:solidFill>
              </a:rPr>
              <a:t>= 0</a:t>
            </a:r>
          </a:p>
        </p:txBody>
      </p:sp>
      <p:sp>
        <p:nvSpPr>
          <p:cNvPr id="12324" name="Text Box 36"/>
          <p:cNvSpPr txBox="1">
            <a:spLocks noChangeArrowheads="1"/>
          </p:cNvSpPr>
          <p:nvPr/>
        </p:nvSpPr>
        <p:spPr bwMode="auto">
          <a:xfrm>
            <a:off x="4248150" y="5556926"/>
            <a:ext cx="1528763"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CO </a:t>
            </a:r>
            <a:r>
              <a:rPr lang="en-US" altLang="zh-CN" sz="2800" b="1">
                <a:solidFill>
                  <a:srgbClr val="FF0066"/>
                </a:solidFill>
              </a:rPr>
              <a:t>= 0</a:t>
            </a:r>
          </a:p>
        </p:txBody>
      </p:sp>
      <p:sp>
        <p:nvSpPr>
          <p:cNvPr id="12325" name="Text Box 37"/>
          <p:cNvSpPr txBox="1">
            <a:spLocks noChangeArrowheads="1"/>
          </p:cNvSpPr>
          <p:nvPr/>
        </p:nvSpPr>
        <p:spPr bwMode="auto">
          <a:xfrm>
            <a:off x="2171700" y="5995076"/>
            <a:ext cx="2071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accent2"/>
                </a:solidFill>
              </a:rPr>
              <a:t>若 </a:t>
            </a:r>
            <a:r>
              <a:rPr lang="en-US" altLang="zh-CN" sz="2800" b="1" i="1">
                <a:solidFill>
                  <a:schemeClr val="accent2"/>
                </a:solidFill>
              </a:rPr>
              <a:t>CT</a:t>
            </a:r>
            <a:r>
              <a:rPr lang="en-US" altLang="zh-CN" sz="2800" b="1" baseline="-25000">
                <a:solidFill>
                  <a:schemeClr val="accent2"/>
                </a:solidFill>
              </a:rPr>
              <a:t>T </a:t>
            </a:r>
            <a:r>
              <a:rPr lang="en-US" altLang="zh-CN" sz="2800" b="1">
                <a:solidFill>
                  <a:schemeClr val="accent2"/>
                </a:solidFill>
              </a:rPr>
              <a:t>= 1</a:t>
            </a:r>
          </a:p>
        </p:txBody>
      </p:sp>
      <p:graphicFrame>
        <p:nvGraphicFramePr>
          <p:cNvPr id="12326" name="Object 38"/>
          <p:cNvGraphicFramePr>
            <a:graphicFrameLocks noChangeAspect="1"/>
          </p:cNvGraphicFramePr>
          <p:nvPr>
            <p:extLst/>
          </p:nvPr>
        </p:nvGraphicFramePr>
        <p:xfrm>
          <a:off x="4281488" y="5952213"/>
          <a:ext cx="2636837" cy="590550"/>
        </p:xfrm>
        <a:graphic>
          <a:graphicData uri="http://schemas.openxmlformats.org/presentationml/2006/ole">
            <mc:AlternateContent xmlns:mc="http://schemas.openxmlformats.org/markup-compatibility/2006">
              <mc:Choice xmlns:v="urn:schemas-microsoft-com:vml" Requires="v">
                <p:oleObj spid="_x0000_s30724" name="Equation" r:id="rId3" imgW="1130040" imgH="253800" progId="Equation.3">
                  <p:embed/>
                </p:oleObj>
              </mc:Choice>
              <mc:Fallback>
                <p:oleObj name="Equation" r:id="rId3" imgW="1130040" imgH="253800" progId="Equation.3">
                  <p:embed/>
                  <p:pic>
                    <p:nvPicPr>
                      <p:cNvPr id="12326"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488" y="5952213"/>
                        <a:ext cx="2636837" cy="590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7" name="Text Box 39"/>
          <p:cNvSpPr txBox="1">
            <a:spLocks noChangeArrowheads="1"/>
          </p:cNvSpPr>
          <p:nvPr/>
        </p:nvSpPr>
        <p:spPr bwMode="auto">
          <a:xfrm>
            <a:off x="3165475" y="776963"/>
            <a:ext cx="29591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a typeface="楷体_GB2312" panose="02010609030101010101" pitchFamily="49" charset="-122"/>
              </a:rPr>
              <a:t>74163</a:t>
            </a:r>
            <a:endParaRPr lang="en-US" altLang="zh-CN" sz="2800" b="1">
              <a:solidFill>
                <a:srgbClr val="0033CC"/>
              </a:solidFill>
            </a:endParaRPr>
          </a:p>
        </p:txBody>
      </p:sp>
      <p:sp>
        <p:nvSpPr>
          <p:cNvPr id="12328" name="Rectangle 40"/>
          <p:cNvSpPr>
            <a:spLocks noChangeArrowheads="1"/>
          </p:cNvSpPr>
          <p:nvPr/>
        </p:nvSpPr>
        <p:spPr bwMode="auto">
          <a:xfrm>
            <a:off x="2544763" y="2347001"/>
            <a:ext cx="338137" cy="3968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sym typeface="Symbol" panose="05050102010706020507" pitchFamily="18" charset="2"/>
              </a:rPr>
              <a:t></a:t>
            </a:r>
          </a:p>
        </p:txBody>
      </p:sp>
    </p:spTree>
    <p:extLst>
      <p:ext uri="{BB962C8B-B14F-4D97-AF65-F5344CB8AC3E}">
        <p14:creationId xmlns:p14="http://schemas.microsoft.com/office/powerpoint/2010/main" val="2960404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11"/>
                                        </p:tgtEl>
                                        <p:attrNameLst>
                                          <p:attrName>style.visibility</p:attrName>
                                        </p:attrNameLst>
                                      </p:cBhvr>
                                      <p:to>
                                        <p:strVal val="visible"/>
                                      </p:to>
                                    </p:set>
                                    <p:animEffect transition="in" filter="wipe(left)">
                                      <p:cBhvr>
                                        <p:cTn id="7" dur="500"/>
                                        <p:tgtEl>
                                          <p:spTgt spid="123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15">
                                            <p:txEl>
                                              <p:pRg st="0" end="0"/>
                                            </p:txEl>
                                          </p:spTgt>
                                        </p:tgtEl>
                                        <p:attrNameLst>
                                          <p:attrName>style.visibility</p:attrName>
                                        </p:attrNameLst>
                                      </p:cBhvr>
                                      <p:to>
                                        <p:strVal val="visible"/>
                                      </p:to>
                                    </p:set>
                                    <p:animEffect transition="in" filter="wipe(left)">
                                      <p:cBhvr>
                                        <p:cTn id="12" dur="500"/>
                                        <p:tgtEl>
                                          <p:spTgt spid="123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2316">
                                            <p:txEl>
                                              <p:pRg st="0" end="0"/>
                                            </p:txEl>
                                          </p:spTgt>
                                        </p:tgtEl>
                                        <p:attrNameLst>
                                          <p:attrName>style.visibility</p:attrName>
                                        </p:attrNameLst>
                                      </p:cBhvr>
                                      <p:to>
                                        <p:strVal val="visible"/>
                                      </p:to>
                                    </p:set>
                                    <p:animEffect transition="in" filter="wipe(up)">
                                      <p:cBhvr>
                                        <p:cTn id="17" dur="75"/>
                                        <p:tgtEl>
                                          <p:spTgt spid="123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18"/>
                                        </p:tgtEl>
                                        <p:attrNameLst>
                                          <p:attrName>style.visibility</p:attrName>
                                        </p:attrNameLst>
                                      </p:cBhvr>
                                      <p:to>
                                        <p:strVal val="visible"/>
                                      </p:to>
                                    </p:set>
                                    <p:animEffect transition="in" filter="wipe(left)">
                                      <p:cBhvr>
                                        <p:cTn id="22" dur="500"/>
                                        <p:tgtEl>
                                          <p:spTgt spid="12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17">
                                            <p:txEl>
                                              <p:pRg st="0" end="0"/>
                                            </p:txEl>
                                          </p:spTgt>
                                        </p:tgtEl>
                                        <p:attrNameLst>
                                          <p:attrName>style.visibility</p:attrName>
                                        </p:attrNameLst>
                                      </p:cBhvr>
                                      <p:to>
                                        <p:strVal val="visible"/>
                                      </p:to>
                                    </p:set>
                                    <p:animEffect transition="in" filter="wipe(left)">
                                      <p:cBhvr>
                                        <p:cTn id="27" dur="500"/>
                                        <p:tgtEl>
                                          <p:spTgt spid="1231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22">
                                            <p:txEl>
                                              <p:pRg st="0" end="0"/>
                                            </p:txEl>
                                          </p:spTgt>
                                        </p:tgtEl>
                                        <p:attrNameLst>
                                          <p:attrName>style.visibility</p:attrName>
                                        </p:attrNameLst>
                                      </p:cBhvr>
                                      <p:to>
                                        <p:strVal val="visible"/>
                                      </p:to>
                                    </p:set>
                                    <p:animEffect transition="in" filter="wipe(left)">
                                      <p:cBhvr>
                                        <p:cTn id="32" dur="500"/>
                                        <p:tgtEl>
                                          <p:spTgt spid="1232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323"/>
                                        </p:tgtEl>
                                        <p:attrNameLst>
                                          <p:attrName>style.visibility</p:attrName>
                                        </p:attrNameLst>
                                      </p:cBhvr>
                                      <p:to>
                                        <p:strVal val="visible"/>
                                      </p:to>
                                    </p:set>
                                    <p:animEffect transition="in" filter="slide(fromBottom)">
                                      <p:cBhvr>
                                        <p:cTn id="37" dur="500"/>
                                        <p:tgtEl>
                                          <p:spTgt spid="123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2324"/>
                                        </p:tgtEl>
                                        <p:attrNameLst>
                                          <p:attrName>style.visibility</p:attrName>
                                        </p:attrNameLst>
                                      </p:cBhvr>
                                      <p:to>
                                        <p:strVal val="visible"/>
                                      </p:to>
                                    </p:set>
                                    <p:animEffect transition="in" filter="slide(fromBottom)">
                                      <p:cBhvr>
                                        <p:cTn id="42" dur="500"/>
                                        <p:tgtEl>
                                          <p:spTgt spid="123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2325"/>
                                        </p:tgtEl>
                                        <p:attrNameLst>
                                          <p:attrName>style.visibility</p:attrName>
                                        </p:attrNameLst>
                                      </p:cBhvr>
                                      <p:to>
                                        <p:strVal val="visible"/>
                                      </p:to>
                                    </p:set>
                                    <p:animEffect transition="in" filter="slide(fromBottom)">
                                      <p:cBhvr>
                                        <p:cTn id="47" dur="500"/>
                                        <p:tgtEl>
                                          <p:spTgt spid="123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2326"/>
                                        </p:tgtEl>
                                        <p:attrNameLst>
                                          <p:attrName>style.visibility</p:attrName>
                                        </p:attrNameLst>
                                      </p:cBhvr>
                                      <p:to>
                                        <p:strVal val="visible"/>
                                      </p:to>
                                    </p:set>
                                    <p:animEffect transition="in" filter="slide(fromBottom)">
                                      <p:cBhvr>
                                        <p:cTn id="52" dur="500"/>
                                        <p:tgtEl>
                                          <p:spTgt spid="123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2327"/>
                                        </p:tgtEl>
                                        <p:attrNameLst>
                                          <p:attrName>style.visibility</p:attrName>
                                        </p:attrNameLst>
                                      </p:cBhvr>
                                      <p:to>
                                        <p:strVal val="visible"/>
                                      </p:to>
                                    </p:set>
                                    <p:animEffect transition="in" filter="slide(fromTop)">
                                      <p:cBhvr>
                                        <p:cTn id="57" dur="500"/>
                                        <p:tgtEl>
                                          <p:spTgt spid="123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328"/>
                                        </p:tgtEl>
                                        <p:attrNameLst>
                                          <p:attrName>style.visibility</p:attrName>
                                        </p:attrNameLst>
                                      </p:cBhvr>
                                      <p:to>
                                        <p:strVal val="visible"/>
                                      </p:to>
                                    </p:set>
                                    <p:anim calcmode="lin" valueType="num">
                                      <p:cBhvr additive="base">
                                        <p:cTn id="62" dur="500" fill="hold"/>
                                        <p:tgtEl>
                                          <p:spTgt spid="12328"/>
                                        </p:tgtEl>
                                        <p:attrNameLst>
                                          <p:attrName>ppt_x</p:attrName>
                                        </p:attrNameLst>
                                      </p:cBhvr>
                                      <p:tavLst>
                                        <p:tav tm="0">
                                          <p:val>
                                            <p:strVal val="0-#ppt_w/2"/>
                                          </p:val>
                                        </p:tav>
                                        <p:tav tm="100000">
                                          <p:val>
                                            <p:strVal val="#ppt_x"/>
                                          </p:val>
                                        </p:tav>
                                      </p:tavLst>
                                    </p:anim>
                                    <p:anim calcmode="lin" valueType="num">
                                      <p:cBhvr additive="base">
                                        <p:cTn id="63" dur="500" fill="hold"/>
                                        <p:tgtEl>
                                          <p:spTgt spid="123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5" grpId="0" build="p" autoUpdateAnimBg="0"/>
      <p:bldP spid="12316" grpId="0" build="p" autoUpdateAnimBg="0"/>
      <p:bldP spid="12317" grpId="0" build="p" autoUpdateAnimBg="0"/>
      <p:bldP spid="12322" grpId="0" build="p" autoUpdateAnimBg="0"/>
      <p:bldP spid="12323" grpId="0" autoUpdateAnimBg="0"/>
      <p:bldP spid="12324" grpId="0" autoUpdateAnimBg="0"/>
      <p:bldP spid="12325" grpId="0" autoUpdateAnimBg="0"/>
      <p:bldP spid="12327" grpId="0" autoUpdateAnimBg="0"/>
      <p:bldP spid="1232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65150" y="791883"/>
            <a:ext cx="8154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rgbClr val="0033CC"/>
                </a:solidFill>
              </a:rPr>
              <a:t>利用</a:t>
            </a:r>
            <a:r>
              <a:rPr lang="zh-CN" altLang="en-US" sz="2800" b="1" dirty="0">
                <a:solidFill>
                  <a:srgbClr val="0033CC"/>
                </a:solidFill>
              </a:rPr>
              <a:t>同步清零或置数端获得 </a:t>
            </a:r>
            <a:r>
              <a:rPr lang="en-US" altLang="zh-CN" sz="2800" b="1" i="1" dirty="0">
                <a:solidFill>
                  <a:srgbClr val="0033CC"/>
                </a:solidFill>
              </a:rPr>
              <a:t>N </a:t>
            </a:r>
            <a:r>
              <a:rPr lang="zh-CN" altLang="en-US" sz="2800" b="1" dirty="0">
                <a:solidFill>
                  <a:srgbClr val="0033CC"/>
                </a:solidFill>
              </a:rPr>
              <a:t>进制计数</a:t>
            </a:r>
          </a:p>
        </p:txBody>
      </p:sp>
      <p:sp>
        <p:nvSpPr>
          <p:cNvPr id="30723" name="Text Box 3"/>
          <p:cNvSpPr txBox="1">
            <a:spLocks noChangeArrowheads="1"/>
          </p:cNvSpPr>
          <p:nvPr/>
        </p:nvSpPr>
        <p:spPr bwMode="auto">
          <a:xfrm>
            <a:off x="552450" y="1350683"/>
            <a:ext cx="13716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effectLst>
                  <a:outerShdw blurRad="38100" dist="38100" dir="2700000" algn="tl">
                    <a:srgbClr val="C0C0C0"/>
                  </a:outerShdw>
                </a:effectLst>
              </a:rPr>
              <a:t>思 路：</a:t>
            </a:r>
          </a:p>
        </p:txBody>
      </p:sp>
      <p:sp>
        <p:nvSpPr>
          <p:cNvPr id="30724" name="Text Box 4"/>
          <p:cNvSpPr txBox="1">
            <a:spLocks noChangeArrowheads="1"/>
          </p:cNvSpPr>
          <p:nvPr/>
        </p:nvSpPr>
        <p:spPr bwMode="auto">
          <a:xfrm>
            <a:off x="1638300" y="1357033"/>
            <a:ext cx="7748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当 </a:t>
            </a:r>
            <a:r>
              <a:rPr lang="en-US" altLang="zh-CN" sz="2800" b="1" i="1"/>
              <a:t>M </a:t>
            </a:r>
            <a:r>
              <a:rPr lang="zh-CN" altLang="en-US" sz="2800" b="1"/>
              <a:t>进制计数到</a:t>
            </a:r>
            <a:r>
              <a:rPr lang="zh-CN" altLang="en-US" sz="1400" b="1"/>
              <a:t>  </a:t>
            </a:r>
            <a:r>
              <a:rPr lang="en-US" altLang="zh-CN" sz="2800" b="1" i="1">
                <a:solidFill>
                  <a:srgbClr val="FF0066"/>
                </a:solidFill>
              </a:rPr>
              <a:t>S</a:t>
            </a:r>
            <a:r>
              <a:rPr lang="en-US" altLang="zh-CN" sz="2800" b="1" i="1" baseline="-25000">
                <a:solidFill>
                  <a:srgbClr val="FF0066"/>
                </a:solidFill>
              </a:rPr>
              <a:t>N</a:t>
            </a:r>
            <a:r>
              <a:rPr lang="en-US" altLang="zh-CN" sz="2800" b="1" baseline="-25000">
                <a:solidFill>
                  <a:srgbClr val="FF0066"/>
                </a:solidFill>
              </a:rPr>
              <a:t> </a:t>
            </a:r>
            <a:r>
              <a:rPr lang="en-US" altLang="zh-CN" sz="2800" b="1" baseline="-25000">
                <a:solidFill>
                  <a:srgbClr val="FF0066"/>
                </a:solidFill>
                <a:cs typeface="Times New Roman" panose="02020603050405020304" pitchFamily="18" charset="0"/>
              </a:rPr>
              <a:t>–</a:t>
            </a:r>
            <a:r>
              <a:rPr lang="en-US" altLang="zh-CN" sz="2800" b="1" baseline="-25000">
                <a:solidFill>
                  <a:srgbClr val="FF0066"/>
                </a:solidFill>
              </a:rPr>
              <a:t>1 </a:t>
            </a:r>
            <a:r>
              <a:rPr lang="zh-CN" altLang="en-US" sz="2800" b="1"/>
              <a:t>后使计数回到 </a:t>
            </a:r>
            <a:r>
              <a:rPr lang="zh-CN" altLang="en-US" sz="1400" b="1"/>
              <a:t> </a:t>
            </a:r>
            <a:r>
              <a:rPr lang="en-US" altLang="zh-CN" sz="2800" b="1" i="1">
                <a:solidFill>
                  <a:srgbClr val="FF0066"/>
                </a:solidFill>
              </a:rPr>
              <a:t>S</a:t>
            </a:r>
            <a:r>
              <a:rPr lang="en-US" altLang="zh-CN" sz="2800" b="1" baseline="-25000">
                <a:solidFill>
                  <a:srgbClr val="FF0066"/>
                </a:solidFill>
              </a:rPr>
              <a:t>0</a:t>
            </a:r>
            <a:r>
              <a:rPr lang="en-US" altLang="zh-CN" sz="1400" b="1" baseline="-25000">
                <a:solidFill>
                  <a:srgbClr val="FF0066"/>
                </a:solidFill>
              </a:rPr>
              <a:t>  </a:t>
            </a:r>
            <a:r>
              <a:rPr lang="zh-CN" altLang="en-US" sz="2800" b="1"/>
              <a:t>状态</a:t>
            </a:r>
          </a:p>
        </p:txBody>
      </p:sp>
      <p:sp>
        <p:nvSpPr>
          <p:cNvPr id="30725" name="Text Box 5"/>
          <p:cNvSpPr txBox="1">
            <a:spLocks noChangeArrowheads="1"/>
          </p:cNvSpPr>
          <p:nvPr/>
        </p:nvSpPr>
        <p:spPr bwMode="auto">
          <a:xfrm>
            <a:off x="1714500" y="2296833"/>
            <a:ext cx="4116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求归零逻辑表达式；</a:t>
            </a:r>
          </a:p>
        </p:txBody>
      </p:sp>
      <p:sp>
        <p:nvSpPr>
          <p:cNvPr id="30726" name="Text Box 6"/>
          <p:cNvSpPr txBox="1">
            <a:spLocks noChangeArrowheads="1"/>
          </p:cNvSpPr>
          <p:nvPr/>
        </p:nvSpPr>
        <p:spPr bwMode="auto">
          <a:xfrm>
            <a:off x="1695450" y="1820583"/>
            <a:ext cx="6523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写出状态 </a:t>
            </a:r>
            <a:r>
              <a:rPr lang="en-US" altLang="zh-CN" sz="2800" b="1" i="1"/>
              <a:t>S</a:t>
            </a:r>
            <a:r>
              <a:rPr lang="en-US" altLang="zh-CN" sz="2800" b="1" i="1" baseline="-25000"/>
              <a:t>N</a:t>
            </a:r>
            <a:r>
              <a:rPr lang="en-US" altLang="zh-CN" sz="1000" b="1" i="1" baseline="-25000"/>
              <a:t> </a:t>
            </a:r>
            <a:r>
              <a:rPr lang="en-US" altLang="zh-CN" sz="2800" b="1" baseline="-25000">
                <a:cs typeface="Times New Roman" panose="02020603050405020304" pitchFamily="18" charset="0"/>
              </a:rPr>
              <a:t>–</a:t>
            </a:r>
            <a:r>
              <a:rPr lang="en-US" altLang="zh-CN" sz="2800" b="1" baseline="-25000"/>
              <a:t>1 </a:t>
            </a:r>
            <a:r>
              <a:rPr lang="zh-CN" altLang="en-US" sz="2800" b="1"/>
              <a:t>的二进制代码；</a:t>
            </a:r>
          </a:p>
        </p:txBody>
      </p:sp>
      <p:sp>
        <p:nvSpPr>
          <p:cNvPr id="30727" name="Text Box 7"/>
          <p:cNvSpPr txBox="1">
            <a:spLocks noChangeArrowheads="1"/>
          </p:cNvSpPr>
          <p:nvPr/>
        </p:nvSpPr>
        <p:spPr bwMode="auto">
          <a:xfrm>
            <a:off x="1714500" y="2715933"/>
            <a:ext cx="2706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3. </a:t>
            </a:r>
            <a:r>
              <a:rPr lang="zh-CN" altLang="zh-CN" sz="2800" b="1"/>
              <a:t>画连线图。</a:t>
            </a:r>
            <a:endParaRPr lang="zh-CN" altLang="en-US" sz="2800" b="1"/>
          </a:p>
        </p:txBody>
      </p:sp>
      <p:sp>
        <p:nvSpPr>
          <p:cNvPr id="30728" name="Text Box 8"/>
          <p:cNvSpPr txBox="1">
            <a:spLocks noChangeArrowheads="1"/>
          </p:cNvSpPr>
          <p:nvPr/>
        </p:nvSpPr>
        <p:spPr bwMode="auto">
          <a:xfrm>
            <a:off x="571500" y="1858683"/>
            <a:ext cx="15367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effectLst>
                  <a:outerShdw blurRad="38100" dist="38100" dir="2700000" algn="tl">
                    <a:srgbClr val="C0C0C0"/>
                  </a:outerShdw>
                </a:effectLst>
              </a:rPr>
              <a:t>步 骤：</a:t>
            </a:r>
          </a:p>
        </p:txBody>
      </p:sp>
      <p:sp>
        <p:nvSpPr>
          <p:cNvPr id="30729" name="Text Box 9"/>
          <p:cNvSpPr txBox="1">
            <a:spLocks noChangeArrowheads="1"/>
          </p:cNvSpPr>
          <p:nvPr/>
        </p:nvSpPr>
        <p:spPr bwMode="auto">
          <a:xfrm>
            <a:off x="182563" y="3203295"/>
            <a:ext cx="8885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latin typeface="宋体" panose="02010600030101010101" pitchFamily="2" charset="-122"/>
              </a:rPr>
              <a:t>[</a:t>
            </a:r>
            <a:r>
              <a:rPr lang="zh-CN" altLang="en-US" sz="2800" b="1">
                <a:solidFill>
                  <a:srgbClr val="FF0066"/>
                </a:solidFill>
              </a:rPr>
              <a:t>例</a:t>
            </a:r>
            <a:r>
              <a:rPr lang="en-US" altLang="zh-CN" sz="2800" b="1">
                <a:solidFill>
                  <a:srgbClr val="FF0066"/>
                </a:solidFill>
                <a:latin typeface="宋体" panose="02010600030101010101" pitchFamily="2" charset="-122"/>
              </a:rPr>
              <a:t>]</a:t>
            </a:r>
            <a:r>
              <a:rPr lang="en-US" altLang="zh-CN" sz="2800" b="1"/>
              <a:t> </a:t>
            </a:r>
            <a:r>
              <a:rPr lang="zh-CN" altLang="en-US" sz="2800" b="1"/>
              <a:t>用</a:t>
            </a:r>
            <a:r>
              <a:rPr lang="en-US" altLang="zh-CN" sz="2800" b="1"/>
              <a:t>4</a:t>
            </a:r>
            <a:r>
              <a:rPr lang="zh-CN" altLang="en-US" sz="2800" b="1"/>
              <a:t>位二进制计数器 </a:t>
            </a:r>
            <a:r>
              <a:rPr lang="en-US" altLang="zh-CN" sz="2800" b="1"/>
              <a:t>74163 </a:t>
            </a:r>
            <a:r>
              <a:rPr lang="zh-CN" altLang="en-US" sz="2800" b="1"/>
              <a:t>构成</a:t>
            </a:r>
            <a:r>
              <a:rPr lang="zh-CN" altLang="en-US" sz="2800" b="1">
                <a:solidFill>
                  <a:srgbClr val="FF0066"/>
                </a:solidFill>
              </a:rPr>
              <a:t>十二进制</a:t>
            </a:r>
            <a:r>
              <a:rPr lang="zh-CN" altLang="en-US" sz="2800" b="1"/>
              <a:t>计数器。</a:t>
            </a:r>
          </a:p>
        </p:txBody>
      </p:sp>
      <p:sp>
        <p:nvSpPr>
          <p:cNvPr id="30731" name="Text Box 11"/>
          <p:cNvSpPr txBox="1">
            <a:spLocks noChangeArrowheads="1"/>
          </p:cNvSpPr>
          <p:nvPr/>
        </p:nvSpPr>
        <p:spPr bwMode="auto">
          <a:xfrm>
            <a:off x="1211263" y="3746220"/>
            <a:ext cx="64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p>
        </p:txBody>
      </p:sp>
      <p:graphicFrame>
        <p:nvGraphicFramePr>
          <p:cNvPr id="30732" name="Object 12"/>
          <p:cNvGraphicFramePr>
            <a:graphicFrameLocks noChangeAspect="1"/>
          </p:cNvGraphicFramePr>
          <p:nvPr>
            <p:extLst/>
          </p:nvPr>
        </p:nvGraphicFramePr>
        <p:xfrm>
          <a:off x="1103313" y="4851120"/>
          <a:ext cx="2157412" cy="612775"/>
        </p:xfrm>
        <a:graphic>
          <a:graphicData uri="http://schemas.openxmlformats.org/presentationml/2006/ole">
            <mc:AlternateContent xmlns:mc="http://schemas.openxmlformats.org/markup-compatibility/2006">
              <mc:Choice xmlns:v="urn:schemas-microsoft-com:vml" Requires="v">
                <p:oleObj spid="_x0000_s31752" name="Equation" r:id="rId3" imgW="888840" imgH="253800" progId="Equation.3">
                  <p:embed/>
                </p:oleObj>
              </mc:Choice>
              <mc:Fallback>
                <p:oleObj name="Equation" r:id="rId3" imgW="888840" imgH="253800" progId="Equation.3">
                  <p:embed/>
                  <p:pic>
                    <p:nvPicPr>
                      <p:cNvPr id="3073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4851120"/>
                        <a:ext cx="2157412" cy="6127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13"/>
          <p:cNvGraphicFramePr>
            <a:graphicFrameLocks noChangeAspect="1"/>
          </p:cNvGraphicFramePr>
          <p:nvPr>
            <p:extLst/>
          </p:nvPr>
        </p:nvGraphicFramePr>
        <p:xfrm>
          <a:off x="1630363" y="3746220"/>
          <a:ext cx="1673225" cy="514350"/>
        </p:xfrm>
        <a:graphic>
          <a:graphicData uri="http://schemas.openxmlformats.org/presentationml/2006/ole">
            <mc:AlternateContent xmlns:mc="http://schemas.openxmlformats.org/markup-compatibility/2006">
              <mc:Choice xmlns:v="urn:schemas-microsoft-com:vml" Requires="v">
                <p:oleObj spid="_x0000_s31753" name="Equation" r:id="rId5" imgW="698400" imgH="215640" progId="Equation.3">
                  <p:embed/>
                </p:oleObj>
              </mc:Choice>
              <mc:Fallback>
                <p:oleObj name="Equation" r:id="rId5" imgW="698400" imgH="215640" progId="Equation.3">
                  <p:embed/>
                  <p:pic>
                    <p:nvPicPr>
                      <p:cNvPr id="30733"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3746220"/>
                        <a:ext cx="1673225" cy="514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14"/>
          <p:cNvGraphicFramePr>
            <a:graphicFrameLocks noChangeAspect="1"/>
          </p:cNvGraphicFramePr>
          <p:nvPr>
            <p:extLst/>
          </p:nvPr>
        </p:nvGraphicFramePr>
        <p:xfrm>
          <a:off x="1011238" y="5454370"/>
          <a:ext cx="2522537" cy="608013"/>
        </p:xfrm>
        <a:graphic>
          <a:graphicData uri="http://schemas.openxmlformats.org/presentationml/2006/ole">
            <mc:AlternateContent xmlns:mc="http://schemas.openxmlformats.org/markup-compatibility/2006">
              <mc:Choice xmlns:v="urn:schemas-microsoft-com:vml" Requires="v">
                <p:oleObj spid="_x0000_s31754" name="Equation" r:id="rId7" imgW="1054080" imgH="253800" progId="Equation.3">
                  <p:embed/>
                </p:oleObj>
              </mc:Choice>
              <mc:Fallback>
                <p:oleObj name="Equation" r:id="rId7" imgW="1054080" imgH="253800" progId="Equation.3">
                  <p:embed/>
                  <p:pic>
                    <p:nvPicPr>
                      <p:cNvPr id="3073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38" y="5454370"/>
                        <a:ext cx="2522537"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Text Box 15"/>
          <p:cNvSpPr txBox="1">
            <a:spLocks noChangeArrowheads="1"/>
          </p:cNvSpPr>
          <p:nvPr/>
        </p:nvSpPr>
        <p:spPr bwMode="auto">
          <a:xfrm>
            <a:off x="3232150" y="3749395"/>
            <a:ext cx="1473200" cy="519113"/>
          </a:xfrm>
          <a:prstGeom prst="rect">
            <a:avLst/>
          </a:prstGeom>
          <a:solidFill>
            <a:schemeClr val="bg1"/>
          </a:solidFill>
          <a:ln>
            <a:noFill/>
          </a:ln>
          <a:effectLst/>
        </p:spPr>
        <p:txBody>
          <a:bodyPr>
            <a:spAutoFit/>
          </a:bodyPr>
          <a:lstStyle/>
          <a:p>
            <a:r>
              <a:rPr lang="en-US" altLang="zh-CN" sz="2800" b="1">
                <a:solidFill>
                  <a:srgbClr val="FF0066"/>
                </a:solidFill>
              </a:rPr>
              <a:t>= 1011</a:t>
            </a:r>
          </a:p>
        </p:txBody>
      </p:sp>
      <p:sp>
        <p:nvSpPr>
          <p:cNvPr id="30736" name="Text Box 16"/>
          <p:cNvSpPr txBox="1">
            <a:spLocks noChangeArrowheads="1"/>
          </p:cNvSpPr>
          <p:nvPr/>
        </p:nvSpPr>
        <p:spPr bwMode="auto">
          <a:xfrm>
            <a:off x="696913" y="4339945"/>
            <a:ext cx="353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归零表达式：</a:t>
            </a:r>
          </a:p>
        </p:txBody>
      </p:sp>
      <p:sp>
        <p:nvSpPr>
          <p:cNvPr id="30737" name="Text Box 17"/>
          <p:cNvSpPr txBox="1">
            <a:spLocks noChangeArrowheads="1"/>
          </p:cNvSpPr>
          <p:nvPr/>
        </p:nvSpPr>
        <p:spPr bwMode="auto">
          <a:xfrm>
            <a:off x="768350" y="5994120"/>
            <a:ext cx="1954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3. </a:t>
            </a:r>
            <a:r>
              <a:rPr lang="zh-CN" altLang="zh-CN" sz="2800" b="1"/>
              <a:t>连线图</a:t>
            </a:r>
            <a:endParaRPr lang="zh-CN" altLang="en-US" sz="2800" b="1"/>
          </a:p>
        </p:txBody>
      </p:sp>
      <p:grpSp>
        <p:nvGrpSpPr>
          <p:cNvPr id="30738" name="Group 18"/>
          <p:cNvGrpSpPr>
            <a:grpSpLocks/>
          </p:cNvGrpSpPr>
          <p:nvPr/>
        </p:nvGrpSpPr>
        <p:grpSpPr bwMode="auto">
          <a:xfrm>
            <a:off x="4162425" y="3781146"/>
            <a:ext cx="3883025" cy="2884488"/>
            <a:chOff x="2510" y="2266"/>
            <a:chExt cx="2446" cy="1817"/>
          </a:xfrm>
        </p:grpSpPr>
        <p:sp>
          <p:nvSpPr>
            <p:cNvPr id="30739" name="Line 19"/>
            <p:cNvSpPr>
              <a:spLocks noChangeShapeType="1"/>
            </p:cNvSpPr>
            <p:nvPr/>
          </p:nvSpPr>
          <p:spPr bwMode="auto">
            <a:xfrm>
              <a:off x="3384" y="254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0" name="Oval 20"/>
            <p:cNvSpPr>
              <a:spLocks noChangeArrowheads="1"/>
            </p:cNvSpPr>
            <p:nvPr/>
          </p:nvSpPr>
          <p:spPr bwMode="auto">
            <a:xfrm>
              <a:off x="3355" y="2530"/>
              <a:ext cx="54"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41" name="Group 21"/>
            <p:cNvGrpSpPr>
              <a:grpSpLocks/>
            </p:cNvGrpSpPr>
            <p:nvPr/>
          </p:nvGrpSpPr>
          <p:grpSpPr bwMode="auto">
            <a:xfrm>
              <a:off x="3618" y="2530"/>
              <a:ext cx="53" cy="400"/>
              <a:chOff x="3638" y="2524"/>
              <a:chExt cx="53" cy="400"/>
            </a:xfrm>
          </p:grpSpPr>
          <p:sp>
            <p:nvSpPr>
              <p:cNvPr id="30742" name="Line 22"/>
              <p:cNvSpPr>
                <a:spLocks noChangeShapeType="1"/>
              </p:cNvSpPr>
              <p:nvPr/>
            </p:nvSpPr>
            <p:spPr bwMode="auto">
              <a:xfrm>
                <a:off x="3666" y="2536"/>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3" name="Oval 23"/>
              <p:cNvSpPr>
                <a:spLocks noChangeArrowheads="1"/>
              </p:cNvSpPr>
              <p:nvPr/>
            </p:nvSpPr>
            <p:spPr bwMode="auto">
              <a:xfrm>
                <a:off x="3638" y="2524"/>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44" name="Line 24"/>
            <p:cNvSpPr>
              <a:spLocks noChangeShapeType="1"/>
            </p:cNvSpPr>
            <p:nvPr/>
          </p:nvSpPr>
          <p:spPr bwMode="auto">
            <a:xfrm>
              <a:off x="3909" y="254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5" name="Oval 25"/>
            <p:cNvSpPr>
              <a:spLocks noChangeArrowheads="1"/>
            </p:cNvSpPr>
            <p:nvPr/>
          </p:nvSpPr>
          <p:spPr bwMode="auto">
            <a:xfrm>
              <a:off x="3881" y="2530"/>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Line 26"/>
            <p:cNvSpPr>
              <a:spLocks noChangeShapeType="1"/>
            </p:cNvSpPr>
            <p:nvPr/>
          </p:nvSpPr>
          <p:spPr bwMode="auto">
            <a:xfrm>
              <a:off x="4172" y="254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7" name="Oval 27"/>
            <p:cNvSpPr>
              <a:spLocks noChangeArrowheads="1"/>
            </p:cNvSpPr>
            <p:nvPr/>
          </p:nvSpPr>
          <p:spPr bwMode="auto">
            <a:xfrm>
              <a:off x="4144" y="2530"/>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48" name="Group 28"/>
            <p:cNvGrpSpPr>
              <a:grpSpLocks/>
            </p:cNvGrpSpPr>
            <p:nvPr/>
          </p:nvGrpSpPr>
          <p:grpSpPr bwMode="auto">
            <a:xfrm>
              <a:off x="2510" y="2266"/>
              <a:ext cx="2446" cy="1817"/>
              <a:chOff x="2510" y="2266"/>
              <a:chExt cx="2446" cy="1817"/>
            </a:xfrm>
          </p:grpSpPr>
          <p:sp>
            <p:nvSpPr>
              <p:cNvPr id="30749" name="Line 29"/>
              <p:cNvSpPr>
                <a:spLocks noChangeShapeType="1"/>
              </p:cNvSpPr>
              <p:nvPr/>
            </p:nvSpPr>
            <p:spPr bwMode="auto">
              <a:xfrm rot="5400000" flipV="1">
                <a:off x="3224" y="3108"/>
                <a:ext cx="0" cy="3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0" name="Rectangle 30"/>
              <p:cNvSpPr>
                <a:spLocks noChangeArrowheads="1"/>
              </p:cNvSpPr>
              <p:nvPr/>
            </p:nvSpPr>
            <p:spPr bwMode="auto">
              <a:xfrm>
                <a:off x="3258" y="2942"/>
                <a:ext cx="1081" cy="704"/>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1" name="Line 31"/>
              <p:cNvSpPr>
                <a:spLocks noChangeShapeType="1"/>
              </p:cNvSpPr>
              <p:nvPr/>
            </p:nvSpPr>
            <p:spPr bwMode="auto">
              <a:xfrm flipV="1">
                <a:off x="3393" y="365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2" name="Line 32"/>
              <p:cNvSpPr>
                <a:spLocks noChangeShapeType="1"/>
              </p:cNvSpPr>
              <p:nvPr/>
            </p:nvSpPr>
            <p:spPr bwMode="auto">
              <a:xfrm flipV="1">
                <a:off x="3674" y="365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3" name="Line 33"/>
              <p:cNvSpPr>
                <a:spLocks noChangeShapeType="1"/>
              </p:cNvSpPr>
              <p:nvPr/>
            </p:nvSpPr>
            <p:spPr bwMode="auto">
              <a:xfrm flipV="1">
                <a:off x="3955" y="365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4" name="Line 34"/>
              <p:cNvSpPr>
                <a:spLocks noChangeShapeType="1"/>
              </p:cNvSpPr>
              <p:nvPr/>
            </p:nvSpPr>
            <p:spPr bwMode="auto">
              <a:xfrm flipV="1">
                <a:off x="4236" y="365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5" name="Text Box 35"/>
              <p:cNvSpPr txBox="1">
                <a:spLocks noChangeArrowheads="1"/>
              </p:cNvSpPr>
              <p:nvPr/>
            </p:nvSpPr>
            <p:spPr bwMode="auto">
              <a:xfrm>
                <a:off x="3418" y="3120"/>
                <a:ext cx="8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anose="02010609030101010101" pitchFamily="49" charset="-122"/>
                  </a:rPr>
                  <a:t>74163</a:t>
                </a:r>
              </a:p>
            </p:txBody>
          </p:sp>
          <p:sp>
            <p:nvSpPr>
              <p:cNvPr id="30756" name="Text Box 36"/>
              <p:cNvSpPr txBox="1">
                <a:spLocks noChangeArrowheads="1"/>
              </p:cNvSpPr>
              <p:nvPr/>
            </p:nvSpPr>
            <p:spPr bwMode="auto">
              <a:xfrm>
                <a:off x="3263" y="2266"/>
                <a:ext cx="1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0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1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2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3</a:t>
                </a:r>
                <a:endParaRPr lang="en-US" altLang="zh-CN" b="1" i="1">
                  <a:solidFill>
                    <a:srgbClr val="0033CC"/>
                  </a:solidFill>
                  <a:ea typeface="楷体_GB2312" panose="02010609030101010101" pitchFamily="49" charset="-122"/>
                </a:endParaRPr>
              </a:p>
            </p:txBody>
          </p:sp>
          <p:sp>
            <p:nvSpPr>
              <p:cNvPr id="30757" name="Line 37"/>
              <p:cNvSpPr>
                <a:spLocks noChangeShapeType="1"/>
              </p:cNvSpPr>
              <p:nvPr/>
            </p:nvSpPr>
            <p:spPr bwMode="auto">
              <a:xfrm rot="5400000" flipV="1">
                <a:off x="3062" y="289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8" name="Oval 38"/>
              <p:cNvSpPr>
                <a:spLocks noChangeArrowheads="1"/>
              </p:cNvSpPr>
              <p:nvPr/>
            </p:nvSpPr>
            <p:spPr bwMode="auto">
              <a:xfrm rot="5400000" flipV="1">
                <a:off x="2867" y="3057"/>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9" name="Line 39"/>
              <p:cNvSpPr>
                <a:spLocks noChangeShapeType="1"/>
              </p:cNvSpPr>
              <p:nvPr/>
            </p:nvSpPr>
            <p:spPr bwMode="auto">
              <a:xfrm rot="-5400000">
                <a:off x="3056" y="3307"/>
                <a:ext cx="0"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0" name="Oval 40"/>
              <p:cNvSpPr>
                <a:spLocks noChangeArrowheads="1"/>
              </p:cNvSpPr>
              <p:nvPr/>
            </p:nvSpPr>
            <p:spPr bwMode="auto">
              <a:xfrm rot="5400000" flipV="1">
                <a:off x="2867" y="3466"/>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61" name="Group 41"/>
              <p:cNvGrpSpPr>
                <a:grpSpLocks/>
              </p:cNvGrpSpPr>
              <p:nvPr/>
            </p:nvGrpSpPr>
            <p:grpSpPr bwMode="auto">
              <a:xfrm rot="-5400000" flipH="1" flipV="1">
                <a:off x="4381" y="2952"/>
                <a:ext cx="54" cy="160"/>
                <a:chOff x="2904" y="1272"/>
                <a:chExt cx="68" cy="204"/>
              </a:xfrm>
            </p:grpSpPr>
            <p:sp>
              <p:nvSpPr>
                <p:cNvPr id="30762" name="Line 42"/>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3" name="Oval 43"/>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64" name="Line 44"/>
              <p:cNvSpPr>
                <a:spLocks noChangeShapeType="1"/>
              </p:cNvSpPr>
              <p:nvPr/>
            </p:nvSpPr>
            <p:spPr bwMode="auto">
              <a:xfrm rot="-5400000" flipH="1" flipV="1">
                <a:off x="4425" y="3228"/>
                <a:ext cx="0"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5" name="Rectangle 45"/>
              <p:cNvSpPr>
                <a:spLocks noChangeArrowheads="1"/>
              </p:cNvSpPr>
              <p:nvPr/>
            </p:nvSpPr>
            <p:spPr bwMode="auto">
              <a:xfrm>
                <a:off x="2640" y="3149"/>
                <a:ext cx="6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T</a:t>
                </a:r>
              </a:p>
            </p:txBody>
          </p:sp>
          <p:grpSp>
            <p:nvGrpSpPr>
              <p:cNvPr id="30766" name="Group 46"/>
              <p:cNvGrpSpPr>
                <a:grpSpLocks/>
              </p:cNvGrpSpPr>
              <p:nvPr/>
            </p:nvGrpSpPr>
            <p:grpSpPr bwMode="auto">
              <a:xfrm>
                <a:off x="4452" y="3061"/>
                <a:ext cx="492" cy="288"/>
                <a:chOff x="3180" y="3433"/>
                <a:chExt cx="492" cy="288"/>
              </a:xfrm>
            </p:grpSpPr>
            <p:sp>
              <p:nvSpPr>
                <p:cNvPr id="30767" name="Line 47"/>
                <p:cNvSpPr>
                  <a:spLocks noChangeShapeType="1"/>
                </p:cNvSpPr>
                <p:nvPr/>
              </p:nvSpPr>
              <p:spPr bwMode="auto">
                <a:xfrm>
                  <a:off x="3272" y="3474"/>
                  <a:ext cx="17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8" name="Rectangle 48"/>
                <p:cNvSpPr>
                  <a:spLocks noChangeArrowheads="1"/>
                </p:cNvSpPr>
                <p:nvPr/>
              </p:nvSpPr>
              <p:spPr bwMode="auto">
                <a:xfrm>
                  <a:off x="3180" y="3433"/>
                  <a:ext cx="4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LD</a:t>
                  </a:r>
                </a:p>
              </p:txBody>
            </p:sp>
          </p:grpSp>
          <p:sp>
            <p:nvSpPr>
              <p:cNvPr id="30769" name="Rectangle 49"/>
              <p:cNvSpPr>
                <a:spLocks noChangeArrowheads="1"/>
              </p:cNvSpPr>
              <p:nvPr/>
            </p:nvSpPr>
            <p:spPr bwMode="auto">
              <a:xfrm>
                <a:off x="4424" y="2858"/>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CO</a:t>
                </a:r>
              </a:p>
            </p:txBody>
          </p:sp>
          <p:sp>
            <p:nvSpPr>
              <p:cNvPr id="30770" name="Rectangle 50"/>
              <p:cNvSpPr>
                <a:spLocks noChangeArrowheads="1"/>
              </p:cNvSpPr>
              <p:nvPr/>
            </p:nvSpPr>
            <p:spPr bwMode="auto">
              <a:xfrm>
                <a:off x="2510" y="3394"/>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p>
            </p:txBody>
          </p:sp>
          <p:sp>
            <p:nvSpPr>
              <p:cNvPr id="30771" name="Rectangle 51"/>
              <p:cNvSpPr>
                <a:spLocks noChangeArrowheads="1"/>
              </p:cNvSpPr>
              <p:nvPr/>
            </p:nvSpPr>
            <p:spPr bwMode="auto">
              <a:xfrm>
                <a:off x="2772" y="2796"/>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P</a:t>
                </a:r>
              </a:p>
            </p:txBody>
          </p:sp>
          <p:sp>
            <p:nvSpPr>
              <p:cNvPr id="30772" name="Oval 52"/>
              <p:cNvSpPr>
                <a:spLocks noChangeArrowheads="1"/>
              </p:cNvSpPr>
              <p:nvPr/>
            </p:nvSpPr>
            <p:spPr bwMode="auto">
              <a:xfrm>
                <a:off x="4339" y="3269"/>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3" name="Text Box 53"/>
              <p:cNvSpPr txBox="1">
                <a:spLocks noChangeArrowheads="1"/>
              </p:cNvSpPr>
              <p:nvPr/>
            </p:nvSpPr>
            <p:spPr bwMode="auto">
              <a:xfrm>
                <a:off x="3219" y="3792"/>
                <a:ext cx="15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0</a:t>
                </a:r>
                <a:r>
                  <a:rPr lang="en-US" altLang="zh-CN" sz="1100" b="1" baseline="-25000" dirty="0">
                    <a:solidFill>
                      <a:srgbClr val="0033CC"/>
                    </a:solidFill>
                    <a:ea typeface="楷体_GB2312" panose="02010609030101010101" pitchFamily="49" charset="-122"/>
                  </a:rPr>
                  <a:t>  </a:t>
                </a:r>
                <a:r>
                  <a:rPr lang="en-US" altLang="zh-CN" sz="2400" b="1" baseline="-25000" dirty="0">
                    <a:solidFill>
                      <a:srgbClr val="0033CC"/>
                    </a:solidFill>
                    <a:ea typeface="楷体_GB2312" panose="02010609030101010101" pitchFamily="49" charset="-122"/>
                  </a:rPr>
                  <a:t>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1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2   </a:t>
                </a:r>
                <a:r>
                  <a:rPr lang="en-US" altLang="zh-CN" sz="2400" b="1" i="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3</a:t>
                </a:r>
                <a:endParaRPr lang="en-US" altLang="zh-CN" sz="2400" b="1" dirty="0">
                  <a:ea typeface="隶书" panose="02010509060101010101" pitchFamily="49" charset="-122"/>
                </a:endParaRPr>
              </a:p>
            </p:txBody>
          </p:sp>
          <p:grpSp>
            <p:nvGrpSpPr>
              <p:cNvPr id="30774" name="Group 54"/>
              <p:cNvGrpSpPr>
                <a:grpSpLocks/>
              </p:cNvGrpSpPr>
              <p:nvPr/>
            </p:nvGrpSpPr>
            <p:grpSpPr bwMode="auto">
              <a:xfrm>
                <a:off x="4428" y="3564"/>
                <a:ext cx="372" cy="288"/>
                <a:chOff x="3204" y="3948"/>
                <a:chExt cx="372" cy="288"/>
              </a:xfrm>
            </p:grpSpPr>
            <p:sp>
              <p:nvSpPr>
                <p:cNvPr id="30775" name="Line 55"/>
                <p:cNvSpPr>
                  <a:spLocks noChangeShapeType="1"/>
                </p:cNvSpPr>
                <p:nvPr/>
              </p:nvSpPr>
              <p:spPr bwMode="auto">
                <a:xfrm>
                  <a:off x="3272" y="3975"/>
                  <a:ext cx="21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6" name="Rectangle 56"/>
                <p:cNvSpPr>
                  <a:spLocks noChangeArrowheads="1"/>
                </p:cNvSpPr>
                <p:nvPr/>
              </p:nvSpPr>
              <p:spPr bwMode="auto">
                <a:xfrm>
                  <a:off x="3204" y="39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CR</a:t>
                  </a:r>
                </a:p>
              </p:txBody>
            </p:sp>
          </p:grpSp>
          <p:sp>
            <p:nvSpPr>
              <p:cNvPr id="30777" name="Line 57"/>
              <p:cNvSpPr>
                <a:spLocks noChangeShapeType="1"/>
              </p:cNvSpPr>
              <p:nvPr/>
            </p:nvSpPr>
            <p:spPr bwMode="auto">
              <a:xfrm rot="-5400000" flipH="1" flipV="1">
                <a:off x="4425" y="3444"/>
                <a:ext cx="0"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8" name="Oval 58"/>
              <p:cNvSpPr>
                <a:spLocks noChangeArrowheads="1"/>
              </p:cNvSpPr>
              <p:nvPr/>
            </p:nvSpPr>
            <p:spPr bwMode="auto">
              <a:xfrm>
                <a:off x="4339" y="3485"/>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9" name="Oval 59"/>
              <p:cNvSpPr>
                <a:spLocks noChangeArrowheads="1"/>
              </p:cNvSpPr>
              <p:nvPr/>
            </p:nvSpPr>
            <p:spPr bwMode="auto">
              <a:xfrm>
                <a:off x="3024" y="30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0" name="Line 60"/>
              <p:cNvSpPr>
                <a:spLocks noChangeShapeType="1"/>
              </p:cNvSpPr>
              <p:nvPr/>
            </p:nvSpPr>
            <p:spPr bwMode="auto">
              <a:xfrm>
                <a:off x="3048" y="3084"/>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1" name="Text Box 61"/>
              <p:cNvSpPr txBox="1">
                <a:spLocks noChangeArrowheads="1"/>
              </p:cNvSpPr>
              <p:nvPr/>
            </p:nvSpPr>
            <p:spPr bwMode="auto">
              <a:xfrm>
                <a:off x="2594" y="28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66"/>
                    </a:solidFill>
                  </a:rPr>
                  <a:t>1</a:t>
                </a:r>
              </a:p>
            </p:txBody>
          </p:sp>
        </p:grpSp>
      </p:grpSp>
      <p:grpSp>
        <p:nvGrpSpPr>
          <p:cNvPr id="30782" name="Group 62"/>
          <p:cNvGrpSpPr>
            <a:grpSpLocks/>
          </p:cNvGrpSpPr>
          <p:nvPr/>
        </p:nvGrpSpPr>
        <p:grpSpPr bwMode="auto">
          <a:xfrm>
            <a:off x="5549900" y="6175095"/>
            <a:ext cx="1666875" cy="276225"/>
            <a:chOff x="3384" y="3768"/>
            <a:chExt cx="1050" cy="174"/>
          </a:xfrm>
        </p:grpSpPr>
        <p:sp>
          <p:nvSpPr>
            <p:cNvPr id="30783" name="Line 63"/>
            <p:cNvSpPr>
              <a:spLocks noChangeShapeType="1"/>
            </p:cNvSpPr>
            <p:nvPr/>
          </p:nvSpPr>
          <p:spPr bwMode="auto">
            <a:xfrm>
              <a:off x="3384" y="3804"/>
              <a:ext cx="99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4" name="Line 64"/>
            <p:cNvSpPr>
              <a:spLocks noChangeShapeType="1"/>
            </p:cNvSpPr>
            <p:nvPr/>
          </p:nvSpPr>
          <p:spPr bwMode="auto">
            <a:xfrm>
              <a:off x="4374" y="3804"/>
              <a:ext cx="0" cy="1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5" name="Line 65"/>
            <p:cNvSpPr>
              <a:spLocks noChangeShapeType="1"/>
            </p:cNvSpPr>
            <p:nvPr/>
          </p:nvSpPr>
          <p:spPr bwMode="auto">
            <a:xfrm>
              <a:off x="4320" y="3942"/>
              <a:ext cx="11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6" name="Oval 66"/>
            <p:cNvSpPr>
              <a:spLocks noChangeArrowheads="1"/>
            </p:cNvSpPr>
            <p:nvPr/>
          </p:nvSpPr>
          <p:spPr bwMode="auto">
            <a:xfrm>
              <a:off x="3648" y="3768"/>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7" name="Oval 67"/>
            <p:cNvSpPr>
              <a:spLocks noChangeArrowheads="1"/>
            </p:cNvSpPr>
            <p:nvPr/>
          </p:nvSpPr>
          <p:spPr bwMode="auto">
            <a:xfrm>
              <a:off x="3930" y="377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8" name="Oval 68"/>
            <p:cNvSpPr>
              <a:spLocks noChangeArrowheads="1"/>
            </p:cNvSpPr>
            <p:nvPr/>
          </p:nvSpPr>
          <p:spPr bwMode="auto">
            <a:xfrm>
              <a:off x="4212" y="3780"/>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89" name="Group 69"/>
          <p:cNvGrpSpPr>
            <a:grpSpLocks/>
          </p:cNvGrpSpPr>
          <p:nvPr/>
        </p:nvGrpSpPr>
        <p:grpSpPr bwMode="auto">
          <a:xfrm>
            <a:off x="7267575" y="5374995"/>
            <a:ext cx="1258888" cy="422275"/>
            <a:chOff x="4466" y="3268"/>
            <a:chExt cx="793" cy="266"/>
          </a:xfrm>
        </p:grpSpPr>
        <p:sp>
          <p:nvSpPr>
            <p:cNvPr id="30790" name="Line 70"/>
            <p:cNvSpPr>
              <a:spLocks noChangeShapeType="1"/>
            </p:cNvSpPr>
            <p:nvPr/>
          </p:nvSpPr>
          <p:spPr bwMode="auto">
            <a:xfrm>
              <a:off x="4466" y="3523"/>
              <a:ext cx="79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1" name="Line 71"/>
            <p:cNvSpPr>
              <a:spLocks noChangeShapeType="1"/>
            </p:cNvSpPr>
            <p:nvPr/>
          </p:nvSpPr>
          <p:spPr bwMode="auto">
            <a:xfrm>
              <a:off x="5252" y="3268"/>
              <a:ext cx="1" cy="26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2" name="Group 72"/>
          <p:cNvGrpSpPr>
            <a:grpSpLocks/>
          </p:cNvGrpSpPr>
          <p:nvPr/>
        </p:nvGrpSpPr>
        <p:grpSpPr bwMode="auto">
          <a:xfrm>
            <a:off x="7218363" y="5395633"/>
            <a:ext cx="1311275" cy="42862"/>
            <a:chOff x="4395" y="3283"/>
            <a:chExt cx="826" cy="27"/>
          </a:xfrm>
        </p:grpSpPr>
        <p:sp>
          <p:nvSpPr>
            <p:cNvPr id="30793" name="Line 73"/>
            <p:cNvSpPr>
              <a:spLocks noChangeShapeType="1"/>
            </p:cNvSpPr>
            <p:nvPr/>
          </p:nvSpPr>
          <p:spPr bwMode="auto">
            <a:xfrm>
              <a:off x="4395" y="3308"/>
              <a:ext cx="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4" name="Line 74"/>
            <p:cNvSpPr>
              <a:spLocks noChangeShapeType="1"/>
            </p:cNvSpPr>
            <p:nvPr/>
          </p:nvSpPr>
          <p:spPr bwMode="auto">
            <a:xfrm>
              <a:off x="5213" y="3283"/>
              <a:ext cx="0" cy="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5" name="Group 75"/>
          <p:cNvGrpSpPr>
            <a:grpSpLocks/>
          </p:cNvGrpSpPr>
          <p:nvPr/>
        </p:nvGrpSpPr>
        <p:grpSpPr bwMode="auto">
          <a:xfrm>
            <a:off x="5502275" y="4384395"/>
            <a:ext cx="3262313" cy="987425"/>
            <a:chOff x="3354" y="2646"/>
            <a:chExt cx="2055" cy="622"/>
          </a:xfrm>
        </p:grpSpPr>
        <p:grpSp>
          <p:nvGrpSpPr>
            <p:cNvPr id="30796" name="Group 76"/>
            <p:cNvGrpSpPr>
              <a:grpSpLocks/>
            </p:cNvGrpSpPr>
            <p:nvPr/>
          </p:nvGrpSpPr>
          <p:grpSpPr bwMode="auto">
            <a:xfrm rot="10800000" flipV="1">
              <a:off x="3377" y="2673"/>
              <a:ext cx="1927" cy="366"/>
              <a:chOff x="1821" y="2358"/>
              <a:chExt cx="2183" cy="522"/>
            </a:xfrm>
          </p:grpSpPr>
          <p:sp>
            <p:nvSpPr>
              <p:cNvPr id="30797" name="Line 77"/>
              <p:cNvSpPr>
                <a:spLocks noChangeShapeType="1"/>
              </p:cNvSpPr>
              <p:nvPr/>
            </p:nvSpPr>
            <p:spPr bwMode="auto">
              <a:xfrm rot="5400000" flipV="1">
                <a:off x="1563" y="2619"/>
                <a:ext cx="5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8" name="Line 78"/>
              <p:cNvSpPr>
                <a:spLocks noChangeShapeType="1"/>
              </p:cNvSpPr>
              <p:nvPr/>
            </p:nvSpPr>
            <p:spPr bwMode="auto">
              <a:xfrm rot="5400000" flipV="1">
                <a:off x="2913" y="1266"/>
                <a:ext cx="0" cy="21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9" name="Group 79"/>
            <p:cNvGrpSpPr>
              <a:grpSpLocks/>
            </p:cNvGrpSpPr>
            <p:nvPr/>
          </p:nvGrpSpPr>
          <p:grpSpPr bwMode="auto">
            <a:xfrm rot="10800000" flipV="1">
              <a:off x="3653" y="2745"/>
              <a:ext cx="1579" cy="270"/>
              <a:chOff x="1821" y="2358"/>
              <a:chExt cx="2183" cy="522"/>
            </a:xfrm>
          </p:grpSpPr>
          <p:sp>
            <p:nvSpPr>
              <p:cNvPr id="30800" name="Line 80"/>
              <p:cNvSpPr>
                <a:spLocks noChangeShapeType="1"/>
              </p:cNvSpPr>
              <p:nvPr/>
            </p:nvSpPr>
            <p:spPr bwMode="auto">
              <a:xfrm rot="5400000" flipV="1">
                <a:off x="1563" y="2619"/>
                <a:ext cx="5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1" name="Line 81"/>
              <p:cNvSpPr>
                <a:spLocks noChangeShapeType="1"/>
              </p:cNvSpPr>
              <p:nvPr/>
            </p:nvSpPr>
            <p:spPr bwMode="auto">
              <a:xfrm rot="5400000" flipV="1">
                <a:off x="2913" y="1266"/>
                <a:ext cx="0" cy="21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802" name="Group 82"/>
            <p:cNvGrpSpPr>
              <a:grpSpLocks/>
            </p:cNvGrpSpPr>
            <p:nvPr/>
          </p:nvGrpSpPr>
          <p:grpSpPr bwMode="auto">
            <a:xfrm rot="10800000" flipV="1">
              <a:off x="4181" y="2829"/>
              <a:ext cx="979" cy="174"/>
              <a:chOff x="1821" y="2358"/>
              <a:chExt cx="2183" cy="522"/>
            </a:xfrm>
          </p:grpSpPr>
          <p:sp>
            <p:nvSpPr>
              <p:cNvPr id="30803" name="Line 83"/>
              <p:cNvSpPr>
                <a:spLocks noChangeShapeType="1"/>
              </p:cNvSpPr>
              <p:nvPr/>
            </p:nvSpPr>
            <p:spPr bwMode="auto">
              <a:xfrm rot="5400000" flipV="1">
                <a:off x="1563" y="2619"/>
                <a:ext cx="5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4" name="Line 84"/>
              <p:cNvSpPr>
                <a:spLocks noChangeShapeType="1"/>
              </p:cNvSpPr>
              <p:nvPr/>
            </p:nvSpPr>
            <p:spPr bwMode="auto">
              <a:xfrm rot="5400000" flipV="1">
                <a:off x="2913" y="1266"/>
                <a:ext cx="0" cy="21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805" name="Oval 85"/>
            <p:cNvSpPr>
              <a:spLocks noChangeArrowheads="1"/>
            </p:cNvSpPr>
            <p:nvPr/>
          </p:nvSpPr>
          <p:spPr bwMode="auto">
            <a:xfrm>
              <a:off x="3354" y="2646"/>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6" name="Oval 86"/>
            <p:cNvSpPr>
              <a:spLocks noChangeArrowheads="1"/>
            </p:cNvSpPr>
            <p:nvPr/>
          </p:nvSpPr>
          <p:spPr bwMode="auto">
            <a:xfrm>
              <a:off x="3624" y="2718"/>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7" name="Oval 87"/>
            <p:cNvSpPr>
              <a:spLocks noChangeArrowheads="1"/>
            </p:cNvSpPr>
            <p:nvPr/>
          </p:nvSpPr>
          <p:spPr bwMode="auto">
            <a:xfrm>
              <a:off x="4146" y="2802"/>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08" name="Group 88"/>
            <p:cNvGrpSpPr>
              <a:grpSpLocks/>
            </p:cNvGrpSpPr>
            <p:nvPr/>
          </p:nvGrpSpPr>
          <p:grpSpPr bwMode="auto">
            <a:xfrm rot="5400000">
              <a:off x="5104" y="2963"/>
              <a:ext cx="284" cy="326"/>
              <a:chOff x="3640" y="3167"/>
              <a:chExt cx="284" cy="326"/>
            </a:xfrm>
          </p:grpSpPr>
          <p:sp>
            <p:nvSpPr>
              <p:cNvPr id="30809" name="Oval 89"/>
              <p:cNvSpPr>
                <a:spLocks noChangeArrowheads="1"/>
              </p:cNvSpPr>
              <p:nvPr/>
            </p:nvSpPr>
            <p:spPr bwMode="auto">
              <a:xfrm rot="-5400000" flipH="1" flipV="1">
                <a:off x="3856" y="3287"/>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0" name="Rectangle 90"/>
              <p:cNvSpPr>
                <a:spLocks noChangeArrowheads="1"/>
              </p:cNvSpPr>
              <p:nvPr/>
            </p:nvSpPr>
            <p:spPr bwMode="auto">
              <a:xfrm>
                <a:off x="3640" y="3167"/>
                <a:ext cx="223" cy="326"/>
              </a:xfrm>
              <a:prstGeom prst="rect">
                <a:avLst/>
              </a:prstGeom>
              <a:gradFill rotWithShape="0">
                <a:gsLst>
                  <a:gs pos="0">
                    <a:srgbClr val="EAEAEA"/>
                  </a:gs>
                  <a:gs pos="100000">
                    <a:srgbClr val="EAEAEA">
                      <a:gamma/>
                      <a:shade val="94118"/>
                      <a:invGamma/>
                    </a:srgbClr>
                  </a:gs>
                </a:gsLst>
                <a:lin ang="27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sz="2800" b="1">
                  <a:solidFill>
                    <a:srgbClr val="0033CC"/>
                  </a:solidFill>
                  <a:ea typeface="楷体_GB2312" panose="02010609030101010101" pitchFamily="49" charset="-122"/>
                </a:endParaRPr>
              </a:p>
            </p:txBody>
          </p:sp>
        </p:grpSp>
        <p:sp>
          <p:nvSpPr>
            <p:cNvPr id="30811" name="Rectangle 91"/>
            <p:cNvSpPr>
              <a:spLocks noChangeArrowheads="1"/>
            </p:cNvSpPr>
            <p:nvPr/>
          </p:nvSpPr>
          <p:spPr bwMode="auto">
            <a:xfrm>
              <a:off x="5080" y="2935"/>
              <a:ext cx="24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rPr>
                <a:t>&amp;</a:t>
              </a:r>
            </a:p>
          </p:txBody>
        </p:sp>
      </p:grpSp>
      <p:sp>
        <p:nvSpPr>
          <p:cNvPr id="30812" name="AutoShape 92"/>
          <p:cNvSpPr>
            <a:spLocks noChangeArrowheads="1"/>
          </p:cNvSpPr>
          <p:nvPr/>
        </p:nvSpPr>
        <p:spPr bwMode="auto">
          <a:xfrm>
            <a:off x="7278688" y="6260820"/>
            <a:ext cx="1851025" cy="563563"/>
          </a:xfrm>
          <a:prstGeom prst="wedgeRoundRectCallout">
            <a:avLst>
              <a:gd name="adj1" fmla="val -57120"/>
              <a:gd name="adj2" fmla="val -139685"/>
              <a:gd name="adj3" fmla="val 16667"/>
            </a:avLst>
          </a:prstGeom>
          <a:solidFill>
            <a:srgbClr val="FFFFCC"/>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同步清零</a:t>
            </a:r>
          </a:p>
        </p:txBody>
      </p:sp>
      <p:sp>
        <p:nvSpPr>
          <p:cNvPr id="30813" name="AutoShape 93"/>
          <p:cNvSpPr>
            <a:spLocks noChangeArrowheads="1"/>
          </p:cNvSpPr>
          <p:nvPr/>
        </p:nvSpPr>
        <p:spPr bwMode="auto">
          <a:xfrm>
            <a:off x="7216775" y="5898870"/>
            <a:ext cx="1851025" cy="563563"/>
          </a:xfrm>
          <a:prstGeom prst="wedgeRoundRectCallout">
            <a:avLst>
              <a:gd name="adj1" fmla="val -57120"/>
              <a:gd name="adj2" fmla="val -139685"/>
              <a:gd name="adj3" fmla="val 16667"/>
            </a:avLst>
          </a:prstGeom>
          <a:solidFill>
            <a:srgbClr val="FFFFCC"/>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同步置零</a:t>
            </a:r>
          </a:p>
        </p:txBody>
      </p:sp>
    </p:spTree>
    <p:extLst>
      <p:ext uri="{BB962C8B-B14F-4D97-AF65-F5344CB8AC3E}">
        <p14:creationId xmlns:p14="http://schemas.microsoft.com/office/powerpoint/2010/main" val="1837882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0729"/>
                                        </p:tgtEl>
                                        <p:attrNameLst>
                                          <p:attrName>style.visibility</p:attrName>
                                        </p:attrNameLst>
                                      </p:cBhvr>
                                      <p:to>
                                        <p:strVal val="visible"/>
                                      </p:to>
                                    </p:set>
                                    <p:animEffect transition="in" filter="wipe(left)">
                                      <p:cBhvr>
                                        <p:cTn id="7" dur="300"/>
                                        <p:tgtEl>
                                          <p:spTgt spid="30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31">
                                            <p:txEl>
                                              <p:pRg st="0" end="0"/>
                                            </p:txEl>
                                          </p:spTgt>
                                        </p:tgtEl>
                                        <p:attrNameLst>
                                          <p:attrName>style.visibility</p:attrName>
                                        </p:attrNameLst>
                                      </p:cBhvr>
                                      <p:to>
                                        <p:strVal val="visible"/>
                                      </p:to>
                                    </p:set>
                                    <p:animEffect transition="in" filter="wipe(left)">
                                      <p:cBhvr>
                                        <p:cTn id="12" dur="500"/>
                                        <p:tgtEl>
                                          <p:spTgt spid="30731">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33"/>
                                        </p:tgtEl>
                                        <p:attrNameLst>
                                          <p:attrName>style.visibility</p:attrName>
                                        </p:attrNameLst>
                                      </p:cBhvr>
                                      <p:to>
                                        <p:strVal val="visible"/>
                                      </p:to>
                                    </p:set>
                                    <p:animEffect transition="in" filter="wipe(left)">
                                      <p:cBhvr>
                                        <p:cTn id="16" dur="500"/>
                                        <p:tgtEl>
                                          <p:spTgt spid="30733"/>
                                        </p:tgtEl>
                                      </p:cBhvr>
                                    </p:animEffect>
                                  </p:childTnLst>
                                </p:cTn>
                              </p:par>
                              <p:par>
                                <p:cTn id="17" presetID="12" presetClass="entr" presetSubtype="4" fill="hold" grpId="0" nodeType="withEffect">
                                  <p:stCondLst>
                                    <p:cond delay="0"/>
                                  </p:stCondLst>
                                  <p:iterate type="lt">
                                    <p:tmPct val="100000"/>
                                  </p:iterate>
                                  <p:childTnLst>
                                    <p:set>
                                      <p:cBhvr>
                                        <p:cTn id="18" dur="1" fill="hold">
                                          <p:stCondLst>
                                            <p:cond delay="0"/>
                                          </p:stCondLst>
                                        </p:cTn>
                                        <p:tgtEl>
                                          <p:spTgt spid="30735"/>
                                        </p:tgtEl>
                                        <p:attrNameLst>
                                          <p:attrName>style.visibility</p:attrName>
                                        </p:attrNameLst>
                                      </p:cBhvr>
                                      <p:to>
                                        <p:strVal val="visible"/>
                                      </p:to>
                                    </p:set>
                                    <p:animEffect transition="in" filter="slide(fromBottom)">
                                      <p:cBhvr>
                                        <p:cTn id="19" dur="75"/>
                                        <p:tgtEl>
                                          <p:spTgt spid="307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736">
                                            <p:txEl>
                                              <p:pRg st="0" end="0"/>
                                            </p:txEl>
                                          </p:spTgt>
                                        </p:tgtEl>
                                        <p:attrNameLst>
                                          <p:attrName>style.visibility</p:attrName>
                                        </p:attrNameLst>
                                      </p:cBhvr>
                                      <p:to>
                                        <p:strVal val="visible"/>
                                      </p:to>
                                    </p:set>
                                    <p:animEffect transition="in" filter="wipe(left)">
                                      <p:cBhvr>
                                        <p:cTn id="24" dur="500"/>
                                        <p:tgtEl>
                                          <p:spTgt spid="30736">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0732"/>
                                        </p:tgtEl>
                                        <p:attrNameLst>
                                          <p:attrName>style.visibility</p:attrName>
                                        </p:attrNameLst>
                                      </p:cBhvr>
                                      <p:to>
                                        <p:strVal val="visible"/>
                                      </p:to>
                                    </p:set>
                                    <p:animEffect transition="in" filter="wipe(left)">
                                      <p:cBhvr>
                                        <p:cTn id="29" dur="500"/>
                                        <p:tgtEl>
                                          <p:spTgt spid="307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0734"/>
                                        </p:tgtEl>
                                        <p:attrNameLst>
                                          <p:attrName>style.visibility</p:attrName>
                                        </p:attrNameLst>
                                      </p:cBhvr>
                                      <p:to>
                                        <p:strVal val="visible"/>
                                      </p:to>
                                    </p:set>
                                    <p:animEffect transition="in" filter="wipe(left)">
                                      <p:cBhvr>
                                        <p:cTn id="34" dur="500"/>
                                        <p:tgtEl>
                                          <p:spTgt spid="307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737">
                                            <p:txEl>
                                              <p:pRg st="0" end="0"/>
                                            </p:txEl>
                                          </p:spTgt>
                                        </p:tgtEl>
                                        <p:attrNameLst>
                                          <p:attrName>style.visibility</p:attrName>
                                        </p:attrNameLst>
                                      </p:cBhvr>
                                      <p:to>
                                        <p:strVal val="visible"/>
                                      </p:to>
                                    </p:set>
                                    <p:animEffect transition="in" filter="wipe(left)">
                                      <p:cBhvr>
                                        <p:cTn id="39" dur="500"/>
                                        <p:tgtEl>
                                          <p:spTgt spid="30737">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30738"/>
                                        </p:tgtEl>
                                        <p:attrNameLst>
                                          <p:attrName>style.visibility</p:attrName>
                                        </p:attrNameLst>
                                      </p:cBhvr>
                                      <p:to>
                                        <p:strVal val="visible"/>
                                      </p:to>
                                    </p:set>
                                    <p:anim calcmode="lin" valueType="num">
                                      <p:cBhvr>
                                        <p:cTn id="44" dur="500" fill="hold"/>
                                        <p:tgtEl>
                                          <p:spTgt spid="30738"/>
                                        </p:tgtEl>
                                        <p:attrNameLst>
                                          <p:attrName>ppt_w</p:attrName>
                                        </p:attrNameLst>
                                      </p:cBhvr>
                                      <p:tavLst>
                                        <p:tav tm="0">
                                          <p:val>
                                            <p:fltVal val="0"/>
                                          </p:val>
                                        </p:tav>
                                        <p:tav tm="100000">
                                          <p:val>
                                            <p:strVal val="#ppt_w"/>
                                          </p:val>
                                        </p:tav>
                                      </p:tavLst>
                                    </p:anim>
                                    <p:anim calcmode="lin" valueType="num">
                                      <p:cBhvr>
                                        <p:cTn id="45" dur="500" fill="hold"/>
                                        <p:tgtEl>
                                          <p:spTgt spid="30738"/>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nodeType="clickEffect">
                                  <p:stCondLst>
                                    <p:cond delay="0"/>
                                  </p:stCondLst>
                                  <p:childTnLst>
                                    <p:set>
                                      <p:cBhvr>
                                        <p:cTn id="49" dur="1" fill="hold">
                                          <p:stCondLst>
                                            <p:cond delay="0"/>
                                          </p:stCondLst>
                                        </p:cTn>
                                        <p:tgtEl>
                                          <p:spTgt spid="30782"/>
                                        </p:tgtEl>
                                        <p:attrNameLst>
                                          <p:attrName>style.visibility</p:attrName>
                                        </p:attrNameLst>
                                      </p:cBhvr>
                                      <p:to>
                                        <p:strVal val="visible"/>
                                      </p:to>
                                    </p:set>
                                    <p:animEffect transition="in" filter="slide(fromBottom)">
                                      <p:cBhvr>
                                        <p:cTn id="50" dur="500"/>
                                        <p:tgtEl>
                                          <p:spTgt spid="307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0795"/>
                                        </p:tgtEl>
                                        <p:attrNameLst>
                                          <p:attrName>style.visibility</p:attrName>
                                        </p:attrNameLst>
                                      </p:cBhvr>
                                      <p:to>
                                        <p:strVal val="visible"/>
                                      </p:to>
                                    </p:set>
                                    <p:animEffect transition="in" filter="wipe(left)">
                                      <p:cBhvr>
                                        <p:cTn id="55" dur="500"/>
                                        <p:tgtEl>
                                          <p:spTgt spid="307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812"/>
                                        </p:tgtEl>
                                        <p:attrNameLst>
                                          <p:attrName>style.visibility</p:attrName>
                                        </p:attrNameLst>
                                      </p:cBhvr>
                                      <p:to>
                                        <p:strVal val="visible"/>
                                      </p:to>
                                    </p:set>
                                    <p:animEffect transition="in" filter="wipe(left)">
                                      <p:cBhvr>
                                        <p:cTn id="60" dur="500"/>
                                        <p:tgtEl>
                                          <p:spTgt spid="30812"/>
                                        </p:tgtEl>
                                      </p:cBhvr>
                                    </p:animEffect>
                                  </p:childTnLst>
                                  <p:subTnLst>
                                    <p:set>
                                      <p:cBhvr override="childStyle">
                                        <p:cTn dur="1" fill="hold" display="0" masterRel="nextClick" afterEffect="1"/>
                                        <p:tgtEl>
                                          <p:spTgt spid="30812"/>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nodeType="clickEffect">
                                  <p:stCondLst>
                                    <p:cond delay="0"/>
                                  </p:stCondLst>
                                  <p:childTnLst>
                                    <p:set>
                                      <p:cBhvr>
                                        <p:cTn id="64" dur="1" fill="hold">
                                          <p:stCondLst>
                                            <p:cond delay="0"/>
                                          </p:stCondLst>
                                        </p:cTn>
                                        <p:tgtEl>
                                          <p:spTgt spid="30789"/>
                                        </p:tgtEl>
                                        <p:attrNameLst>
                                          <p:attrName>style.visibility</p:attrName>
                                        </p:attrNameLst>
                                      </p:cBhvr>
                                      <p:to>
                                        <p:strVal val="visible"/>
                                      </p:to>
                                    </p:set>
                                    <p:animEffect transition="in" filter="wipe(right)">
                                      <p:cBhvr>
                                        <p:cTn id="65" dur="500"/>
                                        <p:tgtEl>
                                          <p:spTgt spid="30789"/>
                                        </p:tgtEl>
                                      </p:cBhvr>
                                    </p:animEffect>
                                  </p:childTnLst>
                                  <p:subTnLst>
                                    <p:set>
                                      <p:cBhvr override="childStyle">
                                        <p:cTn dur="1" fill="hold" display="0" masterRel="nextClick" afterEffect="1"/>
                                        <p:tgtEl>
                                          <p:spTgt spid="30789"/>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813"/>
                                        </p:tgtEl>
                                        <p:attrNameLst>
                                          <p:attrName>style.visibility</p:attrName>
                                        </p:attrNameLst>
                                      </p:cBhvr>
                                      <p:to>
                                        <p:strVal val="visible"/>
                                      </p:to>
                                    </p:set>
                                    <p:animEffect transition="in" filter="wipe(left)">
                                      <p:cBhvr>
                                        <p:cTn id="70" dur="500"/>
                                        <p:tgtEl>
                                          <p:spTgt spid="308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30792"/>
                                        </p:tgtEl>
                                        <p:attrNameLst>
                                          <p:attrName>style.visibility</p:attrName>
                                        </p:attrNameLst>
                                      </p:cBhvr>
                                      <p:to>
                                        <p:strVal val="visible"/>
                                      </p:to>
                                    </p:set>
                                    <p:animEffect transition="in" filter="wipe(right)">
                                      <p:cBhvr>
                                        <p:cTn id="75" dur="500"/>
                                        <p:tgtEl>
                                          <p:spTgt spid="30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utoUpdateAnimBg="0"/>
      <p:bldP spid="30731" grpId="0" build="p" autoUpdateAnimBg="0"/>
      <p:bldP spid="30735" grpId="0" animBg="1" autoUpdateAnimBg="0"/>
      <p:bldP spid="30736" grpId="0" build="p" autoUpdateAnimBg="0"/>
      <p:bldP spid="30737" grpId="0" build="p" autoUpdateAnimBg="0"/>
      <p:bldP spid="30812" grpId="0" animBg="1" autoUpdateAnimBg="0"/>
      <p:bldP spid="3081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7318375" y="5070475"/>
            <a:ext cx="846138" cy="225425"/>
            <a:chOff x="4610" y="3242"/>
            <a:chExt cx="533" cy="142"/>
          </a:xfrm>
        </p:grpSpPr>
        <p:sp>
          <p:nvSpPr>
            <p:cNvPr id="31747" name="Line 3"/>
            <p:cNvSpPr>
              <a:spLocks noChangeShapeType="1"/>
            </p:cNvSpPr>
            <p:nvPr/>
          </p:nvSpPr>
          <p:spPr bwMode="auto">
            <a:xfrm rot="16200000" flipV="1">
              <a:off x="4548" y="3316"/>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Line 4"/>
            <p:cNvSpPr>
              <a:spLocks noChangeShapeType="1"/>
            </p:cNvSpPr>
            <p:nvPr/>
          </p:nvSpPr>
          <p:spPr bwMode="auto">
            <a:xfrm>
              <a:off x="4610" y="3380"/>
              <a:ext cx="5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Line 5"/>
            <p:cNvSpPr>
              <a:spLocks noChangeShapeType="1"/>
            </p:cNvSpPr>
            <p:nvPr/>
          </p:nvSpPr>
          <p:spPr bwMode="auto">
            <a:xfrm rot="16200000" flipV="1">
              <a:off x="5064" y="3310"/>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0" name="Text Box 6"/>
          <p:cNvSpPr txBox="1">
            <a:spLocks noChangeArrowheads="1"/>
          </p:cNvSpPr>
          <p:nvPr/>
        </p:nvSpPr>
        <p:spPr bwMode="auto">
          <a:xfrm>
            <a:off x="219075" y="102393"/>
            <a:ext cx="8299450" cy="5191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rPr>
              <a:t>利用</a:t>
            </a:r>
            <a:r>
              <a:rPr lang="zh-CN" altLang="en-US" sz="2800" b="1" dirty="0">
                <a:solidFill>
                  <a:schemeClr val="bg1"/>
                </a:solidFill>
              </a:rPr>
              <a:t>异步清零或置数端获得 </a:t>
            </a:r>
            <a:r>
              <a:rPr lang="en-US" altLang="zh-CN" sz="2800" b="1" i="1" dirty="0">
                <a:solidFill>
                  <a:schemeClr val="bg1"/>
                </a:solidFill>
              </a:rPr>
              <a:t>N </a:t>
            </a:r>
            <a:r>
              <a:rPr lang="zh-CN" altLang="en-US" sz="2800" b="1" dirty="0">
                <a:solidFill>
                  <a:schemeClr val="bg1"/>
                </a:solidFill>
              </a:rPr>
              <a:t>进制计数</a:t>
            </a:r>
          </a:p>
        </p:txBody>
      </p:sp>
      <p:sp>
        <p:nvSpPr>
          <p:cNvPr id="31751" name="Text Box 7"/>
          <p:cNvSpPr txBox="1">
            <a:spLocks noChangeArrowheads="1"/>
          </p:cNvSpPr>
          <p:nvPr/>
        </p:nvSpPr>
        <p:spPr bwMode="auto">
          <a:xfrm>
            <a:off x="1689100" y="971550"/>
            <a:ext cx="7454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当计数到 </a:t>
            </a:r>
            <a:r>
              <a:rPr lang="en-US" altLang="zh-CN" sz="2800" b="1" i="1" dirty="0"/>
              <a:t>S</a:t>
            </a:r>
            <a:r>
              <a:rPr lang="en-US" altLang="zh-CN" sz="2800" b="1" i="1" baseline="-25000" dirty="0"/>
              <a:t>N</a:t>
            </a:r>
            <a:r>
              <a:rPr lang="en-US" altLang="zh-CN" sz="1800" b="1" i="1" dirty="0"/>
              <a:t> </a:t>
            </a:r>
            <a:r>
              <a:rPr lang="zh-CN" altLang="en-US" sz="2800" b="1" dirty="0"/>
              <a:t>时，立即产生清零或置数信号，</a:t>
            </a:r>
          </a:p>
          <a:p>
            <a:r>
              <a:rPr lang="zh-CN" altLang="en-US" sz="2800" b="1" dirty="0"/>
              <a:t> 使返回 </a:t>
            </a:r>
            <a:r>
              <a:rPr lang="en-US" altLang="zh-CN" sz="2800" b="1" i="1" dirty="0"/>
              <a:t>S</a:t>
            </a:r>
            <a:r>
              <a:rPr lang="en-US" altLang="zh-CN" sz="2800" b="1" baseline="-25000" dirty="0"/>
              <a:t>0 </a:t>
            </a:r>
            <a:r>
              <a:rPr lang="zh-CN" altLang="en-US" sz="2800" b="1" dirty="0"/>
              <a:t>状态。</a:t>
            </a:r>
            <a:r>
              <a:rPr lang="zh-CN" altLang="en-US" sz="2800" b="1" dirty="0">
                <a:solidFill>
                  <a:srgbClr val="FF0066"/>
                </a:solidFill>
              </a:rPr>
              <a:t>（瞬间即</a:t>
            </a:r>
            <a:r>
              <a:rPr lang="zh-CN" altLang="en-US" sz="2800" b="1" dirty="0" smtClean="0">
                <a:solidFill>
                  <a:srgbClr val="FF0066"/>
                </a:solidFill>
              </a:rPr>
              <a:t>逝 </a:t>
            </a:r>
            <a:r>
              <a:rPr lang="zh-CN" altLang="en-US" sz="2800" b="1" dirty="0">
                <a:solidFill>
                  <a:srgbClr val="FF0066"/>
                </a:solidFill>
              </a:rPr>
              <a:t>不</a:t>
            </a:r>
            <a:r>
              <a:rPr lang="zh-CN" altLang="en-US" sz="2800" b="1" dirty="0" smtClean="0">
                <a:solidFill>
                  <a:srgbClr val="FF0066"/>
                </a:solidFill>
              </a:rPr>
              <a:t>依赖时钟）</a:t>
            </a:r>
            <a:endParaRPr lang="zh-CN" altLang="en-US" sz="2800" b="1" dirty="0">
              <a:solidFill>
                <a:srgbClr val="FF0066"/>
              </a:solidFill>
            </a:endParaRPr>
          </a:p>
        </p:txBody>
      </p:sp>
      <p:sp>
        <p:nvSpPr>
          <p:cNvPr id="31752" name="Text Box 8"/>
          <p:cNvSpPr txBox="1">
            <a:spLocks noChangeArrowheads="1"/>
          </p:cNvSpPr>
          <p:nvPr/>
        </p:nvSpPr>
        <p:spPr bwMode="auto">
          <a:xfrm>
            <a:off x="603250" y="952500"/>
            <a:ext cx="13716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effectLst>
                  <a:outerShdw blurRad="38100" dist="38100" dir="2700000" algn="tl">
                    <a:srgbClr val="C0C0C0"/>
                  </a:outerShdw>
                </a:effectLst>
              </a:rPr>
              <a:t>思 路：</a:t>
            </a:r>
          </a:p>
        </p:txBody>
      </p:sp>
      <p:sp>
        <p:nvSpPr>
          <p:cNvPr id="31753" name="Text Box 9"/>
          <p:cNvSpPr txBox="1">
            <a:spLocks noChangeArrowheads="1"/>
          </p:cNvSpPr>
          <p:nvPr/>
        </p:nvSpPr>
        <p:spPr bwMode="auto">
          <a:xfrm>
            <a:off x="622300" y="1866900"/>
            <a:ext cx="14097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effectLst>
                  <a:outerShdw blurRad="38100" dist="38100" dir="2700000" algn="tl">
                    <a:srgbClr val="C0C0C0"/>
                  </a:outerShdw>
                </a:effectLst>
              </a:rPr>
              <a:t>步 骤：</a:t>
            </a:r>
          </a:p>
        </p:txBody>
      </p:sp>
      <p:sp>
        <p:nvSpPr>
          <p:cNvPr id="31754" name="Text Box 10"/>
          <p:cNvSpPr txBox="1">
            <a:spLocks noChangeArrowheads="1"/>
          </p:cNvSpPr>
          <p:nvPr/>
        </p:nvSpPr>
        <p:spPr bwMode="auto">
          <a:xfrm>
            <a:off x="1879600" y="1847850"/>
            <a:ext cx="498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1. </a:t>
            </a:r>
            <a:r>
              <a:rPr lang="zh-CN" altLang="en-US" sz="2800" b="1" dirty="0"/>
              <a:t>写出状态 </a:t>
            </a:r>
            <a:r>
              <a:rPr lang="en-US" altLang="zh-CN" sz="2800" b="1" i="1" dirty="0"/>
              <a:t>S</a:t>
            </a:r>
            <a:r>
              <a:rPr lang="en-US" altLang="zh-CN" sz="2800" b="1" i="1" baseline="-25000" dirty="0"/>
              <a:t>N</a:t>
            </a:r>
            <a:r>
              <a:rPr lang="en-US" altLang="zh-CN" sz="1800" b="1" i="1" dirty="0"/>
              <a:t> </a:t>
            </a:r>
            <a:r>
              <a:rPr lang="zh-CN" altLang="en-US" sz="2800" b="1" dirty="0"/>
              <a:t>的二进制代码；</a:t>
            </a:r>
          </a:p>
        </p:txBody>
      </p:sp>
      <p:sp>
        <p:nvSpPr>
          <p:cNvPr id="31755" name="Text Box 11"/>
          <p:cNvSpPr txBox="1">
            <a:spLocks noChangeArrowheads="1"/>
          </p:cNvSpPr>
          <p:nvPr/>
        </p:nvSpPr>
        <p:spPr bwMode="auto">
          <a:xfrm>
            <a:off x="1879600" y="2266950"/>
            <a:ext cx="3754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2. </a:t>
            </a:r>
            <a:r>
              <a:rPr lang="zh-CN" altLang="en-US" sz="2800" b="1"/>
              <a:t>求归零逻辑表达式；</a:t>
            </a:r>
          </a:p>
        </p:txBody>
      </p:sp>
      <p:sp>
        <p:nvSpPr>
          <p:cNvPr id="31756" name="Text Box 12"/>
          <p:cNvSpPr txBox="1">
            <a:spLocks noChangeArrowheads="1"/>
          </p:cNvSpPr>
          <p:nvPr/>
        </p:nvSpPr>
        <p:spPr bwMode="auto">
          <a:xfrm>
            <a:off x="1879600" y="2705100"/>
            <a:ext cx="2325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3. </a:t>
            </a:r>
            <a:r>
              <a:rPr lang="zh-CN" altLang="zh-CN" sz="2800" b="1"/>
              <a:t>画连线图。</a:t>
            </a:r>
            <a:endParaRPr lang="zh-CN" altLang="en-US" sz="2800" b="1"/>
          </a:p>
        </p:txBody>
      </p:sp>
      <p:sp>
        <p:nvSpPr>
          <p:cNvPr id="31757" name="Text Box 13"/>
          <p:cNvSpPr txBox="1">
            <a:spLocks noChangeArrowheads="1"/>
          </p:cNvSpPr>
          <p:nvPr/>
        </p:nvSpPr>
        <p:spPr bwMode="auto">
          <a:xfrm>
            <a:off x="182563" y="3152775"/>
            <a:ext cx="8637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latin typeface="宋体" panose="02010600030101010101" pitchFamily="2" charset="-122"/>
              </a:rPr>
              <a:t>[</a:t>
            </a:r>
            <a:r>
              <a:rPr lang="zh-CN" altLang="en-US" sz="2800" b="1" dirty="0">
                <a:solidFill>
                  <a:srgbClr val="FF0066"/>
                </a:solidFill>
              </a:rPr>
              <a:t>例</a:t>
            </a:r>
            <a:r>
              <a:rPr lang="en-US" altLang="zh-CN" sz="2800" b="1" dirty="0">
                <a:solidFill>
                  <a:srgbClr val="FF0066"/>
                </a:solidFill>
                <a:latin typeface="宋体" panose="02010600030101010101" pitchFamily="2" charset="-122"/>
              </a:rPr>
              <a:t>]</a:t>
            </a:r>
            <a:r>
              <a:rPr lang="en-US" altLang="zh-CN" sz="2800" b="1" dirty="0"/>
              <a:t> </a:t>
            </a:r>
            <a:r>
              <a:rPr lang="zh-CN" altLang="en-US" b="1" dirty="0"/>
              <a:t>用二</a:t>
            </a:r>
            <a:r>
              <a:rPr lang="en-US" altLang="zh-CN" b="1" dirty="0"/>
              <a:t>-</a:t>
            </a:r>
            <a:r>
              <a:rPr lang="zh-CN" altLang="en-US" b="1" dirty="0"/>
              <a:t>八</a:t>
            </a:r>
            <a:r>
              <a:rPr lang="en-US" altLang="zh-CN" b="1" dirty="0"/>
              <a:t>-</a:t>
            </a:r>
            <a:r>
              <a:rPr lang="zh-CN" altLang="en-US" b="1" dirty="0"/>
              <a:t>十六进制异步计数器</a:t>
            </a:r>
            <a:r>
              <a:rPr lang="en-US" altLang="zh-CN" b="1" dirty="0"/>
              <a:t>74197</a:t>
            </a:r>
            <a:r>
              <a:rPr lang="zh-CN" altLang="en-US" b="1" dirty="0"/>
              <a:t>构成十二进制计数器。</a:t>
            </a:r>
          </a:p>
        </p:txBody>
      </p:sp>
      <p:graphicFrame>
        <p:nvGraphicFramePr>
          <p:cNvPr id="31758" name="Object 14"/>
          <p:cNvGraphicFramePr>
            <a:graphicFrameLocks noChangeAspect="1"/>
          </p:cNvGraphicFramePr>
          <p:nvPr/>
        </p:nvGraphicFramePr>
        <p:xfrm>
          <a:off x="1181100" y="3619500"/>
          <a:ext cx="1789113" cy="538163"/>
        </p:xfrm>
        <a:graphic>
          <a:graphicData uri="http://schemas.openxmlformats.org/presentationml/2006/ole">
            <mc:AlternateContent xmlns:mc="http://schemas.openxmlformats.org/markup-compatibility/2006">
              <mc:Choice xmlns:v="urn:schemas-microsoft-com:vml" Requires="v">
                <p:oleObj spid="_x0000_s32776" name="公式" r:id="rId3" imgW="711000" imgH="215640" progId="Equation.3">
                  <p:embed/>
                </p:oleObj>
              </mc:Choice>
              <mc:Fallback>
                <p:oleObj name="公式" r:id="rId3" imgW="711000" imgH="215640" progId="Equation.3">
                  <p:embed/>
                  <p:pic>
                    <p:nvPicPr>
                      <p:cNvPr id="3175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619500"/>
                        <a:ext cx="1789113" cy="5381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5"/>
          <p:cNvGraphicFramePr>
            <a:graphicFrameLocks/>
          </p:cNvGraphicFramePr>
          <p:nvPr/>
        </p:nvGraphicFramePr>
        <p:xfrm>
          <a:off x="1203325" y="4152900"/>
          <a:ext cx="1874838" cy="622300"/>
        </p:xfrm>
        <a:graphic>
          <a:graphicData uri="http://schemas.openxmlformats.org/presentationml/2006/ole">
            <mc:AlternateContent xmlns:mc="http://schemas.openxmlformats.org/markup-compatibility/2006">
              <mc:Choice xmlns:v="urn:schemas-microsoft-com:vml" Requires="v">
                <p:oleObj spid="_x0000_s32777" name="公式" r:id="rId5" imgW="749160" imgH="253800" progId="Equation.3">
                  <p:embed/>
                </p:oleObj>
              </mc:Choice>
              <mc:Fallback>
                <p:oleObj name="公式" r:id="rId5" imgW="749160" imgH="253800" progId="Equation.3">
                  <p:embed/>
                  <p:pic>
                    <p:nvPicPr>
                      <p:cNvPr id="31759"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4152900"/>
                        <a:ext cx="1874838" cy="622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0" name="Object 16"/>
          <p:cNvGraphicFramePr>
            <a:graphicFrameLocks noChangeAspect="1"/>
          </p:cNvGraphicFramePr>
          <p:nvPr/>
        </p:nvGraphicFramePr>
        <p:xfrm>
          <a:off x="1111250" y="4743450"/>
          <a:ext cx="2224088" cy="622300"/>
        </p:xfrm>
        <a:graphic>
          <a:graphicData uri="http://schemas.openxmlformats.org/presentationml/2006/ole">
            <mc:AlternateContent xmlns:mc="http://schemas.openxmlformats.org/markup-compatibility/2006">
              <mc:Choice xmlns:v="urn:schemas-microsoft-com:vml" Requires="v">
                <p:oleObj spid="_x0000_s32778" name="Equation" r:id="rId7" imgW="901440" imgH="253800" progId="Equation.3">
                  <p:embed/>
                </p:oleObj>
              </mc:Choice>
              <mc:Fallback>
                <p:oleObj name="Equation" r:id="rId7" imgW="901440" imgH="253800" progId="Equation.3">
                  <p:embed/>
                  <p:pic>
                    <p:nvPicPr>
                      <p:cNvPr id="3176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250" y="4743450"/>
                        <a:ext cx="2224088" cy="622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61" name="Group 17"/>
          <p:cNvGrpSpPr>
            <a:grpSpLocks/>
          </p:cNvGrpSpPr>
          <p:nvPr/>
        </p:nvGrpSpPr>
        <p:grpSpPr bwMode="auto">
          <a:xfrm>
            <a:off x="3863975" y="3616325"/>
            <a:ext cx="4111625" cy="2851150"/>
            <a:chOff x="2234" y="2326"/>
            <a:chExt cx="2590" cy="1796"/>
          </a:xfrm>
        </p:grpSpPr>
        <p:sp>
          <p:nvSpPr>
            <p:cNvPr id="31762" name="Rectangle 18"/>
            <p:cNvSpPr>
              <a:spLocks noChangeArrowheads="1"/>
            </p:cNvSpPr>
            <p:nvPr/>
          </p:nvSpPr>
          <p:spPr bwMode="auto">
            <a:xfrm>
              <a:off x="3018" y="3002"/>
              <a:ext cx="1081" cy="704"/>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9"/>
            <p:cNvSpPr>
              <a:spLocks noChangeShapeType="1"/>
            </p:cNvSpPr>
            <p:nvPr/>
          </p:nvSpPr>
          <p:spPr bwMode="auto">
            <a:xfrm>
              <a:off x="3228" y="2608"/>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Oval 20"/>
            <p:cNvSpPr>
              <a:spLocks noChangeArrowheads="1"/>
            </p:cNvSpPr>
            <p:nvPr/>
          </p:nvSpPr>
          <p:spPr bwMode="auto">
            <a:xfrm>
              <a:off x="3199" y="2596"/>
              <a:ext cx="54"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21"/>
            <p:cNvSpPr>
              <a:spLocks noChangeShapeType="1"/>
            </p:cNvSpPr>
            <p:nvPr/>
          </p:nvSpPr>
          <p:spPr bwMode="auto">
            <a:xfrm>
              <a:off x="3438" y="2608"/>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6" name="Oval 22"/>
            <p:cNvSpPr>
              <a:spLocks noChangeArrowheads="1"/>
            </p:cNvSpPr>
            <p:nvPr/>
          </p:nvSpPr>
          <p:spPr bwMode="auto">
            <a:xfrm>
              <a:off x="3410" y="2596"/>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23"/>
            <p:cNvSpPr>
              <a:spLocks noChangeShapeType="1"/>
            </p:cNvSpPr>
            <p:nvPr/>
          </p:nvSpPr>
          <p:spPr bwMode="auto">
            <a:xfrm>
              <a:off x="3649" y="2608"/>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8" name="Oval 24"/>
            <p:cNvSpPr>
              <a:spLocks noChangeArrowheads="1"/>
            </p:cNvSpPr>
            <p:nvPr/>
          </p:nvSpPr>
          <p:spPr bwMode="auto">
            <a:xfrm>
              <a:off x="3621" y="2596"/>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25"/>
            <p:cNvSpPr>
              <a:spLocks noChangeShapeType="1"/>
            </p:cNvSpPr>
            <p:nvPr/>
          </p:nvSpPr>
          <p:spPr bwMode="auto">
            <a:xfrm>
              <a:off x="3860" y="2608"/>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0" name="Oval 26"/>
            <p:cNvSpPr>
              <a:spLocks noChangeArrowheads="1"/>
            </p:cNvSpPr>
            <p:nvPr/>
          </p:nvSpPr>
          <p:spPr bwMode="auto">
            <a:xfrm>
              <a:off x="3832" y="2596"/>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27"/>
            <p:cNvSpPr>
              <a:spLocks noChangeShapeType="1"/>
            </p:cNvSpPr>
            <p:nvPr/>
          </p:nvSpPr>
          <p:spPr bwMode="auto">
            <a:xfrm flipV="1">
              <a:off x="3232" y="371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2" name="Line 28"/>
            <p:cNvSpPr>
              <a:spLocks noChangeShapeType="1"/>
            </p:cNvSpPr>
            <p:nvPr/>
          </p:nvSpPr>
          <p:spPr bwMode="auto">
            <a:xfrm flipV="1">
              <a:off x="3460" y="371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3" name="Line 29"/>
            <p:cNvSpPr>
              <a:spLocks noChangeShapeType="1"/>
            </p:cNvSpPr>
            <p:nvPr/>
          </p:nvSpPr>
          <p:spPr bwMode="auto">
            <a:xfrm flipV="1">
              <a:off x="3671" y="371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Line 30"/>
            <p:cNvSpPr>
              <a:spLocks noChangeShapeType="1"/>
            </p:cNvSpPr>
            <p:nvPr/>
          </p:nvSpPr>
          <p:spPr bwMode="auto">
            <a:xfrm flipV="1">
              <a:off x="3912" y="3711"/>
              <a:ext cx="0" cy="3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5" name="Text Box 31"/>
            <p:cNvSpPr txBox="1">
              <a:spLocks noChangeArrowheads="1"/>
            </p:cNvSpPr>
            <p:nvPr/>
          </p:nvSpPr>
          <p:spPr bwMode="auto">
            <a:xfrm>
              <a:off x="3178" y="3180"/>
              <a:ext cx="8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anose="02010609030101010101" pitchFamily="49" charset="-122"/>
                </a:rPr>
                <a:t>74197</a:t>
              </a:r>
            </a:p>
          </p:txBody>
        </p:sp>
        <p:sp>
          <p:nvSpPr>
            <p:cNvPr id="31776" name="Text Box 32"/>
            <p:cNvSpPr txBox="1">
              <a:spLocks noChangeArrowheads="1"/>
            </p:cNvSpPr>
            <p:nvPr/>
          </p:nvSpPr>
          <p:spPr bwMode="auto">
            <a:xfrm>
              <a:off x="3095" y="2326"/>
              <a:ext cx="10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0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1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2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3</a:t>
              </a:r>
              <a:endParaRPr lang="en-US" altLang="zh-CN" b="1" i="1">
                <a:solidFill>
                  <a:srgbClr val="0033CC"/>
                </a:solidFill>
                <a:ea typeface="楷体_GB2312" panose="02010609030101010101" pitchFamily="49" charset="-122"/>
              </a:endParaRPr>
            </a:p>
          </p:txBody>
        </p:sp>
        <p:sp>
          <p:nvSpPr>
            <p:cNvPr id="31777" name="Line 33"/>
            <p:cNvSpPr>
              <a:spLocks noChangeShapeType="1"/>
            </p:cNvSpPr>
            <p:nvPr/>
          </p:nvSpPr>
          <p:spPr bwMode="auto">
            <a:xfrm rot="5400000" flipV="1">
              <a:off x="2900" y="3030"/>
              <a:ext cx="0" cy="2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8" name="Line 34"/>
            <p:cNvSpPr>
              <a:spLocks noChangeShapeType="1"/>
            </p:cNvSpPr>
            <p:nvPr/>
          </p:nvSpPr>
          <p:spPr bwMode="auto">
            <a:xfrm rot="-5400000">
              <a:off x="2816" y="3367"/>
              <a:ext cx="0"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9" name="Oval 35"/>
            <p:cNvSpPr>
              <a:spLocks noChangeArrowheads="1"/>
            </p:cNvSpPr>
            <p:nvPr/>
          </p:nvSpPr>
          <p:spPr bwMode="auto">
            <a:xfrm rot="5400000" flipV="1">
              <a:off x="2627" y="3526"/>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Line 36"/>
            <p:cNvSpPr>
              <a:spLocks noChangeShapeType="1"/>
            </p:cNvSpPr>
            <p:nvPr/>
          </p:nvSpPr>
          <p:spPr bwMode="auto">
            <a:xfrm rot="-5400000" flipH="1" flipV="1">
              <a:off x="4260" y="3075"/>
              <a:ext cx="0"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1" name="Rectangle 37"/>
            <p:cNvSpPr>
              <a:spLocks noChangeArrowheads="1"/>
            </p:cNvSpPr>
            <p:nvPr/>
          </p:nvSpPr>
          <p:spPr bwMode="auto">
            <a:xfrm>
              <a:off x="2552" y="3544"/>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r>
                <a:rPr lang="en-US" altLang="zh-CN" b="1" baseline="-25000">
                  <a:solidFill>
                    <a:srgbClr val="0033CC"/>
                  </a:solidFill>
                  <a:ea typeface="楷体_GB2312" panose="02010609030101010101" pitchFamily="49" charset="-122"/>
                </a:rPr>
                <a:t>0</a:t>
              </a:r>
            </a:p>
          </p:txBody>
        </p:sp>
        <p:sp>
          <p:nvSpPr>
            <p:cNvPr id="31782" name="Oval 38"/>
            <p:cNvSpPr>
              <a:spLocks noChangeArrowheads="1"/>
            </p:cNvSpPr>
            <p:nvPr/>
          </p:nvSpPr>
          <p:spPr bwMode="auto">
            <a:xfrm>
              <a:off x="2929" y="3113"/>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Text Box 39"/>
            <p:cNvSpPr txBox="1">
              <a:spLocks noChangeArrowheads="1"/>
            </p:cNvSpPr>
            <p:nvPr/>
          </p:nvSpPr>
          <p:spPr bwMode="auto">
            <a:xfrm>
              <a:off x="3045" y="3834"/>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  </a:t>
              </a:r>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  </a:t>
              </a:r>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2   </a:t>
              </a:r>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3</a:t>
              </a:r>
              <a:endParaRPr lang="en-US" altLang="zh-CN" b="1">
                <a:ea typeface="隶书" panose="02010509060101010101" pitchFamily="49" charset="-122"/>
              </a:endParaRPr>
            </a:p>
          </p:txBody>
        </p:sp>
        <p:grpSp>
          <p:nvGrpSpPr>
            <p:cNvPr id="31784" name="Group 40"/>
            <p:cNvGrpSpPr>
              <a:grpSpLocks/>
            </p:cNvGrpSpPr>
            <p:nvPr/>
          </p:nvGrpSpPr>
          <p:grpSpPr bwMode="auto">
            <a:xfrm>
              <a:off x="4188" y="3624"/>
              <a:ext cx="372" cy="288"/>
              <a:chOff x="3204" y="3948"/>
              <a:chExt cx="372" cy="288"/>
            </a:xfrm>
          </p:grpSpPr>
          <p:sp>
            <p:nvSpPr>
              <p:cNvPr id="31785" name="Line 41"/>
              <p:cNvSpPr>
                <a:spLocks noChangeShapeType="1"/>
              </p:cNvSpPr>
              <p:nvPr/>
            </p:nvSpPr>
            <p:spPr bwMode="auto">
              <a:xfrm>
                <a:off x="3272" y="3975"/>
                <a:ext cx="21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6" name="Rectangle 42"/>
              <p:cNvSpPr>
                <a:spLocks noChangeArrowheads="1"/>
              </p:cNvSpPr>
              <p:nvPr/>
            </p:nvSpPr>
            <p:spPr bwMode="auto">
              <a:xfrm>
                <a:off x="3204" y="39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CR</a:t>
                </a:r>
              </a:p>
            </p:txBody>
          </p:sp>
        </p:grpSp>
        <p:sp>
          <p:nvSpPr>
            <p:cNvPr id="31787" name="Line 43"/>
            <p:cNvSpPr>
              <a:spLocks noChangeShapeType="1"/>
            </p:cNvSpPr>
            <p:nvPr/>
          </p:nvSpPr>
          <p:spPr bwMode="auto">
            <a:xfrm rot="-5400000" flipH="1" flipV="1">
              <a:off x="4203" y="3468"/>
              <a:ext cx="0"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8" name="Oval 44"/>
            <p:cNvSpPr>
              <a:spLocks noChangeArrowheads="1"/>
            </p:cNvSpPr>
            <p:nvPr/>
          </p:nvSpPr>
          <p:spPr bwMode="auto">
            <a:xfrm>
              <a:off x="4099" y="3503"/>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9" name="Oval 45"/>
            <p:cNvSpPr>
              <a:spLocks noChangeArrowheads="1"/>
            </p:cNvSpPr>
            <p:nvPr/>
          </p:nvSpPr>
          <p:spPr bwMode="auto">
            <a:xfrm>
              <a:off x="2935" y="3521"/>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0" name="Rectangle 46"/>
            <p:cNvSpPr>
              <a:spLocks noChangeArrowheads="1"/>
            </p:cNvSpPr>
            <p:nvPr/>
          </p:nvSpPr>
          <p:spPr bwMode="auto">
            <a:xfrm>
              <a:off x="2234" y="3406"/>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ea typeface="楷体_GB2312" panose="02010609030101010101" pitchFamily="49" charset="-122"/>
                </a:rPr>
                <a:t>CP</a:t>
              </a:r>
            </a:p>
          </p:txBody>
        </p:sp>
        <p:sp>
          <p:nvSpPr>
            <p:cNvPr id="31791" name="Rectangle 47"/>
            <p:cNvSpPr>
              <a:spLocks noChangeArrowheads="1"/>
            </p:cNvSpPr>
            <p:nvPr/>
          </p:nvSpPr>
          <p:spPr bwMode="auto">
            <a:xfrm>
              <a:off x="2546" y="3148"/>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r>
                <a:rPr lang="en-US" altLang="zh-CN" b="1" baseline="-25000">
                  <a:solidFill>
                    <a:srgbClr val="0033CC"/>
                  </a:solidFill>
                  <a:ea typeface="楷体_GB2312" panose="02010609030101010101" pitchFamily="49" charset="-122"/>
                </a:rPr>
                <a:t>1</a:t>
              </a:r>
            </a:p>
          </p:txBody>
        </p:sp>
        <p:grpSp>
          <p:nvGrpSpPr>
            <p:cNvPr id="31792" name="Group 48"/>
            <p:cNvGrpSpPr>
              <a:grpSpLocks/>
            </p:cNvGrpSpPr>
            <p:nvPr/>
          </p:nvGrpSpPr>
          <p:grpSpPr bwMode="auto">
            <a:xfrm>
              <a:off x="4040" y="2948"/>
              <a:ext cx="784" cy="299"/>
              <a:chOff x="4136" y="3080"/>
              <a:chExt cx="784" cy="299"/>
            </a:xfrm>
          </p:grpSpPr>
          <p:grpSp>
            <p:nvGrpSpPr>
              <p:cNvPr id="31793" name="Group 49"/>
              <p:cNvGrpSpPr>
                <a:grpSpLocks/>
              </p:cNvGrpSpPr>
              <p:nvPr/>
            </p:nvGrpSpPr>
            <p:grpSpPr bwMode="auto">
              <a:xfrm>
                <a:off x="4428" y="3091"/>
                <a:ext cx="492" cy="288"/>
                <a:chOff x="3180" y="3433"/>
                <a:chExt cx="492" cy="288"/>
              </a:xfrm>
            </p:grpSpPr>
            <p:sp>
              <p:nvSpPr>
                <p:cNvPr id="31794" name="Line 50"/>
                <p:cNvSpPr>
                  <a:spLocks noChangeShapeType="1"/>
                </p:cNvSpPr>
                <p:nvPr/>
              </p:nvSpPr>
              <p:spPr bwMode="auto">
                <a:xfrm>
                  <a:off x="3272" y="3474"/>
                  <a:ext cx="17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5" name="Rectangle 51"/>
                <p:cNvSpPr>
                  <a:spLocks noChangeArrowheads="1"/>
                </p:cNvSpPr>
                <p:nvPr/>
              </p:nvSpPr>
              <p:spPr bwMode="auto">
                <a:xfrm>
                  <a:off x="3180" y="3433"/>
                  <a:ext cx="4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LD</a:t>
                  </a:r>
                </a:p>
              </p:txBody>
            </p:sp>
          </p:grpSp>
          <p:sp>
            <p:nvSpPr>
              <p:cNvPr id="31796" name="Text Box 52"/>
              <p:cNvSpPr txBox="1">
                <a:spLocks noChangeArrowheads="1"/>
              </p:cNvSpPr>
              <p:nvPr/>
            </p:nvSpPr>
            <p:spPr bwMode="auto">
              <a:xfrm>
                <a:off x="4136" y="3080"/>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CT</a:t>
                </a:r>
                <a:r>
                  <a:rPr lang="en-US" altLang="zh-CN" b="1">
                    <a:solidFill>
                      <a:srgbClr val="0033CC"/>
                    </a:solidFill>
                  </a:rPr>
                  <a:t>/</a:t>
                </a:r>
              </a:p>
            </p:txBody>
          </p:sp>
        </p:grpSp>
        <p:sp>
          <p:nvSpPr>
            <p:cNvPr id="31797" name="Line 53"/>
            <p:cNvSpPr>
              <a:spLocks noChangeShapeType="1"/>
            </p:cNvSpPr>
            <p:nvPr/>
          </p:nvSpPr>
          <p:spPr bwMode="auto">
            <a:xfrm flipV="1">
              <a:off x="3234" y="3864"/>
              <a:ext cx="6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Line 54"/>
            <p:cNvSpPr>
              <a:spLocks noChangeShapeType="1"/>
            </p:cNvSpPr>
            <p:nvPr/>
          </p:nvSpPr>
          <p:spPr bwMode="auto">
            <a:xfrm>
              <a:off x="3840" y="4074"/>
              <a:ext cx="14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9" name="Oval 55"/>
            <p:cNvSpPr>
              <a:spLocks noChangeArrowheads="1"/>
            </p:cNvSpPr>
            <p:nvPr/>
          </p:nvSpPr>
          <p:spPr bwMode="auto">
            <a:xfrm>
              <a:off x="3420" y="3828"/>
              <a:ext cx="57" cy="57"/>
            </a:xfrm>
            <a:prstGeom prst="ellipse">
              <a:avLst/>
            </a:prstGeom>
            <a:solidFill>
              <a:schemeClr val="tx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0" name="Oval 56"/>
            <p:cNvSpPr>
              <a:spLocks noChangeArrowheads="1"/>
            </p:cNvSpPr>
            <p:nvPr/>
          </p:nvSpPr>
          <p:spPr bwMode="auto">
            <a:xfrm>
              <a:off x="3636" y="3828"/>
              <a:ext cx="57" cy="57"/>
            </a:xfrm>
            <a:prstGeom prst="ellipse">
              <a:avLst/>
            </a:prstGeom>
            <a:solidFill>
              <a:schemeClr val="tx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1" name="Oval 57"/>
            <p:cNvSpPr>
              <a:spLocks noChangeArrowheads="1"/>
            </p:cNvSpPr>
            <p:nvPr/>
          </p:nvSpPr>
          <p:spPr bwMode="auto">
            <a:xfrm>
              <a:off x="3876" y="3828"/>
              <a:ext cx="57" cy="57"/>
            </a:xfrm>
            <a:prstGeom prst="ellipse">
              <a:avLst/>
            </a:prstGeom>
            <a:solidFill>
              <a:schemeClr val="tx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02" name="Group 58"/>
          <p:cNvGrpSpPr>
            <a:grpSpLocks/>
          </p:cNvGrpSpPr>
          <p:nvPr/>
        </p:nvGrpSpPr>
        <p:grpSpPr bwMode="auto">
          <a:xfrm>
            <a:off x="4732338" y="4429125"/>
            <a:ext cx="752475" cy="501650"/>
            <a:chOff x="2781" y="2838"/>
            <a:chExt cx="474" cy="316"/>
          </a:xfrm>
        </p:grpSpPr>
        <p:grpSp>
          <p:nvGrpSpPr>
            <p:cNvPr id="31803" name="Group 59"/>
            <p:cNvGrpSpPr>
              <a:grpSpLocks/>
            </p:cNvGrpSpPr>
            <p:nvPr/>
          </p:nvGrpSpPr>
          <p:grpSpPr bwMode="auto">
            <a:xfrm>
              <a:off x="2781" y="2861"/>
              <a:ext cx="454" cy="293"/>
              <a:chOff x="2301" y="2861"/>
              <a:chExt cx="454" cy="293"/>
            </a:xfrm>
          </p:grpSpPr>
          <p:sp>
            <p:nvSpPr>
              <p:cNvPr id="31804" name="Line 60"/>
              <p:cNvSpPr>
                <a:spLocks noChangeShapeType="1"/>
              </p:cNvSpPr>
              <p:nvPr/>
            </p:nvSpPr>
            <p:spPr bwMode="auto">
              <a:xfrm flipH="1" flipV="1">
                <a:off x="2305" y="2861"/>
                <a:ext cx="0" cy="2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5" name="Line 61"/>
              <p:cNvSpPr>
                <a:spLocks noChangeShapeType="1"/>
              </p:cNvSpPr>
              <p:nvPr/>
            </p:nvSpPr>
            <p:spPr bwMode="auto">
              <a:xfrm flipH="1" flipV="1">
                <a:off x="2301" y="2871"/>
                <a:ext cx="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806" name="Oval 62"/>
            <p:cNvSpPr>
              <a:spLocks noChangeArrowheads="1"/>
            </p:cNvSpPr>
            <p:nvPr/>
          </p:nvSpPr>
          <p:spPr bwMode="auto">
            <a:xfrm>
              <a:off x="3198" y="2838"/>
              <a:ext cx="57" cy="57"/>
            </a:xfrm>
            <a:prstGeom prst="ellipse">
              <a:avLst/>
            </a:prstGeom>
            <a:solidFill>
              <a:schemeClr val="tx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07" name="Group 63"/>
          <p:cNvGrpSpPr>
            <a:grpSpLocks/>
          </p:cNvGrpSpPr>
          <p:nvPr/>
        </p:nvGrpSpPr>
        <p:grpSpPr bwMode="auto">
          <a:xfrm>
            <a:off x="7051675" y="5146675"/>
            <a:ext cx="1116013" cy="409575"/>
            <a:chOff x="4460" y="3434"/>
            <a:chExt cx="703" cy="258"/>
          </a:xfrm>
        </p:grpSpPr>
        <p:sp>
          <p:nvSpPr>
            <p:cNvPr id="31808" name="Line 64"/>
            <p:cNvSpPr>
              <a:spLocks noChangeShapeType="1"/>
            </p:cNvSpPr>
            <p:nvPr/>
          </p:nvSpPr>
          <p:spPr bwMode="auto">
            <a:xfrm rot="16200000" flipV="1">
              <a:off x="5022" y="3563"/>
              <a:ext cx="2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9" name="Line 65"/>
            <p:cNvSpPr>
              <a:spLocks noChangeShapeType="1"/>
            </p:cNvSpPr>
            <p:nvPr/>
          </p:nvSpPr>
          <p:spPr bwMode="auto">
            <a:xfrm rot="16200000" flipV="1">
              <a:off x="4812" y="3340"/>
              <a:ext cx="0" cy="7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10" name="Group 66"/>
          <p:cNvGrpSpPr>
            <a:grpSpLocks/>
          </p:cNvGrpSpPr>
          <p:nvPr/>
        </p:nvGrpSpPr>
        <p:grpSpPr bwMode="auto">
          <a:xfrm>
            <a:off x="6061075" y="4276725"/>
            <a:ext cx="2327275" cy="871538"/>
            <a:chOff x="3618" y="2742"/>
            <a:chExt cx="1466" cy="549"/>
          </a:xfrm>
        </p:grpSpPr>
        <p:sp>
          <p:nvSpPr>
            <p:cNvPr id="31811" name="Line 67"/>
            <p:cNvSpPr>
              <a:spLocks noChangeShapeType="1"/>
            </p:cNvSpPr>
            <p:nvPr/>
          </p:nvSpPr>
          <p:spPr bwMode="auto">
            <a:xfrm rot="-16200000">
              <a:off x="4861" y="2885"/>
              <a:ext cx="2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2" name="Line 68"/>
            <p:cNvSpPr>
              <a:spLocks noChangeShapeType="1"/>
            </p:cNvSpPr>
            <p:nvPr/>
          </p:nvSpPr>
          <p:spPr bwMode="auto">
            <a:xfrm rot="-16200000">
              <a:off x="4322" y="2110"/>
              <a:ext cx="0" cy="13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3" name="Line 69"/>
            <p:cNvSpPr>
              <a:spLocks noChangeShapeType="1"/>
            </p:cNvSpPr>
            <p:nvPr/>
          </p:nvSpPr>
          <p:spPr bwMode="auto">
            <a:xfrm rot="-16200000">
              <a:off x="4712" y="2939"/>
              <a:ext cx="1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4" name="Line 70"/>
            <p:cNvSpPr>
              <a:spLocks noChangeShapeType="1"/>
            </p:cNvSpPr>
            <p:nvPr/>
          </p:nvSpPr>
          <p:spPr bwMode="auto">
            <a:xfrm rot="-16200000">
              <a:off x="4328" y="2356"/>
              <a:ext cx="0" cy="9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5" name="Oval 71"/>
            <p:cNvSpPr>
              <a:spLocks noChangeArrowheads="1"/>
            </p:cNvSpPr>
            <p:nvPr/>
          </p:nvSpPr>
          <p:spPr bwMode="auto">
            <a:xfrm>
              <a:off x="3618" y="2742"/>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6" name="Oval 72"/>
            <p:cNvSpPr>
              <a:spLocks noChangeArrowheads="1"/>
            </p:cNvSpPr>
            <p:nvPr/>
          </p:nvSpPr>
          <p:spPr bwMode="auto">
            <a:xfrm>
              <a:off x="3828" y="2820"/>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7" name="Oval 73"/>
            <p:cNvSpPr>
              <a:spLocks noChangeArrowheads="1"/>
            </p:cNvSpPr>
            <p:nvPr/>
          </p:nvSpPr>
          <p:spPr bwMode="auto">
            <a:xfrm flipH="1" flipV="1">
              <a:off x="4896" y="3223"/>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8" name="Rectangle 74"/>
            <p:cNvSpPr>
              <a:spLocks noChangeArrowheads="1"/>
            </p:cNvSpPr>
            <p:nvPr/>
          </p:nvSpPr>
          <p:spPr bwMode="auto">
            <a:xfrm rot="5400000">
              <a:off x="4809" y="2956"/>
              <a:ext cx="223" cy="326"/>
            </a:xfrm>
            <a:prstGeom prst="rect">
              <a:avLst/>
            </a:prstGeom>
            <a:gradFill rotWithShape="0">
              <a:gsLst>
                <a:gs pos="0">
                  <a:srgbClr val="EAEAEA"/>
                </a:gs>
                <a:gs pos="100000">
                  <a:srgbClr val="EAEAEA">
                    <a:gamma/>
                    <a:shade val="94118"/>
                    <a:invGamma/>
                  </a:srgbClr>
                </a:gs>
              </a:gsLst>
              <a:lin ang="27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sz="2800" b="1">
                <a:solidFill>
                  <a:srgbClr val="0033CC"/>
                </a:solidFill>
                <a:ea typeface="楷体_GB2312" panose="02010609030101010101" pitchFamily="49" charset="-122"/>
              </a:endParaRPr>
            </a:p>
          </p:txBody>
        </p:sp>
        <p:sp>
          <p:nvSpPr>
            <p:cNvPr id="31819" name="Rectangle 75"/>
            <p:cNvSpPr>
              <a:spLocks noChangeArrowheads="1"/>
            </p:cNvSpPr>
            <p:nvPr/>
          </p:nvSpPr>
          <p:spPr bwMode="auto">
            <a:xfrm>
              <a:off x="4780" y="2947"/>
              <a:ext cx="24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rPr>
                <a:t>&amp;</a:t>
              </a:r>
            </a:p>
          </p:txBody>
        </p:sp>
      </p:grpSp>
      <p:sp>
        <p:nvSpPr>
          <p:cNvPr id="31820" name="Text Box 76"/>
          <p:cNvSpPr txBox="1">
            <a:spLocks noChangeArrowheads="1"/>
          </p:cNvSpPr>
          <p:nvPr/>
        </p:nvSpPr>
        <p:spPr bwMode="auto">
          <a:xfrm>
            <a:off x="892175" y="5419725"/>
            <a:ext cx="2776538" cy="955675"/>
          </a:xfrm>
          <a:prstGeom prst="rect">
            <a:avLst/>
          </a:prstGeom>
          <a:solidFill>
            <a:srgbClr val="DDFFED"/>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66"/>
                </a:solidFill>
              </a:rPr>
              <a:t>状态</a:t>
            </a:r>
            <a:r>
              <a:rPr lang="en-US" altLang="zh-CN" sz="2800" b="1" i="1">
                <a:solidFill>
                  <a:srgbClr val="FF0066"/>
                </a:solidFill>
              </a:rPr>
              <a:t>S</a:t>
            </a:r>
            <a:r>
              <a:rPr lang="en-US" altLang="zh-CN" sz="2800" b="1" baseline="-25000">
                <a:solidFill>
                  <a:srgbClr val="FF0066"/>
                </a:solidFill>
              </a:rPr>
              <a:t>12</a:t>
            </a:r>
            <a:r>
              <a:rPr lang="zh-CN" altLang="en-US" sz="2800" b="1">
                <a:solidFill>
                  <a:srgbClr val="FF0066"/>
                </a:solidFill>
              </a:rPr>
              <a:t>的作用：</a:t>
            </a:r>
          </a:p>
          <a:p>
            <a:r>
              <a:rPr lang="zh-CN" altLang="en-US" sz="2800" b="1">
                <a:solidFill>
                  <a:srgbClr val="FF0066"/>
                </a:solidFill>
              </a:rPr>
              <a:t>产生归零信号</a:t>
            </a:r>
          </a:p>
        </p:txBody>
      </p:sp>
      <p:sp>
        <p:nvSpPr>
          <p:cNvPr id="31821" name="AutoShape 77"/>
          <p:cNvSpPr>
            <a:spLocks noChangeArrowheads="1"/>
          </p:cNvSpPr>
          <p:nvPr/>
        </p:nvSpPr>
        <p:spPr bwMode="auto">
          <a:xfrm>
            <a:off x="6988175" y="6046788"/>
            <a:ext cx="1851025" cy="563562"/>
          </a:xfrm>
          <a:prstGeom prst="wedgeRoundRectCallout">
            <a:avLst>
              <a:gd name="adj1" fmla="val -57120"/>
              <a:gd name="adj2" fmla="val -139685"/>
              <a:gd name="adj3" fmla="val 16667"/>
            </a:avLst>
          </a:prstGeom>
          <a:solidFill>
            <a:srgbClr val="FFFFCC"/>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异步清零</a:t>
            </a:r>
          </a:p>
        </p:txBody>
      </p:sp>
      <p:sp>
        <p:nvSpPr>
          <p:cNvPr id="31822" name="AutoShape 78"/>
          <p:cNvSpPr>
            <a:spLocks noChangeArrowheads="1"/>
          </p:cNvSpPr>
          <p:nvPr/>
        </p:nvSpPr>
        <p:spPr bwMode="auto">
          <a:xfrm>
            <a:off x="6926263" y="5578475"/>
            <a:ext cx="1851025" cy="563563"/>
          </a:xfrm>
          <a:prstGeom prst="wedgeRoundRectCallout">
            <a:avLst>
              <a:gd name="adj1" fmla="val -57120"/>
              <a:gd name="adj2" fmla="val -139685"/>
              <a:gd name="adj3" fmla="val 16667"/>
            </a:avLst>
          </a:prstGeom>
          <a:solidFill>
            <a:srgbClr val="FFFFCC"/>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异步置零</a:t>
            </a:r>
          </a:p>
        </p:txBody>
      </p:sp>
    </p:spTree>
    <p:extLst>
      <p:ext uri="{BB962C8B-B14F-4D97-AF65-F5344CB8AC3E}">
        <p14:creationId xmlns:p14="http://schemas.microsoft.com/office/powerpoint/2010/main" val="7761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animEffect transition="in" filter="wipe(left)">
                                      <p:cBhvr>
                                        <p:cTn id="7" dur="500"/>
                                        <p:tgtEl>
                                          <p:spTgt spid="317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58"/>
                                        </p:tgtEl>
                                        <p:attrNameLst>
                                          <p:attrName>style.visibility</p:attrName>
                                        </p:attrNameLst>
                                      </p:cBhvr>
                                      <p:to>
                                        <p:strVal val="visible"/>
                                      </p:to>
                                    </p:set>
                                    <p:animEffect transition="in" filter="wipe(left)">
                                      <p:cBhvr>
                                        <p:cTn id="12" dur="500"/>
                                        <p:tgtEl>
                                          <p:spTgt spid="31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59"/>
                                        </p:tgtEl>
                                        <p:attrNameLst>
                                          <p:attrName>style.visibility</p:attrName>
                                        </p:attrNameLst>
                                      </p:cBhvr>
                                      <p:to>
                                        <p:strVal val="visible"/>
                                      </p:to>
                                    </p:set>
                                    <p:animEffect transition="in" filter="wipe(left)">
                                      <p:cBhvr>
                                        <p:cTn id="17" dur="500"/>
                                        <p:tgtEl>
                                          <p:spTgt spid="31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1760"/>
                                        </p:tgtEl>
                                        <p:attrNameLst>
                                          <p:attrName>style.visibility</p:attrName>
                                        </p:attrNameLst>
                                      </p:cBhvr>
                                      <p:to>
                                        <p:strVal val="visible"/>
                                      </p:to>
                                    </p:set>
                                    <p:anim calcmode="lin" valueType="num">
                                      <p:cBhvr additive="base">
                                        <p:cTn id="22" dur="500" fill="hold"/>
                                        <p:tgtEl>
                                          <p:spTgt spid="31760"/>
                                        </p:tgtEl>
                                        <p:attrNameLst>
                                          <p:attrName>ppt_x</p:attrName>
                                        </p:attrNameLst>
                                      </p:cBhvr>
                                      <p:tavLst>
                                        <p:tav tm="0">
                                          <p:val>
                                            <p:strVal val="0-#ppt_w/2"/>
                                          </p:val>
                                        </p:tav>
                                        <p:tav tm="100000">
                                          <p:val>
                                            <p:strVal val="#ppt_x"/>
                                          </p:val>
                                        </p:tav>
                                      </p:tavLst>
                                    </p:anim>
                                    <p:anim calcmode="lin" valueType="num">
                                      <p:cBhvr additive="base">
                                        <p:cTn id="23" dur="500" fill="hold"/>
                                        <p:tgtEl>
                                          <p:spTgt spid="3176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1761"/>
                                        </p:tgtEl>
                                        <p:attrNameLst>
                                          <p:attrName>style.visibility</p:attrName>
                                        </p:attrNameLst>
                                      </p:cBhvr>
                                      <p:to>
                                        <p:strVal val="visible"/>
                                      </p:to>
                                    </p:set>
                                    <p:animEffect transition="in" filter="wipe(left)">
                                      <p:cBhvr>
                                        <p:cTn id="28" dur="500"/>
                                        <p:tgtEl>
                                          <p:spTgt spid="317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1802"/>
                                        </p:tgtEl>
                                        <p:attrNameLst>
                                          <p:attrName>style.visibility</p:attrName>
                                        </p:attrNameLst>
                                      </p:cBhvr>
                                      <p:to>
                                        <p:strVal val="visible"/>
                                      </p:to>
                                    </p:set>
                                    <p:animEffect transition="in" filter="wipe(left)">
                                      <p:cBhvr>
                                        <p:cTn id="33" dur="500"/>
                                        <p:tgtEl>
                                          <p:spTgt spid="318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1810"/>
                                        </p:tgtEl>
                                        <p:attrNameLst>
                                          <p:attrName>style.visibility</p:attrName>
                                        </p:attrNameLst>
                                      </p:cBhvr>
                                      <p:to>
                                        <p:strVal val="visible"/>
                                      </p:to>
                                    </p:set>
                                    <p:animEffect transition="in" filter="wipe(left)">
                                      <p:cBhvr>
                                        <p:cTn id="38" dur="500"/>
                                        <p:tgtEl>
                                          <p:spTgt spid="318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821"/>
                                        </p:tgtEl>
                                        <p:attrNameLst>
                                          <p:attrName>style.visibility</p:attrName>
                                        </p:attrNameLst>
                                      </p:cBhvr>
                                      <p:to>
                                        <p:strVal val="visible"/>
                                      </p:to>
                                    </p:set>
                                    <p:animEffect transition="in" filter="wipe(left)">
                                      <p:cBhvr>
                                        <p:cTn id="43" dur="500"/>
                                        <p:tgtEl>
                                          <p:spTgt spid="31821"/>
                                        </p:tgtEl>
                                      </p:cBhvr>
                                    </p:animEffect>
                                  </p:childTnLst>
                                  <p:subTnLst>
                                    <p:set>
                                      <p:cBhvr override="childStyle">
                                        <p:cTn dur="1" fill="hold" display="0" masterRel="nextClick" afterEffect="1"/>
                                        <p:tgtEl>
                                          <p:spTgt spid="31821"/>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31807"/>
                                        </p:tgtEl>
                                        <p:attrNameLst>
                                          <p:attrName>style.visibility</p:attrName>
                                        </p:attrNameLst>
                                      </p:cBhvr>
                                      <p:to>
                                        <p:strVal val="visible"/>
                                      </p:to>
                                    </p:set>
                                    <p:animEffect transition="in" filter="wipe(right)">
                                      <p:cBhvr>
                                        <p:cTn id="48" dur="500"/>
                                        <p:tgtEl>
                                          <p:spTgt spid="31807"/>
                                        </p:tgtEl>
                                      </p:cBhvr>
                                    </p:animEffect>
                                  </p:childTnLst>
                                  <p:subTnLst>
                                    <p:set>
                                      <p:cBhvr override="childStyle">
                                        <p:cTn dur="1" fill="hold" display="0" masterRel="nextClick" afterEffect="1"/>
                                        <p:tgtEl>
                                          <p:spTgt spid="31807"/>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1822"/>
                                        </p:tgtEl>
                                        <p:attrNameLst>
                                          <p:attrName>style.visibility</p:attrName>
                                        </p:attrNameLst>
                                      </p:cBhvr>
                                      <p:to>
                                        <p:strVal val="visible"/>
                                      </p:to>
                                    </p:set>
                                    <p:animEffect transition="in" filter="wipe(left)">
                                      <p:cBhvr>
                                        <p:cTn id="53" dur="500"/>
                                        <p:tgtEl>
                                          <p:spTgt spid="318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31746"/>
                                        </p:tgtEl>
                                        <p:attrNameLst>
                                          <p:attrName>style.visibility</p:attrName>
                                        </p:attrNameLst>
                                      </p:cBhvr>
                                      <p:to>
                                        <p:strVal val="visible"/>
                                      </p:to>
                                    </p:set>
                                    <p:animEffect transition="in" filter="wipe(right)">
                                      <p:cBhvr>
                                        <p:cTn id="58" dur="500"/>
                                        <p:tgtEl>
                                          <p:spTgt spid="317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31820"/>
                                        </p:tgtEl>
                                        <p:attrNameLst>
                                          <p:attrName>style.visibility</p:attrName>
                                        </p:attrNameLst>
                                      </p:cBhvr>
                                      <p:to>
                                        <p:strVal val="visible"/>
                                      </p:to>
                                    </p:set>
                                    <p:anim calcmode="lin" valueType="num">
                                      <p:cBhvr>
                                        <p:cTn id="63" dur="500" fill="hold"/>
                                        <p:tgtEl>
                                          <p:spTgt spid="31820"/>
                                        </p:tgtEl>
                                        <p:attrNameLst>
                                          <p:attrName>ppt_w</p:attrName>
                                        </p:attrNameLst>
                                      </p:cBhvr>
                                      <p:tavLst>
                                        <p:tav tm="0">
                                          <p:val>
                                            <p:fltVal val="0"/>
                                          </p:val>
                                        </p:tav>
                                        <p:tav tm="100000">
                                          <p:val>
                                            <p:strVal val="#ppt_w"/>
                                          </p:val>
                                        </p:tav>
                                      </p:tavLst>
                                    </p:anim>
                                    <p:anim calcmode="lin" valueType="num">
                                      <p:cBhvr>
                                        <p:cTn id="64" dur="500" fill="hold"/>
                                        <p:tgtEl>
                                          <p:spTgt spid="318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build="p" autoUpdateAnimBg="0"/>
      <p:bldP spid="31820" grpId="0" animBg="1" autoUpdateAnimBg="0"/>
      <p:bldP spid="31821" grpId="0" animBg="1" autoUpdateAnimBg="0"/>
      <p:bldP spid="3182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3" name="Group 5"/>
          <p:cNvGrpSpPr>
            <a:grpSpLocks/>
          </p:cNvGrpSpPr>
          <p:nvPr/>
        </p:nvGrpSpPr>
        <p:grpSpPr bwMode="auto">
          <a:xfrm>
            <a:off x="4110342" y="2226658"/>
            <a:ext cx="4318000" cy="2060575"/>
            <a:chOff x="818" y="1594"/>
            <a:chExt cx="2720" cy="1298"/>
          </a:xfrm>
        </p:grpSpPr>
        <p:sp>
          <p:nvSpPr>
            <p:cNvPr id="32774" name="Line 6"/>
            <p:cNvSpPr>
              <a:spLocks noChangeShapeType="1"/>
            </p:cNvSpPr>
            <p:nvPr/>
          </p:nvSpPr>
          <p:spPr bwMode="auto">
            <a:xfrm flipV="1">
              <a:off x="1797"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 name="Line 7"/>
            <p:cNvSpPr>
              <a:spLocks noChangeShapeType="1"/>
            </p:cNvSpPr>
            <p:nvPr/>
          </p:nvSpPr>
          <p:spPr bwMode="auto">
            <a:xfrm flipV="1">
              <a:off x="2054"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6" name="Line 8"/>
            <p:cNvSpPr>
              <a:spLocks noChangeShapeType="1"/>
            </p:cNvSpPr>
            <p:nvPr/>
          </p:nvSpPr>
          <p:spPr bwMode="auto">
            <a:xfrm flipV="1">
              <a:off x="2311"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7" name="Line 9"/>
            <p:cNvSpPr>
              <a:spLocks noChangeShapeType="1"/>
            </p:cNvSpPr>
            <p:nvPr/>
          </p:nvSpPr>
          <p:spPr bwMode="auto">
            <a:xfrm flipH="1" flipV="1">
              <a:off x="2568" y="2631"/>
              <a:ext cx="0" cy="23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78" name="Group 10"/>
            <p:cNvGrpSpPr>
              <a:grpSpLocks/>
            </p:cNvGrpSpPr>
            <p:nvPr/>
          </p:nvGrpSpPr>
          <p:grpSpPr bwMode="auto">
            <a:xfrm>
              <a:off x="1747" y="1594"/>
              <a:ext cx="54" cy="400"/>
              <a:chOff x="1195" y="2482"/>
              <a:chExt cx="54" cy="400"/>
            </a:xfrm>
          </p:grpSpPr>
          <p:sp>
            <p:nvSpPr>
              <p:cNvPr id="32779" name="Line 11"/>
              <p:cNvSpPr>
                <a:spLocks noChangeShapeType="1"/>
              </p:cNvSpPr>
              <p:nvPr/>
            </p:nvSpPr>
            <p:spPr bwMode="auto">
              <a:xfrm>
                <a:off x="1224" y="2494"/>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0" name="Oval 12"/>
              <p:cNvSpPr>
                <a:spLocks noChangeArrowheads="1"/>
              </p:cNvSpPr>
              <p:nvPr/>
            </p:nvSpPr>
            <p:spPr bwMode="auto">
              <a:xfrm>
                <a:off x="1195" y="2482"/>
                <a:ext cx="54"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81" name="Group 13"/>
            <p:cNvGrpSpPr>
              <a:grpSpLocks/>
            </p:cNvGrpSpPr>
            <p:nvPr/>
          </p:nvGrpSpPr>
          <p:grpSpPr bwMode="auto">
            <a:xfrm>
              <a:off x="2050" y="1594"/>
              <a:ext cx="53" cy="400"/>
              <a:chOff x="3638" y="2524"/>
              <a:chExt cx="53" cy="400"/>
            </a:xfrm>
          </p:grpSpPr>
          <p:sp>
            <p:nvSpPr>
              <p:cNvPr id="32782" name="Line 14"/>
              <p:cNvSpPr>
                <a:spLocks noChangeShapeType="1"/>
              </p:cNvSpPr>
              <p:nvPr/>
            </p:nvSpPr>
            <p:spPr bwMode="auto">
              <a:xfrm>
                <a:off x="3666" y="2536"/>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Oval 15"/>
              <p:cNvSpPr>
                <a:spLocks noChangeArrowheads="1"/>
              </p:cNvSpPr>
              <p:nvPr/>
            </p:nvSpPr>
            <p:spPr bwMode="auto">
              <a:xfrm>
                <a:off x="3638" y="2524"/>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84" name="Group 16"/>
            <p:cNvGrpSpPr>
              <a:grpSpLocks/>
            </p:cNvGrpSpPr>
            <p:nvPr/>
          </p:nvGrpSpPr>
          <p:grpSpPr bwMode="auto">
            <a:xfrm>
              <a:off x="2371" y="1594"/>
              <a:ext cx="53" cy="400"/>
              <a:chOff x="1771" y="2482"/>
              <a:chExt cx="53" cy="400"/>
            </a:xfrm>
          </p:grpSpPr>
          <p:sp>
            <p:nvSpPr>
              <p:cNvPr id="32785" name="Line 17"/>
              <p:cNvSpPr>
                <a:spLocks noChangeShapeType="1"/>
              </p:cNvSpPr>
              <p:nvPr/>
            </p:nvSpPr>
            <p:spPr bwMode="auto">
              <a:xfrm>
                <a:off x="1793" y="2494"/>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6" name="Oval 18"/>
              <p:cNvSpPr>
                <a:spLocks noChangeArrowheads="1"/>
              </p:cNvSpPr>
              <p:nvPr/>
            </p:nvSpPr>
            <p:spPr bwMode="auto">
              <a:xfrm>
                <a:off x="1771" y="2482"/>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87" name="Group 19"/>
            <p:cNvGrpSpPr>
              <a:grpSpLocks/>
            </p:cNvGrpSpPr>
            <p:nvPr/>
          </p:nvGrpSpPr>
          <p:grpSpPr bwMode="auto">
            <a:xfrm>
              <a:off x="2644" y="1600"/>
              <a:ext cx="53" cy="442"/>
              <a:chOff x="2044" y="2488"/>
              <a:chExt cx="53" cy="442"/>
            </a:xfrm>
          </p:grpSpPr>
          <p:sp>
            <p:nvSpPr>
              <p:cNvPr id="32788" name="Line 20"/>
              <p:cNvSpPr>
                <a:spLocks noChangeShapeType="1"/>
              </p:cNvSpPr>
              <p:nvPr/>
            </p:nvSpPr>
            <p:spPr bwMode="auto">
              <a:xfrm>
                <a:off x="2072" y="254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9" name="Oval 21"/>
              <p:cNvSpPr>
                <a:spLocks noChangeArrowheads="1"/>
              </p:cNvSpPr>
              <p:nvPr/>
            </p:nvSpPr>
            <p:spPr bwMode="auto">
              <a:xfrm>
                <a:off x="2044" y="2488"/>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90" name="Line 22"/>
            <p:cNvSpPr>
              <a:spLocks noChangeShapeType="1"/>
            </p:cNvSpPr>
            <p:nvPr/>
          </p:nvSpPr>
          <p:spPr bwMode="auto">
            <a:xfrm rot="5400000" flipV="1">
              <a:off x="1532" y="2172"/>
              <a:ext cx="0" cy="3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Rectangle 23"/>
            <p:cNvSpPr>
              <a:spLocks noChangeArrowheads="1"/>
            </p:cNvSpPr>
            <p:nvPr/>
          </p:nvSpPr>
          <p:spPr bwMode="auto">
            <a:xfrm>
              <a:off x="1566" y="1982"/>
              <a:ext cx="1345" cy="704"/>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Text Box 24"/>
            <p:cNvSpPr txBox="1">
              <a:spLocks noChangeArrowheads="1"/>
            </p:cNvSpPr>
            <p:nvPr/>
          </p:nvSpPr>
          <p:spPr bwMode="auto">
            <a:xfrm>
              <a:off x="1858" y="2172"/>
              <a:ext cx="8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effectLst>
                    <a:outerShdw blurRad="38100" dist="38100" dir="2700000" algn="tl">
                      <a:srgbClr val="C0C0C0"/>
                    </a:outerShdw>
                  </a:effectLst>
                  <a:ea typeface="楷体_GB2312" panose="02010609030101010101" pitchFamily="49" charset="-122"/>
                </a:rPr>
                <a:t>74161</a:t>
              </a:r>
            </a:p>
          </p:txBody>
        </p:sp>
        <p:sp>
          <p:nvSpPr>
            <p:cNvPr id="32793" name="Text Box 25"/>
            <p:cNvSpPr txBox="1">
              <a:spLocks noChangeArrowheads="1"/>
            </p:cNvSpPr>
            <p:nvPr/>
          </p:nvSpPr>
          <p:spPr bwMode="auto">
            <a:xfrm>
              <a:off x="1631" y="1942"/>
              <a:ext cx="12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0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1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2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3</a:t>
              </a:r>
              <a:endParaRPr lang="en-US" altLang="zh-CN" sz="2400" b="1" i="1" dirty="0">
                <a:solidFill>
                  <a:srgbClr val="0033CC"/>
                </a:solidFill>
                <a:ea typeface="楷体_GB2312" panose="02010609030101010101" pitchFamily="49" charset="-122"/>
              </a:endParaRPr>
            </a:p>
          </p:txBody>
        </p:sp>
        <p:sp>
          <p:nvSpPr>
            <p:cNvPr id="32794" name="Line 26"/>
            <p:cNvSpPr>
              <a:spLocks noChangeShapeType="1"/>
            </p:cNvSpPr>
            <p:nvPr/>
          </p:nvSpPr>
          <p:spPr bwMode="auto">
            <a:xfrm rot="5400000" flipV="1">
              <a:off x="1370" y="1956"/>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5" name="Oval 27"/>
            <p:cNvSpPr>
              <a:spLocks noChangeArrowheads="1"/>
            </p:cNvSpPr>
            <p:nvPr/>
          </p:nvSpPr>
          <p:spPr bwMode="auto">
            <a:xfrm rot="5400000" flipV="1">
              <a:off x="1175" y="2121"/>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Line 28"/>
            <p:cNvSpPr>
              <a:spLocks noChangeShapeType="1"/>
            </p:cNvSpPr>
            <p:nvPr/>
          </p:nvSpPr>
          <p:spPr bwMode="auto">
            <a:xfrm rot="-5400000">
              <a:off x="1364" y="2371"/>
              <a:ext cx="0"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Oval 29"/>
            <p:cNvSpPr>
              <a:spLocks noChangeArrowheads="1"/>
            </p:cNvSpPr>
            <p:nvPr/>
          </p:nvSpPr>
          <p:spPr bwMode="auto">
            <a:xfrm rot="5400000" flipV="1">
              <a:off x="1175" y="2530"/>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98" name="Group 30"/>
            <p:cNvGrpSpPr>
              <a:grpSpLocks/>
            </p:cNvGrpSpPr>
            <p:nvPr/>
          </p:nvGrpSpPr>
          <p:grpSpPr bwMode="auto">
            <a:xfrm rot="-5400000" flipH="1" flipV="1">
              <a:off x="2953" y="2040"/>
              <a:ext cx="54" cy="160"/>
              <a:chOff x="2904" y="1272"/>
              <a:chExt cx="68" cy="204"/>
            </a:xfrm>
          </p:grpSpPr>
          <p:sp>
            <p:nvSpPr>
              <p:cNvPr id="32799" name="Line 3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0" name="Oval 3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01" name="Line 33"/>
            <p:cNvSpPr>
              <a:spLocks noChangeShapeType="1"/>
            </p:cNvSpPr>
            <p:nvPr/>
          </p:nvSpPr>
          <p:spPr bwMode="auto">
            <a:xfrm rot="-5400000" flipH="1" flipV="1">
              <a:off x="2997" y="2244"/>
              <a:ext cx="0"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2" name="Rectangle 34"/>
            <p:cNvSpPr>
              <a:spLocks noChangeArrowheads="1"/>
            </p:cNvSpPr>
            <p:nvPr/>
          </p:nvSpPr>
          <p:spPr bwMode="auto">
            <a:xfrm>
              <a:off x="948" y="2213"/>
              <a:ext cx="6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T</a:t>
              </a:r>
            </a:p>
          </p:txBody>
        </p:sp>
        <p:grpSp>
          <p:nvGrpSpPr>
            <p:cNvPr id="32803" name="Group 35"/>
            <p:cNvGrpSpPr>
              <a:grpSpLocks/>
            </p:cNvGrpSpPr>
            <p:nvPr/>
          </p:nvGrpSpPr>
          <p:grpSpPr bwMode="auto">
            <a:xfrm>
              <a:off x="3000" y="2137"/>
              <a:ext cx="492" cy="288"/>
              <a:chOff x="2868" y="3037"/>
              <a:chExt cx="492" cy="288"/>
            </a:xfrm>
          </p:grpSpPr>
          <p:sp>
            <p:nvSpPr>
              <p:cNvPr id="32804" name="Line 36"/>
              <p:cNvSpPr>
                <a:spLocks noChangeShapeType="1"/>
              </p:cNvSpPr>
              <p:nvPr/>
            </p:nvSpPr>
            <p:spPr bwMode="auto">
              <a:xfrm>
                <a:off x="2972" y="3078"/>
                <a:ext cx="17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Rectangle 37"/>
              <p:cNvSpPr>
                <a:spLocks noChangeArrowheads="1"/>
              </p:cNvSpPr>
              <p:nvPr/>
            </p:nvSpPr>
            <p:spPr bwMode="auto">
              <a:xfrm>
                <a:off x="2868" y="3037"/>
                <a:ext cx="4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LD</a:t>
                </a:r>
              </a:p>
            </p:txBody>
          </p:sp>
        </p:grpSp>
        <p:sp>
          <p:nvSpPr>
            <p:cNvPr id="32806" name="Rectangle 38"/>
            <p:cNvSpPr>
              <a:spLocks noChangeArrowheads="1"/>
            </p:cNvSpPr>
            <p:nvPr/>
          </p:nvSpPr>
          <p:spPr bwMode="auto">
            <a:xfrm>
              <a:off x="2876" y="1838"/>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CO</a:t>
              </a:r>
            </a:p>
          </p:txBody>
        </p:sp>
        <p:sp>
          <p:nvSpPr>
            <p:cNvPr id="32807" name="Rectangle 39"/>
            <p:cNvSpPr>
              <a:spLocks noChangeArrowheads="1"/>
            </p:cNvSpPr>
            <p:nvPr/>
          </p:nvSpPr>
          <p:spPr bwMode="auto">
            <a:xfrm>
              <a:off x="818" y="2458"/>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p>
          </p:txBody>
        </p:sp>
        <p:sp>
          <p:nvSpPr>
            <p:cNvPr id="32808" name="Rectangle 40"/>
            <p:cNvSpPr>
              <a:spLocks noChangeArrowheads="1"/>
            </p:cNvSpPr>
            <p:nvPr/>
          </p:nvSpPr>
          <p:spPr bwMode="auto">
            <a:xfrm>
              <a:off x="984" y="1836"/>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P</a:t>
              </a:r>
            </a:p>
          </p:txBody>
        </p:sp>
        <p:sp>
          <p:nvSpPr>
            <p:cNvPr id="32809" name="Oval 41"/>
            <p:cNvSpPr>
              <a:spLocks noChangeArrowheads="1"/>
            </p:cNvSpPr>
            <p:nvPr/>
          </p:nvSpPr>
          <p:spPr bwMode="auto">
            <a:xfrm>
              <a:off x="2911" y="2285"/>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0" name="Text Box 42"/>
            <p:cNvSpPr txBox="1">
              <a:spLocks noChangeArrowheads="1"/>
            </p:cNvSpPr>
            <p:nvPr/>
          </p:nvSpPr>
          <p:spPr bwMode="auto">
            <a:xfrm>
              <a:off x="1731" y="2412"/>
              <a:ext cx="11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0</a:t>
              </a:r>
              <a:r>
                <a:rPr lang="en-US" altLang="zh-CN" sz="1100" b="1" baseline="-25000" dirty="0">
                  <a:solidFill>
                    <a:srgbClr val="0033CC"/>
                  </a:solidFill>
                  <a:ea typeface="楷体_GB2312" panose="02010609030101010101" pitchFamily="49" charset="-122"/>
                </a:rPr>
                <a:t>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1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2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3</a:t>
              </a:r>
              <a:endParaRPr lang="en-US" altLang="zh-CN" sz="2400" b="1" dirty="0">
                <a:ea typeface="隶书" panose="02010509060101010101" pitchFamily="49" charset="-122"/>
              </a:endParaRPr>
            </a:p>
          </p:txBody>
        </p:sp>
        <p:grpSp>
          <p:nvGrpSpPr>
            <p:cNvPr id="32811" name="Group 43"/>
            <p:cNvGrpSpPr>
              <a:grpSpLocks/>
            </p:cNvGrpSpPr>
            <p:nvPr/>
          </p:nvGrpSpPr>
          <p:grpSpPr bwMode="auto">
            <a:xfrm>
              <a:off x="2892" y="2604"/>
              <a:ext cx="372" cy="288"/>
              <a:chOff x="3204" y="3948"/>
              <a:chExt cx="372" cy="288"/>
            </a:xfrm>
          </p:grpSpPr>
          <p:sp>
            <p:nvSpPr>
              <p:cNvPr id="32812" name="Line 44"/>
              <p:cNvSpPr>
                <a:spLocks noChangeShapeType="1"/>
              </p:cNvSpPr>
              <p:nvPr/>
            </p:nvSpPr>
            <p:spPr bwMode="auto">
              <a:xfrm>
                <a:off x="3272" y="3975"/>
                <a:ext cx="21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3" name="Rectangle 45"/>
              <p:cNvSpPr>
                <a:spLocks noChangeArrowheads="1"/>
              </p:cNvSpPr>
              <p:nvPr/>
            </p:nvSpPr>
            <p:spPr bwMode="auto">
              <a:xfrm>
                <a:off x="3204" y="39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CR</a:t>
                </a:r>
              </a:p>
            </p:txBody>
          </p:sp>
        </p:grpSp>
        <p:sp>
          <p:nvSpPr>
            <p:cNvPr id="32814" name="Oval 46"/>
            <p:cNvSpPr>
              <a:spLocks noChangeArrowheads="1"/>
            </p:cNvSpPr>
            <p:nvPr/>
          </p:nvSpPr>
          <p:spPr bwMode="auto">
            <a:xfrm>
              <a:off x="2911" y="2501"/>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Oval 47"/>
            <p:cNvSpPr>
              <a:spLocks noChangeArrowheads="1"/>
            </p:cNvSpPr>
            <p:nvPr/>
          </p:nvSpPr>
          <p:spPr bwMode="auto">
            <a:xfrm>
              <a:off x="1332" y="2118"/>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Line 48"/>
            <p:cNvSpPr>
              <a:spLocks noChangeShapeType="1"/>
            </p:cNvSpPr>
            <p:nvPr/>
          </p:nvSpPr>
          <p:spPr bwMode="auto">
            <a:xfrm>
              <a:off x="1356" y="2148"/>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7" name="Text Box 49"/>
            <p:cNvSpPr txBox="1">
              <a:spLocks noChangeArrowheads="1"/>
            </p:cNvSpPr>
            <p:nvPr/>
          </p:nvSpPr>
          <p:spPr bwMode="auto">
            <a:xfrm>
              <a:off x="888" y="2001"/>
              <a:ext cx="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FF0066"/>
                  </a:solidFill>
                </a:rPr>
                <a:t>1</a:t>
              </a:r>
            </a:p>
          </p:txBody>
        </p:sp>
        <p:sp>
          <p:nvSpPr>
            <p:cNvPr id="32818" name="Text Box 50"/>
            <p:cNvSpPr txBox="1">
              <a:spLocks noChangeArrowheads="1"/>
            </p:cNvSpPr>
            <p:nvPr/>
          </p:nvSpPr>
          <p:spPr bwMode="auto">
            <a:xfrm>
              <a:off x="3326" y="218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1</a:t>
              </a:r>
            </a:p>
          </p:txBody>
        </p:sp>
        <p:sp>
          <p:nvSpPr>
            <p:cNvPr id="32819" name="Line 51"/>
            <p:cNvSpPr>
              <a:spLocks noChangeShapeType="1"/>
            </p:cNvSpPr>
            <p:nvPr/>
          </p:nvSpPr>
          <p:spPr bwMode="auto">
            <a:xfrm>
              <a:off x="1800" y="2784"/>
              <a:ext cx="7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0" name="Line 52"/>
            <p:cNvSpPr>
              <a:spLocks noChangeShapeType="1"/>
            </p:cNvSpPr>
            <p:nvPr/>
          </p:nvSpPr>
          <p:spPr bwMode="auto">
            <a:xfrm>
              <a:off x="2496" y="2868"/>
              <a:ext cx="1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1" name="Oval 53"/>
            <p:cNvSpPr>
              <a:spLocks noChangeArrowheads="1"/>
            </p:cNvSpPr>
            <p:nvPr/>
          </p:nvSpPr>
          <p:spPr bwMode="auto">
            <a:xfrm>
              <a:off x="2028"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Oval 54"/>
            <p:cNvSpPr>
              <a:spLocks noChangeArrowheads="1"/>
            </p:cNvSpPr>
            <p:nvPr/>
          </p:nvSpPr>
          <p:spPr bwMode="auto">
            <a:xfrm>
              <a:off x="2292"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3" name="Oval 55"/>
            <p:cNvSpPr>
              <a:spLocks noChangeArrowheads="1"/>
            </p:cNvSpPr>
            <p:nvPr/>
          </p:nvSpPr>
          <p:spPr bwMode="auto">
            <a:xfrm>
              <a:off x="2544"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24" name="Group 56"/>
          <p:cNvGrpSpPr>
            <a:grpSpLocks/>
          </p:cNvGrpSpPr>
          <p:nvPr/>
        </p:nvGrpSpPr>
        <p:grpSpPr bwMode="auto">
          <a:xfrm>
            <a:off x="6574142" y="2274510"/>
            <a:ext cx="2543175" cy="1503362"/>
            <a:chOff x="2370" y="1519"/>
            <a:chExt cx="1602" cy="947"/>
          </a:xfrm>
        </p:grpSpPr>
        <p:grpSp>
          <p:nvGrpSpPr>
            <p:cNvPr id="32825" name="Group 57"/>
            <p:cNvGrpSpPr>
              <a:grpSpLocks/>
            </p:cNvGrpSpPr>
            <p:nvPr/>
          </p:nvGrpSpPr>
          <p:grpSpPr bwMode="auto">
            <a:xfrm>
              <a:off x="3532" y="1535"/>
              <a:ext cx="284" cy="326"/>
              <a:chOff x="3640" y="3167"/>
              <a:chExt cx="284" cy="326"/>
            </a:xfrm>
          </p:grpSpPr>
          <p:sp>
            <p:nvSpPr>
              <p:cNvPr id="32826" name="Oval 58"/>
              <p:cNvSpPr>
                <a:spLocks noChangeArrowheads="1"/>
              </p:cNvSpPr>
              <p:nvPr/>
            </p:nvSpPr>
            <p:spPr bwMode="auto">
              <a:xfrm rot="-5400000" flipH="1" flipV="1">
                <a:off x="3856" y="3287"/>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7" name="Rectangle 59"/>
              <p:cNvSpPr>
                <a:spLocks noChangeArrowheads="1"/>
              </p:cNvSpPr>
              <p:nvPr/>
            </p:nvSpPr>
            <p:spPr bwMode="auto">
              <a:xfrm>
                <a:off x="3640" y="3167"/>
                <a:ext cx="223" cy="326"/>
              </a:xfrm>
              <a:prstGeom prst="rect">
                <a:avLst/>
              </a:prstGeom>
              <a:gradFill rotWithShape="0">
                <a:gsLst>
                  <a:gs pos="0">
                    <a:srgbClr val="EAEAEA"/>
                  </a:gs>
                  <a:gs pos="100000">
                    <a:srgbClr val="EAEAEA">
                      <a:gamma/>
                      <a:shade val="94118"/>
                      <a:invGamma/>
                    </a:srgbClr>
                  </a:gs>
                </a:gsLst>
                <a:lin ang="27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rgbClr val="0033CC"/>
                  </a:solidFill>
                  <a:ea typeface="楷体_GB2312" panose="02010609030101010101" pitchFamily="49" charset="-122"/>
                </a:endParaRPr>
              </a:p>
            </p:txBody>
          </p:sp>
        </p:grpSp>
        <p:grpSp>
          <p:nvGrpSpPr>
            <p:cNvPr id="32828" name="Group 60"/>
            <p:cNvGrpSpPr>
              <a:grpSpLocks/>
            </p:cNvGrpSpPr>
            <p:nvPr/>
          </p:nvGrpSpPr>
          <p:grpSpPr bwMode="auto">
            <a:xfrm>
              <a:off x="2370" y="1608"/>
              <a:ext cx="1596" cy="858"/>
              <a:chOff x="2370" y="1608"/>
              <a:chExt cx="1596" cy="858"/>
            </a:xfrm>
          </p:grpSpPr>
          <p:grpSp>
            <p:nvGrpSpPr>
              <p:cNvPr id="32829" name="Group 61"/>
              <p:cNvGrpSpPr>
                <a:grpSpLocks/>
              </p:cNvGrpSpPr>
              <p:nvPr/>
            </p:nvGrpSpPr>
            <p:grpSpPr bwMode="auto">
              <a:xfrm rot="16200000" flipH="1" flipV="1">
                <a:off x="3500" y="2001"/>
                <a:ext cx="775" cy="156"/>
                <a:chOff x="1821" y="2358"/>
                <a:chExt cx="2183" cy="522"/>
              </a:xfrm>
            </p:grpSpPr>
            <p:sp>
              <p:nvSpPr>
                <p:cNvPr id="32830" name="Line 62"/>
                <p:cNvSpPr>
                  <a:spLocks noChangeShapeType="1"/>
                </p:cNvSpPr>
                <p:nvPr/>
              </p:nvSpPr>
              <p:spPr bwMode="auto">
                <a:xfrm rot="5400000" flipV="1">
                  <a:off x="1563" y="2619"/>
                  <a:ext cx="5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1" name="Line 63"/>
                <p:cNvSpPr>
                  <a:spLocks noChangeShapeType="1"/>
                </p:cNvSpPr>
                <p:nvPr/>
              </p:nvSpPr>
              <p:spPr bwMode="auto">
                <a:xfrm rot="5400000" flipV="1">
                  <a:off x="2913" y="1266"/>
                  <a:ext cx="0" cy="21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32" name="Oval 64"/>
              <p:cNvSpPr>
                <a:spLocks noChangeArrowheads="1"/>
              </p:cNvSpPr>
              <p:nvPr/>
            </p:nvSpPr>
            <p:spPr bwMode="auto">
              <a:xfrm>
                <a:off x="2646" y="173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Oval 65"/>
              <p:cNvSpPr>
                <a:spLocks noChangeArrowheads="1"/>
              </p:cNvSpPr>
              <p:nvPr/>
            </p:nvSpPr>
            <p:spPr bwMode="auto">
              <a:xfrm>
                <a:off x="2370" y="1608"/>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4" name="Line 66"/>
              <p:cNvSpPr>
                <a:spLocks noChangeShapeType="1"/>
              </p:cNvSpPr>
              <p:nvPr/>
            </p:nvSpPr>
            <p:spPr bwMode="auto">
              <a:xfrm>
                <a:off x="2376" y="1644"/>
                <a:ext cx="1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5" name="Line 67"/>
              <p:cNvSpPr>
                <a:spLocks noChangeShapeType="1"/>
              </p:cNvSpPr>
              <p:nvPr/>
            </p:nvSpPr>
            <p:spPr bwMode="auto">
              <a:xfrm>
                <a:off x="2688" y="1764"/>
                <a:ext cx="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36" name="Rectangle 68"/>
            <p:cNvSpPr>
              <a:spLocks noChangeArrowheads="1"/>
            </p:cNvSpPr>
            <p:nvPr/>
          </p:nvSpPr>
          <p:spPr bwMode="auto">
            <a:xfrm>
              <a:off x="3484" y="1519"/>
              <a:ext cx="24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rPr>
                <a:t>&amp;</a:t>
              </a:r>
            </a:p>
          </p:txBody>
        </p:sp>
        <p:sp>
          <p:nvSpPr>
            <p:cNvPr id="32837" name="Line 69"/>
            <p:cNvSpPr>
              <a:spLocks noChangeShapeType="1"/>
            </p:cNvSpPr>
            <p:nvPr/>
          </p:nvSpPr>
          <p:spPr bwMode="auto">
            <a:xfrm>
              <a:off x="2964" y="2448"/>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90" name="Text Box 122"/>
          <p:cNvSpPr txBox="1">
            <a:spLocks noChangeArrowheads="1"/>
          </p:cNvSpPr>
          <p:nvPr/>
        </p:nvSpPr>
        <p:spPr bwMode="auto">
          <a:xfrm>
            <a:off x="231317" y="3225876"/>
            <a:ext cx="382571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u"/>
            </a:pPr>
            <a:r>
              <a:rPr lang="zh-CN" altLang="en-US" sz="2800" b="1" dirty="0" smtClean="0">
                <a:solidFill>
                  <a:srgbClr val="C00000"/>
                </a:solidFill>
              </a:rPr>
              <a:t>同步</a:t>
            </a:r>
            <a:r>
              <a:rPr lang="zh-CN" altLang="en-US" sz="2800" b="1" dirty="0" smtClean="0"/>
              <a:t>置数：</a:t>
            </a:r>
            <a:endParaRPr lang="en-US" altLang="zh-CN" sz="2800" b="1" dirty="0" smtClean="0"/>
          </a:p>
          <a:p>
            <a:r>
              <a:rPr lang="zh-CN" altLang="en-US" sz="2800" b="1" dirty="0" smtClean="0"/>
              <a:t>计</a:t>
            </a:r>
            <a:r>
              <a:rPr lang="zh-CN" altLang="en-US" sz="2800" b="1" dirty="0"/>
              <a:t>到 </a:t>
            </a:r>
            <a:r>
              <a:rPr lang="en-US" altLang="zh-CN" sz="2800" b="1" i="1" dirty="0"/>
              <a:t>S</a:t>
            </a:r>
            <a:r>
              <a:rPr lang="en-US" altLang="zh-CN" sz="2800" b="1" baseline="-25000" dirty="0"/>
              <a:t>12 </a:t>
            </a:r>
            <a:r>
              <a:rPr lang="en-US" altLang="zh-CN" sz="2800" b="1" dirty="0"/>
              <a:t>= 1100 </a:t>
            </a:r>
            <a:r>
              <a:rPr lang="zh-CN" altLang="en-US" sz="2800" b="1" dirty="0" smtClean="0"/>
              <a:t>前（即从</a:t>
            </a:r>
            <a:r>
              <a:rPr lang="en-US" altLang="zh-CN" sz="2800" b="1" dirty="0" smtClean="0">
                <a:solidFill>
                  <a:srgbClr val="0000FF"/>
                </a:solidFill>
              </a:rPr>
              <a:t>0000</a:t>
            </a:r>
            <a:r>
              <a:rPr lang="zh-CN" altLang="en-US" sz="2800" b="1" dirty="0" smtClean="0"/>
              <a:t>到</a:t>
            </a:r>
            <a:r>
              <a:rPr lang="en-US" altLang="zh-CN" sz="2800" b="1" dirty="0" smtClean="0"/>
              <a:t>S</a:t>
            </a:r>
            <a:r>
              <a:rPr lang="en-US" altLang="zh-CN" sz="2800" b="1" baseline="-25000" dirty="0" smtClean="0"/>
              <a:t>11</a:t>
            </a:r>
            <a:r>
              <a:rPr lang="en-US" altLang="zh-CN" sz="2800" b="1" dirty="0" smtClean="0"/>
              <a:t>=</a:t>
            </a:r>
            <a:r>
              <a:rPr lang="en-US" altLang="zh-CN" sz="3600" b="1" dirty="0" smtClean="0">
                <a:solidFill>
                  <a:srgbClr val="0000FF"/>
                </a:solidFill>
                <a:effectLst>
                  <a:outerShdw blurRad="38100" dist="38100" dir="2700000" algn="tl">
                    <a:srgbClr val="000000">
                      <a:alpha val="43137"/>
                    </a:srgbClr>
                  </a:outerShdw>
                </a:effectLst>
              </a:rPr>
              <a:t>1011</a:t>
            </a:r>
            <a:r>
              <a:rPr lang="zh-CN" altLang="en-US" sz="2800" b="1" dirty="0" smtClean="0"/>
              <a:t>），之后</a:t>
            </a:r>
            <a:r>
              <a:rPr lang="zh-CN" altLang="en-US" sz="2800" b="1" dirty="0" smtClean="0">
                <a:solidFill>
                  <a:srgbClr val="0000FF"/>
                </a:solidFill>
              </a:rPr>
              <a:t>在</a:t>
            </a:r>
            <a:r>
              <a:rPr lang="en-US" altLang="zh-CN" sz="2800" b="1" dirty="0" smtClean="0">
                <a:solidFill>
                  <a:srgbClr val="0000FF"/>
                </a:solidFill>
              </a:rPr>
              <a:t>CP</a:t>
            </a:r>
            <a:r>
              <a:rPr lang="zh-CN" altLang="en-US" sz="2800" b="1" dirty="0" smtClean="0">
                <a:solidFill>
                  <a:srgbClr val="0000FF"/>
                </a:solidFill>
              </a:rPr>
              <a:t>有效</a:t>
            </a:r>
            <a:r>
              <a:rPr lang="zh-CN" altLang="en-US" sz="2800" b="1" dirty="0" smtClean="0"/>
              <a:t>时，使</a:t>
            </a:r>
            <a:r>
              <a:rPr lang="en-US" altLang="zh-CN" sz="2800" b="1" dirty="0" smtClean="0"/>
              <a:t>LD</a:t>
            </a:r>
            <a:r>
              <a:rPr lang="zh-CN" altLang="en-US" sz="2800" b="1" dirty="0" smtClean="0"/>
              <a:t>’有效，载入</a:t>
            </a:r>
            <a:r>
              <a:rPr lang="en-US" altLang="zh-CN" sz="2800" b="1" dirty="0" smtClean="0"/>
              <a:t>D3-D0</a:t>
            </a:r>
            <a:r>
              <a:rPr lang="zh-CN" altLang="en-US" sz="2800" b="1" dirty="0" smtClean="0"/>
              <a:t>值从零开始</a:t>
            </a:r>
            <a:endParaRPr lang="zh-CN" altLang="en-US" sz="2800" b="1" dirty="0"/>
          </a:p>
        </p:txBody>
      </p:sp>
      <p:sp>
        <p:nvSpPr>
          <p:cNvPr id="32897" name="Text Box 129"/>
          <p:cNvSpPr txBox="1">
            <a:spLocks noChangeArrowheads="1"/>
          </p:cNvSpPr>
          <p:nvPr/>
        </p:nvSpPr>
        <p:spPr bwMode="auto">
          <a:xfrm>
            <a:off x="4256247" y="4404395"/>
            <a:ext cx="47685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l"/>
            </a:pPr>
            <a:r>
              <a:rPr lang="zh-CN" altLang="en-US" sz="2800" b="1" dirty="0" smtClean="0">
                <a:solidFill>
                  <a:srgbClr val="C00000"/>
                </a:solidFill>
              </a:rPr>
              <a:t>异步</a:t>
            </a:r>
            <a:r>
              <a:rPr lang="zh-CN" altLang="en-US" sz="2800" b="1" dirty="0" smtClean="0"/>
              <a:t>归零：计</a:t>
            </a:r>
            <a:r>
              <a:rPr lang="zh-CN" altLang="en-US" sz="2800" b="1" dirty="0"/>
              <a:t>到 </a:t>
            </a:r>
            <a:r>
              <a:rPr lang="en-US" altLang="zh-CN" sz="2800" b="1" i="1" dirty="0" smtClean="0"/>
              <a:t>S</a:t>
            </a:r>
            <a:r>
              <a:rPr lang="en-US" altLang="zh-CN" sz="1800" b="1" dirty="0" smtClean="0"/>
              <a:t>12 </a:t>
            </a:r>
            <a:r>
              <a:rPr lang="en-US" altLang="zh-CN" sz="2800" b="1" dirty="0"/>
              <a:t>= </a:t>
            </a:r>
            <a:r>
              <a:rPr lang="en-US" altLang="zh-CN" sz="3600" b="1" dirty="0">
                <a:solidFill>
                  <a:srgbClr val="0000FF"/>
                </a:solidFill>
                <a:effectLst>
                  <a:outerShdw blurRad="38100" dist="38100" dir="2700000" algn="tl">
                    <a:srgbClr val="000000">
                      <a:alpha val="43137"/>
                    </a:srgbClr>
                  </a:outerShdw>
                </a:effectLst>
              </a:rPr>
              <a:t>1100</a:t>
            </a:r>
            <a:r>
              <a:rPr lang="zh-CN" altLang="en-US" sz="2800" b="1" dirty="0" smtClean="0"/>
              <a:t>时，</a:t>
            </a:r>
            <a:r>
              <a:rPr lang="en-US" altLang="zh-CN" sz="2800" b="1" dirty="0" smtClean="0"/>
              <a:t>(</a:t>
            </a:r>
            <a:r>
              <a:rPr lang="zh-CN" altLang="en-US" sz="2800" b="1" dirty="0" smtClean="0"/>
              <a:t>那一</a:t>
            </a:r>
            <a:r>
              <a:rPr lang="zh-CN" altLang="en-US" sz="2800" b="1" dirty="0" smtClean="0">
                <a:solidFill>
                  <a:srgbClr val="0000FF"/>
                </a:solidFill>
              </a:rPr>
              <a:t>瞬间</a:t>
            </a:r>
            <a:r>
              <a:rPr lang="zh-CN" altLang="en-US" sz="2800" b="1" dirty="0" smtClean="0"/>
              <a:t>使得</a:t>
            </a:r>
            <a:r>
              <a:rPr lang="en-US" altLang="zh-CN" sz="2800" b="1" dirty="0" smtClean="0"/>
              <a:t>CR</a:t>
            </a:r>
            <a:r>
              <a:rPr lang="zh-CN" altLang="en-US" sz="2800" b="1" dirty="0" smtClean="0"/>
              <a:t>’</a:t>
            </a:r>
            <a:r>
              <a:rPr lang="en-US" altLang="zh-CN" sz="2800" b="1" dirty="0" smtClean="0"/>
              <a:t>=0)</a:t>
            </a:r>
            <a:r>
              <a:rPr lang="zh-CN" altLang="en-US" sz="2800" b="1" dirty="0" smtClean="0"/>
              <a:t>，</a:t>
            </a:r>
            <a:r>
              <a:rPr lang="zh-CN" altLang="en-US" sz="2800" b="1" dirty="0">
                <a:solidFill>
                  <a:srgbClr val="0000FF"/>
                </a:solidFill>
              </a:rPr>
              <a:t>不用</a:t>
            </a:r>
            <a:r>
              <a:rPr lang="zh-CN" altLang="en-US" sz="2800" b="1" dirty="0" smtClean="0">
                <a:solidFill>
                  <a:srgbClr val="0000FF"/>
                </a:solidFill>
              </a:rPr>
              <a:t>等</a:t>
            </a:r>
            <a:r>
              <a:rPr lang="en-US" altLang="zh-CN" sz="2800" b="1" dirty="0" smtClean="0">
                <a:solidFill>
                  <a:srgbClr val="0000FF"/>
                </a:solidFill>
              </a:rPr>
              <a:t>CP</a:t>
            </a:r>
            <a:r>
              <a:rPr lang="zh-CN" altLang="en-US" sz="2800" b="1" dirty="0" smtClean="0"/>
              <a:t>，随即从零开始</a:t>
            </a:r>
            <a:endParaRPr lang="zh-CN" altLang="en-US" sz="2800" b="1" dirty="0"/>
          </a:p>
        </p:txBody>
      </p:sp>
      <p:grpSp>
        <p:nvGrpSpPr>
          <p:cNvPr id="155" name="Group 5"/>
          <p:cNvGrpSpPr>
            <a:grpSpLocks/>
          </p:cNvGrpSpPr>
          <p:nvPr/>
        </p:nvGrpSpPr>
        <p:grpSpPr bwMode="auto">
          <a:xfrm>
            <a:off x="58366" y="1114500"/>
            <a:ext cx="4244975" cy="2060575"/>
            <a:chOff x="818" y="1594"/>
            <a:chExt cx="2674" cy="1298"/>
          </a:xfrm>
        </p:grpSpPr>
        <p:sp>
          <p:nvSpPr>
            <p:cNvPr id="156" name="Line 6"/>
            <p:cNvSpPr>
              <a:spLocks noChangeShapeType="1"/>
            </p:cNvSpPr>
            <p:nvPr/>
          </p:nvSpPr>
          <p:spPr bwMode="auto">
            <a:xfrm flipV="1">
              <a:off x="1797"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Line 7"/>
            <p:cNvSpPr>
              <a:spLocks noChangeShapeType="1"/>
            </p:cNvSpPr>
            <p:nvPr/>
          </p:nvSpPr>
          <p:spPr bwMode="auto">
            <a:xfrm flipV="1">
              <a:off x="2054"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Line 8"/>
            <p:cNvSpPr>
              <a:spLocks noChangeShapeType="1"/>
            </p:cNvSpPr>
            <p:nvPr/>
          </p:nvSpPr>
          <p:spPr bwMode="auto">
            <a:xfrm flipV="1">
              <a:off x="2311" y="2631"/>
              <a:ext cx="0" cy="1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9"/>
            <p:cNvSpPr>
              <a:spLocks noChangeShapeType="1"/>
            </p:cNvSpPr>
            <p:nvPr/>
          </p:nvSpPr>
          <p:spPr bwMode="auto">
            <a:xfrm flipH="1" flipV="1">
              <a:off x="2568" y="2631"/>
              <a:ext cx="0" cy="23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0" name="Group 10"/>
            <p:cNvGrpSpPr>
              <a:grpSpLocks/>
            </p:cNvGrpSpPr>
            <p:nvPr/>
          </p:nvGrpSpPr>
          <p:grpSpPr bwMode="auto">
            <a:xfrm>
              <a:off x="1747" y="1594"/>
              <a:ext cx="54" cy="400"/>
              <a:chOff x="1195" y="2482"/>
              <a:chExt cx="54" cy="400"/>
            </a:xfrm>
          </p:grpSpPr>
          <p:sp>
            <p:nvSpPr>
              <p:cNvPr id="204" name="Line 11"/>
              <p:cNvSpPr>
                <a:spLocks noChangeShapeType="1"/>
              </p:cNvSpPr>
              <p:nvPr/>
            </p:nvSpPr>
            <p:spPr bwMode="auto">
              <a:xfrm>
                <a:off x="1224" y="2494"/>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Oval 12"/>
              <p:cNvSpPr>
                <a:spLocks noChangeArrowheads="1"/>
              </p:cNvSpPr>
              <p:nvPr/>
            </p:nvSpPr>
            <p:spPr bwMode="auto">
              <a:xfrm>
                <a:off x="1195" y="2482"/>
                <a:ext cx="54"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 name="Group 13"/>
            <p:cNvGrpSpPr>
              <a:grpSpLocks/>
            </p:cNvGrpSpPr>
            <p:nvPr/>
          </p:nvGrpSpPr>
          <p:grpSpPr bwMode="auto">
            <a:xfrm>
              <a:off x="2050" y="1594"/>
              <a:ext cx="53" cy="400"/>
              <a:chOff x="3638" y="2524"/>
              <a:chExt cx="53" cy="400"/>
            </a:xfrm>
          </p:grpSpPr>
          <p:sp>
            <p:nvSpPr>
              <p:cNvPr id="202" name="Line 14"/>
              <p:cNvSpPr>
                <a:spLocks noChangeShapeType="1"/>
              </p:cNvSpPr>
              <p:nvPr/>
            </p:nvSpPr>
            <p:spPr bwMode="auto">
              <a:xfrm>
                <a:off x="3666" y="2536"/>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Oval 15"/>
              <p:cNvSpPr>
                <a:spLocks noChangeArrowheads="1"/>
              </p:cNvSpPr>
              <p:nvPr/>
            </p:nvSpPr>
            <p:spPr bwMode="auto">
              <a:xfrm>
                <a:off x="3638" y="2524"/>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 name="Group 16"/>
            <p:cNvGrpSpPr>
              <a:grpSpLocks/>
            </p:cNvGrpSpPr>
            <p:nvPr/>
          </p:nvGrpSpPr>
          <p:grpSpPr bwMode="auto">
            <a:xfrm>
              <a:off x="2371" y="1594"/>
              <a:ext cx="53" cy="400"/>
              <a:chOff x="1771" y="2482"/>
              <a:chExt cx="53" cy="400"/>
            </a:xfrm>
          </p:grpSpPr>
          <p:sp>
            <p:nvSpPr>
              <p:cNvPr id="200" name="Line 17"/>
              <p:cNvSpPr>
                <a:spLocks noChangeShapeType="1"/>
              </p:cNvSpPr>
              <p:nvPr/>
            </p:nvSpPr>
            <p:spPr bwMode="auto">
              <a:xfrm>
                <a:off x="1793" y="2494"/>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Oval 18"/>
              <p:cNvSpPr>
                <a:spLocks noChangeArrowheads="1"/>
              </p:cNvSpPr>
              <p:nvPr/>
            </p:nvSpPr>
            <p:spPr bwMode="auto">
              <a:xfrm>
                <a:off x="1771" y="2482"/>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 name="Group 19"/>
            <p:cNvGrpSpPr>
              <a:grpSpLocks/>
            </p:cNvGrpSpPr>
            <p:nvPr/>
          </p:nvGrpSpPr>
          <p:grpSpPr bwMode="auto">
            <a:xfrm>
              <a:off x="2644" y="1600"/>
              <a:ext cx="53" cy="442"/>
              <a:chOff x="2044" y="2488"/>
              <a:chExt cx="53" cy="442"/>
            </a:xfrm>
          </p:grpSpPr>
          <p:sp>
            <p:nvSpPr>
              <p:cNvPr id="198" name="Line 20"/>
              <p:cNvSpPr>
                <a:spLocks noChangeShapeType="1"/>
              </p:cNvSpPr>
              <p:nvPr/>
            </p:nvSpPr>
            <p:spPr bwMode="auto">
              <a:xfrm>
                <a:off x="2072" y="2542"/>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 name="Oval 21"/>
              <p:cNvSpPr>
                <a:spLocks noChangeArrowheads="1"/>
              </p:cNvSpPr>
              <p:nvPr/>
            </p:nvSpPr>
            <p:spPr bwMode="auto">
              <a:xfrm>
                <a:off x="2044" y="2488"/>
                <a:ext cx="53" cy="5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 name="Line 22"/>
            <p:cNvSpPr>
              <a:spLocks noChangeShapeType="1"/>
            </p:cNvSpPr>
            <p:nvPr/>
          </p:nvSpPr>
          <p:spPr bwMode="auto">
            <a:xfrm rot="5400000" flipV="1">
              <a:off x="1532" y="2172"/>
              <a:ext cx="0" cy="3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Rectangle 23"/>
            <p:cNvSpPr>
              <a:spLocks noChangeArrowheads="1"/>
            </p:cNvSpPr>
            <p:nvPr/>
          </p:nvSpPr>
          <p:spPr bwMode="auto">
            <a:xfrm>
              <a:off x="1566" y="1982"/>
              <a:ext cx="1345" cy="704"/>
            </a:xfrm>
            <a:prstGeom prst="rect">
              <a:avLst/>
            </a:prstGeom>
            <a:gradFill rotWithShape="0">
              <a:gsLst>
                <a:gs pos="0">
                  <a:srgbClr val="F8F8F8"/>
                </a:gs>
                <a:gs pos="100000">
                  <a:srgbClr val="F8F8F8">
                    <a:gamma/>
                    <a:shade val="90980"/>
                    <a:invGamma/>
                  </a:srgbClr>
                </a:gs>
              </a:gsLst>
              <a:lin ang="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Text Box 24"/>
            <p:cNvSpPr txBox="1">
              <a:spLocks noChangeArrowheads="1"/>
            </p:cNvSpPr>
            <p:nvPr/>
          </p:nvSpPr>
          <p:spPr bwMode="auto">
            <a:xfrm>
              <a:off x="1858" y="2172"/>
              <a:ext cx="8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anose="02010609030101010101" pitchFamily="49" charset="-122"/>
                </a:rPr>
                <a:t>74161</a:t>
              </a:r>
            </a:p>
          </p:txBody>
        </p:sp>
        <p:sp>
          <p:nvSpPr>
            <p:cNvPr id="167" name="Text Box 25"/>
            <p:cNvSpPr txBox="1">
              <a:spLocks noChangeArrowheads="1"/>
            </p:cNvSpPr>
            <p:nvPr/>
          </p:nvSpPr>
          <p:spPr bwMode="auto">
            <a:xfrm>
              <a:off x="1631" y="1942"/>
              <a:ext cx="12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0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1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2   </a:t>
              </a:r>
              <a:r>
                <a:rPr lang="en-US" altLang="zh-CN" sz="2400" b="1" dirty="0">
                  <a:solidFill>
                    <a:srgbClr val="FF0066"/>
                  </a:solidFill>
                  <a:ea typeface="楷体_GB2312" panose="02010609030101010101" pitchFamily="49" charset="-122"/>
                </a:rPr>
                <a:t>Q</a:t>
              </a:r>
              <a:r>
                <a:rPr lang="en-US" altLang="zh-CN" sz="2400" b="1" baseline="-25000" dirty="0">
                  <a:solidFill>
                    <a:srgbClr val="FF0066"/>
                  </a:solidFill>
                  <a:ea typeface="楷体_GB2312" panose="02010609030101010101" pitchFamily="49" charset="-122"/>
                </a:rPr>
                <a:t>3</a:t>
              </a:r>
              <a:endParaRPr lang="en-US" altLang="zh-CN" sz="2400" b="1" i="1" dirty="0">
                <a:solidFill>
                  <a:srgbClr val="0033CC"/>
                </a:solidFill>
                <a:ea typeface="楷体_GB2312" panose="02010609030101010101" pitchFamily="49" charset="-122"/>
              </a:endParaRPr>
            </a:p>
          </p:txBody>
        </p:sp>
        <p:sp>
          <p:nvSpPr>
            <p:cNvPr id="168" name="Line 26"/>
            <p:cNvSpPr>
              <a:spLocks noChangeShapeType="1"/>
            </p:cNvSpPr>
            <p:nvPr/>
          </p:nvSpPr>
          <p:spPr bwMode="auto">
            <a:xfrm rot="5400000" flipV="1">
              <a:off x="1370" y="1956"/>
              <a:ext cx="0" cy="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Oval 27"/>
            <p:cNvSpPr>
              <a:spLocks noChangeArrowheads="1"/>
            </p:cNvSpPr>
            <p:nvPr/>
          </p:nvSpPr>
          <p:spPr bwMode="auto">
            <a:xfrm rot="5400000" flipV="1">
              <a:off x="1175" y="2121"/>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28"/>
            <p:cNvSpPr>
              <a:spLocks noChangeShapeType="1"/>
            </p:cNvSpPr>
            <p:nvPr/>
          </p:nvSpPr>
          <p:spPr bwMode="auto">
            <a:xfrm rot="-5400000">
              <a:off x="1364" y="2371"/>
              <a:ext cx="0"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Oval 29"/>
            <p:cNvSpPr>
              <a:spLocks noChangeArrowheads="1"/>
            </p:cNvSpPr>
            <p:nvPr/>
          </p:nvSpPr>
          <p:spPr bwMode="auto">
            <a:xfrm rot="5400000" flipV="1">
              <a:off x="1175" y="2530"/>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2" name="Group 30"/>
            <p:cNvGrpSpPr>
              <a:grpSpLocks/>
            </p:cNvGrpSpPr>
            <p:nvPr/>
          </p:nvGrpSpPr>
          <p:grpSpPr bwMode="auto">
            <a:xfrm rot="-5400000" flipH="1" flipV="1">
              <a:off x="2953" y="2040"/>
              <a:ext cx="54" cy="160"/>
              <a:chOff x="2904" y="1272"/>
              <a:chExt cx="68" cy="204"/>
            </a:xfrm>
          </p:grpSpPr>
          <p:sp>
            <p:nvSpPr>
              <p:cNvPr id="196" name="Line 3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 name="Oval 3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3" name="Line 33"/>
            <p:cNvSpPr>
              <a:spLocks noChangeShapeType="1"/>
            </p:cNvSpPr>
            <p:nvPr/>
          </p:nvSpPr>
          <p:spPr bwMode="auto">
            <a:xfrm rot="-5400000" flipH="1" flipV="1">
              <a:off x="2997" y="2244"/>
              <a:ext cx="0" cy="1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Rectangle 34"/>
            <p:cNvSpPr>
              <a:spLocks noChangeArrowheads="1"/>
            </p:cNvSpPr>
            <p:nvPr/>
          </p:nvSpPr>
          <p:spPr bwMode="auto">
            <a:xfrm>
              <a:off x="948" y="2213"/>
              <a:ext cx="6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T</a:t>
              </a:r>
            </a:p>
          </p:txBody>
        </p:sp>
        <p:grpSp>
          <p:nvGrpSpPr>
            <p:cNvPr id="175" name="Group 35"/>
            <p:cNvGrpSpPr>
              <a:grpSpLocks/>
            </p:cNvGrpSpPr>
            <p:nvPr/>
          </p:nvGrpSpPr>
          <p:grpSpPr bwMode="auto">
            <a:xfrm>
              <a:off x="3000" y="2137"/>
              <a:ext cx="492" cy="288"/>
              <a:chOff x="2868" y="3037"/>
              <a:chExt cx="492" cy="288"/>
            </a:xfrm>
          </p:grpSpPr>
          <p:sp>
            <p:nvSpPr>
              <p:cNvPr id="194" name="Line 36"/>
              <p:cNvSpPr>
                <a:spLocks noChangeShapeType="1"/>
              </p:cNvSpPr>
              <p:nvPr/>
            </p:nvSpPr>
            <p:spPr bwMode="auto">
              <a:xfrm>
                <a:off x="2972" y="3078"/>
                <a:ext cx="17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 name="Rectangle 37"/>
              <p:cNvSpPr>
                <a:spLocks noChangeArrowheads="1"/>
              </p:cNvSpPr>
              <p:nvPr/>
            </p:nvSpPr>
            <p:spPr bwMode="auto">
              <a:xfrm>
                <a:off x="2868" y="3037"/>
                <a:ext cx="4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LD</a:t>
                </a:r>
              </a:p>
            </p:txBody>
          </p:sp>
        </p:grpSp>
        <p:sp>
          <p:nvSpPr>
            <p:cNvPr id="176" name="Rectangle 38"/>
            <p:cNvSpPr>
              <a:spLocks noChangeArrowheads="1"/>
            </p:cNvSpPr>
            <p:nvPr/>
          </p:nvSpPr>
          <p:spPr bwMode="auto">
            <a:xfrm>
              <a:off x="2876" y="1838"/>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CO</a:t>
              </a:r>
            </a:p>
          </p:txBody>
        </p:sp>
        <p:sp>
          <p:nvSpPr>
            <p:cNvPr id="177" name="Rectangle 39"/>
            <p:cNvSpPr>
              <a:spLocks noChangeArrowheads="1"/>
            </p:cNvSpPr>
            <p:nvPr/>
          </p:nvSpPr>
          <p:spPr bwMode="auto">
            <a:xfrm>
              <a:off x="818" y="2458"/>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CP</a:t>
              </a:r>
            </a:p>
          </p:txBody>
        </p:sp>
        <p:sp>
          <p:nvSpPr>
            <p:cNvPr id="178" name="Rectangle 40"/>
            <p:cNvSpPr>
              <a:spLocks noChangeArrowheads="1"/>
            </p:cNvSpPr>
            <p:nvPr/>
          </p:nvSpPr>
          <p:spPr bwMode="auto">
            <a:xfrm>
              <a:off x="984" y="1836"/>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CT</a:t>
              </a:r>
              <a:r>
                <a:rPr lang="en-US" altLang="zh-CN" b="1" baseline="-25000">
                  <a:solidFill>
                    <a:srgbClr val="0033CC"/>
                  </a:solidFill>
                  <a:ea typeface="楷体_GB2312" panose="02010609030101010101" pitchFamily="49" charset="-122"/>
                </a:rPr>
                <a:t>P</a:t>
              </a:r>
            </a:p>
          </p:txBody>
        </p:sp>
        <p:sp>
          <p:nvSpPr>
            <p:cNvPr id="179" name="Oval 41"/>
            <p:cNvSpPr>
              <a:spLocks noChangeArrowheads="1"/>
            </p:cNvSpPr>
            <p:nvPr/>
          </p:nvSpPr>
          <p:spPr bwMode="auto">
            <a:xfrm>
              <a:off x="2911" y="2285"/>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Text Box 42"/>
            <p:cNvSpPr txBox="1">
              <a:spLocks noChangeArrowheads="1"/>
            </p:cNvSpPr>
            <p:nvPr/>
          </p:nvSpPr>
          <p:spPr bwMode="auto">
            <a:xfrm>
              <a:off x="1731" y="2412"/>
              <a:ext cx="11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0</a:t>
              </a:r>
              <a:r>
                <a:rPr lang="en-US" altLang="zh-CN" sz="1100" b="1" baseline="-25000" dirty="0">
                  <a:solidFill>
                    <a:srgbClr val="0033CC"/>
                  </a:solidFill>
                  <a:ea typeface="楷体_GB2312" panose="02010609030101010101" pitchFamily="49" charset="-122"/>
                </a:rPr>
                <a:t>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1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2  </a:t>
              </a:r>
              <a:r>
                <a:rPr lang="en-US" altLang="zh-CN" sz="2400" b="1" dirty="0">
                  <a:solidFill>
                    <a:srgbClr val="0033CC"/>
                  </a:solidFill>
                  <a:ea typeface="楷体_GB2312" panose="02010609030101010101" pitchFamily="49" charset="-122"/>
                </a:rPr>
                <a:t>D</a:t>
              </a:r>
              <a:r>
                <a:rPr lang="en-US" altLang="zh-CN" sz="2400" b="1" baseline="-25000" dirty="0">
                  <a:solidFill>
                    <a:srgbClr val="0033CC"/>
                  </a:solidFill>
                  <a:ea typeface="楷体_GB2312" panose="02010609030101010101" pitchFamily="49" charset="-122"/>
                </a:rPr>
                <a:t>3</a:t>
              </a:r>
              <a:endParaRPr lang="en-US" altLang="zh-CN" sz="2400" b="1" dirty="0">
                <a:ea typeface="隶书" panose="02010509060101010101" pitchFamily="49" charset="-122"/>
              </a:endParaRPr>
            </a:p>
          </p:txBody>
        </p:sp>
        <p:grpSp>
          <p:nvGrpSpPr>
            <p:cNvPr id="181" name="Group 43"/>
            <p:cNvGrpSpPr>
              <a:grpSpLocks/>
            </p:cNvGrpSpPr>
            <p:nvPr/>
          </p:nvGrpSpPr>
          <p:grpSpPr bwMode="auto">
            <a:xfrm>
              <a:off x="2892" y="2604"/>
              <a:ext cx="372" cy="288"/>
              <a:chOff x="3204" y="3948"/>
              <a:chExt cx="372" cy="288"/>
            </a:xfrm>
          </p:grpSpPr>
          <p:sp>
            <p:nvSpPr>
              <p:cNvPr id="192" name="Line 44"/>
              <p:cNvSpPr>
                <a:spLocks noChangeShapeType="1"/>
              </p:cNvSpPr>
              <p:nvPr/>
            </p:nvSpPr>
            <p:spPr bwMode="auto">
              <a:xfrm>
                <a:off x="3272" y="3975"/>
                <a:ext cx="21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 name="Rectangle 45"/>
              <p:cNvSpPr>
                <a:spLocks noChangeArrowheads="1"/>
              </p:cNvSpPr>
              <p:nvPr/>
            </p:nvSpPr>
            <p:spPr bwMode="auto">
              <a:xfrm>
                <a:off x="3204" y="39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CR</a:t>
                </a:r>
              </a:p>
            </p:txBody>
          </p:sp>
        </p:grpSp>
        <p:sp>
          <p:nvSpPr>
            <p:cNvPr id="182" name="Oval 46"/>
            <p:cNvSpPr>
              <a:spLocks noChangeArrowheads="1"/>
            </p:cNvSpPr>
            <p:nvPr/>
          </p:nvSpPr>
          <p:spPr bwMode="auto">
            <a:xfrm>
              <a:off x="2911" y="2501"/>
              <a:ext cx="75" cy="7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Oval 47"/>
            <p:cNvSpPr>
              <a:spLocks noChangeArrowheads="1"/>
            </p:cNvSpPr>
            <p:nvPr/>
          </p:nvSpPr>
          <p:spPr bwMode="auto">
            <a:xfrm>
              <a:off x="1332" y="2118"/>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48"/>
            <p:cNvSpPr>
              <a:spLocks noChangeShapeType="1"/>
            </p:cNvSpPr>
            <p:nvPr/>
          </p:nvSpPr>
          <p:spPr bwMode="auto">
            <a:xfrm>
              <a:off x="1356" y="2148"/>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 name="Text Box 49"/>
            <p:cNvSpPr txBox="1">
              <a:spLocks noChangeArrowheads="1"/>
            </p:cNvSpPr>
            <p:nvPr/>
          </p:nvSpPr>
          <p:spPr bwMode="auto">
            <a:xfrm>
              <a:off x="888" y="2001"/>
              <a:ext cx="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FF0066"/>
                  </a:solidFill>
                </a:rPr>
                <a:t>1</a:t>
              </a:r>
            </a:p>
          </p:txBody>
        </p:sp>
        <p:sp>
          <p:nvSpPr>
            <p:cNvPr id="186" name="Text Box 50"/>
            <p:cNvSpPr txBox="1">
              <a:spLocks noChangeArrowheads="1"/>
            </p:cNvSpPr>
            <p:nvPr/>
          </p:nvSpPr>
          <p:spPr bwMode="auto">
            <a:xfrm>
              <a:off x="3174" y="24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1</a:t>
              </a:r>
            </a:p>
          </p:txBody>
        </p:sp>
        <p:sp>
          <p:nvSpPr>
            <p:cNvPr id="187" name="Line 51"/>
            <p:cNvSpPr>
              <a:spLocks noChangeShapeType="1"/>
            </p:cNvSpPr>
            <p:nvPr/>
          </p:nvSpPr>
          <p:spPr bwMode="auto">
            <a:xfrm>
              <a:off x="1800" y="2784"/>
              <a:ext cx="7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 name="Line 52"/>
            <p:cNvSpPr>
              <a:spLocks noChangeShapeType="1"/>
            </p:cNvSpPr>
            <p:nvPr/>
          </p:nvSpPr>
          <p:spPr bwMode="auto">
            <a:xfrm>
              <a:off x="2496" y="2868"/>
              <a:ext cx="1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 name="Oval 53"/>
            <p:cNvSpPr>
              <a:spLocks noChangeArrowheads="1"/>
            </p:cNvSpPr>
            <p:nvPr/>
          </p:nvSpPr>
          <p:spPr bwMode="auto">
            <a:xfrm>
              <a:off x="2028"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Oval 54"/>
            <p:cNvSpPr>
              <a:spLocks noChangeArrowheads="1"/>
            </p:cNvSpPr>
            <p:nvPr/>
          </p:nvSpPr>
          <p:spPr bwMode="auto">
            <a:xfrm>
              <a:off x="2292"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Oval 55"/>
            <p:cNvSpPr>
              <a:spLocks noChangeArrowheads="1"/>
            </p:cNvSpPr>
            <p:nvPr/>
          </p:nvSpPr>
          <p:spPr bwMode="auto">
            <a:xfrm>
              <a:off x="2544" y="275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 name="Group 56"/>
          <p:cNvGrpSpPr>
            <a:grpSpLocks/>
          </p:cNvGrpSpPr>
          <p:nvPr/>
        </p:nvGrpSpPr>
        <p:grpSpPr bwMode="auto">
          <a:xfrm>
            <a:off x="2026866" y="1147838"/>
            <a:ext cx="3038475" cy="1125537"/>
            <a:chOff x="2058" y="1519"/>
            <a:chExt cx="1914" cy="709"/>
          </a:xfrm>
        </p:grpSpPr>
        <p:grpSp>
          <p:nvGrpSpPr>
            <p:cNvPr id="207" name="Group 57"/>
            <p:cNvGrpSpPr>
              <a:grpSpLocks/>
            </p:cNvGrpSpPr>
            <p:nvPr/>
          </p:nvGrpSpPr>
          <p:grpSpPr bwMode="auto">
            <a:xfrm>
              <a:off x="3532" y="1535"/>
              <a:ext cx="284" cy="326"/>
              <a:chOff x="3640" y="3167"/>
              <a:chExt cx="284" cy="326"/>
            </a:xfrm>
          </p:grpSpPr>
          <p:sp>
            <p:nvSpPr>
              <p:cNvPr id="218" name="Oval 58"/>
              <p:cNvSpPr>
                <a:spLocks noChangeArrowheads="1"/>
              </p:cNvSpPr>
              <p:nvPr/>
            </p:nvSpPr>
            <p:spPr bwMode="auto">
              <a:xfrm rot="-5400000" flipH="1" flipV="1">
                <a:off x="3856" y="3287"/>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Rectangle 59"/>
              <p:cNvSpPr>
                <a:spLocks noChangeArrowheads="1"/>
              </p:cNvSpPr>
              <p:nvPr/>
            </p:nvSpPr>
            <p:spPr bwMode="auto">
              <a:xfrm>
                <a:off x="3640" y="3167"/>
                <a:ext cx="223" cy="326"/>
              </a:xfrm>
              <a:prstGeom prst="rect">
                <a:avLst/>
              </a:prstGeom>
              <a:gradFill rotWithShape="0">
                <a:gsLst>
                  <a:gs pos="0">
                    <a:srgbClr val="EAEAEA"/>
                  </a:gs>
                  <a:gs pos="100000">
                    <a:srgbClr val="EAEAEA">
                      <a:gamma/>
                      <a:shade val="94118"/>
                      <a:invGamma/>
                    </a:srgbClr>
                  </a:gs>
                </a:gsLst>
                <a:lin ang="27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b="1">
                  <a:solidFill>
                    <a:srgbClr val="0033CC"/>
                  </a:solidFill>
                  <a:ea typeface="楷体_GB2312" panose="02010609030101010101" pitchFamily="49" charset="-122"/>
                </a:endParaRPr>
              </a:p>
            </p:txBody>
          </p:sp>
        </p:grpSp>
        <p:grpSp>
          <p:nvGrpSpPr>
            <p:cNvPr id="208" name="Group 60"/>
            <p:cNvGrpSpPr>
              <a:grpSpLocks/>
            </p:cNvGrpSpPr>
            <p:nvPr/>
          </p:nvGrpSpPr>
          <p:grpSpPr bwMode="auto">
            <a:xfrm>
              <a:off x="2058" y="1640"/>
              <a:ext cx="1908" cy="587"/>
              <a:chOff x="2058" y="1640"/>
              <a:chExt cx="1908" cy="587"/>
            </a:xfrm>
          </p:grpSpPr>
          <p:grpSp>
            <p:nvGrpSpPr>
              <p:cNvPr id="211" name="Group 61"/>
              <p:cNvGrpSpPr>
                <a:grpSpLocks/>
              </p:cNvGrpSpPr>
              <p:nvPr/>
            </p:nvGrpSpPr>
            <p:grpSpPr bwMode="auto">
              <a:xfrm rot="16200000" flipH="1" flipV="1">
                <a:off x="3620" y="1881"/>
                <a:ext cx="536" cy="156"/>
                <a:chOff x="1821" y="2358"/>
                <a:chExt cx="1511" cy="522"/>
              </a:xfrm>
            </p:grpSpPr>
            <p:sp>
              <p:nvSpPr>
                <p:cNvPr id="216" name="Line 62"/>
                <p:cNvSpPr>
                  <a:spLocks noChangeShapeType="1"/>
                </p:cNvSpPr>
                <p:nvPr/>
              </p:nvSpPr>
              <p:spPr bwMode="auto">
                <a:xfrm rot="5400000" flipV="1">
                  <a:off x="1563" y="2619"/>
                  <a:ext cx="5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Line 63"/>
                <p:cNvSpPr>
                  <a:spLocks noChangeShapeType="1"/>
                </p:cNvSpPr>
                <p:nvPr/>
              </p:nvSpPr>
              <p:spPr bwMode="auto">
                <a:xfrm rot="5400000" flipV="1">
                  <a:off x="2576" y="1603"/>
                  <a:ext cx="2" cy="15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2" name="Oval 64"/>
              <p:cNvSpPr>
                <a:spLocks noChangeArrowheads="1"/>
              </p:cNvSpPr>
              <p:nvPr/>
            </p:nvSpPr>
            <p:spPr bwMode="auto">
              <a:xfrm>
                <a:off x="2646" y="1734"/>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Oval 65"/>
              <p:cNvSpPr>
                <a:spLocks noChangeArrowheads="1"/>
              </p:cNvSpPr>
              <p:nvPr/>
            </p:nvSpPr>
            <p:spPr bwMode="auto">
              <a:xfrm>
                <a:off x="2058" y="1640"/>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66"/>
              <p:cNvSpPr>
                <a:spLocks noChangeShapeType="1"/>
              </p:cNvSpPr>
              <p:nvPr/>
            </p:nvSpPr>
            <p:spPr bwMode="auto">
              <a:xfrm>
                <a:off x="2088" y="1676"/>
                <a:ext cx="1428" cy="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 name="Line 67"/>
              <p:cNvSpPr>
                <a:spLocks noChangeShapeType="1"/>
              </p:cNvSpPr>
              <p:nvPr/>
            </p:nvSpPr>
            <p:spPr bwMode="auto">
              <a:xfrm>
                <a:off x="2688" y="1764"/>
                <a:ext cx="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9" name="Rectangle 68"/>
            <p:cNvSpPr>
              <a:spLocks noChangeArrowheads="1"/>
            </p:cNvSpPr>
            <p:nvPr/>
          </p:nvSpPr>
          <p:spPr bwMode="auto">
            <a:xfrm>
              <a:off x="3484" y="1519"/>
              <a:ext cx="24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rPr>
                <a:t>&amp;</a:t>
              </a:r>
            </a:p>
          </p:txBody>
        </p:sp>
        <p:sp>
          <p:nvSpPr>
            <p:cNvPr id="210" name="Line 69"/>
            <p:cNvSpPr>
              <a:spLocks noChangeShapeType="1"/>
            </p:cNvSpPr>
            <p:nvPr/>
          </p:nvSpPr>
          <p:spPr bwMode="auto">
            <a:xfrm>
              <a:off x="2964" y="2228"/>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0" name="Line 66"/>
          <p:cNvSpPr>
            <a:spLocks noChangeShapeType="1"/>
          </p:cNvSpPr>
          <p:nvPr/>
        </p:nvSpPr>
        <p:spPr bwMode="auto">
          <a:xfrm flipV="1">
            <a:off x="1607765" y="1243087"/>
            <a:ext cx="2733675" cy="47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 name="Oval 65"/>
          <p:cNvSpPr>
            <a:spLocks noChangeArrowheads="1"/>
          </p:cNvSpPr>
          <p:nvPr/>
        </p:nvSpPr>
        <p:spPr bwMode="auto">
          <a:xfrm>
            <a:off x="1531566" y="1212779"/>
            <a:ext cx="85725" cy="857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 name="直接连接符 2"/>
          <p:cNvCxnSpPr/>
          <p:nvPr/>
        </p:nvCxnSpPr>
        <p:spPr>
          <a:xfrm>
            <a:off x="4131362" y="2433713"/>
            <a:ext cx="38629" cy="359293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56806" y="49064"/>
            <a:ext cx="3416320" cy="646331"/>
          </a:xfrm>
          <a:prstGeom prst="rect">
            <a:avLst/>
          </a:prstGeom>
        </p:spPr>
        <p:txBody>
          <a:bodyPr wrap="none">
            <a:spAutoFit/>
          </a:bodyPr>
          <a:lstStyle/>
          <a:p>
            <a:r>
              <a:rPr lang="zh-CN" altLang="en-US" sz="3600" b="1" dirty="0">
                <a:solidFill>
                  <a:schemeClr val="bg1"/>
                </a:solidFill>
              </a:rPr>
              <a:t>十二进制计数器</a:t>
            </a:r>
            <a:endParaRPr lang="zh-CN" altLang="en-US" sz="3600" dirty="0">
              <a:solidFill>
                <a:schemeClr val="bg1"/>
              </a:solidFill>
            </a:endParaRPr>
          </a:p>
        </p:txBody>
      </p:sp>
    </p:spTree>
    <p:extLst>
      <p:ext uri="{BB962C8B-B14F-4D97-AF65-F5344CB8AC3E}">
        <p14:creationId xmlns:p14="http://schemas.microsoft.com/office/powerpoint/2010/main" val="3321666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2838450"/>
            <a:ext cx="9144000" cy="3790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3" name="Text Box 3"/>
          <p:cNvSpPr txBox="1">
            <a:spLocks noChangeArrowheads="1"/>
          </p:cNvSpPr>
          <p:nvPr/>
        </p:nvSpPr>
        <p:spPr bwMode="auto">
          <a:xfrm>
            <a:off x="358335" y="765785"/>
            <a:ext cx="818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rPr>
              <a:t>2) </a:t>
            </a:r>
            <a:r>
              <a:rPr lang="zh-CN" altLang="en-US" sz="2800" b="1" dirty="0">
                <a:solidFill>
                  <a:srgbClr val="FF0066"/>
                </a:solidFill>
              </a:rPr>
              <a:t>用</a:t>
            </a:r>
            <a:r>
              <a:rPr lang="zh-CN" altLang="en-US" sz="2800" b="1" dirty="0">
                <a:solidFill>
                  <a:srgbClr val="0033CC"/>
                </a:solidFill>
              </a:rPr>
              <a:t>归零法</a:t>
            </a:r>
            <a:r>
              <a:rPr lang="zh-CN" altLang="en-US" sz="2800" b="1" dirty="0">
                <a:solidFill>
                  <a:srgbClr val="FF0066"/>
                </a:solidFill>
              </a:rPr>
              <a:t>或</a:t>
            </a:r>
            <a:r>
              <a:rPr lang="zh-CN" altLang="en-US" sz="2800" b="1" dirty="0">
                <a:solidFill>
                  <a:srgbClr val="0033CC"/>
                </a:solidFill>
              </a:rPr>
              <a:t>置数法</a:t>
            </a:r>
            <a:r>
              <a:rPr lang="zh-CN" altLang="en-US" sz="2800" b="1" dirty="0">
                <a:solidFill>
                  <a:srgbClr val="FF0066"/>
                </a:solidFill>
              </a:rPr>
              <a:t>获得大容量的 </a:t>
            </a:r>
            <a:r>
              <a:rPr lang="en-US" altLang="zh-CN" sz="2800" b="1" i="1" dirty="0">
                <a:solidFill>
                  <a:srgbClr val="0033CC"/>
                </a:solidFill>
              </a:rPr>
              <a:t>N </a:t>
            </a:r>
            <a:r>
              <a:rPr lang="zh-CN" altLang="en-US" sz="2800" b="1" dirty="0">
                <a:solidFill>
                  <a:srgbClr val="FF0066"/>
                </a:solidFill>
              </a:rPr>
              <a:t>进制计数器</a:t>
            </a:r>
          </a:p>
        </p:txBody>
      </p:sp>
      <p:sp>
        <p:nvSpPr>
          <p:cNvPr id="35844" name="Text Box 4"/>
          <p:cNvSpPr txBox="1">
            <a:spLocks noChangeArrowheads="1"/>
          </p:cNvSpPr>
          <p:nvPr/>
        </p:nvSpPr>
        <p:spPr bwMode="auto">
          <a:xfrm>
            <a:off x="505732" y="1184162"/>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latin typeface="宋体" panose="02010600030101010101" pitchFamily="2" charset="-122"/>
              </a:rPr>
              <a:t>[</a:t>
            </a:r>
            <a:r>
              <a:rPr lang="zh-CN" altLang="en-US" sz="2800" b="1" dirty="0">
                <a:solidFill>
                  <a:srgbClr val="FF0066"/>
                </a:solidFill>
              </a:rPr>
              <a:t>例</a:t>
            </a:r>
            <a:r>
              <a:rPr lang="en-US" altLang="zh-CN" sz="2800" b="1" dirty="0">
                <a:solidFill>
                  <a:srgbClr val="FF0066"/>
                </a:solidFill>
                <a:latin typeface="宋体" panose="02010600030101010101" pitchFamily="2" charset="-122"/>
              </a:rPr>
              <a:t>]</a:t>
            </a:r>
            <a:r>
              <a:rPr lang="en-US" altLang="zh-CN" sz="2800" b="1" dirty="0">
                <a:solidFill>
                  <a:srgbClr val="FF0066"/>
                </a:solidFill>
              </a:rPr>
              <a:t> </a:t>
            </a:r>
            <a:r>
              <a:rPr lang="zh-CN" altLang="en-US" sz="2800" b="1" dirty="0" smtClean="0"/>
              <a:t>试用 </a:t>
            </a:r>
            <a:r>
              <a:rPr lang="en-US" altLang="zh-CN" sz="2800" b="1" dirty="0"/>
              <a:t>74161 </a:t>
            </a:r>
            <a:r>
              <a:rPr lang="en-US" altLang="zh-CN" sz="2800" b="1" dirty="0" smtClean="0"/>
              <a:t> </a:t>
            </a:r>
            <a:r>
              <a:rPr lang="zh-CN" altLang="en-US" sz="2800" b="1" dirty="0"/>
              <a:t>接成六十进制计数器。</a:t>
            </a:r>
          </a:p>
        </p:txBody>
      </p:sp>
      <p:grpSp>
        <p:nvGrpSpPr>
          <p:cNvPr id="35845" name="Group 5"/>
          <p:cNvGrpSpPr>
            <a:grpSpLocks/>
          </p:cNvGrpSpPr>
          <p:nvPr/>
        </p:nvGrpSpPr>
        <p:grpSpPr bwMode="auto">
          <a:xfrm>
            <a:off x="307975" y="3908425"/>
            <a:ext cx="7573963" cy="2455863"/>
            <a:chOff x="194" y="2462"/>
            <a:chExt cx="4771" cy="1547"/>
          </a:xfrm>
        </p:grpSpPr>
        <p:grpSp>
          <p:nvGrpSpPr>
            <p:cNvPr id="35846" name="Group 6"/>
            <p:cNvGrpSpPr>
              <a:grpSpLocks/>
            </p:cNvGrpSpPr>
            <p:nvPr/>
          </p:nvGrpSpPr>
          <p:grpSpPr bwMode="auto">
            <a:xfrm>
              <a:off x="3516" y="3636"/>
              <a:ext cx="903" cy="306"/>
              <a:chOff x="1128" y="3630"/>
              <a:chExt cx="903" cy="306"/>
            </a:xfrm>
          </p:grpSpPr>
          <p:sp>
            <p:nvSpPr>
              <p:cNvPr id="35847" name="Line 7"/>
              <p:cNvSpPr>
                <a:spLocks noChangeShapeType="1"/>
              </p:cNvSpPr>
              <p:nvPr/>
            </p:nvSpPr>
            <p:spPr bwMode="auto">
              <a:xfrm flipV="1">
                <a:off x="1137" y="3630"/>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Line 8"/>
              <p:cNvSpPr>
                <a:spLocks noChangeShapeType="1"/>
              </p:cNvSpPr>
              <p:nvPr/>
            </p:nvSpPr>
            <p:spPr bwMode="auto">
              <a:xfrm flipV="1">
                <a:off x="1406" y="364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9" name="Line 9"/>
              <p:cNvSpPr>
                <a:spLocks noChangeShapeType="1"/>
              </p:cNvSpPr>
              <p:nvPr/>
            </p:nvSpPr>
            <p:spPr bwMode="auto">
              <a:xfrm flipV="1">
                <a:off x="1675" y="364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0" name="Line 10"/>
              <p:cNvSpPr>
                <a:spLocks noChangeShapeType="1"/>
              </p:cNvSpPr>
              <p:nvPr/>
            </p:nvSpPr>
            <p:spPr bwMode="auto">
              <a:xfrm flipV="1">
                <a:off x="1944" y="3714"/>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Line 11"/>
              <p:cNvSpPr>
                <a:spLocks noChangeShapeType="1"/>
              </p:cNvSpPr>
              <p:nvPr/>
            </p:nvSpPr>
            <p:spPr bwMode="auto">
              <a:xfrm>
                <a:off x="1128" y="3840"/>
                <a:ext cx="8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Line 12"/>
              <p:cNvSpPr>
                <a:spLocks noChangeShapeType="1"/>
              </p:cNvSpPr>
              <p:nvPr/>
            </p:nvSpPr>
            <p:spPr bwMode="auto">
              <a:xfrm flipV="1">
                <a:off x="1872" y="3936"/>
                <a:ext cx="15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Oval 13"/>
              <p:cNvSpPr>
                <a:spLocks noChangeArrowheads="1"/>
              </p:cNvSpPr>
              <p:nvPr/>
            </p:nvSpPr>
            <p:spPr bwMode="auto">
              <a:xfrm>
                <a:off x="1374" y="3813"/>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Oval 14"/>
              <p:cNvSpPr>
                <a:spLocks noChangeArrowheads="1"/>
              </p:cNvSpPr>
              <p:nvPr/>
            </p:nvSpPr>
            <p:spPr bwMode="auto">
              <a:xfrm>
                <a:off x="1650" y="3813"/>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5" name="Oval 15"/>
              <p:cNvSpPr>
                <a:spLocks noChangeArrowheads="1"/>
              </p:cNvSpPr>
              <p:nvPr/>
            </p:nvSpPr>
            <p:spPr bwMode="auto">
              <a:xfrm>
                <a:off x="1914" y="3807"/>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56" name="Group 16"/>
            <p:cNvGrpSpPr>
              <a:grpSpLocks/>
            </p:cNvGrpSpPr>
            <p:nvPr/>
          </p:nvGrpSpPr>
          <p:grpSpPr bwMode="auto">
            <a:xfrm>
              <a:off x="1128" y="3630"/>
              <a:ext cx="903" cy="306"/>
              <a:chOff x="1128" y="3630"/>
              <a:chExt cx="903" cy="306"/>
            </a:xfrm>
          </p:grpSpPr>
          <p:sp>
            <p:nvSpPr>
              <p:cNvPr id="35857" name="Line 17"/>
              <p:cNvSpPr>
                <a:spLocks noChangeShapeType="1"/>
              </p:cNvSpPr>
              <p:nvPr/>
            </p:nvSpPr>
            <p:spPr bwMode="auto">
              <a:xfrm flipV="1">
                <a:off x="1137" y="3630"/>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Line 18"/>
              <p:cNvSpPr>
                <a:spLocks noChangeShapeType="1"/>
              </p:cNvSpPr>
              <p:nvPr/>
            </p:nvSpPr>
            <p:spPr bwMode="auto">
              <a:xfrm flipV="1">
                <a:off x="1406" y="364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9" name="Line 19"/>
              <p:cNvSpPr>
                <a:spLocks noChangeShapeType="1"/>
              </p:cNvSpPr>
              <p:nvPr/>
            </p:nvSpPr>
            <p:spPr bwMode="auto">
              <a:xfrm flipV="1">
                <a:off x="1675" y="364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Line 20"/>
              <p:cNvSpPr>
                <a:spLocks noChangeShapeType="1"/>
              </p:cNvSpPr>
              <p:nvPr/>
            </p:nvSpPr>
            <p:spPr bwMode="auto">
              <a:xfrm flipV="1">
                <a:off x="1944" y="3714"/>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1" name="Line 21"/>
              <p:cNvSpPr>
                <a:spLocks noChangeShapeType="1"/>
              </p:cNvSpPr>
              <p:nvPr/>
            </p:nvSpPr>
            <p:spPr bwMode="auto">
              <a:xfrm>
                <a:off x="1128" y="3840"/>
                <a:ext cx="8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2" name="Line 22"/>
              <p:cNvSpPr>
                <a:spLocks noChangeShapeType="1"/>
              </p:cNvSpPr>
              <p:nvPr/>
            </p:nvSpPr>
            <p:spPr bwMode="auto">
              <a:xfrm flipV="1">
                <a:off x="1872" y="3936"/>
                <a:ext cx="15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3" name="Oval 23"/>
              <p:cNvSpPr>
                <a:spLocks noChangeArrowheads="1"/>
              </p:cNvSpPr>
              <p:nvPr/>
            </p:nvSpPr>
            <p:spPr bwMode="auto">
              <a:xfrm>
                <a:off x="1374" y="3813"/>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Oval 24"/>
              <p:cNvSpPr>
                <a:spLocks noChangeArrowheads="1"/>
              </p:cNvSpPr>
              <p:nvPr/>
            </p:nvSpPr>
            <p:spPr bwMode="auto">
              <a:xfrm>
                <a:off x="1650" y="3813"/>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Oval 25"/>
              <p:cNvSpPr>
                <a:spLocks noChangeArrowheads="1"/>
              </p:cNvSpPr>
              <p:nvPr/>
            </p:nvSpPr>
            <p:spPr bwMode="auto">
              <a:xfrm>
                <a:off x="1914" y="3807"/>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66" name="Oval 26"/>
            <p:cNvSpPr>
              <a:spLocks noChangeArrowheads="1"/>
            </p:cNvSpPr>
            <p:nvPr/>
          </p:nvSpPr>
          <p:spPr bwMode="auto">
            <a:xfrm rot="-5400000" flipH="1" flipV="1">
              <a:off x="4897" y="3190"/>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Oval 27"/>
            <p:cNvSpPr>
              <a:spLocks noChangeArrowheads="1"/>
            </p:cNvSpPr>
            <p:nvPr/>
          </p:nvSpPr>
          <p:spPr bwMode="auto">
            <a:xfrm rot="5400000" flipV="1">
              <a:off x="4893" y="3448"/>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Oval 28"/>
            <p:cNvSpPr>
              <a:spLocks noChangeArrowheads="1"/>
            </p:cNvSpPr>
            <p:nvPr/>
          </p:nvSpPr>
          <p:spPr bwMode="auto">
            <a:xfrm rot="16200000" flipV="1">
              <a:off x="4877" y="2948"/>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9" name="Line 29"/>
            <p:cNvSpPr>
              <a:spLocks noChangeShapeType="1"/>
            </p:cNvSpPr>
            <p:nvPr/>
          </p:nvSpPr>
          <p:spPr bwMode="auto">
            <a:xfrm rot="16200000" flipV="1">
              <a:off x="4813" y="3379"/>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0" name="Rectangle 30"/>
            <p:cNvSpPr>
              <a:spLocks noChangeArrowheads="1"/>
            </p:cNvSpPr>
            <p:nvPr/>
          </p:nvSpPr>
          <p:spPr bwMode="auto">
            <a:xfrm>
              <a:off x="3204" y="2748"/>
              <a:ext cx="1464" cy="960"/>
            </a:xfrm>
            <a:prstGeom prst="rect">
              <a:avLst/>
            </a:prstGeom>
            <a:solidFill>
              <a:srgbClr val="DDFFED"/>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71" name="Group 31"/>
            <p:cNvGrpSpPr>
              <a:grpSpLocks/>
            </p:cNvGrpSpPr>
            <p:nvPr/>
          </p:nvGrpSpPr>
          <p:grpSpPr bwMode="auto">
            <a:xfrm>
              <a:off x="3430" y="2538"/>
              <a:ext cx="68" cy="204"/>
              <a:chOff x="2904" y="1272"/>
              <a:chExt cx="68" cy="204"/>
            </a:xfrm>
          </p:grpSpPr>
          <p:sp>
            <p:nvSpPr>
              <p:cNvPr id="35872" name="Line 32"/>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3" name="Oval 33"/>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74" name="Group 34"/>
            <p:cNvGrpSpPr>
              <a:grpSpLocks/>
            </p:cNvGrpSpPr>
            <p:nvPr/>
          </p:nvGrpSpPr>
          <p:grpSpPr bwMode="auto">
            <a:xfrm>
              <a:off x="3743" y="2538"/>
              <a:ext cx="68" cy="204"/>
              <a:chOff x="2904" y="1272"/>
              <a:chExt cx="68" cy="204"/>
            </a:xfrm>
          </p:grpSpPr>
          <p:sp>
            <p:nvSpPr>
              <p:cNvPr id="35875" name="Line 35"/>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6" name="Oval 36"/>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77" name="Group 37"/>
            <p:cNvGrpSpPr>
              <a:grpSpLocks/>
            </p:cNvGrpSpPr>
            <p:nvPr/>
          </p:nvGrpSpPr>
          <p:grpSpPr bwMode="auto">
            <a:xfrm>
              <a:off x="4056" y="2538"/>
              <a:ext cx="68" cy="204"/>
              <a:chOff x="2904" y="1272"/>
              <a:chExt cx="68" cy="204"/>
            </a:xfrm>
          </p:grpSpPr>
          <p:sp>
            <p:nvSpPr>
              <p:cNvPr id="35878" name="Line 38"/>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9" name="Oval 39"/>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880" name="Group 40"/>
            <p:cNvGrpSpPr>
              <a:grpSpLocks/>
            </p:cNvGrpSpPr>
            <p:nvPr/>
          </p:nvGrpSpPr>
          <p:grpSpPr bwMode="auto">
            <a:xfrm>
              <a:off x="4369" y="2538"/>
              <a:ext cx="68" cy="204"/>
              <a:chOff x="2904" y="1272"/>
              <a:chExt cx="68" cy="204"/>
            </a:xfrm>
          </p:grpSpPr>
          <p:sp>
            <p:nvSpPr>
              <p:cNvPr id="35881" name="Line 41"/>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2" name="Oval 42"/>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83" name="Text Box 43"/>
            <p:cNvSpPr txBox="1">
              <a:spLocks noChangeArrowheads="1"/>
            </p:cNvSpPr>
            <p:nvPr/>
          </p:nvSpPr>
          <p:spPr bwMode="auto">
            <a:xfrm>
              <a:off x="3404" y="2708"/>
              <a:ext cx="1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0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1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2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3</a:t>
              </a:r>
              <a:endParaRPr lang="en-US" altLang="zh-CN" sz="2000" b="1">
                <a:solidFill>
                  <a:srgbClr val="0033CC"/>
                </a:solidFill>
                <a:ea typeface="楷体_GB2312" panose="02010609030101010101" pitchFamily="49" charset="-122"/>
              </a:endParaRPr>
            </a:p>
          </p:txBody>
        </p:sp>
        <p:sp>
          <p:nvSpPr>
            <p:cNvPr id="35884" name="Oval 44"/>
            <p:cNvSpPr>
              <a:spLocks noChangeArrowheads="1"/>
            </p:cNvSpPr>
            <p:nvPr/>
          </p:nvSpPr>
          <p:spPr bwMode="auto">
            <a:xfrm>
              <a:off x="4664" y="3434"/>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Line 45"/>
            <p:cNvSpPr>
              <a:spLocks noChangeShapeType="1"/>
            </p:cNvSpPr>
            <p:nvPr/>
          </p:nvSpPr>
          <p:spPr bwMode="auto">
            <a:xfrm rot="5400000" flipV="1">
              <a:off x="3099" y="3379"/>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6" name="Line 46"/>
            <p:cNvSpPr>
              <a:spLocks noChangeShapeType="1"/>
            </p:cNvSpPr>
            <p:nvPr/>
          </p:nvSpPr>
          <p:spPr bwMode="auto">
            <a:xfrm rot="-5400000" flipH="1" flipV="1">
              <a:off x="4781" y="2897"/>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7" name="Line 47"/>
            <p:cNvSpPr>
              <a:spLocks noChangeShapeType="1"/>
            </p:cNvSpPr>
            <p:nvPr/>
          </p:nvSpPr>
          <p:spPr bwMode="auto">
            <a:xfrm rot="-5400000" flipH="1" flipV="1">
              <a:off x="4815" y="3131"/>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8" name="Rectangle 48"/>
            <p:cNvSpPr>
              <a:spLocks noChangeArrowheads="1"/>
            </p:cNvSpPr>
            <p:nvPr/>
          </p:nvSpPr>
          <p:spPr bwMode="auto">
            <a:xfrm>
              <a:off x="3180" y="3060"/>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CT</a:t>
              </a:r>
              <a:r>
                <a:rPr lang="en-US" altLang="zh-CN" sz="2000" b="1" baseline="-25000">
                  <a:solidFill>
                    <a:srgbClr val="0033CC"/>
                  </a:solidFill>
                  <a:ea typeface="楷体_GB2312" panose="02010609030101010101" pitchFamily="49" charset="-122"/>
                </a:rPr>
                <a:t>T</a:t>
              </a:r>
            </a:p>
          </p:txBody>
        </p:sp>
        <p:sp>
          <p:nvSpPr>
            <p:cNvPr id="35889" name="Rectangle 49"/>
            <p:cNvSpPr>
              <a:spLocks noChangeArrowheads="1"/>
            </p:cNvSpPr>
            <p:nvPr/>
          </p:nvSpPr>
          <p:spPr bwMode="auto">
            <a:xfrm>
              <a:off x="4302" y="3109"/>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ea typeface="楷体_GB2312" panose="02010609030101010101" pitchFamily="49" charset="-122"/>
                </a:rPr>
                <a:t>LD</a:t>
              </a:r>
            </a:p>
          </p:txBody>
        </p:sp>
        <p:sp>
          <p:nvSpPr>
            <p:cNvPr id="35890" name="Rectangle 50"/>
            <p:cNvSpPr>
              <a:spLocks noChangeArrowheads="1"/>
            </p:cNvSpPr>
            <p:nvPr/>
          </p:nvSpPr>
          <p:spPr bwMode="auto">
            <a:xfrm>
              <a:off x="4309" y="2892"/>
              <a:ext cx="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66"/>
                  </a:solidFill>
                  <a:ea typeface="楷体_GB2312" panose="02010609030101010101" pitchFamily="49" charset="-122"/>
                </a:rPr>
                <a:t>CO</a:t>
              </a:r>
            </a:p>
          </p:txBody>
        </p:sp>
        <p:sp>
          <p:nvSpPr>
            <p:cNvPr id="35891" name="Rectangle 51"/>
            <p:cNvSpPr>
              <a:spLocks noChangeArrowheads="1"/>
            </p:cNvSpPr>
            <p:nvPr/>
          </p:nvSpPr>
          <p:spPr bwMode="auto">
            <a:xfrm>
              <a:off x="3222" y="32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CP</a:t>
              </a:r>
            </a:p>
          </p:txBody>
        </p:sp>
        <p:sp>
          <p:nvSpPr>
            <p:cNvPr id="35892" name="Rectangle 52"/>
            <p:cNvSpPr>
              <a:spLocks noChangeArrowheads="1"/>
            </p:cNvSpPr>
            <p:nvPr/>
          </p:nvSpPr>
          <p:spPr bwMode="auto">
            <a:xfrm>
              <a:off x="3180" y="2826"/>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CT</a:t>
              </a:r>
              <a:r>
                <a:rPr lang="en-US" altLang="zh-CN" sz="2000" b="1" baseline="-25000">
                  <a:solidFill>
                    <a:srgbClr val="0033CC"/>
                  </a:solidFill>
                  <a:ea typeface="楷体_GB2312" panose="02010609030101010101" pitchFamily="49" charset="-122"/>
                </a:rPr>
                <a:t>P</a:t>
              </a:r>
            </a:p>
          </p:txBody>
        </p:sp>
        <p:sp>
          <p:nvSpPr>
            <p:cNvPr id="35893" name="Oval 53"/>
            <p:cNvSpPr>
              <a:spLocks noChangeArrowheads="1"/>
            </p:cNvSpPr>
            <p:nvPr/>
          </p:nvSpPr>
          <p:spPr bwMode="auto">
            <a:xfrm>
              <a:off x="4665" y="3181"/>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4" name="Text Box 54"/>
            <p:cNvSpPr txBox="1">
              <a:spLocks noChangeArrowheads="1"/>
            </p:cNvSpPr>
            <p:nvPr/>
          </p:nvSpPr>
          <p:spPr bwMode="auto">
            <a:xfrm>
              <a:off x="3404" y="3440"/>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0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1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2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3</a:t>
              </a:r>
              <a:endParaRPr lang="en-US" altLang="zh-CN" sz="2000" b="1">
                <a:ea typeface="隶书" panose="02010509060101010101" pitchFamily="49" charset="-122"/>
              </a:endParaRPr>
            </a:p>
          </p:txBody>
        </p:sp>
        <p:sp>
          <p:nvSpPr>
            <p:cNvPr id="35895" name="Rectangle 55"/>
            <p:cNvSpPr>
              <a:spLocks noChangeArrowheads="1"/>
            </p:cNvSpPr>
            <p:nvPr/>
          </p:nvSpPr>
          <p:spPr bwMode="auto">
            <a:xfrm>
              <a:off x="4296" y="3307"/>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ea typeface="楷体_GB2312" panose="02010609030101010101" pitchFamily="49" charset="-122"/>
                </a:rPr>
                <a:t>CR</a:t>
              </a:r>
            </a:p>
          </p:txBody>
        </p:sp>
        <p:sp>
          <p:nvSpPr>
            <p:cNvPr id="35896" name="Text Box 56"/>
            <p:cNvSpPr txBox="1">
              <a:spLocks noChangeArrowheads="1"/>
            </p:cNvSpPr>
            <p:nvPr/>
          </p:nvSpPr>
          <p:spPr bwMode="auto">
            <a:xfrm>
              <a:off x="3506" y="2462"/>
              <a:ext cx="1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4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5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6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7</a:t>
              </a:r>
              <a:endParaRPr lang="en-US" altLang="zh-CN" b="1" i="1">
                <a:solidFill>
                  <a:srgbClr val="0033CC"/>
                </a:solidFill>
                <a:ea typeface="楷体_GB2312" panose="02010609030101010101" pitchFamily="49" charset="-122"/>
              </a:endParaRPr>
            </a:p>
          </p:txBody>
        </p:sp>
        <p:sp>
          <p:nvSpPr>
            <p:cNvPr id="35897" name="Line 57"/>
            <p:cNvSpPr>
              <a:spLocks noChangeShapeType="1"/>
            </p:cNvSpPr>
            <p:nvPr/>
          </p:nvSpPr>
          <p:spPr bwMode="auto">
            <a:xfrm>
              <a:off x="3208" y="3384"/>
              <a:ext cx="78" cy="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8" name="Line 58"/>
            <p:cNvSpPr>
              <a:spLocks noChangeShapeType="1"/>
            </p:cNvSpPr>
            <p:nvPr/>
          </p:nvSpPr>
          <p:spPr bwMode="auto">
            <a:xfrm flipV="1">
              <a:off x="3210" y="3466"/>
              <a:ext cx="78" cy="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9" name="Line 59"/>
            <p:cNvSpPr>
              <a:spLocks noChangeShapeType="1"/>
            </p:cNvSpPr>
            <p:nvPr/>
          </p:nvSpPr>
          <p:spPr bwMode="auto">
            <a:xfrm rot="5400000" flipV="1">
              <a:off x="3091" y="3131"/>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0" name="Oval 60"/>
            <p:cNvSpPr>
              <a:spLocks noChangeArrowheads="1"/>
            </p:cNvSpPr>
            <p:nvPr/>
          </p:nvSpPr>
          <p:spPr bwMode="auto">
            <a:xfrm>
              <a:off x="2970" y="2967"/>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1" name="Line 61"/>
            <p:cNvSpPr>
              <a:spLocks noChangeShapeType="1"/>
            </p:cNvSpPr>
            <p:nvPr/>
          </p:nvSpPr>
          <p:spPr bwMode="auto">
            <a:xfrm>
              <a:off x="2994" y="3015"/>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2" name="Line 62"/>
            <p:cNvSpPr>
              <a:spLocks noChangeShapeType="1"/>
            </p:cNvSpPr>
            <p:nvPr/>
          </p:nvSpPr>
          <p:spPr bwMode="auto">
            <a:xfrm rot="-5400000">
              <a:off x="644" y="3280"/>
              <a:ext cx="0"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3" name="Oval 63"/>
            <p:cNvSpPr>
              <a:spLocks noChangeArrowheads="1"/>
            </p:cNvSpPr>
            <p:nvPr/>
          </p:nvSpPr>
          <p:spPr bwMode="auto">
            <a:xfrm rot="5400000" flipV="1">
              <a:off x="395" y="3439"/>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4" name="Line 64"/>
            <p:cNvSpPr>
              <a:spLocks noChangeShapeType="1"/>
            </p:cNvSpPr>
            <p:nvPr/>
          </p:nvSpPr>
          <p:spPr bwMode="auto">
            <a:xfrm rot="16200000" flipV="1">
              <a:off x="2425" y="3379"/>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5" name="Rectangle 65"/>
            <p:cNvSpPr>
              <a:spLocks noChangeArrowheads="1"/>
            </p:cNvSpPr>
            <p:nvPr/>
          </p:nvSpPr>
          <p:spPr bwMode="auto">
            <a:xfrm>
              <a:off x="804" y="2748"/>
              <a:ext cx="1464" cy="960"/>
            </a:xfrm>
            <a:prstGeom prst="rect">
              <a:avLst/>
            </a:prstGeom>
            <a:solidFill>
              <a:srgbClr val="DDFFED"/>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906" name="Group 66"/>
            <p:cNvGrpSpPr>
              <a:grpSpLocks/>
            </p:cNvGrpSpPr>
            <p:nvPr/>
          </p:nvGrpSpPr>
          <p:grpSpPr bwMode="auto">
            <a:xfrm>
              <a:off x="1006" y="2538"/>
              <a:ext cx="68" cy="204"/>
              <a:chOff x="2904" y="1272"/>
              <a:chExt cx="68" cy="204"/>
            </a:xfrm>
          </p:grpSpPr>
          <p:sp>
            <p:nvSpPr>
              <p:cNvPr id="35907" name="Line 67"/>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08" name="Oval 68"/>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09" name="Group 69"/>
            <p:cNvGrpSpPr>
              <a:grpSpLocks/>
            </p:cNvGrpSpPr>
            <p:nvPr/>
          </p:nvGrpSpPr>
          <p:grpSpPr bwMode="auto">
            <a:xfrm>
              <a:off x="1319" y="2538"/>
              <a:ext cx="68" cy="204"/>
              <a:chOff x="2904" y="1272"/>
              <a:chExt cx="68" cy="204"/>
            </a:xfrm>
          </p:grpSpPr>
          <p:sp>
            <p:nvSpPr>
              <p:cNvPr id="35910" name="Line 70"/>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11" name="Oval 71"/>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12" name="Group 72"/>
            <p:cNvGrpSpPr>
              <a:grpSpLocks/>
            </p:cNvGrpSpPr>
            <p:nvPr/>
          </p:nvGrpSpPr>
          <p:grpSpPr bwMode="auto">
            <a:xfrm>
              <a:off x="1632" y="2538"/>
              <a:ext cx="68" cy="204"/>
              <a:chOff x="2904" y="1272"/>
              <a:chExt cx="68" cy="204"/>
            </a:xfrm>
          </p:grpSpPr>
          <p:sp>
            <p:nvSpPr>
              <p:cNvPr id="35913" name="Line 73"/>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14" name="Oval 74"/>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15" name="Group 75"/>
            <p:cNvGrpSpPr>
              <a:grpSpLocks/>
            </p:cNvGrpSpPr>
            <p:nvPr/>
          </p:nvGrpSpPr>
          <p:grpSpPr bwMode="auto">
            <a:xfrm>
              <a:off x="1945" y="2538"/>
              <a:ext cx="68" cy="204"/>
              <a:chOff x="2904" y="1272"/>
              <a:chExt cx="68" cy="204"/>
            </a:xfrm>
          </p:grpSpPr>
          <p:sp>
            <p:nvSpPr>
              <p:cNvPr id="35916" name="Line 76"/>
              <p:cNvSpPr>
                <a:spLocks noChangeShapeType="1"/>
              </p:cNvSpPr>
              <p:nvPr/>
            </p:nvSpPr>
            <p:spPr bwMode="auto">
              <a:xfrm>
                <a:off x="2940" y="1272"/>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17" name="Oval 77"/>
              <p:cNvSpPr>
                <a:spLocks noChangeArrowheads="1"/>
              </p:cNvSpPr>
              <p:nvPr/>
            </p:nvSpPr>
            <p:spPr bwMode="auto">
              <a:xfrm>
                <a:off x="2904" y="127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18" name="Text Box 78"/>
            <p:cNvSpPr txBox="1">
              <a:spLocks noChangeArrowheads="1"/>
            </p:cNvSpPr>
            <p:nvPr/>
          </p:nvSpPr>
          <p:spPr bwMode="auto">
            <a:xfrm>
              <a:off x="1034" y="2982"/>
              <a:ext cx="1024"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zh-CN" sz="2800" b="1">
                  <a:solidFill>
                    <a:srgbClr val="FF0066"/>
                  </a:solidFill>
                  <a:effectLst>
                    <a:outerShdw blurRad="38100" dist="38100" dir="2700000" algn="tl">
                      <a:srgbClr val="C0C0C0"/>
                    </a:outerShdw>
                  </a:effectLst>
                  <a:ea typeface="楷体_GB2312" panose="02010609030101010101" pitchFamily="49" charset="-122"/>
                </a:rPr>
                <a:t>74161</a:t>
              </a:r>
            </a:p>
            <a:p>
              <a:pPr algn="ctr">
                <a:lnSpc>
                  <a:spcPct val="80000"/>
                </a:lnSpc>
              </a:pPr>
              <a:r>
                <a:rPr lang="en-US" altLang="zh-CN" sz="2800" b="1">
                  <a:solidFill>
                    <a:srgbClr val="FF0066"/>
                  </a:solidFill>
                  <a:effectLst>
                    <a:outerShdw blurRad="38100" dist="38100" dir="2700000" algn="tl">
                      <a:srgbClr val="C0C0C0"/>
                    </a:outerShdw>
                  </a:effectLst>
                  <a:ea typeface="楷体_GB2312" panose="02010609030101010101" pitchFamily="49" charset="-122"/>
                </a:rPr>
                <a:t>(0)</a:t>
              </a:r>
            </a:p>
          </p:txBody>
        </p:sp>
        <p:sp>
          <p:nvSpPr>
            <p:cNvPr id="35919" name="Text Box 79"/>
            <p:cNvSpPr txBox="1">
              <a:spLocks noChangeArrowheads="1"/>
            </p:cNvSpPr>
            <p:nvPr/>
          </p:nvSpPr>
          <p:spPr bwMode="auto">
            <a:xfrm>
              <a:off x="986" y="2714"/>
              <a:ext cx="1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0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1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2     </a:t>
              </a:r>
              <a:r>
                <a:rPr lang="en-US" altLang="zh-CN" sz="2000" b="1">
                  <a:solidFill>
                    <a:srgbClr val="0033CC"/>
                  </a:solidFill>
                  <a:ea typeface="楷体_GB2312" panose="02010609030101010101" pitchFamily="49" charset="-122"/>
                </a:rPr>
                <a:t>Q</a:t>
              </a:r>
              <a:r>
                <a:rPr lang="en-US" altLang="zh-CN" sz="2000" b="1" baseline="-25000">
                  <a:solidFill>
                    <a:srgbClr val="0033CC"/>
                  </a:solidFill>
                  <a:ea typeface="楷体_GB2312" panose="02010609030101010101" pitchFamily="49" charset="-122"/>
                </a:rPr>
                <a:t>3</a:t>
              </a:r>
              <a:endParaRPr lang="en-US" altLang="zh-CN" sz="2000" b="1" i="1">
                <a:solidFill>
                  <a:srgbClr val="0033CC"/>
                </a:solidFill>
                <a:ea typeface="楷体_GB2312" panose="02010609030101010101" pitchFamily="49" charset="-122"/>
              </a:endParaRPr>
            </a:p>
          </p:txBody>
        </p:sp>
        <p:sp>
          <p:nvSpPr>
            <p:cNvPr id="35920" name="Oval 80"/>
            <p:cNvSpPr>
              <a:spLocks noChangeArrowheads="1"/>
            </p:cNvSpPr>
            <p:nvPr/>
          </p:nvSpPr>
          <p:spPr bwMode="auto">
            <a:xfrm>
              <a:off x="2276" y="3434"/>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1" name="Oval 81"/>
            <p:cNvSpPr>
              <a:spLocks noChangeArrowheads="1"/>
            </p:cNvSpPr>
            <p:nvPr/>
          </p:nvSpPr>
          <p:spPr bwMode="auto">
            <a:xfrm>
              <a:off x="588" y="2967"/>
              <a:ext cx="54" cy="5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2" name="Line 82"/>
            <p:cNvSpPr>
              <a:spLocks noChangeShapeType="1"/>
            </p:cNvSpPr>
            <p:nvPr/>
          </p:nvSpPr>
          <p:spPr bwMode="auto">
            <a:xfrm>
              <a:off x="612" y="3015"/>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3" name="Line 83"/>
            <p:cNvSpPr>
              <a:spLocks noChangeShapeType="1"/>
            </p:cNvSpPr>
            <p:nvPr/>
          </p:nvSpPr>
          <p:spPr bwMode="auto">
            <a:xfrm rot="5400000" flipV="1">
              <a:off x="621" y="2807"/>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4" name="Line 84"/>
            <p:cNvSpPr>
              <a:spLocks noChangeShapeType="1"/>
            </p:cNvSpPr>
            <p:nvPr/>
          </p:nvSpPr>
          <p:spPr bwMode="auto">
            <a:xfrm rot="5400000" flipV="1">
              <a:off x="709" y="3131"/>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5" name="Line 85"/>
            <p:cNvSpPr>
              <a:spLocks noChangeShapeType="1"/>
            </p:cNvSpPr>
            <p:nvPr/>
          </p:nvSpPr>
          <p:spPr bwMode="auto">
            <a:xfrm rot="-5400000" flipH="1" flipV="1">
              <a:off x="2740" y="2530"/>
              <a:ext cx="0" cy="9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6" name="Line 86"/>
            <p:cNvSpPr>
              <a:spLocks noChangeShapeType="1"/>
            </p:cNvSpPr>
            <p:nvPr/>
          </p:nvSpPr>
          <p:spPr bwMode="auto">
            <a:xfrm rot="-5400000" flipH="1" flipV="1">
              <a:off x="2427" y="3131"/>
              <a:ext cx="0"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27" name="Rectangle 87"/>
            <p:cNvSpPr>
              <a:spLocks noChangeArrowheads="1"/>
            </p:cNvSpPr>
            <p:nvPr/>
          </p:nvSpPr>
          <p:spPr bwMode="auto">
            <a:xfrm>
              <a:off x="774" y="3078"/>
              <a:ext cx="39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CT</a:t>
              </a:r>
              <a:r>
                <a:rPr lang="en-US" altLang="zh-CN" sz="2000" b="1" baseline="-25000">
                  <a:solidFill>
                    <a:srgbClr val="0033CC"/>
                  </a:solidFill>
                  <a:ea typeface="楷体_GB2312" panose="02010609030101010101" pitchFamily="49" charset="-122"/>
                </a:rPr>
                <a:t>T</a:t>
              </a:r>
            </a:p>
          </p:txBody>
        </p:sp>
        <p:sp>
          <p:nvSpPr>
            <p:cNvPr id="35928" name="Rectangle 88"/>
            <p:cNvSpPr>
              <a:spLocks noChangeArrowheads="1"/>
            </p:cNvSpPr>
            <p:nvPr/>
          </p:nvSpPr>
          <p:spPr bwMode="auto">
            <a:xfrm>
              <a:off x="1908" y="3115"/>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ea typeface="楷体_GB2312" panose="02010609030101010101" pitchFamily="49" charset="-122"/>
                </a:rPr>
                <a:t>LD</a:t>
              </a:r>
            </a:p>
          </p:txBody>
        </p:sp>
        <p:sp>
          <p:nvSpPr>
            <p:cNvPr id="35929" name="Rectangle 89"/>
            <p:cNvSpPr>
              <a:spLocks noChangeArrowheads="1"/>
            </p:cNvSpPr>
            <p:nvPr/>
          </p:nvSpPr>
          <p:spPr bwMode="auto">
            <a:xfrm>
              <a:off x="1921" y="2892"/>
              <a:ext cx="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66"/>
                  </a:solidFill>
                  <a:ea typeface="楷体_GB2312" panose="02010609030101010101" pitchFamily="49" charset="-122"/>
                </a:rPr>
                <a:t>CO</a:t>
              </a:r>
            </a:p>
          </p:txBody>
        </p:sp>
        <p:sp>
          <p:nvSpPr>
            <p:cNvPr id="35930" name="Rectangle 90"/>
            <p:cNvSpPr>
              <a:spLocks noChangeArrowheads="1"/>
            </p:cNvSpPr>
            <p:nvPr/>
          </p:nvSpPr>
          <p:spPr bwMode="auto">
            <a:xfrm>
              <a:off x="834" y="3306"/>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CP</a:t>
              </a:r>
            </a:p>
          </p:txBody>
        </p:sp>
        <p:sp>
          <p:nvSpPr>
            <p:cNvPr id="35931" name="Rectangle 91"/>
            <p:cNvSpPr>
              <a:spLocks noChangeArrowheads="1"/>
            </p:cNvSpPr>
            <p:nvPr/>
          </p:nvSpPr>
          <p:spPr bwMode="auto">
            <a:xfrm>
              <a:off x="762" y="2874"/>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CT</a:t>
              </a:r>
              <a:r>
                <a:rPr lang="en-US" altLang="zh-CN" sz="2000" b="1" baseline="-25000">
                  <a:solidFill>
                    <a:srgbClr val="0033CC"/>
                  </a:solidFill>
                  <a:ea typeface="楷体_GB2312" panose="02010609030101010101" pitchFamily="49" charset="-122"/>
                </a:rPr>
                <a:t>P</a:t>
              </a:r>
            </a:p>
          </p:txBody>
        </p:sp>
        <p:sp>
          <p:nvSpPr>
            <p:cNvPr id="35932" name="Oval 92"/>
            <p:cNvSpPr>
              <a:spLocks noChangeArrowheads="1"/>
            </p:cNvSpPr>
            <p:nvPr/>
          </p:nvSpPr>
          <p:spPr bwMode="auto">
            <a:xfrm>
              <a:off x="2277" y="3181"/>
              <a:ext cx="96" cy="96"/>
            </a:xfrm>
            <a:prstGeom prst="ellipse">
              <a:avLst/>
            </a:prstGeom>
            <a:solidFill>
              <a:srgbClr val="F8F8F8"/>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3" name="Text Box 93"/>
            <p:cNvSpPr txBox="1">
              <a:spLocks noChangeArrowheads="1"/>
            </p:cNvSpPr>
            <p:nvPr/>
          </p:nvSpPr>
          <p:spPr bwMode="auto">
            <a:xfrm>
              <a:off x="962" y="3446"/>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0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1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2     </a:t>
              </a:r>
              <a:r>
                <a:rPr lang="en-US" altLang="zh-CN" sz="2000" b="1">
                  <a:solidFill>
                    <a:srgbClr val="0033CC"/>
                  </a:solidFill>
                  <a:ea typeface="楷体_GB2312" panose="02010609030101010101" pitchFamily="49" charset="-122"/>
                </a:rPr>
                <a:t>D</a:t>
              </a:r>
              <a:r>
                <a:rPr lang="en-US" altLang="zh-CN" sz="2000" b="1" baseline="-25000">
                  <a:solidFill>
                    <a:srgbClr val="0033CC"/>
                  </a:solidFill>
                  <a:ea typeface="楷体_GB2312" panose="02010609030101010101" pitchFamily="49" charset="-122"/>
                </a:rPr>
                <a:t>3</a:t>
              </a:r>
              <a:endParaRPr lang="en-US" altLang="zh-CN" sz="2000" b="1">
                <a:ea typeface="隶书" panose="02010509060101010101" pitchFamily="49" charset="-122"/>
              </a:endParaRPr>
            </a:p>
          </p:txBody>
        </p:sp>
        <p:sp>
          <p:nvSpPr>
            <p:cNvPr id="35934" name="Rectangle 94"/>
            <p:cNvSpPr>
              <a:spLocks noChangeArrowheads="1"/>
            </p:cNvSpPr>
            <p:nvPr/>
          </p:nvSpPr>
          <p:spPr bwMode="auto">
            <a:xfrm>
              <a:off x="1908" y="3307"/>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ea typeface="楷体_GB2312" panose="02010609030101010101" pitchFamily="49" charset="-122"/>
                </a:rPr>
                <a:t>CR</a:t>
              </a:r>
            </a:p>
          </p:txBody>
        </p:sp>
        <p:sp>
          <p:nvSpPr>
            <p:cNvPr id="35935" name="Text Box 95"/>
            <p:cNvSpPr txBox="1">
              <a:spLocks noChangeArrowheads="1"/>
            </p:cNvSpPr>
            <p:nvPr/>
          </p:nvSpPr>
          <p:spPr bwMode="auto">
            <a:xfrm>
              <a:off x="1082" y="2462"/>
              <a:ext cx="1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0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1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2   </a:t>
              </a:r>
              <a:r>
                <a:rPr lang="en-US" altLang="zh-CN" b="1" i="1">
                  <a:solidFill>
                    <a:srgbClr val="FF0066"/>
                  </a:solidFill>
                  <a:ea typeface="楷体_GB2312" panose="02010609030101010101" pitchFamily="49" charset="-122"/>
                </a:rPr>
                <a:t>Q</a:t>
              </a:r>
              <a:r>
                <a:rPr lang="en-US" altLang="zh-CN" b="1" baseline="-25000">
                  <a:solidFill>
                    <a:srgbClr val="FF0066"/>
                  </a:solidFill>
                  <a:ea typeface="楷体_GB2312" panose="02010609030101010101" pitchFamily="49" charset="-122"/>
                </a:rPr>
                <a:t>3</a:t>
              </a:r>
              <a:endParaRPr lang="en-US" altLang="zh-CN" b="1" i="1">
                <a:solidFill>
                  <a:srgbClr val="FF0066"/>
                </a:solidFill>
                <a:ea typeface="楷体_GB2312" panose="02010609030101010101" pitchFamily="49" charset="-122"/>
              </a:endParaRPr>
            </a:p>
          </p:txBody>
        </p:sp>
        <p:sp>
          <p:nvSpPr>
            <p:cNvPr id="35936" name="Line 96"/>
            <p:cNvSpPr>
              <a:spLocks noChangeShapeType="1"/>
            </p:cNvSpPr>
            <p:nvPr/>
          </p:nvSpPr>
          <p:spPr bwMode="auto">
            <a:xfrm>
              <a:off x="802" y="3384"/>
              <a:ext cx="78" cy="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37" name="Line 97"/>
            <p:cNvSpPr>
              <a:spLocks noChangeShapeType="1"/>
            </p:cNvSpPr>
            <p:nvPr/>
          </p:nvSpPr>
          <p:spPr bwMode="auto">
            <a:xfrm flipV="1">
              <a:off x="804" y="3466"/>
              <a:ext cx="78" cy="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38" name="Oval 98"/>
            <p:cNvSpPr>
              <a:spLocks noChangeArrowheads="1"/>
            </p:cNvSpPr>
            <p:nvPr/>
          </p:nvSpPr>
          <p:spPr bwMode="auto">
            <a:xfrm rot="5400000" flipV="1">
              <a:off x="419" y="2970"/>
              <a:ext cx="54" cy="5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9" name="Oval 99"/>
            <p:cNvSpPr>
              <a:spLocks noChangeArrowheads="1"/>
            </p:cNvSpPr>
            <p:nvPr/>
          </p:nvSpPr>
          <p:spPr bwMode="auto">
            <a:xfrm rot="-5400000" flipH="1" flipV="1">
              <a:off x="2461" y="3190"/>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0" name="Oval 100"/>
            <p:cNvSpPr>
              <a:spLocks noChangeArrowheads="1"/>
            </p:cNvSpPr>
            <p:nvPr/>
          </p:nvSpPr>
          <p:spPr bwMode="auto">
            <a:xfrm rot="-5400000" flipH="1" flipV="1">
              <a:off x="2473" y="3442"/>
              <a:ext cx="68" cy="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1" name="Rectangle 101"/>
            <p:cNvSpPr>
              <a:spLocks noChangeArrowheads="1"/>
            </p:cNvSpPr>
            <p:nvPr/>
          </p:nvSpPr>
          <p:spPr bwMode="auto">
            <a:xfrm>
              <a:off x="194" y="3461"/>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anose="02010609030101010101" pitchFamily="49" charset="-122"/>
                </a:rPr>
                <a:t>CP</a:t>
              </a:r>
            </a:p>
          </p:txBody>
        </p:sp>
        <p:grpSp>
          <p:nvGrpSpPr>
            <p:cNvPr id="35942" name="Group 102"/>
            <p:cNvGrpSpPr>
              <a:grpSpLocks/>
            </p:cNvGrpSpPr>
            <p:nvPr/>
          </p:nvGrpSpPr>
          <p:grpSpPr bwMode="auto">
            <a:xfrm>
              <a:off x="613" y="3430"/>
              <a:ext cx="2397" cy="579"/>
              <a:chOff x="673" y="1942"/>
              <a:chExt cx="2397" cy="555"/>
            </a:xfrm>
          </p:grpSpPr>
          <p:sp>
            <p:nvSpPr>
              <p:cNvPr id="35943" name="Oval 103"/>
              <p:cNvSpPr>
                <a:spLocks noChangeArrowheads="1"/>
              </p:cNvSpPr>
              <p:nvPr/>
            </p:nvSpPr>
            <p:spPr bwMode="auto">
              <a:xfrm rot="-5400000" flipH="1" flipV="1">
                <a:off x="673" y="1942"/>
                <a:ext cx="68" cy="6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Line 104"/>
              <p:cNvSpPr>
                <a:spLocks noChangeShapeType="1"/>
              </p:cNvSpPr>
              <p:nvPr/>
            </p:nvSpPr>
            <p:spPr bwMode="auto">
              <a:xfrm flipH="1" flipV="1">
                <a:off x="704" y="1953"/>
                <a:ext cx="0" cy="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5" name="Line 105"/>
              <p:cNvSpPr>
                <a:spLocks noChangeShapeType="1"/>
              </p:cNvSpPr>
              <p:nvPr/>
            </p:nvSpPr>
            <p:spPr bwMode="auto">
              <a:xfrm>
                <a:off x="697" y="2485"/>
                <a:ext cx="23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46" name="Line 106"/>
              <p:cNvSpPr>
                <a:spLocks noChangeShapeType="1"/>
              </p:cNvSpPr>
              <p:nvPr/>
            </p:nvSpPr>
            <p:spPr bwMode="auto">
              <a:xfrm flipH="1" flipV="1">
                <a:off x="3062" y="1989"/>
                <a:ext cx="0" cy="4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47" name="Text Box 107"/>
            <p:cNvSpPr txBox="1">
              <a:spLocks noChangeArrowheads="1"/>
            </p:cNvSpPr>
            <p:nvPr/>
          </p:nvSpPr>
          <p:spPr bwMode="auto">
            <a:xfrm>
              <a:off x="228" y="2836"/>
              <a:ext cx="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grpSp>
          <p:nvGrpSpPr>
            <p:cNvPr id="35948" name="Group 108"/>
            <p:cNvGrpSpPr>
              <a:grpSpLocks/>
            </p:cNvGrpSpPr>
            <p:nvPr/>
          </p:nvGrpSpPr>
          <p:grpSpPr bwMode="auto">
            <a:xfrm>
              <a:off x="2496" y="3028"/>
              <a:ext cx="392" cy="567"/>
              <a:chOff x="2556" y="1540"/>
              <a:chExt cx="392" cy="567"/>
            </a:xfrm>
          </p:grpSpPr>
          <p:sp>
            <p:nvSpPr>
              <p:cNvPr id="35949" name="Text Box 109"/>
              <p:cNvSpPr txBox="1">
                <a:spLocks noChangeArrowheads="1"/>
              </p:cNvSpPr>
              <p:nvPr/>
            </p:nvSpPr>
            <p:spPr bwMode="auto">
              <a:xfrm>
                <a:off x="2556" y="1540"/>
                <a:ext cx="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sp>
            <p:nvSpPr>
              <p:cNvPr id="35950" name="Text Box 110"/>
              <p:cNvSpPr txBox="1">
                <a:spLocks noChangeArrowheads="1"/>
              </p:cNvSpPr>
              <p:nvPr/>
            </p:nvSpPr>
            <p:spPr bwMode="auto">
              <a:xfrm>
                <a:off x="2556" y="1780"/>
                <a:ext cx="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grpSp>
        <p:sp>
          <p:nvSpPr>
            <p:cNvPr id="35951" name="Rectangle 111"/>
            <p:cNvSpPr>
              <a:spLocks noChangeArrowheads="1"/>
            </p:cNvSpPr>
            <p:nvPr/>
          </p:nvSpPr>
          <p:spPr bwMode="auto">
            <a:xfrm>
              <a:off x="2317" y="2676"/>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CO</a:t>
              </a:r>
              <a:r>
                <a:rPr lang="en-US" altLang="zh-CN" b="1" baseline="-25000">
                  <a:solidFill>
                    <a:srgbClr val="FF0066"/>
                  </a:solidFill>
                  <a:ea typeface="楷体_GB2312" panose="02010609030101010101" pitchFamily="49" charset="-122"/>
                </a:rPr>
                <a:t>0</a:t>
              </a:r>
            </a:p>
          </p:txBody>
        </p:sp>
        <p:sp>
          <p:nvSpPr>
            <p:cNvPr id="35952" name="Text Box 112"/>
            <p:cNvSpPr txBox="1">
              <a:spLocks noChangeArrowheads="1"/>
            </p:cNvSpPr>
            <p:nvPr/>
          </p:nvSpPr>
          <p:spPr bwMode="auto">
            <a:xfrm>
              <a:off x="3416" y="3024"/>
              <a:ext cx="1024"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zh-CN" sz="2800" b="1">
                  <a:solidFill>
                    <a:srgbClr val="FF0066"/>
                  </a:solidFill>
                  <a:effectLst>
                    <a:outerShdw blurRad="38100" dist="38100" dir="2700000" algn="tl">
                      <a:srgbClr val="C0C0C0"/>
                    </a:outerShdw>
                  </a:effectLst>
                  <a:ea typeface="楷体_GB2312" panose="02010609030101010101" pitchFamily="49" charset="-122"/>
                </a:rPr>
                <a:t>74161</a:t>
              </a:r>
            </a:p>
            <a:p>
              <a:pPr algn="ctr">
                <a:lnSpc>
                  <a:spcPct val="80000"/>
                </a:lnSpc>
              </a:pPr>
              <a:r>
                <a:rPr lang="en-US" altLang="zh-CN" sz="2800" b="1">
                  <a:solidFill>
                    <a:srgbClr val="FF0066"/>
                  </a:solidFill>
                  <a:effectLst>
                    <a:outerShdw blurRad="38100" dist="38100" dir="2700000" algn="tl">
                      <a:srgbClr val="C0C0C0"/>
                    </a:outerShdw>
                  </a:effectLst>
                  <a:ea typeface="楷体_GB2312" panose="02010609030101010101" pitchFamily="49" charset="-122"/>
                </a:rPr>
                <a:t>(1)</a:t>
              </a:r>
            </a:p>
          </p:txBody>
        </p:sp>
      </p:grpSp>
      <p:sp>
        <p:nvSpPr>
          <p:cNvPr id="35953" name="Text Box 113"/>
          <p:cNvSpPr txBox="1">
            <a:spLocks noChangeArrowheads="1"/>
          </p:cNvSpPr>
          <p:nvPr/>
        </p:nvSpPr>
        <p:spPr bwMode="auto">
          <a:xfrm>
            <a:off x="468313" y="1638300"/>
            <a:ext cx="527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用 </a:t>
            </a:r>
            <a:r>
              <a:rPr lang="en-US" altLang="zh-CN" sz="2800" b="1" i="1">
                <a:solidFill>
                  <a:srgbClr val="FF0066"/>
                </a:solidFill>
                <a:effectLst>
                  <a:outerShdw blurRad="38100" dist="38100" dir="2700000" algn="tl">
                    <a:srgbClr val="C0C0C0"/>
                  </a:outerShdw>
                </a:effectLst>
              </a:rPr>
              <a:t>S</a:t>
            </a:r>
            <a:r>
              <a:rPr lang="en-US" altLang="zh-CN" sz="2800" b="1" baseline="-25000">
                <a:solidFill>
                  <a:srgbClr val="FF0066"/>
                </a:solidFill>
                <a:effectLst>
                  <a:outerShdw blurRad="38100" dist="38100" dir="2700000" algn="tl">
                    <a:srgbClr val="C0C0C0"/>
                  </a:outerShdw>
                </a:effectLst>
              </a:rPr>
              <a:t>N</a:t>
            </a:r>
            <a:r>
              <a:rPr lang="en-US" altLang="zh-CN" sz="2800" b="1" baseline="-25000">
                <a:solidFill>
                  <a:srgbClr val="FF0000"/>
                </a:solidFill>
              </a:rPr>
              <a:t>  </a:t>
            </a:r>
            <a:r>
              <a:rPr lang="zh-CN" altLang="en-US" sz="2800" b="1"/>
              <a:t>产生</a:t>
            </a:r>
            <a:r>
              <a:rPr lang="zh-CN" altLang="en-US" sz="2800" b="1">
                <a:solidFill>
                  <a:srgbClr val="FF0066"/>
                </a:solidFill>
                <a:effectLst>
                  <a:outerShdw blurRad="38100" dist="38100" dir="2700000" algn="tl">
                    <a:srgbClr val="C0C0C0"/>
                  </a:outerShdw>
                </a:effectLst>
              </a:rPr>
              <a:t>异步清零</a:t>
            </a:r>
            <a:r>
              <a:rPr lang="zh-CN" altLang="en-US" sz="2800" b="1"/>
              <a:t>信号：</a:t>
            </a:r>
          </a:p>
        </p:txBody>
      </p:sp>
      <p:graphicFrame>
        <p:nvGraphicFramePr>
          <p:cNvPr id="35954" name="Object 114"/>
          <p:cNvGraphicFramePr>
            <a:graphicFrameLocks noChangeAspect="1"/>
          </p:cNvGraphicFramePr>
          <p:nvPr/>
        </p:nvGraphicFramePr>
        <p:xfrm>
          <a:off x="4722813" y="1581150"/>
          <a:ext cx="3557587" cy="593725"/>
        </p:xfrm>
        <a:graphic>
          <a:graphicData uri="http://schemas.openxmlformats.org/presentationml/2006/ole">
            <mc:AlternateContent xmlns:mc="http://schemas.openxmlformats.org/markup-compatibility/2006">
              <mc:Choice xmlns:v="urn:schemas-microsoft-com:vml" Requires="v">
                <p:oleObj spid="_x0000_s33798" name="Equation" r:id="rId3" imgW="1371600" imgH="228600" progId="Equation.3">
                  <p:embed/>
                </p:oleObj>
              </mc:Choice>
              <mc:Fallback>
                <p:oleObj name="Equation" r:id="rId3" imgW="1371600" imgH="228600" progId="Equation.3">
                  <p:embed/>
                  <p:pic>
                    <p:nvPicPr>
                      <p:cNvPr id="35954" name="Object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813" y="1581150"/>
                        <a:ext cx="3557587" cy="593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pattFill prst="smCheck">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55" name="Text Box 115"/>
          <p:cNvSpPr txBox="1">
            <a:spLocks noChangeArrowheads="1"/>
          </p:cNvSpPr>
          <p:nvPr/>
        </p:nvSpPr>
        <p:spPr bwMode="auto">
          <a:xfrm>
            <a:off x="468313" y="2266950"/>
            <a:ext cx="5043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宋体" panose="02010600030101010101" pitchFamily="2" charset="-122"/>
              </a:rPr>
              <a:t>用</a:t>
            </a:r>
            <a:r>
              <a:rPr lang="zh-CN" altLang="en-US" sz="2800" b="1"/>
              <a:t> </a:t>
            </a:r>
            <a:r>
              <a:rPr lang="en-US" altLang="zh-CN" sz="2800" b="1" i="1">
                <a:solidFill>
                  <a:srgbClr val="FF0066"/>
                </a:solidFill>
                <a:effectLst>
                  <a:outerShdw blurRad="38100" dist="38100" dir="2700000" algn="tl">
                    <a:srgbClr val="C0C0C0"/>
                  </a:outerShdw>
                </a:effectLst>
              </a:rPr>
              <a:t>S</a:t>
            </a:r>
            <a:r>
              <a:rPr lang="en-US" altLang="zh-CN" sz="2800" b="1" i="1" baseline="-25000">
                <a:solidFill>
                  <a:srgbClr val="FF0066"/>
                </a:solidFill>
                <a:effectLst>
                  <a:outerShdw blurRad="38100" dist="38100" dir="2700000" algn="tl">
                    <a:srgbClr val="C0C0C0"/>
                  </a:outerShdw>
                </a:effectLst>
              </a:rPr>
              <a:t>N</a:t>
            </a:r>
            <a:r>
              <a:rPr lang="en-US" altLang="zh-CN" sz="2800" b="1" baseline="-25000">
                <a:solidFill>
                  <a:srgbClr val="FF0066"/>
                </a:solidFill>
                <a:effectLst>
                  <a:outerShdw blurRad="38100" dist="38100" dir="2700000" algn="tl">
                    <a:srgbClr val="C0C0C0"/>
                  </a:outerShdw>
                </a:effectLst>
                <a:cs typeface="Times New Roman" panose="02020603050405020304" pitchFamily="18" charset="0"/>
              </a:rPr>
              <a:t>–</a:t>
            </a:r>
            <a:r>
              <a:rPr lang="en-US" altLang="zh-CN" sz="2800" b="1" baseline="-25000">
                <a:solidFill>
                  <a:srgbClr val="FF0066"/>
                </a:solidFill>
                <a:effectLst>
                  <a:outerShdw blurRad="38100" dist="38100" dir="2700000" algn="tl">
                    <a:srgbClr val="C0C0C0"/>
                  </a:outerShdw>
                </a:effectLst>
              </a:rPr>
              <a:t>1 </a:t>
            </a:r>
            <a:r>
              <a:rPr lang="zh-CN" altLang="en-US" sz="2800" b="1">
                <a:latin typeface="宋体" panose="02010600030101010101" pitchFamily="2" charset="-122"/>
              </a:rPr>
              <a:t>产生</a:t>
            </a:r>
            <a:r>
              <a:rPr lang="zh-CN" altLang="en-US" sz="2800" b="1">
                <a:solidFill>
                  <a:srgbClr val="FF0066"/>
                </a:solidFill>
                <a:effectLst>
                  <a:outerShdw blurRad="38100" dist="38100" dir="2700000" algn="tl">
                    <a:srgbClr val="C0C0C0"/>
                  </a:outerShdw>
                </a:effectLst>
                <a:latin typeface="宋体" panose="02010600030101010101" pitchFamily="2" charset="-122"/>
              </a:rPr>
              <a:t>同步置数</a:t>
            </a:r>
            <a:r>
              <a:rPr lang="zh-CN" altLang="en-US" sz="2800" b="1">
                <a:latin typeface="宋体" panose="02010600030101010101" pitchFamily="2" charset="-122"/>
              </a:rPr>
              <a:t>信号：</a:t>
            </a:r>
          </a:p>
        </p:txBody>
      </p:sp>
      <p:graphicFrame>
        <p:nvGraphicFramePr>
          <p:cNvPr id="35956" name="Object 116"/>
          <p:cNvGraphicFramePr>
            <a:graphicFrameLocks noChangeAspect="1"/>
          </p:cNvGraphicFramePr>
          <p:nvPr/>
        </p:nvGraphicFramePr>
        <p:xfrm>
          <a:off x="4722813" y="2209800"/>
          <a:ext cx="3821112" cy="593725"/>
        </p:xfrm>
        <a:graphic>
          <a:graphicData uri="http://schemas.openxmlformats.org/presentationml/2006/ole">
            <mc:AlternateContent xmlns:mc="http://schemas.openxmlformats.org/markup-compatibility/2006">
              <mc:Choice xmlns:v="urn:schemas-microsoft-com:vml" Requires="v">
                <p:oleObj spid="_x0000_s33799" name="Equation" r:id="rId5" imgW="1473120" imgH="228600" progId="Equation.3">
                  <p:embed/>
                </p:oleObj>
              </mc:Choice>
              <mc:Fallback>
                <p:oleObj name="Equation" r:id="rId5" imgW="1473120" imgH="228600" progId="Equation.3">
                  <p:embed/>
                  <p:pic>
                    <p:nvPicPr>
                      <p:cNvPr id="35956"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2813" y="2209800"/>
                        <a:ext cx="3821112" cy="593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pattFill prst="smCheck">
                              <a:fgClr>
                                <a:srgbClr val="FF0066"/>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57" name="Group 117"/>
          <p:cNvGrpSpPr>
            <a:grpSpLocks/>
          </p:cNvGrpSpPr>
          <p:nvPr/>
        </p:nvGrpSpPr>
        <p:grpSpPr bwMode="auto">
          <a:xfrm>
            <a:off x="2644775" y="3200400"/>
            <a:ext cx="6175375" cy="3352800"/>
            <a:chOff x="1612" y="2016"/>
            <a:chExt cx="3890" cy="2112"/>
          </a:xfrm>
        </p:grpSpPr>
        <p:grpSp>
          <p:nvGrpSpPr>
            <p:cNvPr id="35958" name="Group 118"/>
            <p:cNvGrpSpPr>
              <a:grpSpLocks/>
            </p:cNvGrpSpPr>
            <p:nvPr/>
          </p:nvGrpSpPr>
          <p:grpSpPr bwMode="auto">
            <a:xfrm>
              <a:off x="1612" y="2016"/>
              <a:ext cx="3792" cy="546"/>
              <a:chOff x="1612" y="2016"/>
              <a:chExt cx="3792" cy="546"/>
            </a:xfrm>
          </p:grpSpPr>
          <p:grpSp>
            <p:nvGrpSpPr>
              <p:cNvPr id="35959" name="Group 119"/>
              <p:cNvGrpSpPr>
                <a:grpSpLocks/>
              </p:cNvGrpSpPr>
              <p:nvPr/>
            </p:nvGrpSpPr>
            <p:grpSpPr bwMode="auto">
              <a:xfrm rot="10800000" flipV="1">
                <a:off x="1935" y="2163"/>
                <a:ext cx="3385" cy="396"/>
                <a:chOff x="1821" y="2358"/>
                <a:chExt cx="2183" cy="522"/>
              </a:xfrm>
            </p:grpSpPr>
            <p:sp>
              <p:nvSpPr>
                <p:cNvPr id="35960" name="Line 120"/>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61" name="Line 121"/>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62" name="Group 122"/>
              <p:cNvGrpSpPr>
                <a:grpSpLocks/>
              </p:cNvGrpSpPr>
              <p:nvPr/>
            </p:nvGrpSpPr>
            <p:grpSpPr bwMode="auto">
              <a:xfrm rot="10800000" flipV="1">
                <a:off x="3417" y="2265"/>
                <a:ext cx="1807" cy="270"/>
                <a:chOff x="1821" y="2358"/>
                <a:chExt cx="2183" cy="522"/>
              </a:xfrm>
            </p:grpSpPr>
            <p:sp>
              <p:nvSpPr>
                <p:cNvPr id="35963" name="Line 123"/>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64" name="Line 124"/>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65" name="Group 125"/>
              <p:cNvGrpSpPr>
                <a:grpSpLocks/>
              </p:cNvGrpSpPr>
              <p:nvPr/>
            </p:nvGrpSpPr>
            <p:grpSpPr bwMode="auto">
              <a:xfrm rot="10800000" flipV="1">
                <a:off x="3729" y="2373"/>
                <a:ext cx="1423" cy="162"/>
                <a:chOff x="1821" y="2358"/>
                <a:chExt cx="2183" cy="522"/>
              </a:xfrm>
            </p:grpSpPr>
            <p:sp>
              <p:nvSpPr>
                <p:cNvPr id="35966" name="Line 126"/>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67" name="Line 127"/>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68" name="Line 128"/>
              <p:cNvSpPr>
                <a:spLocks noChangeShapeType="1"/>
              </p:cNvSpPr>
              <p:nvPr/>
            </p:nvSpPr>
            <p:spPr bwMode="auto">
              <a:xfrm>
                <a:off x="3724" y="2364"/>
                <a:ext cx="6" cy="18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69" name="Line 129"/>
              <p:cNvSpPr>
                <a:spLocks noChangeShapeType="1"/>
              </p:cNvSpPr>
              <p:nvPr/>
            </p:nvSpPr>
            <p:spPr bwMode="auto">
              <a:xfrm flipH="1">
                <a:off x="3412" y="2262"/>
                <a:ext cx="0" cy="30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70" name="Line 130"/>
              <p:cNvSpPr>
                <a:spLocks noChangeShapeType="1"/>
              </p:cNvSpPr>
              <p:nvPr/>
            </p:nvSpPr>
            <p:spPr bwMode="auto">
              <a:xfrm flipH="1">
                <a:off x="1930" y="2160"/>
                <a:ext cx="0" cy="37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71" name="Line 131"/>
              <p:cNvSpPr>
                <a:spLocks noChangeShapeType="1"/>
              </p:cNvSpPr>
              <p:nvPr/>
            </p:nvSpPr>
            <p:spPr bwMode="auto">
              <a:xfrm flipH="1">
                <a:off x="1612" y="2016"/>
                <a:ext cx="0" cy="52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972" name="Group 132"/>
              <p:cNvGrpSpPr>
                <a:grpSpLocks/>
              </p:cNvGrpSpPr>
              <p:nvPr/>
            </p:nvGrpSpPr>
            <p:grpSpPr bwMode="auto">
              <a:xfrm rot="10800000" flipV="1">
                <a:off x="1623" y="2025"/>
                <a:ext cx="3781" cy="486"/>
                <a:chOff x="1821" y="2358"/>
                <a:chExt cx="2183" cy="522"/>
              </a:xfrm>
            </p:grpSpPr>
            <p:sp>
              <p:nvSpPr>
                <p:cNvPr id="35973" name="Line 133"/>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74" name="Line 134"/>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975" name="Group 135"/>
            <p:cNvGrpSpPr>
              <a:grpSpLocks/>
            </p:cNvGrpSpPr>
            <p:nvPr/>
          </p:nvGrpSpPr>
          <p:grpSpPr bwMode="auto">
            <a:xfrm>
              <a:off x="5116" y="2454"/>
              <a:ext cx="386" cy="357"/>
              <a:chOff x="5176" y="2454"/>
              <a:chExt cx="386" cy="357"/>
            </a:xfrm>
          </p:grpSpPr>
          <p:grpSp>
            <p:nvGrpSpPr>
              <p:cNvPr id="35976" name="Group 136"/>
              <p:cNvGrpSpPr>
                <a:grpSpLocks/>
              </p:cNvGrpSpPr>
              <p:nvPr/>
            </p:nvGrpSpPr>
            <p:grpSpPr bwMode="auto">
              <a:xfrm>
                <a:off x="5176" y="2491"/>
                <a:ext cx="386" cy="320"/>
                <a:chOff x="5148" y="2491"/>
                <a:chExt cx="386" cy="320"/>
              </a:xfrm>
            </p:grpSpPr>
            <p:sp>
              <p:nvSpPr>
                <p:cNvPr id="35977" name="Oval 137"/>
                <p:cNvSpPr>
                  <a:spLocks noChangeArrowheads="1"/>
                </p:cNvSpPr>
                <p:nvPr/>
              </p:nvSpPr>
              <p:spPr bwMode="auto">
                <a:xfrm flipH="1" flipV="1">
                  <a:off x="5316" y="2743"/>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78" name="Rectangle 138"/>
                <p:cNvSpPr>
                  <a:spLocks noChangeArrowheads="1"/>
                </p:cNvSpPr>
                <p:nvPr/>
              </p:nvSpPr>
              <p:spPr bwMode="auto">
                <a:xfrm rot="5400000">
                  <a:off x="5217" y="2422"/>
                  <a:ext cx="247" cy="38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sz="2800" b="1">
                    <a:solidFill>
                      <a:srgbClr val="0033CC"/>
                    </a:solidFill>
                    <a:ea typeface="楷体_GB2312" panose="02010609030101010101" pitchFamily="49" charset="-122"/>
                  </a:endParaRPr>
                </a:p>
              </p:txBody>
            </p:sp>
          </p:grpSp>
          <p:sp>
            <p:nvSpPr>
              <p:cNvPr id="35979" name="Rectangle 139"/>
              <p:cNvSpPr>
                <a:spLocks noChangeArrowheads="1"/>
              </p:cNvSpPr>
              <p:nvPr/>
            </p:nvSpPr>
            <p:spPr bwMode="auto">
              <a:xfrm>
                <a:off x="5214" y="2454"/>
                <a:ext cx="27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&amp;</a:t>
                </a:r>
              </a:p>
            </p:txBody>
          </p:sp>
        </p:grpSp>
        <p:grpSp>
          <p:nvGrpSpPr>
            <p:cNvPr id="35980" name="Group 140"/>
            <p:cNvGrpSpPr>
              <a:grpSpLocks/>
            </p:cNvGrpSpPr>
            <p:nvPr/>
          </p:nvGrpSpPr>
          <p:grpSpPr bwMode="auto">
            <a:xfrm>
              <a:off x="2464" y="2817"/>
              <a:ext cx="2874" cy="1311"/>
              <a:chOff x="2524" y="2817"/>
              <a:chExt cx="2874" cy="1311"/>
            </a:xfrm>
          </p:grpSpPr>
          <p:sp>
            <p:nvSpPr>
              <p:cNvPr id="35981" name="Rectangle 141"/>
              <p:cNvSpPr>
                <a:spLocks noChangeArrowheads="1"/>
              </p:cNvSpPr>
              <p:nvPr/>
            </p:nvSpPr>
            <p:spPr bwMode="auto">
              <a:xfrm>
                <a:off x="5020" y="3336"/>
                <a:ext cx="168" cy="276"/>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982" name="Group 142"/>
              <p:cNvGrpSpPr>
                <a:grpSpLocks/>
              </p:cNvGrpSpPr>
              <p:nvPr/>
            </p:nvGrpSpPr>
            <p:grpSpPr bwMode="auto">
              <a:xfrm rot="10800000">
                <a:off x="4881" y="2817"/>
                <a:ext cx="511" cy="666"/>
                <a:chOff x="1821" y="2358"/>
                <a:chExt cx="2183" cy="522"/>
              </a:xfrm>
            </p:grpSpPr>
            <p:sp>
              <p:nvSpPr>
                <p:cNvPr id="35983" name="Line 143"/>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84" name="Line 144"/>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85" name="Group 145"/>
              <p:cNvGrpSpPr>
                <a:grpSpLocks/>
              </p:cNvGrpSpPr>
              <p:nvPr/>
            </p:nvGrpSpPr>
            <p:grpSpPr bwMode="auto">
              <a:xfrm rot="10800000">
                <a:off x="2535" y="3453"/>
                <a:ext cx="2863" cy="666"/>
                <a:chOff x="1821" y="2358"/>
                <a:chExt cx="2183" cy="522"/>
              </a:xfrm>
            </p:grpSpPr>
            <p:sp>
              <p:nvSpPr>
                <p:cNvPr id="35986" name="Line 146"/>
                <p:cNvSpPr>
                  <a:spLocks noChangeShapeType="1"/>
                </p:cNvSpPr>
                <p:nvPr/>
              </p:nvSpPr>
              <p:spPr bwMode="auto">
                <a:xfrm rot="5400000" flipV="1">
                  <a:off x="1563" y="2619"/>
                  <a:ext cx="52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87" name="Line 147"/>
                <p:cNvSpPr>
                  <a:spLocks noChangeShapeType="1"/>
                </p:cNvSpPr>
                <p:nvPr/>
              </p:nvSpPr>
              <p:spPr bwMode="auto">
                <a:xfrm rot="5400000" flipV="1">
                  <a:off x="2913" y="1266"/>
                  <a:ext cx="0" cy="2183"/>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88" name="Rectangle 148"/>
              <p:cNvSpPr>
                <a:spLocks noChangeArrowheads="1"/>
              </p:cNvSpPr>
              <p:nvPr/>
            </p:nvSpPr>
            <p:spPr bwMode="auto">
              <a:xfrm>
                <a:off x="2584" y="3348"/>
                <a:ext cx="192" cy="22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89" name="Line 149"/>
              <p:cNvSpPr>
                <a:spLocks noChangeShapeType="1"/>
              </p:cNvSpPr>
              <p:nvPr/>
            </p:nvSpPr>
            <p:spPr bwMode="auto">
              <a:xfrm>
                <a:off x="2524" y="3492"/>
                <a:ext cx="0" cy="636"/>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990" name="Group 150"/>
          <p:cNvGrpSpPr>
            <a:grpSpLocks/>
          </p:cNvGrpSpPr>
          <p:nvPr/>
        </p:nvGrpSpPr>
        <p:grpSpPr bwMode="auto">
          <a:xfrm>
            <a:off x="1657350" y="3216275"/>
            <a:ext cx="7162800" cy="3349625"/>
            <a:chOff x="1044" y="2026"/>
            <a:chExt cx="4512" cy="2110"/>
          </a:xfrm>
        </p:grpSpPr>
        <p:grpSp>
          <p:nvGrpSpPr>
            <p:cNvPr id="35991" name="Group 151"/>
            <p:cNvGrpSpPr>
              <a:grpSpLocks/>
            </p:cNvGrpSpPr>
            <p:nvPr/>
          </p:nvGrpSpPr>
          <p:grpSpPr bwMode="auto">
            <a:xfrm rot="10800000" flipV="1">
              <a:off x="1355" y="2109"/>
              <a:ext cx="4093" cy="402"/>
              <a:chOff x="1821" y="2358"/>
              <a:chExt cx="2183" cy="522"/>
            </a:xfrm>
          </p:grpSpPr>
          <p:sp>
            <p:nvSpPr>
              <p:cNvPr id="35992" name="Line 152"/>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93" name="Line 153"/>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94" name="Group 154"/>
            <p:cNvGrpSpPr>
              <a:grpSpLocks/>
            </p:cNvGrpSpPr>
            <p:nvPr/>
          </p:nvGrpSpPr>
          <p:grpSpPr bwMode="auto">
            <a:xfrm>
              <a:off x="4920" y="3052"/>
              <a:ext cx="392" cy="567"/>
              <a:chOff x="4548" y="2740"/>
              <a:chExt cx="392" cy="567"/>
            </a:xfrm>
          </p:grpSpPr>
          <p:sp>
            <p:nvSpPr>
              <p:cNvPr id="35995" name="Text Box 155"/>
              <p:cNvSpPr txBox="1">
                <a:spLocks noChangeArrowheads="1"/>
              </p:cNvSpPr>
              <p:nvPr/>
            </p:nvSpPr>
            <p:spPr bwMode="auto">
              <a:xfrm>
                <a:off x="4548" y="2740"/>
                <a:ext cx="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sp>
            <p:nvSpPr>
              <p:cNvPr id="35996" name="Text Box 156"/>
              <p:cNvSpPr txBox="1">
                <a:spLocks noChangeArrowheads="1"/>
              </p:cNvSpPr>
              <p:nvPr/>
            </p:nvSpPr>
            <p:spPr bwMode="auto">
              <a:xfrm>
                <a:off x="4548" y="2980"/>
                <a:ext cx="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grpSp>
        <p:grpSp>
          <p:nvGrpSpPr>
            <p:cNvPr id="35997" name="Group 157"/>
            <p:cNvGrpSpPr>
              <a:grpSpLocks/>
            </p:cNvGrpSpPr>
            <p:nvPr/>
          </p:nvGrpSpPr>
          <p:grpSpPr bwMode="auto">
            <a:xfrm rot="10800000" flipV="1">
              <a:off x="1991" y="2211"/>
              <a:ext cx="3373" cy="360"/>
              <a:chOff x="1821" y="2358"/>
              <a:chExt cx="2183" cy="522"/>
            </a:xfrm>
          </p:grpSpPr>
          <p:sp>
            <p:nvSpPr>
              <p:cNvPr id="35998" name="Line 158"/>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999" name="Line 159"/>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000" name="Group 160"/>
            <p:cNvGrpSpPr>
              <a:grpSpLocks/>
            </p:cNvGrpSpPr>
            <p:nvPr/>
          </p:nvGrpSpPr>
          <p:grpSpPr bwMode="auto">
            <a:xfrm rot="10800000" flipV="1">
              <a:off x="3473" y="2277"/>
              <a:ext cx="1807" cy="270"/>
              <a:chOff x="1821" y="2358"/>
              <a:chExt cx="2183" cy="522"/>
            </a:xfrm>
          </p:grpSpPr>
          <p:sp>
            <p:nvSpPr>
              <p:cNvPr id="36001" name="Line 161"/>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02" name="Line 162"/>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003" name="Group 163"/>
            <p:cNvGrpSpPr>
              <a:grpSpLocks/>
            </p:cNvGrpSpPr>
            <p:nvPr/>
          </p:nvGrpSpPr>
          <p:grpSpPr bwMode="auto">
            <a:xfrm rot="10800000" flipV="1">
              <a:off x="3785" y="2381"/>
              <a:ext cx="1423" cy="162"/>
              <a:chOff x="1821" y="2358"/>
              <a:chExt cx="2183" cy="522"/>
            </a:xfrm>
          </p:grpSpPr>
          <p:sp>
            <p:nvSpPr>
              <p:cNvPr id="36004" name="Line 164"/>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05" name="Line 165"/>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006" name="Line 166"/>
            <p:cNvSpPr>
              <a:spLocks noChangeShapeType="1"/>
            </p:cNvSpPr>
            <p:nvPr/>
          </p:nvSpPr>
          <p:spPr bwMode="auto">
            <a:xfrm>
              <a:off x="3780" y="2388"/>
              <a:ext cx="0" cy="15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07" name="Line 167"/>
            <p:cNvSpPr>
              <a:spLocks noChangeShapeType="1"/>
            </p:cNvSpPr>
            <p:nvPr/>
          </p:nvSpPr>
          <p:spPr bwMode="auto">
            <a:xfrm flipH="1">
              <a:off x="3468" y="2274"/>
              <a:ext cx="0" cy="3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08" name="Line 168"/>
            <p:cNvSpPr>
              <a:spLocks noChangeShapeType="1"/>
            </p:cNvSpPr>
            <p:nvPr/>
          </p:nvSpPr>
          <p:spPr bwMode="auto">
            <a:xfrm>
              <a:off x="1980" y="2196"/>
              <a:ext cx="0" cy="34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09" name="Line 169"/>
            <p:cNvSpPr>
              <a:spLocks noChangeShapeType="1"/>
            </p:cNvSpPr>
            <p:nvPr/>
          </p:nvSpPr>
          <p:spPr bwMode="auto">
            <a:xfrm flipH="1">
              <a:off x="1044" y="2026"/>
              <a:ext cx="0" cy="52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010" name="Group 170"/>
            <p:cNvGrpSpPr>
              <a:grpSpLocks/>
            </p:cNvGrpSpPr>
            <p:nvPr/>
          </p:nvGrpSpPr>
          <p:grpSpPr bwMode="auto">
            <a:xfrm rot="10800000" flipV="1">
              <a:off x="1055" y="2037"/>
              <a:ext cx="4453" cy="486"/>
              <a:chOff x="1821" y="2358"/>
              <a:chExt cx="2183" cy="522"/>
            </a:xfrm>
          </p:grpSpPr>
          <p:sp>
            <p:nvSpPr>
              <p:cNvPr id="36011" name="Line 171"/>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12" name="Line 172"/>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013" name="Group 173"/>
            <p:cNvGrpSpPr>
              <a:grpSpLocks/>
            </p:cNvGrpSpPr>
            <p:nvPr/>
          </p:nvGrpSpPr>
          <p:grpSpPr bwMode="auto">
            <a:xfrm>
              <a:off x="5170" y="2466"/>
              <a:ext cx="386" cy="357"/>
              <a:chOff x="5170" y="2466"/>
              <a:chExt cx="386" cy="357"/>
            </a:xfrm>
          </p:grpSpPr>
          <p:grpSp>
            <p:nvGrpSpPr>
              <p:cNvPr id="36014" name="Group 174"/>
              <p:cNvGrpSpPr>
                <a:grpSpLocks/>
              </p:cNvGrpSpPr>
              <p:nvPr/>
            </p:nvGrpSpPr>
            <p:grpSpPr bwMode="auto">
              <a:xfrm>
                <a:off x="5170" y="2503"/>
                <a:ext cx="386" cy="320"/>
                <a:chOff x="5148" y="2491"/>
                <a:chExt cx="386" cy="320"/>
              </a:xfrm>
            </p:grpSpPr>
            <p:sp>
              <p:nvSpPr>
                <p:cNvPr id="36015" name="Oval 175"/>
                <p:cNvSpPr>
                  <a:spLocks noChangeArrowheads="1"/>
                </p:cNvSpPr>
                <p:nvPr/>
              </p:nvSpPr>
              <p:spPr bwMode="auto">
                <a:xfrm flipH="1" flipV="1">
                  <a:off x="5316" y="2743"/>
                  <a:ext cx="68" cy="68"/>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16" name="Rectangle 176"/>
                <p:cNvSpPr>
                  <a:spLocks noChangeArrowheads="1"/>
                </p:cNvSpPr>
                <p:nvPr/>
              </p:nvSpPr>
              <p:spPr bwMode="auto">
                <a:xfrm rot="5400000">
                  <a:off x="5217" y="2422"/>
                  <a:ext cx="247" cy="38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sz="2800" b="1">
                    <a:solidFill>
                      <a:srgbClr val="0033CC"/>
                    </a:solidFill>
                    <a:ea typeface="楷体_GB2312" panose="02010609030101010101" pitchFamily="49" charset="-122"/>
                  </a:endParaRPr>
                </a:p>
              </p:txBody>
            </p:sp>
          </p:grpSp>
          <p:sp>
            <p:nvSpPr>
              <p:cNvPr id="36017" name="Rectangle 177"/>
              <p:cNvSpPr>
                <a:spLocks noChangeArrowheads="1"/>
              </p:cNvSpPr>
              <p:nvPr/>
            </p:nvSpPr>
            <p:spPr bwMode="auto">
              <a:xfrm>
                <a:off x="5208" y="2466"/>
                <a:ext cx="27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&amp;</a:t>
                </a:r>
              </a:p>
            </p:txBody>
          </p:sp>
        </p:grpSp>
        <p:sp>
          <p:nvSpPr>
            <p:cNvPr id="36018" name="Rectangle 178"/>
            <p:cNvSpPr>
              <a:spLocks noChangeArrowheads="1"/>
            </p:cNvSpPr>
            <p:nvPr/>
          </p:nvSpPr>
          <p:spPr bwMode="auto">
            <a:xfrm>
              <a:off x="4992" y="3048"/>
              <a:ext cx="168" cy="276"/>
            </a:xfrm>
            <a:prstGeom prst="rect">
              <a:avLst/>
            </a:prstGeom>
            <a:solidFill>
              <a:schemeClr val="bg1"/>
            </a:solidFill>
            <a:ln>
              <a:noFill/>
            </a:ln>
            <a:effectLst/>
            <a:extLs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019" name="Group 179"/>
            <p:cNvGrpSpPr>
              <a:grpSpLocks/>
            </p:cNvGrpSpPr>
            <p:nvPr/>
          </p:nvGrpSpPr>
          <p:grpSpPr bwMode="auto">
            <a:xfrm rot="10800000">
              <a:off x="4961" y="2829"/>
              <a:ext cx="427" cy="402"/>
              <a:chOff x="1821" y="2358"/>
              <a:chExt cx="2183" cy="522"/>
            </a:xfrm>
          </p:grpSpPr>
          <p:sp>
            <p:nvSpPr>
              <p:cNvPr id="36020" name="Line 180"/>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21" name="Line 181"/>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022" name="Group 182"/>
            <p:cNvGrpSpPr>
              <a:grpSpLocks/>
            </p:cNvGrpSpPr>
            <p:nvPr/>
          </p:nvGrpSpPr>
          <p:grpSpPr bwMode="auto">
            <a:xfrm rot="10800000">
              <a:off x="2767" y="3213"/>
              <a:ext cx="2623" cy="918"/>
              <a:chOff x="1821" y="2358"/>
              <a:chExt cx="2183" cy="522"/>
            </a:xfrm>
          </p:grpSpPr>
          <p:sp>
            <p:nvSpPr>
              <p:cNvPr id="36023" name="Line 183"/>
              <p:cNvSpPr>
                <a:spLocks noChangeShapeType="1"/>
              </p:cNvSpPr>
              <p:nvPr/>
            </p:nvSpPr>
            <p:spPr bwMode="auto">
              <a:xfrm rot="5400000" flipV="1">
                <a:off x="1563" y="2619"/>
                <a:ext cx="52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24" name="Line 184"/>
              <p:cNvSpPr>
                <a:spLocks noChangeShapeType="1"/>
              </p:cNvSpPr>
              <p:nvPr/>
            </p:nvSpPr>
            <p:spPr bwMode="auto">
              <a:xfrm rot="5400000" flipV="1">
                <a:off x="2913" y="1266"/>
                <a:ext cx="0" cy="218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025" name="Rectangle 185"/>
            <p:cNvSpPr>
              <a:spLocks noChangeArrowheads="1"/>
            </p:cNvSpPr>
            <p:nvPr/>
          </p:nvSpPr>
          <p:spPr bwMode="auto">
            <a:xfrm>
              <a:off x="2580" y="3096"/>
              <a:ext cx="132" cy="228"/>
            </a:xfrm>
            <a:prstGeom prst="rect">
              <a:avLst/>
            </a:prstGeom>
            <a:solidFill>
              <a:schemeClr val="bg1"/>
            </a:solidFill>
            <a:ln>
              <a:noFill/>
            </a:ln>
            <a:effectLst/>
            <a:extLs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26" name="Line 186"/>
            <p:cNvSpPr>
              <a:spLocks noChangeShapeType="1"/>
            </p:cNvSpPr>
            <p:nvPr/>
          </p:nvSpPr>
          <p:spPr bwMode="auto">
            <a:xfrm flipH="1">
              <a:off x="2760" y="3228"/>
              <a:ext cx="0" cy="90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27" name="Line 187"/>
            <p:cNvSpPr>
              <a:spLocks noChangeShapeType="1"/>
            </p:cNvSpPr>
            <p:nvPr/>
          </p:nvSpPr>
          <p:spPr bwMode="auto">
            <a:xfrm flipH="1">
              <a:off x="1356" y="2112"/>
              <a:ext cx="0" cy="42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28" name="Line 188"/>
            <p:cNvSpPr>
              <a:spLocks noChangeShapeType="1"/>
            </p:cNvSpPr>
            <p:nvPr/>
          </p:nvSpPr>
          <p:spPr bwMode="auto">
            <a:xfrm>
              <a:off x="2520" y="3240"/>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029" name="Rectangle 189"/>
          <p:cNvSpPr>
            <a:spLocks noChangeArrowheads="1"/>
          </p:cNvSpPr>
          <p:nvPr/>
        </p:nvSpPr>
        <p:spPr bwMode="auto">
          <a:xfrm>
            <a:off x="658813" y="2787650"/>
            <a:ext cx="6265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先用两片</a:t>
            </a:r>
            <a:r>
              <a:rPr lang="en-US" altLang="zh-CN" sz="2800" b="1"/>
              <a:t>74161</a:t>
            </a:r>
            <a:r>
              <a:rPr lang="zh-CN" altLang="en-US" sz="2800" b="1"/>
              <a:t>构成 </a:t>
            </a:r>
            <a:r>
              <a:rPr lang="en-US" altLang="zh-CN" sz="2800" b="1"/>
              <a:t>256 </a:t>
            </a:r>
            <a:r>
              <a:rPr lang="zh-CN" altLang="en-US" sz="2800" b="1"/>
              <a:t>进制计数器</a:t>
            </a:r>
          </a:p>
        </p:txBody>
      </p:sp>
    </p:spTree>
    <p:extLst>
      <p:ext uri="{BB962C8B-B14F-4D97-AF65-F5344CB8AC3E}">
        <p14:creationId xmlns:p14="http://schemas.microsoft.com/office/powerpoint/2010/main" val="2945902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wipe(left)">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6029"/>
                                        </p:tgtEl>
                                        <p:attrNameLst>
                                          <p:attrName>style.visibility</p:attrName>
                                        </p:attrNameLst>
                                      </p:cBhvr>
                                      <p:to>
                                        <p:strVal val="visible"/>
                                      </p:to>
                                    </p:set>
                                    <p:animEffect transition="in" filter="wipe(left)">
                                      <p:cBhvr>
                                        <p:cTn id="12" dur="300"/>
                                        <p:tgtEl>
                                          <p:spTgt spid="36029"/>
                                        </p:tgtEl>
                                      </p:cBhvr>
                                    </p:animEffect>
                                  </p:childTnLst>
                                  <p:subTnLst>
                                    <p:set>
                                      <p:cBhvr override="childStyle">
                                        <p:cTn dur="1" fill="hold" display="0" masterRel="nextClick" afterEffect="1"/>
                                        <p:tgtEl>
                                          <p:spTgt spid="3602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953">
                                            <p:txEl>
                                              <p:pRg st="0" end="0"/>
                                            </p:txEl>
                                          </p:spTgt>
                                        </p:tgtEl>
                                        <p:attrNameLst>
                                          <p:attrName>style.visibility</p:attrName>
                                        </p:attrNameLst>
                                      </p:cBhvr>
                                      <p:to>
                                        <p:strVal val="visible"/>
                                      </p:to>
                                    </p:set>
                                    <p:animEffect transition="in" filter="wipe(left)">
                                      <p:cBhvr>
                                        <p:cTn id="22" dur="500"/>
                                        <p:tgtEl>
                                          <p:spTgt spid="359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954"/>
                                        </p:tgtEl>
                                        <p:attrNameLst>
                                          <p:attrName>style.visibility</p:attrName>
                                        </p:attrNameLst>
                                      </p:cBhvr>
                                      <p:to>
                                        <p:strVal val="visible"/>
                                      </p:to>
                                    </p:set>
                                    <p:animEffect transition="in" filter="wipe(left)">
                                      <p:cBhvr>
                                        <p:cTn id="27" dur="500"/>
                                        <p:tgtEl>
                                          <p:spTgt spid="35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957"/>
                                        </p:tgtEl>
                                        <p:attrNameLst>
                                          <p:attrName>style.visibility</p:attrName>
                                        </p:attrNameLst>
                                      </p:cBhvr>
                                      <p:to>
                                        <p:strVal val="visible"/>
                                      </p:to>
                                    </p:set>
                                    <p:animEffect transition="in" filter="wipe(left)">
                                      <p:cBhvr>
                                        <p:cTn id="32" dur="500"/>
                                        <p:tgtEl>
                                          <p:spTgt spid="35957"/>
                                        </p:tgtEl>
                                      </p:cBhvr>
                                    </p:animEffect>
                                  </p:childTnLst>
                                  <p:subTnLst>
                                    <p:set>
                                      <p:cBhvr override="childStyle">
                                        <p:cTn dur="1" fill="hold" display="0" masterRel="nextClick" afterEffect="1"/>
                                        <p:tgtEl>
                                          <p:spTgt spid="3595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955">
                                            <p:txEl>
                                              <p:pRg st="0" end="0"/>
                                            </p:txEl>
                                          </p:spTgt>
                                        </p:tgtEl>
                                        <p:attrNameLst>
                                          <p:attrName>style.visibility</p:attrName>
                                        </p:attrNameLst>
                                      </p:cBhvr>
                                      <p:to>
                                        <p:strVal val="visible"/>
                                      </p:to>
                                    </p:set>
                                    <p:animEffect transition="in" filter="wipe(left)">
                                      <p:cBhvr>
                                        <p:cTn id="37" dur="500"/>
                                        <p:tgtEl>
                                          <p:spTgt spid="3595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5956"/>
                                        </p:tgtEl>
                                        <p:attrNameLst>
                                          <p:attrName>style.visibility</p:attrName>
                                        </p:attrNameLst>
                                      </p:cBhvr>
                                      <p:to>
                                        <p:strVal val="visible"/>
                                      </p:to>
                                    </p:set>
                                    <p:animEffect transition="in" filter="wipe(left)">
                                      <p:cBhvr>
                                        <p:cTn id="42" dur="500"/>
                                        <p:tgtEl>
                                          <p:spTgt spid="359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5990"/>
                                        </p:tgtEl>
                                        <p:attrNameLst>
                                          <p:attrName>style.visibility</p:attrName>
                                        </p:attrNameLst>
                                      </p:cBhvr>
                                      <p:to>
                                        <p:strVal val="visible"/>
                                      </p:to>
                                    </p:set>
                                    <p:animEffect transition="in" filter="wipe(left)">
                                      <p:cBhvr>
                                        <p:cTn id="47" dur="500"/>
                                        <p:tgtEl>
                                          <p:spTgt spid="35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P spid="35953" grpId="0" build="p" autoUpdateAnimBg="0"/>
      <p:bldP spid="35955" grpId="0" build="p" autoUpdateAnimBg="0"/>
      <p:bldP spid="360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6327" y="266885"/>
            <a:ext cx="4000000" cy="2971429"/>
          </a:xfrm>
          <a:prstGeom prst="rect">
            <a:avLst/>
          </a:prstGeom>
        </p:spPr>
      </p:pic>
      <p:pic>
        <p:nvPicPr>
          <p:cNvPr id="3" name="图片 2"/>
          <p:cNvPicPr>
            <a:picLocks noChangeAspect="1"/>
          </p:cNvPicPr>
          <p:nvPr/>
        </p:nvPicPr>
        <p:blipFill>
          <a:blip r:embed="rId3"/>
          <a:stretch>
            <a:fillRect/>
          </a:stretch>
        </p:blipFill>
        <p:spPr>
          <a:xfrm>
            <a:off x="1061480" y="3238314"/>
            <a:ext cx="4942857" cy="3371429"/>
          </a:xfrm>
          <a:prstGeom prst="rect">
            <a:avLst/>
          </a:prstGeom>
        </p:spPr>
      </p:pic>
    </p:spTree>
    <p:extLst>
      <p:ext uri="{BB962C8B-B14F-4D97-AF65-F5344CB8AC3E}">
        <p14:creationId xmlns:p14="http://schemas.microsoft.com/office/powerpoint/2010/main" val="333033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5333333" cy="3447619"/>
          </a:xfrm>
          <a:prstGeom prst="rect">
            <a:avLst/>
          </a:prstGeom>
        </p:spPr>
      </p:pic>
      <p:pic>
        <p:nvPicPr>
          <p:cNvPr id="3" name="图片 2"/>
          <p:cNvPicPr>
            <a:picLocks noChangeAspect="1"/>
          </p:cNvPicPr>
          <p:nvPr/>
        </p:nvPicPr>
        <p:blipFill>
          <a:blip r:embed="rId3"/>
          <a:stretch>
            <a:fillRect/>
          </a:stretch>
        </p:blipFill>
        <p:spPr>
          <a:xfrm>
            <a:off x="0" y="3305619"/>
            <a:ext cx="5380952" cy="3552381"/>
          </a:xfrm>
          <a:prstGeom prst="rect">
            <a:avLst/>
          </a:prstGeom>
        </p:spPr>
      </p:pic>
    </p:spTree>
    <p:extLst>
      <p:ext uri="{BB962C8B-B14F-4D97-AF65-F5344CB8AC3E}">
        <p14:creationId xmlns:p14="http://schemas.microsoft.com/office/powerpoint/2010/main" val="159703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29000"/>
            <a:ext cx="5438095" cy="3523809"/>
          </a:xfrm>
          <a:prstGeom prst="rect">
            <a:avLst/>
          </a:prstGeom>
        </p:spPr>
      </p:pic>
      <p:pic>
        <p:nvPicPr>
          <p:cNvPr id="3" name="图片 2"/>
          <p:cNvPicPr>
            <a:picLocks noChangeAspect="1"/>
          </p:cNvPicPr>
          <p:nvPr/>
        </p:nvPicPr>
        <p:blipFill>
          <a:blip r:embed="rId3"/>
          <a:stretch>
            <a:fillRect/>
          </a:stretch>
        </p:blipFill>
        <p:spPr>
          <a:xfrm>
            <a:off x="1671098" y="3555827"/>
            <a:ext cx="5247619" cy="3076190"/>
          </a:xfrm>
          <a:prstGeom prst="rect">
            <a:avLst/>
          </a:prstGeom>
        </p:spPr>
      </p:pic>
    </p:spTree>
    <p:extLst>
      <p:ext uri="{BB962C8B-B14F-4D97-AF65-F5344CB8AC3E}">
        <p14:creationId xmlns:p14="http://schemas.microsoft.com/office/powerpoint/2010/main" val="58347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5123809" cy="3276190"/>
          </a:xfrm>
          <a:prstGeom prst="rect">
            <a:avLst/>
          </a:prstGeom>
        </p:spPr>
      </p:pic>
      <p:pic>
        <p:nvPicPr>
          <p:cNvPr id="3" name="图片 2"/>
          <p:cNvPicPr>
            <a:picLocks noChangeAspect="1"/>
          </p:cNvPicPr>
          <p:nvPr/>
        </p:nvPicPr>
        <p:blipFill>
          <a:blip r:embed="rId3"/>
          <a:stretch>
            <a:fillRect/>
          </a:stretch>
        </p:blipFill>
        <p:spPr>
          <a:xfrm>
            <a:off x="2164689" y="3133319"/>
            <a:ext cx="5590476" cy="3676190"/>
          </a:xfrm>
          <a:prstGeom prst="rect">
            <a:avLst/>
          </a:prstGeom>
        </p:spPr>
      </p:pic>
    </p:spTree>
    <p:extLst>
      <p:ext uri="{BB962C8B-B14F-4D97-AF65-F5344CB8AC3E}">
        <p14:creationId xmlns:p14="http://schemas.microsoft.com/office/powerpoint/2010/main" val="8091265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TotalTime>
  <Words>2807</Words>
  <Application>Microsoft Office PowerPoint</Application>
  <PresentationFormat>全屏显示(4:3)</PresentationFormat>
  <Paragraphs>937</Paragraphs>
  <Slides>57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57</vt:i4>
      </vt:variant>
    </vt:vector>
  </HeadingPairs>
  <TitlesOfParts>
    <vt:vector size="76" baseType="lpstr">
      <vt:lpstr>等线</vt:lpstr>
      <vt:lpstr>等线 Light</vt:lpstr>
      <vt:lpstr>黑体</vt:lpstr>
      <vt:lpstr>楷体_GB2312</vt:lpstr>
      <vt:lpstr>隶书</vt:lpstr>
      <vt:lpstr>宋体</vt:lpstr>
      <vt:lpstr>微软雅黑</vt:lpstr>
      <vt:lpstr>Arial</vt:lpstr>
      <vt:lpstr>Calibri</vt:lpstr>
      <vt:lpstr>Calibri Light</vt:lpstr>
      <vt:lpstr>Symbol</vt:lpstr>
      <vt:lpstr>Times New Roman</vt:lpstr>
      <vt:lpstr>Wingdings</vt:lpstr>
      <vt:lpstr>Office 主题​​</vt:lpstr>
      <vt:lpstr>Equation</vt:lpstr>
      <vt:lpstr>公式</vt:lpstr>
      <vt:lpstr>文档</vt:lpstr>
      <vt:lpstr>位图图像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数据选择/复用器  ( Data Selector/Multiplexer )</vt:lpstr>
      <vt:lpstr>PowerPoint 演示文稿</vt:lpstr>
      <vt:lpstr>PowerPoint 演示文稿</vt:lpstr>
      <vt:lpstr>PowerPoint 演示文稿</vt:lpstr>
      <vt:lpstr>PowerPoint 演示文稿</vt:lpstr>
      <vt:lpstr>PowerPoint 演示文稿</vt:lpstr>
      <vt:lpstr>竞争－冒险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完整题目做法与步骤示例：计教不考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wqf</dc:creator>
  <cp:lastModifiedBy>wqf</cp:lastModifiedBy>
  <cp:revision>9</cp:revision>
  <dcterms:created xsi:type="dcterms:W3CDTF">2020-06-21T01:47:19Z</dcterms:created>
  <dcterms:modified xsi:type="dcterms:W3CDTF">2020-06-23T13:22:17Z</dcterms:modified>
</cp:coreProperties>
</file>